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67" r:id="rId3"/>
    <p:sldId id="264" r:id="rId4"/>
    <p:sldId id="261" r:id="rId5"/>
    <p:sldId id="266" r:id="rId6"/>
    <p:sldId id="257" r:id="rId7"/>
    <p:sldId id="268" r:id="rId8"/>
    <p:sldId id="265" r:id="rId9"/>
    <p:sldId id="262" r:id="rId10"/>
    <p:sldId id="260" r:id="rId11"/>
    <p:sldId id="263" r:id="rId12"/>
    <p:sldId id="258" r:id="rId1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5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2"/>
    <p:restoredTop sz="69287"/>
  </p:normalViewPr>
  <p:slideViewPr>
    <p:cSldViewPr snapToGrid="0" snapToObjects="1">
      <p:cViewPr varScale="1">
        <p:scale>
          <a:sx n="64" d="100"/>
          <a:sy n="64" d="100"/>
        </p:scale>
        <p:origin x="19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6CE65-525B-6448-8251-AE1F5A207E1D}" type="datetimeFigureOut">
              <a:rPr lang="en-US" smtClean="0"/>
              <a:t>6/18/21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0018E-98BF-6640-BC08-9D70EC253348}" type="slidenum">
              <a:rPr lang="en-US" smtClean="0"/>
              <a:t>‹#›</a:t>
            </a:fld>
            <a:endParaRPr lang="en-US"/>
          </a:p>
        </p:txBody>
      </p:sp>
    </p:spTree>
    <p:extLst>
      <p:ext uri="{BB962C8B-B14F-4D97-AF65-F5344CB8AC3E}">
        <p14:creationId xmlns:p14="http://schemas.microsoft.com/office/powerpoint/2010/main" val="3257688211"/>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I believe it is wrong, and certainly in it’s most common forms, is sinful.</a:t>
            </a:r>
          </a:p>
          <a:p>
            <a:pPr>
              <a:spcBef>
                <a:spcPct val="0"/>
              </a:spcBef>
            </a:pPr>
            <a:endParaRPr lang="en-US" altLang="en-US" dirty="0"/>
          </a:p>
          <a:p>
            <a:pPr>
              <a:spcBef>
                <a:spcPct val="0"/>
              </a:spcBef>
            </a:pPr>
            <a:r>
              <a:rPr lang="en-US" altLang="en-US" dirty="0"/>
              <a:t>But that’s a significant statement to make – because the Bible doesn’t SPECIFICALLY call the activity of gambling sinful.</a:t>
            </a:r>
          </a:p>
          <a:p>
            <a:pPr>
              <a:spcBef>
                <a:spcPct val="0"/>
              </a:spcBef>
            </a:pPr>
            <a:endParaRPr lang="en-US" altLang="en-US" dirty="0"/>
          </a:p>
          <a:p>
            <a:pPr>
              <a:spcBef>
                <a:spcPct val="0"/>
              </a:spcBef>
            </a:pPr>
            <a:r>
              <a:rPr lang="en-US" altLang="en-US" dirty="0"/>
              <a:t>Why this lesson? </a:t>
            </a:r>
          </a:p>
          <a:p>
            <a:pPr>
              <a:spcBef>
                <a:spcPct val="0"/>
              </a:spcBef>
            </a:pPr>
            <a:endParaRPr lang="en-US" altLang="en-US" dirty="0"/>
          </a:p>
          <a:p>
            <a:pPr>
              <a:spcBef>
                <a:spcPct val="0"/>
              </a:spcBef>
            </a:pPr>
            <a:r>
              <a:rPr lang="en-US" altLang="en-US" dirty="0"/>
              <a:t>b/c I want to help you think through the relevant scriptures, so that you can make up your mind.</a:t>
            </a:r>
          </a:p>
          <a:p>
            <a:pPr>
              <a:spcBef>
                <a:spcPct val="0"/>
              </a:spcBef>
            </a:pPr>
            <a:r>
              <a:rPr lang="en-US" altLang="en-US" dirty="0"/>
              <a:t>Also, b/c our state is considering expanding gambling and Christians need to think about not only the economical impact of this decision, but the spiritual impact as well.</a:t>
            </a:r>
          </a:p>
          <a:p>
            <a:pPr>
              <a:spcBef>
                <a:spcPct val="0"/>
              </a:spcBef>
            </a:pPr>
            <a:endParaRPr lang="en-US" altLang="en-US" dirty="0"/>
          </a:p>
          <a:p>
            <a:pPr>
              <a:spcBef>
                <a:spcPct val="0"/>
              </a:spcBef>
            </a:pPr>
            <a:r>
              <a:rPr lang="en-US" altLang="en-US" dirty="0"/>
              <a:t>So, I want to give you 7 questions to ask, and we will look at why the Bible says these things matter.  I think this will help each of us form stronger convictions about gambling.</a:t>
            </a:r>
          </a:p>
          <a:p>
            <a:pPr>
              <a:spcBef>
                <a:spcPct val="0"/>
              </a:spcBef>
            </a:pPr>
            <a:endParaRPr lang="en-US" altLang="en-US" dirty="0"/>
          </a:p>
          <a:p>
            <a:pPr>
              <a:spcBef>
                <a:spcPct val="0"/>
              </a:spcBef>
            </a:pPr>
            <a:r>
              <a:rPr lang="en-US" altLang="en-US" dirty="0"/>
              <a:t>Remember we talked about the 3 chairs: A key trait of the 1</a:t>
            </a:r>
            <a:r>
              <a:rPr lang="en-US" altLang="en-US" baseline="30000" dirty="0"/>
              <a:t>st</a:t>
            </a:r>
            <a:r>
              <a:rPr lang="en-US" altLang="en-US" dirty="0"/>
              <a:t> chair. The person loyal and devoted to God that we all want to be, is they look for what the Bible says on a subject, not just tradition.  So you need to think about these 7 questions and </a:t>
            </a:r>
            <a:r>
              <a:rPr lang="en-US" altLang="en-US" dirty="0" err="1"/>
              <a:t>consier</a:t>
            </a:r>
            <a:r>
              <a:rPr lang="en-US" altLang="en-US" dirty="0"/>
              <a:t> WHAT DOES THE BIBLE SAY.</a:t>
            </a:r>
          </a:p>
          <a:p>
            <a:endParaRPr lang="en-US" dirty="0"/>
          </a:p>
        </p:txBody>
      </p:sp>
      <p:sp>
        <p:nvSpPr>
          <p:cNvPr id="4" name="Slide Number Placeholder 3"/>
          <p:cNvSpPr>
            <a:spLocks noGrp="1"/>
          </p:cNvSpPr>
          <p:nvPr>
            <p:ph type="sldNum" sz="quarter" idx="5"/>
          </p:nvPr>
        </p:nvSpPr>
        <p:spPr/>
        <p:txBody>
          <a:bodyPr/>
          <a:lstStyle/>
          <a:p>
            <a:fld id="{A0C0018E-98BF-6640-BC08-9D70EC253348}" type="slidenum">
              <a:rPr lang="en-US" smtClean="0"/>
              <a:t>1</a:t>
            </a:fld>
            <a:endParaRPr lang="en-US"/>
          </a:p>
        </p:txBody>
      </p:sp>
    </p:spTree>
    <p:extLst>
      <p:ext uri="{BB962C8B-B14F-4D97-AF65-F5344CB8AC3E}">
        <p14:creationId xmlns:p14="http://schemas.microsoft.com/office/powerpoint/2010/main" val="77969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Yep, Gambling is not named here… But if we slow down. These terms are and they are relevant to this discussion.</a:t>
            </a:r>
          </a:p>
          <a:p>
            <a:endParaRPr lang="en-US" dirty="0"/>
          </a:p>
          <a:p>
            <a:r>
              <a:rPr lang="en-US" dirty="0"/>
              <a:t>Jealousy is mentioned here…Do you think anyone ever bought a lottery ticket because they were jealous of the things others had?</a:t>
            </a:r>
          </a:p>
          <a:p>
            <a:endParaRPr lang="en-US" dirty="0"/>
          </a:p>
          <a:p>
            <a:r>
              <a:rPr lang="en-US" dirty="0"/>
              <a:t>Envying is mentioned here…Do you think anyone ever tried to cheat in poker to win big?</a:t>
            </a:r>
          </a:p>
          <a:p>
            <a:endParaRPr lang="en-US" dirty="0"/>
          </a:p>
          <a:p>
            <a:r>
              <a:rPr lang="en-US" dirty="0"/>
              <a:t>Carousing is mentioned here…Do you think any casinos ever encourage people to drink more?</a:t>
            </a:r>
          </a:p>
          <a:p>
            <a:endParaRPr lang="en-US" dirty="0"/>
          </a:p>
          <a:p>
            <a:r>
              <a:rPr lang="en-US" dirty="0"/>
              <a:t>Things Like These…Do you think Paul knew how gambling could appeal to the desires of our flesh?</a:t>
            </a:r>
          </a:p>
          <a:p>
            <a:endParaRPr lang="en-US" dirty="0"/>
          </a:p>
          <a:p>
            <a:r>
              <a:rPr lang="en-US" dirty="0"/>
              <a:t>No, Gambling is not mentioned here specifically, but there is more to the study than that.</a:t>
            </a:r>
          </a:p>
        </p:txBody>
      </p:sp>
      <p:sp>
        <p:nvSpPr>
          <p:cNvPr id="4" name="Slide Number Placeholder 3"/>
          <p:cNvSpPr>
            <a:spLocks noGrp="1"/>
          </p:cNvSpPr>
          <p:nvPr>
            <p:ph type="sldNum" sz="quarter" idx="5"/>
          </p:nvPr>
        </p:nvSpPr>
        <p:spPr/>
        <p:txBody>
          <a:bodyPr/>
          <a:lstStyle/>
          <a:p>
            <a:fld id="{A0C0018E-98BF-6640-BC08-9D70EC253348}" type="slidenum">
              <a:rPr lang="en-US" smtClean="0"/>
              <a:t>2</a:t>
            </a:fld>
            <a:endParaRPr lang="en-US"/>
          </a:p>
        </p:txBody>
      </p:sp>
    </p:spTree>
    <p:extLst>
      <p:ext uri="{BB962C8B-B14F-4D97-AF65-F5344CB8AC3E}">
        <p14:creationId xmlns:p14="http://schemas.microsoft.com/office/powerpoint/2010/main" val="226609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1B1FF4E-D372-F643-B10B-E2E47477B8E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4F27899-0054-0A46-8042-6A9DBCACF7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While the statistics for conservative Christians look good next to denominations – that means 1 out of 3 members of the church may see nothing wrong with </a:t>
            </a:r>
            <a:r>
              <a:rPr lang="en-US" altLang="en-US" dirty="0" err="1"/>
              <a:t>occassional</a:t>
            </a:r>
            <a:r>
              <a:rPr lang="en-US" altLang="en-US" dirty="0"/>
              <a:t> gambling.  </a:t>
            </a:r>
          </a:p>
          <a:p>
            <a:pPr>
              <a:spcBef>
                <a:spcPct val="0"/>
              </a:spcBef>
            </a:pPr>
            <a:endParaRPr lang="en-US" altLang="en-US" dirty="0"/>
          </a:p>
          <a:p>
            <a:pPr>
              <a:spcBef>
                <a:spcPct val="0"/>
              </a:spcBef>
            </a:pPr>
            <a:r>
              <a:rPr lang="en-US" altLang="en-US" dirty="0"/>
              <a:t>And it is easy to understand why:  For all of our mistakes, the one thing we TRY TO DO is not add to God’s word.  And the Bible doesn’t specifically call gambling a sin.  But just because the Bible doesn’t use this word, does not mean the Bible is SILENT on this topic.  The Bible actually has TONS to say about the motives and desires involved in gambling and every Christian needs to know about them.</a:t>
            </a:r>
          </a:p>
          <a:p>
            <a:pPr>
              <a:spcBef>
                <a:spcPct val="0"/>
              </a:spcBef>
            </a:pPr>
            <a:endParaRPr lang="en-US" altLang="en-US" dirty="0"/>
          </a:p>
          <a:p>
            <a:pPr>
              <a:spcBef>
                <a:spcPct val="0"/>
              </a:spcBef>
            </a:pPr>
            <a:r>
              <a:rPr lang="en-US" altLang="en-US" dirty="0"/>
              <a:t>This certainly needs to be taught on.</a:t>
            </a:r>
          </a:p>
        </p:txBody>
      </p:sp>
      <p:sp>
        <p:nvSpPr>
          <p:cNvPr id="19460" name="Slide Number Placeholder 3">
            <a:extLst>
              <a:ext uri="{FF2B5EF4-FFF2-40B4-BE49-F238E27FC236}">
                <a16:creationId xmlns:a16="http://schemas.microsoft.com/office/drawing/2014/main" id="{E07B3D63-50BD-344B-BBDE-BADE4527C0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E4BFBCB-FB59-DB49-A608-EB045F30666D}" type="slidenum">
              <a:rPr lang="en-US" altLang="en-US"/>
              <a:pPr/>
              <a:t>4</a:t>
            </a:fld>
            <a:endParaRPr lang="en-US" altLang="en-US"/>
          </a:p>
        </p:txBody>
      </p:sp>
    </p:spTree>
    <p:extLst>
      <p:ext uri="{BB962C8B-B14F-4D97-AF65-F5344CB8AC3E}">
        <p14:creationId xmlns:p14="http://schemas.microsoft.com/office/powerpoint/2010/main" val="120115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Transition:  That’s right Phillip, you’ll never find me</a:t>
            </a:r>
          </a:p>
        </p:txBody>
      </p:sp>
      <p:sp>
        <p:nvSpPr>
          <p:cNvPr id="4" name="Slide Number Placeholder 3"/>
          <p:cNvSpPr>
            <a:spLocks noGrp="1"/>
          </p:cNvSpPr>
          <p:nvPr>
            <p:ph type="sldNum" sz="quarter" idx="5"/>
          </p:nvPr>
        </p:nvSpPr>
        <p:spPr/>
        <p:txBody>
          <a:bodyPr/>
          <a:lstStyle/>
          <a:p>
            <a:fld id="{A0C0018E-98BF-6640-BC08-9D70EC253348}" type="slidenum">
              <a:rPr lang="en-US" smtClean="0"/>
              <a:t>7</a:t>
            </a:fld>
            <a:endParaRPr lang="en-US"/>
          </a:p>
        </p:txBody>
      </p:sp>
    </p:spTree>
    <p:extLst>
      <p:ext uri="{BB962C8B-B14F-4D97-AF65-F5344CB8AC3E}">
        <p14:creationId xmlns:p14="http://schemas.microsoft.com/office/powerpoint/2010/main" val="115760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can we get caught up in situations like Samson?  Absolutely.</a:t>
            </a:r>
          </a:p>
          <a:p>
            <a:endParaRPr lang="en-US" dirty="0"/>
          </a:p>
          <a:p>
            <a:r>
              <a:rPr lang="en-US" dirty="0"/>
              <a:t>THERE IS A DIFFERENCE between investing and gambling.  Buying, Selling, and Trading things to earn a profit are all described positively in the scriptures.  </a:t>
            </a:r>
          </a:p>
          <a:p>
            <a:endParaRPr lang="en-US" dirty="0"/>
          </a:p>
          <a:p>
            <a:r>
              <a:rPr lang="en-US" dirty="0"/>
              <a:t>But there is a heart, an attitude, and approach, where we can be like Samson.  We can get wrapped up in the wrong longing, with the wrong people, and the wrong motives.</a:t>
            </a:r>
          </a:p>
          <a:p>
            <a:endParaRPr lang="en-US" dirty="0"/>
          </a:p>
          <a:p>
            <a:r>
              <a:rPr lang="en-US" dirty="0"/>
              <a:t>Not only can we be like Samson in our greed, but also in taking vengeance.</a:t>
            </a:r>
          </a:p>
        </p:txBody>
      </p:sp>
      <p:sp>
        <p:nvSpPr>
          <p:cNvPr id="4" name="Slide Number Placeholder 3"/>
          <p:cNvSpPr>
            <a:spLocks noGrp="1"/>
          </p:cNvSpPr>
          <p:nvPr>
            <p:ph type="sldNum" sz="quarter" idx="5"/>
          </p:nvPr>
        </p:nvSpPr>
        <p:spPr/>
        <p:txBody>
          <a:bodyPr/>
          <a:lstStyle/>
          <a:p>
            <a:fld id="{A0C0018E-98BF-6640-BC08-9D70EC253348}" type="slidenum">
              <a:rPr lang="en-US" smtClean="0"/>
              <a:t>8</a:t>
            </a:fld>
            <a:endParaRPr lang="en-US"/>
          </a:p>
        </p:txBody>
      </p:sp>
    </p:spTree>
    <p:extLst>
      <p:ext uri="{BB962C8B-B14F-4D97-AF65-F5344CB8AC3E}">
        <p14:creationId xmlns:p14="http://schemas.microsoft.com/office/powerpoint/2010/main" val="2881243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7BD13E9-F7BA-3641-A353-2557078B65D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FDA8A07E-47C0-274F-924C-16B436AE2C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CONTENTMENT: Luke 12:15 – Greed can disguise itself in MANY forms.  Jesus tells anyone following HIM to be SUPER VIGILANT not to fall into these traps.</a:t>
            </a:r>
          </a:p>
          <a:p>
            <a:pPr>
              <a:spcBef>
                <a:spcPct val="0"/>
              </a:spcBef>
            </a:pPr>
            <a:endParaRPr lang="en-US" altLang="en-US" dirty="0"/>
          </a:p>
          <a:p>
            <a:pPr>
              <a:spcBef>
                <a:spcPct val="0"/>
              </a:spcBef>
            </a:pPr>
            <a:r>
              <a:rPr lang="en-US" altLang="en-US" dirty="0"/>
              <a:t>Hebrews 13:5-6, 1 Timothy 6:10, </a:t>
            </a:r>
          </a:p>
          <a:p>
            <a:pPr>
              <a:spcBef>
                <a:spcPct val="0"/>
              </a:spcBef>
            </a:pPr>
            <a:endParaRPr lang="en-US" altLang="en-US" dirty="0"/>
          </a:p>
          <a:p>
            <a:pPr>
              <a:spcBef>
                <a:spcPct val="0"/>
              </a:spcBef>
            </a:pPr>
            <a:r>
              <a:rPr lang="en-US" altLang="en-US" dirty="0"/>
              <a:t>LOVE MY NEIGHBOR:   1 John 4:20.  We need to be people who ACT with love.</a:t>
            </a:r>
          </a:p>
          <a:p>
            <a:pPr>
              <a:spcBef>
                <a:spcPct val="0"/>
              </a:spcBef>
            </a:pPr>
            <a:endParaRPr lang="en-US" altLang="en-US" dirty="0"/>
          </a:p>
          <a:p>
            <a:pPr>
              <a:spcBef>
                <a:spcPct val="0"/>
              </a:spcBef>
            </a:pPr>
            <a:r>
              <a:rPr lang="en-US" altLang="en-US" dirty="0"/>
              <a:t>* Gambling does not help the poor.  A 1989 Study of US citizens in New Jersey revealed that 1 out of 3 families earning BELOW $10,000 a year spent 20% of their income on the lottery.  That is $2,000 a year being WASTED on the lottery!  Gambling does not help the poor!  It only creates bigger problems.  As Christians who love our neighbors – we CANNOT SUPPORT such a heartless scheme.</a:t>
            </a:r>
          </a:p>
          <a:p>
            <a:pPr>
              <a:spcBef>
                <a:spcPct val="0"/>
              </a:spcBef>
            </a:pPr>
            <a:endParaRPr lang="en-US" altLang="en-US" dirty="0"/>
          </a:p>
          <a:p>
            <a:pPr>
              <a:spcBef>
                <a:spcPct val="0"/>
              </a:spcBef>
            </a:pPr>
            <a:endParaRPr lang="en-US" altLang="en-US" dirty="0"/>
          </a:p>
          <a:p>
            <a:pPr>
              <a:spcBef>
                <a:spcPct val="0"/>
              </a:spcBef>
            </a:pPr>
            <a:endParaRPr lang="en-US" altLang="en-US" dirty="0"/>
          </a:p>
          <a:p>
            <a:pPr>
              <a:spcBef>
                <a:spcPct val="0"/>
              </a:spcBef>
            </a:pPr>
            <a:r>
              <a:rPr lang="en-US" altLang="en-US" dirty="0"/>
              <a:t>HARD WORK: Proverbs 28:19-20,</a:t>
            </a:r>
          </a:p>
          <a:p>
            <a:pPr>
              <a:spcBef>
                <a:spcPct val="0"/>
              </a:spcBef>
            </a:pPr>
            <a:endParaRPr lang="en-US" altLang="en-US" dirty="0"/>
          </a:p>
          <a:p>
            <a:pPr>
              <a:spcBef>
                <a:spcPct val="0"/>
              </a:spcBef>
            </a:pPr>
            <a:r>
              <a:rPr lang="en-US" altLang="en-US" dirty="0"/>
              <a:t>3 Ways to Get Money: Work for it: 2 Thess. 3;10  &gt; Invest: Luke 19:15-17 &gt; Gift To You: (2 Cor. 12:14 an inheritance or act of generosity.)</a:t>
            </a:r>
          </a:p>
          <a:p>
            <a:pPr>
              <a:spcBef>
                <a:spcPct val="0"/>
              </a:spcBef>
            </a:pPr>
            <a:endParaRPr lang="en-US" altLang="en-US" dirty="0"/>
          </a:p>
          <a:p>
            <a:pPr>
              <a:spcBef>
                <a:spcPct val="0"/>
              </a:spcBef>
            </a:pPr>
            <a:r>
              <a:rPr lang="en-US" altLang="en-US" dirty="0"/>
              <a:t>We are to be good workers – Colossians 3:23</a:t>
            </a:r>
          </a:p>
          <a:p>
            <a:pPr>
              <a:spcBef>
                <a:spcPct val="0"/>
              </a:spcBef>
            </a:pPr>
            <a:endParaRPr lang="en-US" altLang="en-US" dirty="0"/>
          </a:p>
          <a:p>
            <a:pPr>
              <a:spcBef>
                <a:spcPct val="0"/>
              </a:spcBef>
            </a:pPr>
            <a:r>
              <a:rPr lang="en-US" altLang="en-US" dirty="0"/>
              <a:t>GOOD STEWARDSHIP:  Is the time and money spent Gambling the best use of that time and money?  If you look at gambling purely as an entertainment option, please consider that even as entertainment – there are options that are just as much fun, relaxing and thrilling – without NEARLY as many stumbling blocks in your path.  Wisdom would demand that you look for better options.</a:t>
            </a:r>
          </a:p>
          <a:p>
            <a:pPr>
              <a:spcBef>
                <a:spcPct val="0"/>
              </a:spcBef>
            </a:pPr>
            <a:endParaRPr lang="en-US" altLang="en-US" dirty="0"/>
          </a:p>
          <a:p>
            <a:pPr>
              <a:spcBef>
                <a:spcPct val="0"/>
              </a:spcBef>
            </a:pPr>
            <a:endParaRPr lang="en-US" altLang="en-US" dirty="0"/>
          </a:p>
          <a:p>
            <a:pPr>
              <a:spcBef>
                <a:spcPct val="0"/>
              </a:spcBef>
            </a:pPr>
            <a:endParaRPr lang="en-US" altLang="en-US" dirty="0"/>
          </a:p>
        </p:txBody>
      </p:sp>
      <p:sp>
        <p:nvSpPr>
          <p:cNvPr id="21508" name="Slide Number Placeholder 3">
            <a:extLst>
              <a:ext uri="{FF2B5EF4-FFF2-40B4-BE49-F238E27FC236}">
                <a16:creationId xmlns:a16="http://schemas.microsoft.com/office/drawing/2014/main" id="{46A3A565-3F3E-234D-B345-D749F02105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3DB8175-9CF9-314F-BE70-8C66D7BE7B69}" type="slidenum">
              <a:rPr lang="en-US" altLang="en-US"/>
              <a:pPr/>
              <a:t>9</a:t>
            </a:fld>
            <a:endParaRPr lang="en-US" altLang="en-US"/>
          </a:p>
        </p:txBody>
      </p:sp>
    </p:spTree>
    <p:extLst>
      <p:ext uri="{BB962C8B-B14F-4D97-AF65-F5344CB8AC3E}">
        <p14:creationId xmlns:p14="http://schemas.microsoft.com/office/powerpoint/2010/main" val="451822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15862EE-0A49-EC42-A538-C77C265EC08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D0F320C-DC4C-0448-AD00-1A056BD28B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a:p>
            <a:pPr>
              <a:spcBef>
                <a:spcPct val="0"/>
              </a:spcBef>
            </a:pPr>
            <a:r>
              <a:rPr lang="en-US" altLang="en-US"/>
              <a:t>GOOD STEWARDSHIP:  We need to remember that the money used for gambling is not ours, but the Lord’s. We are just managing it for him.  You must ask yourself:  Is God being honored by this.  Again, I think you come to the conclusion the answer is NO.</a:t>
            </a:r>
          </a:p>
          <a:p>
            <a:pPr>
              <a:spcBef>
                <a:spcPct val="0"/>
              </a:spcBef>
            </a:pPr>
            <a:endParaRPr lang="en-US" altLang="en-US"/>
          </a:p>
          <a:p>
            <a:pPr>
              <a:spcBef>
                <a:spcPct val="0"/>
              </a:spcBef>
            </a:pPr>
            <a:r>
              <a:rPr lang="en-US" altLang="en-US"/>
              <a:t>Is the time and money spent Gambling the best use of that time and money?  If you look at gambling purely as an entertainment option, please consider that even as entertainment – there are options that are just as much fun, relaxing and thrilling – without NEARLY as many stumbling blocks in your path.  Wisdom would demand that you look for better options.</a:t>
            </a:r>
          </a:p>
          <a:p>
            <a:pPr>
              <a:spcBef>
                <a:spcPct val="0"/>
              </a:spcBef>
            </a:pPr>
            <a:endParaRPr lang="en-US" altLang="en-US"/>
          </a:p>
          <a:p>
            <a:pPr>
              <a:spcBef>
                <a:spcPct val="0"/>
              </a:spcBef>
            </a:pPr>
            <a:r>
              <a:rPr lang="en-US" altLang="en-US"/>
              <a:t>WHERE IS GAMBLING LIKELY TO LEAD?  Judges 14:12-20.  Seems harmless enough – These are all grown men. They all consent to the terms openly. They all understand the price to be paid the winner.</a:t>
            </a:r>
          </a:p>
          <a:p>
            <a:pPr>
              <a:spcBef>
                <a:spcPct val="0"/>
              </a:spcBef>
            </a:pPr>
            <a:endParaRPr lang="en-US" altLang="en-US"/>
          </a:p>
          <a:p>
            <a:pPr>
              <a:spcBef>
                <a:spcPct val="0"/>
              </a:spcBef>
            </a:pPr>
            <a:r>
              <a:rPr lang="en-US" altLang="en-US"/>
              <a:t>Please don’t dismiss this as uncommon – the reality it – gambling is still leading to terrible consequences in our own country and our own times.  Addiciton, Theft, Lies, Betrayal, Organized Crime, Crushing debt, suicide are ALL HIGHER when. </a:t>
            </a:r>
          </a:p>
          <a:p>
            <a:pPr>
              <a:spcBef>
                <a:spcPct val="0"/>
              </a:spcBef>
            </a:pPr>
            <a:endParaRPr lang="en-US" altLang="en-US"/>
          </a:p>
          <a:p>
            <a:pPr>
              <a:spcBef>
                <a:spcPct val="0"/>
              </a:spcBef>
            </a:pPr>
            <a:r>
              <a:rPr lang="en-US" altLang="en-US"/>
              <a:t>APART FROM THE WORLD:  Matthew 27:35 – this is the closest thing to modern gambling in the new testament.  Cast lots to see who gets the prize.  And when you read it, there is no real surprise to see Roman soliders engaged in this actiitiy.  It is a normal, worldly practice.  BUT IT IS LIGHTYEARS apart from the way Christians made decisions.  Even in Acts 1:21-22, they are looking for the most qualified candidate – not just leaving it up to luck.</a:t>
            </a:r>
          </a:p>
          <a:p>
            <a:pPr>
              <a:spcBef>
                <a:spcPct val="0"/>
              </a:spcBef>
            </a:pPr>
            <a:endParaRPr lang="en-US" altLang="en-US"/>
          </a:p>
          <a:p>
            <a:pPr>
              <a:spcBef>
                <a:spcPct val="0"/>
              </a:spcBef>
            </a:pPr>
            <a:r>
              <a:rPr lang="en-US" altLang="en-US"/>
              <a:t>They are looking to what is in GODS WILL.  23-26.  Now, I am certain plenty of people pray when they gamble, but the prayer of the apostles is not – LET ME GET MY WAY.  The prayer of the apostles is Lord, may your will be known and clear.</a:t>
            </a:r>
          </a:p>
          <a:p>
            <a:pPr>
              <a:spcBef>
                <a:spcPct val="0"/>
              </a:spcBef>
            </a:pPr>
            <a:endParaRPr lang="en-US" altLang="en-US"/>
          </a:p>
          <a:p>
            <a:pPr>
              <a:spcBef>
                <a:spcPct val="0"/>
              </a:spcBef>
            </a:pPr>
            <a:endParaRPr lang="en-US" altLang="en-US"/>
          </a:p>
          <a:p>
            <a:pPr>
              <a:spcBef>
                <a:spcPct val="0"/>
              </a:spcBef>
            </a:pPr>
            <a:r>
              <a:rPr lang="en-US" altLang="en-US"/>
              <a:t>FLESH OR SPIRIT:  Look… as a preacher I know I will be judged for what I teach and that ways on me. So I am very cautious about saying when I believe something falls into this broad category of “things like these.”  But you’ve got to understand. God put that phrase in the Bible because HE KNEW there would be things people devise that are SINFUL.  I believe Gambling falls in this category.</a:t>
            </a:r>
          </a:p>
        </p:txBody>
      </p:sp>
      <p:sp>
        <p:nvSpPr>
          <p:cNvPr id="23556" name="Slide Number Placeholder 3">
            <a:extLst>
              <a:ext uri="{FF2B5EF4-FFF2-40B4-BE49-F238E27FC236}">
                <a16:creationId xmlns:a16="http://schemas.microsoft.com/office/drawing/2014/main" id="{65F0797D-FE85-2D42-9313-5C1EDF8A2A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85D5D6E-8FC8-E04D-8750-9433613F9CD2}" type="slidenum">
              <a:rPr lang="en-US" altLang="en-US">
                <a:solidFill>
                  <a:srgbClr val="000000"/>
                </a:solidFill>
              </a:rPr>
              <a:pPr/>
              <a:t>10</a:t>
            </a:fld>
            <a:endParaRPr lang="en-US" altLang="en-US">
              <a:solidFill>
                <a:srgbClr val="000000"/>
              </a:solidFill>
            </a:endParaRPr>
          </a:p>
        </p:txBody>
      </p:sp>
    </p:spTree>
    <p:extLst>
      <p:ext uri="{BB962C8B-B14F-4D97-AF65-F5344CB8AC3E}">
        <p14:creationId xmlns:p14="http://schemas.microsoft.com/office/powerpoint/2010/main" val="228327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8B08831-6CAC-1443-B675-74CFC98F138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7E1D19F-AD44-354A-BBFC-4F8FE9DB4F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Gambling is far from neutral.  Gambling is inherintly harmful and wrong.</a:t>
            </a:r>
          </a:p>
          <a:p>
            <a:pPr>
              <a:spcBef>
                <a:spcPct val="0"/>
              </a:spcBef>
            </a:pPr>
            <a:endParaRPr lang="en-US" altLang="en-US"/>
          </a:p>
          <a:p>
            <a:pPr>
              <a:spcBef>
                <a:spcPct val="0"/>
              </a:spcBef>
            </a:pPr>
            <a:r>
              <a:rPr lang="en-US" altLang="en-US"/>
              <a:t>There is nothing for Christians to GAIN from Gambling.  Rather than ENCOURAGE contentment or love or stewardship or sanctification. It ACTIVELY lures people away from God.</a:t>
            </a:r>
          </a:p>
          <a:p>
            <a:pPr>
              <a:spcBef>
                <a:spcPct val="0"/>
              </a:spcBef>
            </a:pPr>
            <a:endParaRPr lang="en-US" altLang="en-US"/>
          </a:p>
          <a:p>
            <a:pPr>
              <a:spcBef>
                <a:spcPct val="0"/>
              </a:spcBef>
            </a:pPr>
            <a:r>
              <a:rPr lang="en-US" altLang="en-US"/>
              <a:t>As Christians, let us be honest that the word gambling isn’t used. But let us ALSO BE HONEST that the BIBLE IS CLEAR we are to avoid, flee, and oppose activities so full of SIN.</a:t>
            </a:r>
          </a:p>
          <a:p>
            <a:pPr>
              <a:spcBef>
                <a:spcPct val="0"/>
              </a:spcBef>
            </a:pPr>
            <a:endParaRPr lang="en-US" altLang="en-US"/>
          </a:p>
          <a:p>
            <a:pPr>
              <a:spcBef>
                <a:spcPct val="0"/>
              </a:spcBef>
            </a:pPr>
            <a:r>
              <a:rPr lang="en-US" altLang="en-US"/>
              <a:t>ALL popular forms of gambling contain a sinful component. Christians should abstain from it and out of love, help others avoid it as well.</a:t>
            </a:r>
          </a:p>
        </p:txBody>
      </p:sp>
      <p:sp>
        <p:nvSpPr>
          <p:cNvPr id="25604" name="Slide Number Placeholder 3">
            <a:extLst>
              <a:ext uri="{FF2B5EF4-FFF2-40B4-BE49-F238E27FC236}">
                <a16:creationId xmlns:a16="http://schemas.microsoft.com/office/drawing/2014/main" id="{232ED3C4-B209-0243-A1F6-1387973022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612D574-3082-864E-92C0-AB36EF15440A}" type="slidenum">
              <a:rPr lang="en-US" altLang="en-US"/>
              <a:pPr/>
              <a:t>11</a:t>
            </a:fld>
            <a:endParaRPr lang="en-US" altLang="en-US"/>
          </a:p>
        </p:txBody>
      </p:sp>
    </p:spTree>
    <p:extLst>
      <p:ext uri="{BB962C8B-B14F-4D97-AF65-F5344CB8AC3E}">
        <p14:creationId xmlns:p14="http://schemas.microsoft.com/office/powerpoint/2010/main" val="121963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One of the saddest things about Gambling is that people put their hope in something that is destined to fail.</a:t>
            </a:r>
          </a:p>
          <a:p>
            <a:pPr>
              <a:spcBef>
                <a:spcPct val="0"/>
              </a:spcBef>
            </a:pPr>
            <a:endParaRPr lang="en-US" altLang="en-US" dirty="0"/>
          </a:p>
          <a:p>
            <a:pPr>
              <a:spcBef>
                <a:spcPct val="0"/>
              </a:spcBef>
            </a:pPr>
            <a:r>
              <a:rPr lang="en-US" altLang="en-US" dirty="0"/>
              <a:t>Tonight, we have a better suggestion for you:  Put your hope in Jesus CHRIST.  He has already proven that he is good.  He has proven that He is powerful, faithful, gracious.</a:t>
            </a:r>
          </a:p>
          <a:p>
            <a:pPr>
              <a:spcBef>
                <a:spcPct val="0"/>
              </a:spcBef>
            </a:pPr>
            <a:endParaRPr lang="en-US" altLang="en-US" dirty="0"/>
          </a:p>
          <a:p>
            <a:pPr>
              <a:spcBef>
                <a:spcPct val="0"/>
              </a:spcBef>
            </a:pPr>
            <a:r>
              <a:rPr lang="en-US" altLang="en-US" dirty="0"/>
              <a:t>He has already proven that HE LOVES YOU and that HE CAN CONQUER DEATH and bring forth others from the dead!</a:t>
            </a:r>
          </a:p>
          <a:p>
            <a:pPr>
              <a:spcBef>
                <a:spcPct val="0"/>
              </a:spcBef>
            </a:pPr>
            <a:endParaRPr lang="en-US" altLang="en-US" dirty="0"/>
          </a:p>
          <a:p>
            <a:pPr>
              <a:spcBef>
                <a:spcPct val="0"/>
              </a:spcBef>
            </a:pPr>
            <a:r>
              <a:rPr lang="en-US" altLang="en-US" dirty="0"/>
              <a:t>Please, put your faith in HIM.  He is eager to wash your sins away, if only you would come trusting in HIM.</a:t>
            </a:r>
          </a:p>
          <a:p>
            <a:pPr>
              <a:spcBef>
                <a:spcPct val="0"/>
              </a:spcBef>
            </a:pPr>
            <a:endParaRPr lang="en-US" altLang="en-US" dirty="0"/>
          </a:p>
          <a:p>
            <a:pPr>
              <a:spcBef>
                <a:spcPct val="0"/>
              </a:spcBef>
            </a:pPr>
            <a:r>
              <a:rPr lang="en-US" altLang="en-US" dirty="0"/>
              <a:t>His promises are sure and are available to you, if only you’ll come while we stand and sing.</a:t>
            </a:r>
          </a:p>
          <a:p>
            <a:endParaRPr lang="en-US" dirty="0"/>
          </a:p>
        </p:txBody>
      </p:sp>
      <p:sp>
        <p:nvSpPr>
          <p:cNvPr id="4" name="Slide Number Placeholder 3"/>
          <p:cNvSpPr>
            <a:spLocks noGrp="1"/>
          </p:cNvSpPr>
          <p:nvPr>
            <p:ph type="sldNum" sz="quarter" idx="5"/>
          </p:nvPr>
        </p:nvSpPr>
        <p:spPr/>
        <p:txBody>
          <a:bodyPr/>
          <a:lstStyle/>
          <a:p>
            <a:fld id="{A0C0018E-98BF-6640-BC08-9D70EC253348}" type="slidenum">
              <a:rPr lang="en-US" smtClean="0"/>
              <a:t>12</a:t>
            </a:fld>
            <a:endParaRPr lang="en-US"/>
          </a:p>
        </p:txBody>
      </p:sp>
    </p:spTree>
    <p:extLst>
      <p:ext uri="{BB962C8B-B14F-4D97-AF65-F5344CB8AC3E}">
        <p14:creationId xmlns:p14="http://schemas.microsoft.com/office/powerpoint/2010/main" val="226769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8D763E-7021-3840-8BA5-3B64F94A3829}" type="datetimeFigureOut">
              <a:rPr lang="en-US" smtClean="0"/>
              <a:t>6/18/21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BD95-45D4-BC40-BB9F-16D1A20E7C81}" type="slidenum">
              <a:rPr lang="en-US" smtClean="0"/>
              <a:t>‹#›</a:t>
            </a:fld>
            <a:endParaRPr lang="en-US"/>
          </a:p>
        </p:txBody>
      </p:sp>
    </p:spTree>
    <p:extLst>
      <p:ext uri="{BB962C8B-B14F-4D97-AF65-F5344CB8AC3E}">
        <p14:creationId xmlns:p14="http://schemas.microsoft.com/office/powerpoint/2010/main" val="817654028"/>
      </p:ext>
    </p:extLst>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D763E-7021-3840-8BA5-3B64F94A3829}" type="datetimeFigureOut">
              <a:rPr lang="en-US" smtClean="0"/>
              <a:t>6/18/21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BD95-45D4-BC40-BB9F-16D1A20E7C81}" type="slidenum">
              <a:rPr lang="en-US" smtClean="0"/>
              <a:t>‹#›</a:t>
            </a:fld>
            <a:endParaRPr lang="en-US"/>
          </a:p>
        </p:txBody>
      </p:sp>
    </p:spTree>
    <p:extLst>
      <p:ext uri="{BB962C8B-B14F-4D97-AF65-F5344CB8AC3E}">
        <p14:creationId xmlns:p14="http://schemas.microsoft.com/office/powerpoint/2010/main" val="1709667361"/>
      </p:ext>
    </p:extLst>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D763E-7021-3840-8BA5-3B64F94A3829}" type="datetimeFigureOut">
              <a:rPr lang="en-US" smtClean="0"/>
              <a:t>6/18/21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BD95-45D4-BC40-BB9F-16D1A20E7C81}" type="slidenum">
              <a:rPr lang="en-US" smtClean="0"/>
              <a:t>‹#›</a:t>
            </a:fld>
            <a:endParaRPr lang="en-US"/>
          </a:p>
        </p:txBody>
      </p:sp>
    </p:spTree>
    <p:extLst>
      <p:ext uri="{BB962C8B-B14F-4D97-AF65-F5344CB8AC3E}">
        <p14:creationId xmlns:p14="http://schemas.microsoft.com/office/powerpoint/2010/main" val="47752870"/>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D763E-7021-3840-8BA5-3B64F94A3829}" type="datetimeFigureOut">
              <a:rPr lang="en-US" smtClean="0"/>
              <a:t>6/18/21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BD95-45D4-BC40-BB9F-16D1A20E7C81}" type="slidenum">
              <a:rPr lang="en-US" smtClean="0"/>
              <a:t>‹#›</a:t>
            </a:fld>
            <a:endParaRPr lang="en-US"/>
          </a:p>
        </p:txBody>
      </p:sp>
    </p:spTree>
    <p:extLst>
      <p:ext uri="{BB962C8B-B14F-4D97-AF65-F5344CB8AC3E}">
        <p14:creationId xmlns:p14="http://schemas.microsoft.com/office/powerpoint/2010/main" val="1315199430"/>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8D763E-7021-3840-8BA5-3B64F94A3829}" type="datetimeFigureOut">
              <a:rPr lang="en-US" smtClean="0"/>
              <a:t>6/18/21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BD95-45D4-BC40-BB9F-16D1A20E7C81}" type="slidenum">
              <a:rPr lang="en-US" smtClean="0"/>
              <a:t>‹#›</a:t>
            </a:fld>
            <a:endParaRPr lang="en-US"/>
          </a:p>
        </p:txBody>
      </p:sp>
    </p:spTree>
    <p:extLst>
      <p:ext uri="{BB962C8B-B14F-4D97-AF65-F5344CB8AC3E}">
        <p14:creationId xmlns:p14="http://schemas.microsoft.com/office/powerpoint/2010/main" val="2094735720"/>
      </p:ext>
    </p:extLst>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D763E-7021-3840-8BA5-3B64F94A3829}" type="datetimeFigureOut">
              <a:rPr lang="en-US" smtClean="0"/>
              <a:t>6/18/21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CBD95-45D4-BC40-BB9F-16D1A20E7C81}" type="slidenum">
              <a:rPr lang="en-US" smtClean="0"/>
              <a:t>‹#›</a:t>
            </a:fld>
            <a:endParaRPr lang="en-US"/>
          </a:p>
        </p:txBody>
      </p:sp>
    </p:spTree>
    <p:extLst>
      <p:ext uri="{BB962C8B-B14F-4D97-AF65-F5344CB8AC3E}">
        <p14:creationId xmlns:p14="http://schemas.microsoft.com/office/powerpoint/2010/main" val="688963754"/>
      </p:ext>
    </p:extLst>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D763E-7021-3840-8BA5-3B64F94A3829}" type="datetimeFigureOut">
              <a:rPr lang="en-US" smtClean="0"/>
              <a:t>6/18/21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CBD95-45D4-BC40-BB9F-16D1A20E7C81}" type="slidenum">
              <a:rPr lang="en-US" smtClean="0"/>
              <a:t>‹#›</a:t>
            </a:fld>
            <a:endParaRPr lang="en-US"/>
          </a:p>
        </p:txBody>
      </p:sp>
    </p:spTree>
    <p:extLst>
      <p:ext uri="{BB962C8B-B14F-4D97-AF65-F5344CB8AC3E}">
        <p14:creationId xmlns:p14="http://schemas.microsoft.com/office/powerpoint/2010/main" val="518425187"/>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D763E-7021-3840-8BA5-3B64F94A3829}" type="datetimeFigureOut">
              <a:rPr lang="en-US" smtClean="0"/>
              <a:t>6/18/21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CBD95-45D4-BC40-BB9F-16D1A20E7C81}" type="slidenum">
              <a:rPr lang="en-US" smtClean="0"/>
              <a:t>‹#›</a:t>
            </a:fld>
            <a:endParaRPr lang="en-US"/>
          </a:p>
        </p:txBody>
      </p:sp>
    </p:spTree>
    <p:extLst>
      <p:ext uri="{BB962C8B-B14F-4D97-AF65-F5344CB8AC3E}">
        <p14:creationId xmlns:p14="http://schemas.microsoft.com/office/powerpoint/2010/main" val="3719121326"/>
      </p:ext>
    </p:extLst>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D763E-7021-3840-8BA5-3B64F94A3829}" type="datetimeFigureOut">
              <a:rPr lang="en-US" smtClean="0"/>
              <a:t>6/18/21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CBD95-45D4-BC40-BB9F-16D1A20E7C81}" type="slidenum">
              <a:rPr lang="en-US" smtClean="0"/>
              <a:t>‹#›</a:t>
            </a:fld>
            <a:endParaRPr lang="en-US"/>
          </a:p>
        </p:txBody>
      </p:sp>
    </p:spTree>
    <p:extLst>
      <p:ext uri="{BB962C8B-B14F-4D97-AF65-F5344CB8AC3E}">
        <p14:creationId xmlns:p14="http://schemas.microsoft.com/office/powerpoint/2010/main" val="1204634683"/>
      </p:ext>
    </p:extLst>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18D763E-7021-3840-8BA5-3B64F94A3829}" type="datetimeFigureOut">
              <a:rPr lang="en-US" smtClean="0"/>
              <a:t>6/18/21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CBD95-45D4-BC40-BB9F-16D1A20E7C81}" type="slidenum">
              <a:rPr lang="en-US" smtClean="0"/>
              <a:t>‹#›</a:t>
            </a:fld>
            <a:endParaRPr lang="en-US"/>
          </a:p>
        </p:txBody>
      </p:sp>
    </p:spTree>
    <p:extLst>
      <p:ext uri="{BB962C8B-B14F-4D97-AF65-F5344CB8AC3E}">
        <p14:creationId xmlns:p14="http://schemas.microsoft.com/office/powerpoint/2010/main" val="3455800653"/>
      </p:ext>
    </p:extLst>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18D763E-7021-3840-8BA5-3B64F94A3829}" type="datetimeFigureOut">
              <a:rPr lang="en-US" smtClean="0"/>
              <a:t>6/18/21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CBD95-45D4-BC40-BB9F-16D1A20E7C81}" type="slidenum">
              <a:rPr lang="en-US" smtClean="0"/>
              <a:t>‹#›</a:t>
            </a:fld>
            <a:endParaRPr lang="en-US"/>
          </a:p>
        </p:txBody>
      </p:sp>
    </p:spTree>
    <p:extLst>
      <p:ext uri="{BB962C8B-B14F-4D97-AF65-F5344CB8AC3E}">
        <p14:creationId xmlns:p14="http://schemas.microsoft.com/office/powerpoint/2010/main" val="2180065927"/>
      </p:ext>
    </p:extLst>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18D763E-7021-3840-8BA5-3B64F94A3829}" type="datetimeFigureOut">
              <a:rPr lang="en-US" smtClean="0"/>
              <a:t>6/18/21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C3ECBD95-45D4-BC40-BB9F-16D1A20E7C81}" type="slidenum">
              <a:rPr lang="en-US" smtClean="0"/>
              <a:t>‹#›</a:t>
            </a:fld>
            <a:endParaRPr lang="en-US"/>
          </a:p>
        </p:txBody>
      </p:sp>
    </p:spTree>
    <p:extLst>
      <p:ext uri="{BB962C8B-B14F-4D97-AF65-F5344CB8AC3E}">
        <p14:creationId xmlns:p14="http://schemas.microsoft.com/office/powerpoint/2010/main" val="2316428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ircl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58EB-E66A-4A4C-9E4B-E7F6037DC725}"/>
              </a:ext>
            </a:extLst>
          </p:cNvPr>
          <p:cNvSpPr>
            <a:spLocks noGrp="1"/>
          </p:cNvSpPr>
          <p:nvPr>
            <p:ph type="ctrTitle"/>
          </p:nvPr>
        </p:nvSpPr>
        <p:spPr/>
        <p:txBody>
          <a:bodyPr/>
          <a:lstStyle/>
          <a:p>
            <a:r>
              <a:rPr lang="en-US" dirty="0"/>
              <a:t>What Does The Bible Say About Gambling</a:t>
            </a:r>
          </a:p>
        </p:txBody>
      </p:sp>
      <p:sp>
        <p:nvSpPr>
          <p:cNvPr id="3" name="Subtitle 2">
            <a:extLst>
              <a:ext uri="{FF2B5EF4-FFF2-40B4-BE49-F238E27FC236}">
                <a16:creationId xmlns:a16="http://schemas.microsoft.com/office/drawing/2014/main" id="{B2BAE838-1137-FB49-BF7B-77163B9F8D8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2859D0B-85F3-524E-B3EA-C3958F89ADF1}"/>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443143521"/>
      </p:ext>
    </p:extLst>
  </p:cSld>
  <p:clrMapOvr>
    <a:masterClrMapping/>
  </p:clrMapOvr>
  <p:transition>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AB39614-4CA3-294D-8266-59232768191C}"/>
              </a:ext>
            </a:extLst>
          </p:cNvPr>
          <p:cNvSpPr>
            <a:spLocks noGrp="1"/>
          </p:cNvSpPr>
          <p:nvPr>
            <p:ph type="title"/>
          </p:nvPr>
        </p:nvSpPr>
        <p:spPr/>
        <p:txBody>
          <a:bodyPr/>
          <a:lstStyle/>
          <a:p>
            <a:r>
              <a:rPr lang="en-US" altLang="en-US" dirty="0"/>
              <a:t>7 Important Questions About Gambling</a:t>
            </a:r>
          </a:p>
        </p:txBody>
      </p:sp>
      <p:sp>
        <p:nvSpPr>
          <p:cNvPr id="3" name="Content Placeholder 2">
            <a:extLst>
              <a:ext uri="{FF2B5EF4-FFF2-40B4-BE49-F238E27FC236}">
                <a16:creationId xmlns:a16="http://schemas.microsoft.com/office/drawing/2014/main" id="{339C082D-8874-2E4E-A173-CCE1087090D9}"/>
              </a:ext>
            </a:extLst>
          </p:cNvPr>
          <p:cNvSpPr>
            <a:spLocks noGrp="1"/>
          </p:cNvSpPr>
          <p:nvPr>
            <p:ph idx="1"/>
          </p:nvPr>
        </p:nvSpPr>
        <p:spPr>
          <a:xfrm>
            <a:off x="628650" y="1408908"/>
            <a:ext cx="7886700" cy="3738562"/>
          </a:xfrm>
        </p:spPr>
        <p:txBody>
          <a:bodyPr>
            <a:normAutofit/>
          </a:bodyPr>
          <a:lstStyle/>
          <a:p>
            <a:r>
              <a:rPr lang="en-US" altLang="en-US" sz="2400" dirty="0"/>
              <a:t>Does Gambling Align With Good Stewardship?</a:t>
            </a:r>
          </a:p>
          <a:p>
            <a:pPr lvl="1"/>
            <a:r>
              <a:rPr lang="en-US" altLang="en-US" sz="2000" dirty="0"/>
              <a:t>Proverbs 27:23, Deuteronomy 8:18</a:t>
            </a:r>
          </a:p>
          <a:p>
            <a:r>
              <a:rPr lang="en-US" altLang="en-US" sz="2400" dirty="0"/>
              <a:t>Does Gambling Set Me Apart From the World?</a:t>
            </a:r>
          </a:p>
          <a:p>
            <a:pPr lvl="1"/>
            <a:r>
              <a:rPr lang="en-US" altLang="en-US" sz="2000" dirty="0"/>
              <a:t>John 17:14-18</a:t>
            </a:r>
          </a:p>
          <a:p>
            <a:r>
              <a:rPr lang="en-US" altLang="en-US" sz="2400" dirty="0"/>
              <a:t>Where Is Gambling Likely To Lead?</a:t>
            </a:r>
          </a:p>
          <a:p>
            <a:pPr lvl="1"/>
            <a:r>
              <a:rPr lang="en-US" altLang="en-US" sz="2000" dirty="0"/>
              <a:t>1 Corinthians 15:33, 2 Peter 2:19, Mark 7:21-23</a:t>
            </a:r>
          </a:p>
          <a:p>
            <a:r>
              <a:rPr lang="en-US" altLang="en-US" sz="2400" dirty="0"/>
              <a:t>Does Gambling Appeal To The Flesh or Spirit?</a:t>
            </a:r>
          </a:p>
          <a:p>
            <a:pPr lvl="1"/>
            <a:r>
              <a:rPr lang="en-US" altLang="en-US" sz="2000" dirty="0"/>
              <a:t>Galatians 5:19-26</a:t>
            </a:r>
          </a:p>
        </p:txBody>
      </p:sp>
    </p:spTree>
    <p:extLst>
      <p:ext uri="{BB962C8B-B14F-4D97-AF65-F5344CB8AC3E}">
        <p14:creationId xmlns:p14="http://schemas.microsoft.com/office/powerpoint/2010/main" val="1825110851"/>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accel="50000" decel="5000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03BDE33-C8B2-9E4A-9EBE-A0BC2BBDC095}"/>
              </a:ext>
            </a:extLst>
          </p:cNvPr>
          <p:cNvSpPr>
            <a:spLocks noGrp="1"/>
          </p:cNvSpPr>
          <p:nvPr>
            <p:ph type="title"/>
          </p:nvPr>
        </p:nvSpPr>
        <p:spPr/>
        <p:txBody>
          <a:bodyPr/>
          <a:lstStyle/>
          <a:p>
            <a:r>
              <a:rPr lang="en-US" altLang="en-US" dirty="0"/>
              <a:t>So, Is Gambling A Sin?</a:t>
            </a:r>
          </a:p>
        </p:txBody>
      </p:sp>
      <p:sp>
        <p:nvSpPr>
          <p:cNvPr id="3" name="Content Placeholder 2">
            <a:extLst>
              <a:ext uri="{FF2B5EF4-FFF2-40B4-BE49-F238E27FC236}">
                <a16:creationId xmlns:a16="http://schemas.microsoft.com/office/drawing/2014/main" id="{85EF0687-8B95-D944-A653-FB73298A3A29}"/>
              </a:ext>
            </a:extLst>
          </p:cNvPr>
          <p:cNvSpPr>
            <a:spLocks noGrp="1"/>
          </p:cNvSpPr>
          <p:nvPr>
            <p:ph idx="1"/>
          </p:nvPr>
        </p:nvSpPr>
        <p:spPr>
          <a:xfrm>
            <a:off x="628649" y="1255363"/>
            <a:ext cx="8282875" cy="4212252"/>
          </a:xfrm>
        </p:spPr>
        <p:txBody>
          <a:bodyPr>
            <a:noAutofit/>
          </a:bodyPr>
          <a:lstStyle/>
          <a:p>
            <a:pPr>
              <a:lnSpc>
                <a:spcPct val="90000"/>
              </a:lnSpc>
            </a:pPr>
            <a:r>
              <a:rPr lang="en-US" altLang="en-US" sz="2600" dirty="0"/>
              <a:t>Yes, When It Appeals To Greed &amp; Coveting.</a:t>
            </a:r>
          </a:p>
          <a:p>
            <a:pPr>
              <a:lnSpc>
                <a:spcPct val="90000"/>
              </a:lnSpc>
            </a:pPr>
            <a:r>
              <a:rPr lang="en-US" altLang="en-US" sz="2600" dirty="0"/>
              <a:t>Yes, When It Harms Our Weaker Neighbors.</a:t>
            </a:r>
          </a:p>
          <a:p>
            <a:pPr>
              <a:lnSpc>
                <a:spcPct val="90000"/>
              </a:lnSpc>
            </a:pPr>
            <a:r>
              <a:rPr lang="en-US" altLang="en-US" sz="2600" dirty="0"/>
              <a:t>Yes, When It Promotes Avoiding Work.</a:t>
            </a:r>
          </a:p>
          <a:p>
            <a:pPr>
              <a:lnSpc>
                <a:spcPct val="90000"/>
              </a:lnSpc>
            </a:pPr>
            <a:r>
              <a:rPr lang="en-US" altLang="en-US" sz="2600" dirty="0"/>
              <a:t>Yes, When It Involves Poor Stewardship.</a:t>
            </a:r>
          </a:p>
          <a:p>
            <a:pPr>
              <a:lnSpc>
                <a:spcPct val="90000"/>
              </a:lnSpc>
            </a:pPr>
            <a:r>
              <a:rPr lang="en-US" altLang="en-US" sz="2600" dirty="0"/>
              <a:t>Yes, When It Joins Us With Worldliness.</a:t>
            </a:r>
          </a:p>
          <a:p>
            <a:pPr>
              <a:lnSpc>
                <a:spcPct val="90000"/>
              </a:lnSpc>
            </a:pPr>
            <a:r>
              <a:rPr lang="en-US" altLang="en-US" sz="2600" dirty="0"/>
              <a:t>Yes, When It Leads To Sin &amp; Hurt.</a:t>
            </a:r>
          </a:p>
          <a:p>
            <a:pPr>
              <a:lnSpc>
                <a:spcPct val="90000"/>
              </a:lnSpc>
            </a:pPr>
            <a:r>
              <a:rPr lang="en-US" altLang="en-US" sz="2600" dirty="0"/>
              <a:t>Yes, When It Appeals To The Flesh.</a:t>
            </a:r>
          </a:p>
          <a:p>
            <a:pPr>
              <a:lnSpc>
                <a:spcPct val="90000"/>
              </a:lnSpc>
            </a:pPr>
            <a:r>
              <a:rPr lang="en-US" altLang="en-US" sz="2600" i="1" dirty="0"/>
              <a:t>ALL Popular Forms Include A Sinful Component.</a:t>
            </a:r>
          </a:p>
          <a:p>
            <a:pPr marL="0" indent="0">
              <a:lnSpc>
                <a:spcPct val="90000"/>
              </a:lnSpc>
              <a:buNone/>
            </a:pPr>
            <a:endParaRPr lang="en-US" altLang="en-US" sz="2600" dirty="0"/>
          </a:p>
        </p:txBody>
      </p:sp>
    </p:spTree>
    <p:extLst>
      <p:ext uri="{BB962C8B-B14F-4D97-AF65-F5344CB8AC3E}">
        <p14:creationId xmlns:p14="http://schemas.microsoft.com/office/powerpoint/2010/main" val="2144163090"/>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58EB-E66A-4A4C-9E4B-E7F6037DC725}"/>
              </a:ext>
            </a:extLst>
          </p:cNvPr>
          <p:cNvSpPr>
            <a:spLocks noGrp="1"/>
          </p:cNvSpPr>
          <p:nvPr>
            <p:ph type="ctrTitle"/>
          </p:nvPr>
        </p:nvSpPr>
        <p:spPr/>
        <p:txBody>
          <a:bodyPr/>
          <a:lstStyle/>
          <a:p>
            <a:r>
              <a:rPr lang="en-US" dirty="0"/>
              <a:t>What Does The Bible Say About Gambling</a:t>
            </a:r>
          </a:p>
        </p:txBody>
      </p:sp>
      <p:sp>
        <p:nvSpPr>
          <p:cNvPr id="3" name="Subtitle 2">
            <a:extLst>
              <a:ext uri="{FF2B5EF4-FFF2-40B4-BE49-F238E27FC236}">
                <a16:creationId xmlns:a16="http://schemas.microsoft.com/office/drawing/2014/main" id="{B2BAE838-1137-FB49-BF7B-77163B9F8D8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2859D0B-85F3-524E-B3EA-C3958F89ADF1}"/>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92027811"/>
      </p:ext>
    </p:extLst>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0268-9A2C-9B4D-915F-C7E9C8E52D7F}"/>
              </a:ext>
            </a:extLst>
          </p:cNvPr>
          <p:cNvSpPr>
            <a:spLocks noGrp="1"/>
          </p:cNvSpPr>
          <p:nvPr>
            <p:ph type="title"/>
          </p:nvPr>
        </p:nvSpPr>
        <p:spPr>
          <a:xfrm>
            <a:off x="628650" y="304270"/>
            <a:ext cx="7886700" cy="1911987"/>
          </a:xfrm>
        </p:spPr>
        <p:txBody>
          <a:bodyPr/>
          <a:lstStyle/>
          <a:p>
            <a:pPr algn="ctr"/>
            <a:r>
              <a:rPr lang="en-US" dirty="0"/>
              <a:t>Gambling Is Not Specifically Mentioned </a:t>
            </a:r>
            <a:br>
              <a:rPr lang="en-US" dirty="0"/>
            </a:br>
            <a:r>
              <a:rPr lang="en-US" dirty="0"/>
              <a:t>In Familiar Long Lists of Sins…</a:t>
            </a:r>
          </a:p>
        </p:txBody>
      </p:sp>
      <p:sp>
        <p:nvSpPr>
          <p:cNvPr id="3" name="Content Placeholder 2">
            <a:extLst>
              <a:ext uri="{FF2B5EF4-FFF2-40B4-BE49-F238E27FC236}">
                <a16:creationId xmlns:a16="http://schemas.microsoft.com/office/drawing/2014/main" id="{81AEFA93-5E5F-5847-B004-9B956FFD9421}"/>
              </a:ext>
            </a:extLst>
          </p:cNvPr>
          <p:cNvSpPr>
            <a:spLocks noGrp="1"/>
          </p:cNvSpPr>
          <p:nvPr>
            <p:ph idx="1"/>
          </p:nvPr>
        </p:nvSpPr>
        <p:spPr>
          <a:xfrm>
            <a:off x="628650" y="2216258"/>
            <a:ext cx="7886700" cy="2931211"/>
          </a:xfrm>
        </p:spPr>
        <p:txBody>
          <a:bodyPr>
            <a:normAutofit/>
          </a:bodyPr>
          <a:lstStyle/>
          <a:p>
            <a:r>
              <a:rPr lang="en-US" sz="2400" dirty="0"/>
              <a:t>“</a:t>
            </a:r>
            <a:r>
              <a:rPr lang="en-US" sz="2400" b="1" baseline="30000" dirty="0"/>
              <a:t>19 </a:t>
            </a:r>
            <a:r>
              <a:rPr lang="en-US" sz="2400" dirty="0"/>
              <a:t>Now the deeds of the flesh are evident, which are: immorality, impurity, sensuality, </a:t>
            </a:r>
            <a:r>
              <a:rPr lang="en-US" sz="2400" b="1" baseline="30000" dirty="0"/>
              <a:t>20 </a:t>
            </a:r>
            <a:r>
              <a:rPr lang="en-US" sz="2400" dirty="0"/>
              <a:t>idolatry, sorcery, enmities, strife, jealousy, outbursts of anger, disputes, dissensions, factions, </a:t>
            </a:r>
            <a:r>
              <a:rPr lang="en-US" sz="2400" b="1" baseline="30000" dirty="0"/>
              <a:t>21 </a:t>
            </a:r>
            <a:r>
              <a:rPr lang="en-US" sz="2400" dirty="0"/>
              <a:t>envying, drunkenness, carousing, and things like these, of which I forewarn you, just as I have forewarned you, that those who practice such things will not inherit the kingdom of God.” (Galatians 5:19-21)</a:t>
            </a:r>
          </a:p>
        </p:txBody>
      </p:sp>
      <p:cxnSp>
        <p:nvCxnSpPr>
          <p:cNvPr id="7" name="Straight Connector 6">
            <a:extLst>
              <a:ext uri="{FF2B5EF4-FFF2-40B4-BE49-F238E27FC236}">
                <a16:creationId xmlns:a16="http://schemas.microsoft.com/office/drawing/2014/main" id="{77C82AF2-F8B5-EA40-B906-6026F603A74A}"/>
              </a:ext>
            </a:extLst>
          </p:cNvPr>
          <p:cNvCxnSpPr>
            <a:cxnSpLocks/>
          </p:cNvCxnSpPr>
          <p:nvPr/>
        </p:nvCxnSpPr>
        <p:spPr>
          <a:xfrm>
            <a:off x="1727200" y="3200826"/>
            <a:ext cx="8509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70FDF46-93E3-1B4C-A8D6-990DEFCC842D}"/>
              </a:ext>
            </a:extLst>
          </p:cNvPr>
          <p:cNvCxnSpPr>
            <a:cxnSpLocks/>
          </p:cNvCxnSpPr>
          <p:nvPr/>
        </p:nvCxnSpPr>
        <p:spPr>
          <a:xfrm>
            <a:off x="2286000" y="3531026"/>
            <a:ext cx="8509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6C2CBA-DABE-5842-9A36-ED062913566E}"/>
              </a:ext>
            </a:extLst>
          </p:cNvPr>
          <p:cNvCxnSpPr>
            <a:cxnSpLocks/>
          </p:cNvCxnSpPr>
          <p:nvPr/>
        </p:nvCxnSpPr>
        <p:spPr>
          <a:xfrm>
            <a:off x="5080000" y="3544152"/>
            <a:ext cx="10922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16A6750-A17C-F347-8C39-45049B81548B}"/>
              </a:ext>
            </a:extLst>
          </p:cNvPr>
          <p:cNvGrpSpPr/>
          <p:nvPr/>
        </p:nvGrpSpPr>
        <p:grpSpPr>
          <a:xfrm>
            <a:off x="876300" y="3544578"/>
            <a:ext cx="7289800" cy="329348"/>
            <a:chOff x="876300" y="3544578"/>
            <a:chExt cx="7289800" cy="329348"/>
          </a:xfrm>
        </p:grpSpPr>
        <p:cxnSp>
          <p:nvCxnSpPr>
            <p:cNvPr id="12" name="Straight Connector 11">
              <a:extLst>
                <a:ext uri="{FF2B5EF4-FFF2-40B4-BE49-F238E27FC236}">
                  <a16:creationId xmlns:a16="http://schemas.microsoft.com/office/drawing/2014/main" id="{C6A8D50C-F074-5149-B74D-318A38084F3D}"/>
                </a:ext>
              </a:extLst>
            </p:cNvPr>
            <p:cNvCxnSpPr>
              <a:cxnSpLocks/>
            </p:cNvCxnSpPr>
            <p:nvPr/>
          </p:nvCxnSpPr>
          <p:spPr>
            <a:xfrm>
              <a:off x="6972300" y="3544578"/>
              <a:ext cx="11938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EAF67E3-72F0-6349-817A-E6450F926B1C}"/>
                </a:ext>
              </a:extLst>
            </p:cNvPr>
            <p:cNvCxnSpPr>
              <a:cxnSpLocks/>
            </p:cNvCxnSpPr>
            <p:nvPr/>
          </p:nvCxnSpPr>
          <p:spPr>
            <a:xfrm>
              <a:off x="876300" y="3873926"/>
              <a:ext cx="6350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051361"/>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3998B4-FB1D-314B-94DF-088F4700DC4B}"/>
              </a:ext>
            </a:extLst>
          </p:cNvPr>
          <p:cNvPicPr>
            <a:picLocks noChangeAspect="1"/>
          </p:cNvPicPr>
          <p:nvPr/>
        </p:nvPicPr>
        <p:blipFill rotWithShape="1">
          <a:blip r:embed="rId2"/>
          <a:srcRect t="5808"/>
          <a:stretch/>
        </p:blipFill>
        <p:spPr>
          <a:xfrm>
            <a:off x="0" y="0"/>
            <a:ext cx="9144000" cy="5715000"/>
          </a:xfrm>
          <a:prstGeom prst="rect">
            <a:avLst/>
          </a:prstGeom>
        </p:spPr>
      </p:pic>
      <p:sp>
        <p:nvSpPr>
          <p:cNvPr id="8" name="TextBox 7">
            <a:extLst>
              <a:ext uri="{FF2B5EF4-FFF2-40B4-BE49-F238E27FC236}">
                <a16:creationId xmlns:a16="http://schemas.microsoft.com/office/drawing/2014/main" id="{E86D528C-1D1E-8147-9EEC-1CE3F118EE5F}"/>
              </a:ext>
            </a:extLst>
          </p:cNvPr>
          <p:cNvSpPr txBox="1"/>
          <p:nvPr/>
        </p:nvSpPr>
        <p:spPr>
          <a:xfrm>
            <a:off x="1631196" y="1844299"/>
            <a:ext cx="5881607" cy="707886"/>
          </a:xfrm>
          <a:prstGeom prst="rect">
            <a:avLst/>
          </a:prstGeom>
          <a:solidFill>
            <a:srgbClr val="2D575E">
              <a:alpha val="43000"/>
            </a:srgbClr>
          </a:solidFill>
        </p:spPr>
        <p:txBody>
          <a:bodyPr wrap="square" rtlCol="0">
            <a:spAutoFit/>
          </a:bodyPr>
          <a:lstStyle/>
          <a:p>
            <a:r>
              <a:rPr lang="en-US" sz="4000" b="1" i="1" dirty="0">
                <a:solidFill>
                  <a:schemeClr val="bg1"/>
                </a:solidFill>
              </a:rPr>
              <a:t>We need to think carefully.</a:t>
            </a:r>
          </a:p>
        </p:txBody>
      </p:sp>
    </p:spTree>
    <p:extLst>
      <p:ext uri="{BB962C8B-B14F-4D97-AF65-F5344CB8AC3E}">
        <p14:creationId xmlns:p14="http://schemas.microsoft.com/office/powerpoint/2010/main" val="3019795491"/>
      </p:ext>
    </p:extLst>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75FEA55-27D2-D64A-B3FA-73C876F53936}"/>
              </a:ext>
            </a:extLst>
          </p:cNvPr>
          <p:cNvSpPr>
            <a:spLocks noGrp="1"/>
          </p:cNvSpPr>
          <p:nvPr>
            <p:ph type="title"/>
          </p:nvPr>
        </p:nvSpPr>
        <p:spPr/>
        <p:txBody>
          <a:bodyPr/>
          <a:lstStyle/>
          <a:p>
            <a:r>
              <a:rPr lang="en-US" altLang="en-US" dirty="0"/>
              <a:t>Three Common Schools of Thought</a:t>
            </a:r>
          </a:p>
        </p:txBody>
      </p:sp>
      <p:sp>
        <p:nvSpPr>
          <p:cNvPr id="3" name="Content Placeholder 2">
            <a:extLst>
              <a:ext uri="{FF2B5EF4-FFF2-40B4-BE49-F238E27FC236}">
                <a16:creationId xmlns:a16="http://schemas.microsoft.com/office/drawing/2014/main" id="{47D410D6-0F72-2E4B-8843-6605C84F70A5}"/>
              </a:ext>
            </a:extLst>
          </p:cNvPr>
          <p:cNvSpPr>
            <a:spLocks noGrp="1"/>
          </p:cNvSpPr>
          <p:nvPr>
            <p:ph idx="1"/>
          </p:nvPr>
        </p:nvSpPr>
        <p:spPr>
          <a:xfrm>
            <a:off x="628650" y="1408907"/>
            <a:ext cx="7886700" cy="3659040"/>
          </a:xfrm>
        </p:spPr>
        <p:txBody>
          <a:bodyPr>
            <a:normAutofit/>
          </a:bodyPr>
          <a:lstStyle/>
          <a:p>
            <a:pPr>
              <a:buFont typeface="Calibri" panose="020F0502020204030204" pitchFamily="34" charset="0"/>
              <a:buAutoNum type="arabicPeriod"/>
            </a:pPr>
            <a:r>
              <a:rPr lang="en-US" altLang="en-US" sz="2400" dirty="0"/>
              <a:t>Catholic Church: On A Small Scale, It Is A Harmless Social Activity.</a:t>
            </a:r>
          </a:p>
          <a:p>
            <a:pPr>
              <a:buFont typeface="Calibri" panose="020F0502020204030204" pitchFamily="34" charset="0"/>
              <a:buAutoNum type="arabicPeriod"/>
            </a:pPr>
            <a:r>
              <a:rPr lang="en-US" altLang="en-US" sz="2400" dirty="0"/>
              <a:t>Personal Choice: “Yes, I’m a gambler…”</a:t>
            </a:r>
            <a:br>
              <a:rPr lang="en-US" altLang="en-US" sz="2400" dirty="0"/>
            </a:br>
            <a:r>
              <a:rPr lang="en-US" altLang="en-US" sz="2400" dirty="0"/>
              <a:t>   </a:t>
            </a:r>
            <a:r>
              <a:rPr lang="en-US" altLang="en-US" sz="2000" dirty="0"/>
              <a:t>80% Catholics, 77% Jewish, 74% Presbyterians &amp; Episcopalians, </a:t>
            </a:r>
            <a:br>
              <a:rPr lang="en-US" altLang="en-US" sz="2000" dirty="0"/>
            </a:br>
            <a:r>
              <a:rPr lang="en-US" altLang="en-US" sz="2000" dirty="0"/>
              <a:t>    63% Methodist, 43% Baptists, and 33% Among Conservative Non-  </a:t>
            </a:r>
            <a:br>
              <a:rPr lang="en-US" altLang="en-US" sz="2000" dirty="0"/>
            </a:br>
            <a:r>
              <a:rPr lang="en-US" altLang="en-US" sz="2000" dirty="0"/>
              <a:t>    Denom. Churches.</a:t>
            </a:r>
          </a:p>
          <a:p>
            <a:pPr>
              <a:buFont typeface="Calibri" panose="020F0502020204030204" pitchFamily="34" charset="0"/>
              <a:buAutoNum type="arabicPeriod"/>
            </a:pPr>
            <a:r>
              <a:rPr lang="en-US" altLang="en-US" sz="2400" dirty="0"/>
              <a:t>Gambling Is A Moral Evil: Opposes In Any Form Private or Public.</a:t>
            </a:r>
          </a:p>
        </p:txBody>
      </p:sp>
    </p:spTree>
    <p:extLst>
      <p:ext uri="{BB962C8B-B14F-4D97-AF65-F5344CB8AC3E}">
        <p14:creationId xmlns:p14="http://schemas.microsoft.com/office/powerpoint/2010/main" val="2283713282"/>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916DD-1FEE-404C-9F46-E51163DC9A31}"/>
              </a:ext>
            </a:extLst>
          </p:cNvPr>
          <p:cNvPicPr>
            <a:picLocks noChangeAspect="1"/>
          </p:cNvPicPr>
          <p:nvPr/>
        </p:nvPicPr>
        <p:blipFill rotWithShape="1">
          <a:blip r:embed="rId2"/>
          <a:srcRect l="7477" r="6023"/>
          <a:stretch/>
        </p:blipFill>
        <p:spPr>
          <a:xfrm>
            <a:off x="0" y="0"/>
            <a:ext cx="9144000" cy="5715000"/>
          </a:xfrm>
          <a:prstGeom prst="rect">
            <a:avLst/>
          </a:prstGeom>
        </p:spPr>
      </p:pic>
    </p:spTree>
    <p:extLst>
      <p:ext uri="{BB962C8B-B14F-4D97-AF65-F5344CB8AC3E}">
        <p14:creationId xmlns:p14="http://schemas.microsoft.com/office/powerpoint/2010/main" val="1219084694"/>
      </p:ext>
    </p:extLst>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699AC-CF61-CE48-AC5B-074693C4E2A3}"/>
              </a:ext>
            </a:extLst>
          </p:cNvPr>
          <p:cNvSpPr>
            <a:spLocks noGrp="1"/>
          </p:cNvSpPr>
          <p:nvPr>
            <p:ph type="title"/>
          </p:nvPr>
        </p:nvSpPr>
        <p:spPr/>
        <p:txBody>
          <a:bodyPr/>
          <a:lstStyle/>
          <a:p>
            <a:r>
              <a:rPr lang="en-US" dirty="0"/>
              <a:t>Samson’s Get Rich Quick Scheme</a:t>
            </a:r>
          </a:p>
        </p:txBody>
      </p:sp>
      <p:sp>
        <p:nvSpPr>
          <p:cNvPr id="3" name="Content Placeholder 2">
            <a:extLst>
              <a:ext uri="{FF2B5EF4-FFF2-40B4-BE49-F238E27FC236}">
                <a16:creationId xmlns:a16="http://schemas.microsoft.com/office/drawing/2014/main" id="{649A1A3A-E8A5-F54C-86FB-16BC3D5454EC}"/>
              </a:ext>
            </a:extLst>
          </p:cNvPr>
          <p:cNvSpPr>
            <a:spLocks noGrp="1"/>
          </p:cNvSpPr>
          <p:nvPr>
            <p:ph idx="1"/>
          </p:nvPr>
        </p:nvSpPr>
        <p:spPr/>
        <p:txBody>
          <a:bodyPr>
            <a:normAutofit lnSpcReduction="10000"/>
          </a:bodyPr>
          <a:lstStyle/>
          <a:p>
            <a:pPr algn="ctr"/>
            <a:r>
              <a:rPr lang="en-US" sz="2800" b="1" dirty="0"/>
              <a:t>The Background: </a:t>
            </a:r>
            <a:r>
              <a:rPr lang="en-US" sz="2800" dirty="0"/>
              <a:t>Judges 14:5-11</a:t>
            </a:r>
          </a:p>
          <a:p>
            <a:pPr algn="ctr"/>
            <a:r>
              <a:rPr lang="en-US" sz="2800" b="1" dirty="0"/>
              <a:t>The Bet: </a:t>
            </a:r>
            <a:r>
              <a:rPr lang="en-US" sz="2800" dirty="0"/>
              <a:t>Judges 14:12-14</a:t>
            </a:r>
          </a:p>
          <a:p>
            <a:pPr algn="ctr"/>
            <a:r>
              <a:rPr lang="en-US" sz="2800" b="1" dirty="0"/>
              <a:t>The Backfire: </a:t>
            </a:r>
            <a:r>
              <a:rPr lang="en-US" sz="2800" dirty="0"/>
              <a:t>Judges 14:15-20</a:t>
            </a:r>
          </a:p>
          <a:p>
            <a:endParaRPr lang="en-US" sz="2800" dirty="0"/>
          </a:p>
          <a:p>
            <a:pPr marL="0" indent="0" algn="ctr">
              <a:buNone/>
            </a:pPr>
            <a:r>
              <a:rPr lang="en-US" sz="3200" i="1" dirty="0">
                <a:solidFill>
                  <a:schemeClr val="accent2">
                    <a:lumMod val="50000"/>
                  </a:schemeClr>
                </a:solidFill>
              </a:rPr>
              <a:t>“A faithful man will abound with blessings,</a:t>
            </a:r>
            <a:br>
              <a:rPr lang="en-US" sz="3200" i="1" dirty="0">
                <a:solidFill>
                  <a:schemeClr val="accent2">
                    <a:lumMod val="50000"/>
                  </a:schemeClr>
                </a:solidFill>
              </a:rPr>
            </a:br>
            <a:r>
              <a:rPr lang="en-US" sz="3200" i="1" dirty="0">
                <a:solidFill>
                  <a:schemeClr val="accent2">
                    <a:lumMod val="50000"/>
                  </a:schemeClr>
                </a:solidFill>
              </a:rPr>
              <a:t>But he who makes haste to be rich </a:t>
            </a:r>
            <a:br>
              <a:rPr lang="en-US" sz="3200" i="1" dirty="0">
                <a:solidFill>
                  <a:schemeClr val="accent2">
                    <a:lumMod val="50000"/>
                  </a:schemeClr>
                </a:solidFill>
              </a:rPr>
            </a:br>
            <a:r>
              <a:rPr lang="en-US" sz="3200" i="1" dirty="0">
                <a:solidFill>
                  <a:schemeClr val="accent2">
                    <a:lumMod val="50000"/>
                  </a:schemeClr>
                </a:solidFill>
              </a:rPr>
              <a:t>will not go unpunished.”</a:t>
            </a:r>
            <a:br>
              <a:rPr lang="en-US" sz="3200" i="1" dirty="0">
                <a:solidFill>
                  <a:schemeClr val="accent2">
                    <a:lumMod val="50000"/>
                  </a:schemeClr>
                </a:solidFill>
              </a:rPr>
            </a:br>
            <a:r>
              <a:rPr lang="en-US" sz="3200" i="1" dirty="0">
                <a:solidFill>
                  <a:schemeClr val="accent2">
                    <a:lumMod val="50000"/>
                  </a:schemeClr>
                </a:solidFill>
              </a:rPr>
              <a:t>Proverbs 28:20</a:t>
            </a:r>
          </a:p>
        </p:txBody>
      </p:sp>
    </p:spTree>
    <p:extLst>
      <p:ext uri="{BB962C8B-B14F-4D97-AF65-F5344CB8AC3E}">
        <p14:creationId xmlns:p14="http://schemas.microsoft.com/office/powerpoint/2010/main" val="1792379121"/>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280A-81C1-8949-A8E2-ADF8E67D8EEF}"/>
              </a:ext>
            </a:extLst>
          </p:cNvPr>
          <p:cNvSpPr>
            <a:spLocks noGrp="1"/>
          </p:cNvSpPr>
          <p:nvPr>
            <p:ph type="title"/>
          </p:nvPr>
        </p:nvSpPr>
        <p:spPr/>
        <p:txBody>
          <a:bodyPr/>
          <a:lstStyle/>
          <a:p>
            <a:r>
              <a:rPr lang="en-US" dirty="0"/>
              <a:t>What Would Paul Say To Samson?</a:t>
            </a:r>
          </a:p>
        </p:txBody>
      </p:sp>
      <p:sp>
        <p:nvSpPr>
          <p:cNvPr id="3" name="Content Placeholder 2">
            <a:extLst>
              <a:ext uri="{FF2B5EF4-FFF2-40B4-BE49-F238E27FC236}">
                <a16:creationId xmlns:a16="http://schemas.microsoft.com/office/drawing/2014/main" id="{F3434D93-106F-044B-83EE-6602FA1E2CDD}"/>
              </a:ext>
            </a:extLst>
          </p:cNvPr>
          <p:cNvSpPr>
            <a:spLocks noGrp="1"/>
          </p:cNvSpPr>
          <p:nvPr>
            <p:ph idx="1"/>
          </p:nvPr>
        </p:nvSpPr>
        <p:spPr>
          <a:xfrm>
            <a:off x="628650" y="1470554"/>
            <a:ext cx="7886700" cy="3626115"/>
          </a:xfrm>
        </p:spPr>
        <p:txBody>
          <a:bodyPr>
            <a:normAutofit lnSpcReduction="10000"/>
          </a:bodyPr>
          <a:lstStyle/>
          <a:p>
            <a:r>
              <a:rPr lang="en-US" sz="2400" dirty="0"/>
              <a:t>This Is Not Who God Called You To Be.</a:t>
            </a:r>
          </a:p>
          <a:p>
            <a:pPr lvl="1"/>
            <a:r>
              <a:rPr lang="en-US" sz="2000" dirty="0"/>
              <a:t>“But immorality or </a:t>
            </a:r>
            <a:r>
              <a:rPr lang="en-US" sz="2000" b="1" dirty="0">
                <a:solidFill>
                  <a:schemeClr val="accent2">
                    <a:lumMod val="75000"/>
                  </a:schemeClr>
                </a:solidFill>
              </a:rPr>
              <a:t>any impurity or greed</a:t>
            </a:r>
            <a:r>
              <a:rPr lang="en-US" sz="2000" dirty="0"/>
              <a:t> must not even be named among you, as is proper among saints;” (Ephesians 5:3)</a:t>
            </a:r>
          </a:p>
          <a:p>
            <a:r>
              <a:rPr lang="en-US" sz="2400" dirty="0"/>
              <a:t>Greed Is More Insidious Than It First Appears.</a:t>
            </a:r>
          </a:p>
          <a:p>
            <a:pPr lvl="1"/>
            <a:r>
              <a:rPr lang="en-US" sz="2000" dirty="0"/>
              <a:t>“Therefore consider the members of your earthly body as </a:t>
            </a:r>
            <a:r>
              <a:rPr lang="en-US" sz="2000" b="1" dirty="0">
                <a:solidFill>
                  <a:schemeClr val="accent2">
                    <a:lumMod val="75000"/>
                  </a:schemeClr>
                </a:solidFill>
              </a:rPr>
              <a:t>dead to </a:t>
            </a:r>
            <a:r>
              <a:rPr lang="en-US" sz="2000" dirty="0"/>
              <a:t>immorality, impurity, passion, evil desire, and </a:t>
            </a:r>
            <a:r>
              <a:rPr lang="en-US" sz="2000" b="1" dirty="0">
                <a:solidFill>
                  <a:schemeClr val="accent2">
                    <a:lumMod val="75000"/>
                  </a:schemeClr>
                </a:solidFill>
              </a:rPr>
              <a:t>greed</a:t>
            </a:r>
            <a:r>
              <a:rPr lang="en-US" sz="2000" dirty="0">
                <a:solidFill>
                  <a:schemeClr val="accent2">
                    <a:lumMod val="75000"/>
                  </a:schemeClr>
                </a:solidFill>
              </a:rPr>
              <a:t>, </a:t>
            </a:r>
            <a:r>
              <a:rPr lang="en-US" sz="2000" b="1" dirty="0">
                <a:solidFill>
                  <a:schemeClr val="accent2">
                    <a:lumMod val="75000"/>
                  </a:schemeClr>
                </a:solidFill>
              </a:rPr>
              <a:t>which amounts to idolatry.”</a:t>
            </a:r>
            <a:r>
              <a:rPr lang="en-US" sz="2000" dirty="0"/>
              <a:t> (Colossians 3:5)</a:t>
            </a:r>
          </a:p>
          <a:p>
            <a:r>
              <a:rPr lang="en-US" sz="2400" dirty="0"/>
              <a:t>Get Better Friends.</a:t>
            </a:r>
          </a:p>
          <a:p>
            <a:pPr lvl="1"/>
            <a:r>
              <a:rPr lang="en-US" sz="2000" dirty="0"/>
              <a:t>“But actually, I wrote to you not to associate with any so-called brother if he is an immoral person, </a:t>
            </a:r>
            <a:r>
              <a:rPr lang="en-US" sz="2000" b="1" dirty="0">
                <a:solidFill>
                  <a:schemeClr val="accent2">
                    <a:lumMod val="75000"/>
                  </a:schemeClr>
                </a:solidFill>
              </a:rPr>
              <a:t>or covetous</a:t>
            </a:r>
            <a:r>
              <a:rPr lang="en-US" sz="2000" dirty="0"/>
              <a:t>, or an idolater, or a reviler, or a drunkard, or a swindler—not even to eat with such a one.” (1 Corinthians 5:11)</a:t>
            </a:r>
          </a:p>
        </p:txBody>
      </p:sp>
    </p:spTree>
    <p:extLst>
      <p:ext uri="{BB962C8B-B14F-4D97-AF65-F5344CB8AC3E}">
        <p14:creationId xmlns:p14="http://schemas.microsoft.com/office/powerpoint/2010/main" val="58030456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0CD0AD-865D-1945-8EB8-C9B33FF1C401}"/>
              </a:ext>
            </a:extLst>
          </p:cNvPr>
          <p:cNvPicPr>
            <a:picLocks noChangeAspect="1"/>
          </p:cNvPicPr>
          <p:nvPr/>
        </p:nvPicPr>
        <p:blipFill rotWithShape="1">
          <a:blip r:embed="rId3"/>
          <a:srcRect t="6352"/>
          <a:stretch/>
        </p:blipFill>
        <p:spPr>
          <a:xfrm>
            <a:off x="0" y="0"/>
            <a:ext cx="9144000" cy="5715000"/>
          </a:xfrm>
          <a:prstGeom prst="rect">
            <a:avLst/>
          </a:prstGeom>
        </p:spPr>
      </p:pic>
      <p:sp>
        <p:nvSpPr>
          <p:cNvPr id="4" name="TextBox 3">
            <a:extLst>
              <a:ext uri="{FF2B5EF4-FFF2-40B4-BE49-F238E27FC236}">
                <a16:creationId xmlns:a16="http://schemas.microsoft.com/office/drawing/2014/main" id="{EAFFC1D0-523F-AB4E-AC44-83957567E9F5}"/>
              </a:ext>
            </a:extLst>
          </p:cNvPr>
          <p:cNvSpPr txBox="1"/>
          <p:nvPr/>
        </p:nvSpPr>
        <p:spPr>
          <a:xfrm>
            <a:off x="1514098" y="4257299"/>
            <a:ext cx="6115804" cy="707886"/>
          </a:xfrm>
          <a:prstGeom prst="rect">
            <a:avLst/>
          </a:prstGeom>
          <a:solidFill>
            <a:srgbClr val="2D575E">
              <a:alpha val="79000"/>
            </a:srgbClr>
          </a:solidFill>
        </p:spPr>
        <p:txBody>
          <a:bodyPr wrap="square" rtlCol="0">
            <a:spAutoFit/>
          </a:bodyPr>
          <a:lstStyle/>
          <a:p>
            <a:r>
              <a:rPr lang="en-US" sz="4000" b="1" i="1" dirty="0">
                <a:solidFill>
                  <a:schemeClr val="bg1"/>
                </a:solidFill>
              </a:rPr>
              <a:t>We can be like Samson too.</a:t>
            </a:r>
          </a:p>
        </p:txBody>
      </p:sp>
    </p:spTree>
    <p:extLst>
      <p:ext uri="{BB962C8B-B14F-4D97-AF65-F5344CB8AC3E}">
        <p14:creationId xmlns:p14="http://schemas.microsoft.com/office/powerpoint/2010/main" val="88060789"/>
      </p:ext>
    </p:extLst>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12B781C-148A-704D-B427-C3F45D9709B9}"/>
              </a:ext>
            </a:extLst>
          </p:cNvPr>
          <p:cNvSpPr>
            <a:spLocks noGrp="1"/>
          </p:cNvSpPr>
          <p:nvPr>
            <p:ph type="title"/>
          </p:nvPr>
        </p:nvSpPr>
        <p:spPr/>
        <p:txBody>
          <a:bodyPr/>
          <a:lstStyle/>
          <a:p>
            <a:r>
              <a:rPr lang="en-US" altLang="en-US" dirty="0"/>
              <a:t>7 Important Questions About Gambling</a:t>
            </a:r>
          </a:p>
        </p:txBody>
      </p:sp>
      <p:sp>
        <p:nvSpPr>
          <p:cNvPr id="3" name="Content Placeholder 2">
            <a:extLst>
              <a:ext uri="{FF2B5EF4-FFF2-40B4-BE49-F238E27FC236}">
                <a16:creationId xmlns:a16="http://schemas.microsoft.com/office/drawing/2014/main" id="{053DF7F5-8FA1-A041-B40E-1C97FE8B86F7}"/>
              </a:ext>
            </a:extLst>
          </p:cNvPr>
          <p:cNvSpPr>
            <a:spLocks noGrp="1"/>
          </p:cNvSpPr>
          <p:nvPr>
            <p:ph idx="1"/>
          </p:nvPr>
        </p:nvSpPr>
        <p:spPr>
          <a:xfrm>
            <a:off x="628650" y="1408907"/>
            <a:ext cx="7886700" cy="4012406"/>
          </a:xfrm>
        </p:spPr>
        <p:txBody>
          <a:bodyPr>
            <a:normAutofit/>
          </a:bodyPr>
          <a:lstStyle/>
          <a:p>
            <a:pPr>
              <a:lnSpc>
                <a:spcPct val="90000"/>
              </a:lnSpc>
            </a:pPr>
            <a:r>
              <a:rPr lang="en-US" altLang="en-US" sz="2400" dirty="0"/>
              <a:t>Does Gambling Encourage Contentment?</a:t>
            </a:r>
          </a:p>
          <a:p>
            <a:pPr lvl="1">
              <a:lnSpc>
                <a:spcPct val="90000"/>
              </a:lnSpc>
            </a:pPr>
            <a:r>
              <a:rPr lang="en-US" altLang="en-US" sz="2000" dirty="0"/>
              <a:t>Luke 12:15, Hebrews 13:5-6, 1 Timothy 6:10</a:t>
            </a:r>
          </a:p>
          <a:p>
            <a:pPr>
              <a:lnSpc>
                <a:spcPct val="90000"/>
              </a:lnSpc>
            </a:pPr>
            <a:r>
              <a:rPr lang="en-US" altLang="en-US" sz="2400" dirty="0"/>
              <a:t>Does Gambling Best Serve My Neighbor?</a:t>
            </a:r>
          </a:p>
          <a:p>
            <a:pPr lvl="1">
              <a:lnSpc>
                <a:spcPct val="90000"/>
              </a:lnSpc>
            </a:pPr>
            <a:r>
              <a:rPr lang="en-US" altLang="en-US" sz="2000" dirty="0"/>
              <a:t>1 John 4:20</a:t>
            </a:r>
          </a:p>
          <a:p>
            <a:pPr lvl="1">
              <a:lnSpc>
                <a:spcPct val="90000"/>
              </a:lnSpc>
            </a:pPr>
            <a:r>
              <a:rPr lang="en-US" altLang="en-US" sz="2000" dirty="0"/>
              <a:t>Gambling by definition is un-neighborly. Anyone who gambles “knows that for him to win everyone else must lose, but he goes ahead and gambles anyway.”</a:t>
            </a:r>
          </a:p>
          <a:p>
            <a:pPr>
              <a:lnSpc>
                <a:spcPct val="90000"/>
              </a:lnSpc>
            </a:pPr>
            <a:r>
              <a:rPr lang="en-US" altLang="en-US" sz="2400" dirty="0"/>
              <a:t>Does Gambling Promote Hard Work?</a:t>
            </a:r>
          </a:p>
          <a:p>
            <a:pPr lvl="1">
              <a:lnSpc>
                <a:spcPct val="90000"/>
              </a:lnSpc>
            </a:pPr>
            <a:r>
              <a:rPr lang="en-US" altLang="en-US" sz="2000" dirty="0"/>
              <a:t>Colossians 3:23</a:t>
            </a:r>
          </a:p>
        </p:txBody>
      </p:sp>
    </p:spTree>
    <p:extLst>
      <p:ext uri="{BB962C8B-B14F-4D97-AF65-F5344CB8AC3E}">
        <p14:creationId xmlns:p14="http://schemas.microsoft.com/office/powerpoint/2010/main" val="3470899771"/>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accel="50000" decel="5000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2102</Words>
  <Application>Microsoft Macintosh PowerPoint</Application>
  <PresentationFormat>On-screen Show (16:10)</PresentationFormat>
  <Paragraphs>145</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ＭＳ Ｐゴシック</vt:lpstr>
      <vt:lpstr>Arial</vt:lpstr>
      <vt:lpstr>Calibri</vt:lpstr>
      <vt:lpstr>Calibri Light</vt:lpstr>
      <vt:lpstr>Office Theme</vt:lpstr>
      <vt:lpstr>What Does The Bible Say About Gambling</vt:lpstr>
      <vt:lpstr>Gambling Is Not Specifically Mentioned  In Familiar Long Lists of Sins…</vt:lpstr>
      <vt:lpstr>PowerPoint Presentation</vt:lpstr>
      <vt:lpstr>Three Common Schools of Thought</vt:lpstr>
      <vt:lpstr>PowerPoint Presentation</vt:lpstr>
      <vt:lpstr>Samson’s Get Rich Quick Scheme</vt:lpstr>
      <vt:lpstr>What Would Paul Say To Samson?</vt:lpstr>
      <vt:lpstr>PowerPoint Presentation</vt:lpstr>
      <vt:lpstr>7 Important Questions About Gambling</vt:lpstr>
      <vt:lpstr>7 Important Questions About Gambling</vt:lpstr>
      <vt:lpstr>So, Is Gambling A Sin?</vt:lpstr>
      <vt:lpstr>What Does The Bible Say About Gambling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The Bible Say About Gambling</dc:title>
  <dc:creator>Phillip Shumake</dc:creator>
  <cp:lastModifiedBy>Phillip Shumake</cp:lastModifiedBy>
  <cp:revision>27</cp:revision>
  <dcterms:created xsi:type="dcterms:W3CDTF">2021-06-17T16:42:49Z</dcterms:created>
  <dcterms:modified xsi:type="dcterms:W3CDTF">2021-06-18T15:03:34Z</dcterms:modified>
</cp:coreProperties>
</file>