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7" r:id="rId2"/>
    <p:sldId id="258" r:id="rId3"/>
    <p:sldId id="259" r:id="rId4"/>
    <p:sldId id="268" r:id="rId5"/>
    <p:sldId id="260" r:id="rId6"/>
    <p:sldId id="261" r:id="rId7"/>
    <p:sldId id="262" r:id="rId8"/>
    <p:sldId id="263" r:id="rId9"/>
    <p:sldId id="264" r:id="rId10"/>
    <p:sldId id="265" r:id="rId11"/>
    <p:sldId id="266" r:id="rId12"/>
    <p:sldId id="267" r:id="rId13"/>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FC77D8-092D-4CD4-8326-9DA5C48A7598}" v="2" dt="2021-06-13T00:11:16.2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63"/>
    <p:restoredTop sz="94638"/>
  </p:normalViewPr>
  <p:slideViewPr>
    <p:cSldViewPr snapToGrid="0" snapToObjects="1">
      <p:cViewPr varScale="1">
        <p:scale>
          <a:sx n="112" d="100"/>
          <a:sy n="112" d="100"/>
        </p:scale>
        <p:origin x="200" y="7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l Sanchez" userId="be5fc328e6f0cb13" providerId="Windows Live" clId="Web-{ABFC77D8-092D-4CD4-8326-9DA5C48A7598}"/>
    <pc:docChg chg="modSld">
      <pc:chgData name="Bill Sanchez" userId="be5fc328e6f0cb13" providerId="Windows Live" clId="Web-{ABFC77D8-092D-4CD4-8326-9DA5C48A7598}" dt="2021-06-13T00:11:16.233" v="0" actId="20577"/>
      <pc:docMkLst>
        <pc:docMk/>
      </pc:docMkLst>
      <pc:sldChg chg="modSp">
        <pc:chgData name="Bill Sanchez" userId="be5fc328e6f0cb13" providerId="Windows Live" clId="Web-{ABFC77D8-092D-4CD4-8326-9DA5C48A7598}" dt="2021-06-13T00:11:16.233" v="0" actId="20577"/>
        <pc:sldMkLst>
          <pc:docMk/>
          <pc:sldMk cId="3767853599" sldId="258"/>
        </pc:sldMkLst>
        <pc:spChg chg="mod">
          <ac:chgData name="Bill Sanchez" userId="be5fc328e6f0cb13" providerId="Windows Live" clId="Web-{ABFC77D8-092D-4CD4-8326-9DA5C48A7598}" dt="2021-06-13T00:11:16.233" v="0" actId="20577"/>
          <ac:spMkLst>
            <pc:docMk/>
            <pc:sldMk cId="3767853599" sldId="258"/>
            <ac:spMk id="2" creationId="{FE02943F-D69F-2945-A9DF-23B1C91C84A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DB5084-2D95-2C42-8DE0-E1BF8F070ECB}"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ECD42-829D-2242-A080-6EDF51DFF8B9}" type="slidenum">
              <a:rPr lang="en-US" smtClean="0"/>
              <a:t>‹#›</a:t>
            </a:fld>
            <a:endParaRPr lang="en-US"/>
          </a:p>
        </p:txBody>
      </p:sp>
    </p:spTree>
    <p:extLst>
      <p:ext uri="{BB962C8B-B14F-4D97-AF65-F5344CB8AC3E}">
        <p14:creationId xmlns:p14="http://schemas.microsoft.com/office/powerpoint/2010/main" val="3585204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DB5084-2D95-2C42-8DE0-E1BF8F070ECB}"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ECD42-829D-2242-A080-6EDF51DFF8B9}" type="slidenum">
              <a:rPr lang="en-US" smtClean="0"/>
              <a:t>‹#›</a:t>
            </a:fld>
            <a:endParaRPr lang="en-US"/>
          </a:p>
        </p:txBody>
      </p:sp>
    </p:spTree>
    <p:extLst>
      <p:ext uri="{BB962C8B-B14F-4D97-AF65-F5344CB8AC3E}">
        <p14:creationId xmlns:p14="http://schemas.microsoft.com/office/powerpoint/2010/main" val="2148481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DB5084-2D95-2C42-8DE0-E1BF8F070ECB}"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ECD42-829D-2242-A080-6EDF51DFF8B9}" type="slidenum">
              <a:rPr lang="en-US" smtClean="0"/>
              <a:t>‹#›</a:t>
            </a:fld>
            <a:endParaRPr lang="en-US"/>
          </a:p>
        </p:txBody>
      </p:sp>
    </p:spTree>
    <p:extLst>
      <p:ext uri="{BB962C8B-B14F-4D97-AF65-F5344CB8AC3E}">
        <p14:creationId xmlns:p14="http://schemas.microsoft.com/office/powerpoint/2010/main" val="940554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DB5084-2D95-2C42-8DE0-E1BF8F070ECB}"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ECD42-829D-2242-A080-6EDF51DFF8B9}" type="slidenum">
              <a:rPr lang="en-US" smtClean="0"/>
              <a:t>‹#›</a:t>
            </a:fld>
            <a:endParaRPr lang="en-US"/>
          </a:p>
        </p:txBody>
      </p:sp>
    </p:spTree>
    <p:extLst>
      <p:ext uri="{BB962C8B-B14F-4D97-AF65-F5344CB8AC3E}">
        <p14:creationId xmlns:p14="http://schemas.microsoft.com/office/powerpoint/2010/main" val="753660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DB5084-2D95-2C42-8DE0-E1BF8F070ECB}"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ECD42-829D-2242-A080-6EDF51DFF8B9}" type="slidenum">
              <a:rPr lang="en-US" smtClean="0"/>
              <a:t>‹#›</a:t>
            </a:fld>
            <a:endParaRPr lang="en-US"/>
          </a:p>
        </p:txBody>
      </p:sp>
    </p:spTree>
    <p:extLst>
      <p:ext uri="{BB962C8B-B14F-4D97-AF65-F5344CB8AC3E}">
        <p14:creationId xmlns:p14="http://schemas.microsoft.com/office/powerpoint/2010/main" val="2613640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DB5084-2D95-2C42-8DE0-E1BF8F070ECB}" type="datetimeFigureOut">
              <a:rPr lang="en-US" smtClean="0"/>
              <a:t>6/12/2021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ECD42-829D-2242-A080-6EDF51DFF8B9}" type="slidenum">
              <a:rPr lang="en-US" smtClean="0"/>
              <a:t>‹#›</a:t>
            </a:fld>
            <a:endParaRPr lang="en-US"/>
          </a:p>
        </p:txBody>
      </p:sp>
    </p:spTree>
    <p:extLst>
      <p:ext uri="{BB962C8B-B14F-4D97-AF65-F5344CB8AC3E}">
        <p14:creationId xmlns:p14="http://schemas.microsoft.com/office/powerpoint/2010/main" val="3406982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DB5084-2D95-2C42-8DE0-E1BF8F070ECB}" type="datetimeFigureOut">
              <a:rPr lang="en-US" smtClean="0"/>
              <a:t>6/12/2021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ECD42-829D-2242-A080-6EDF51DFF8B9}" type="slidenum">
              <a:rPr lang="en-US" smtClean="0"/>
              <a:t>‹#›</a:t>
            </a:fld>
            <a:endParaRPr lang="en-US"/>
          </a:p>
        </p:txBody>
      </p:sp>
    </p:spTree>
    <p:extLst>
      <p:ext uri="{BB962C8B-B14F-4D97-AF65-F5344CB8AC3E}">
        <p14:creationId xmlns:p14="http://schemas.microsoft.com/office/powerpoint/2010/main" val="341827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DB5084-2D95-2C42-8DE0-E1BF8F070ECB}" type="datetimeFigureOut">
              <a:rPr lang="en-US" smtClean="0"/>
              <a:t>6/12/2021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ECD42-829D-2242-A080-6EDF51DFF8B9}" type="slidenum">
              <a:rPr lang="en-US" smtClean="0"/>
              <a:t>‹#›</a:t>
            </a:fld>
            <a:endParaRPr lang="en-US"/>
          </a:p>
        </p:txBody>
      </p:sp>
    </p:spTree>
    <p:extLst>
      <p:ext uri="{BB962C8B-B14F-4D97-AF65-F5344CB8AC3E}">
        <p14:creationId xmlns:p14="http://schemas.microsoft.com/office/powerpoint/2010/main" val="545744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DB5084-2D95-2C42-8DE0-E1BF8F070ECB}" type="datetimeFigureOut">
              <a:rPr lang="en-US" smtClean="0"/>
              <a:t>6/12/2021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ECD42-829D-2242-A080-6EDF51DFF8B9}" type="slidenum">
              <a:rPr lang="en-US" smtClean="0"/>
              <a:t>‹#›</a:t>
            </a:fld>
            <a:endParaRPr lang="en-US"/>
          </a:p>
        </p:txBody>
      </p:sp>
    </p:spTree>
    <p:extLst>
      <p:ext uri="{BB962C8B-B14F-4D97-AF65-F5344CB8AC3E}">
        <p14:creationId xmlns:p14="http://schemas.microsoft.com/office/powerpoint/2010/main" val="4051864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EDB5084-2D95-2C42-8DE0-E1BF8F070ECB}" type="datetimeFigureOut">
              <a:rPr lang="en-US" smtClean="0"/>
              <a:t>6/12/2021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ECD42-829D-2242-A080-6EDF51DFF8B9}" type="slidenum">
              <a:rPr lang="en-US" smtClean="0"/>
              <a:t>‹#›</a:t>
            </a:fld>
            <a:endParaRPr lang="en-US"/>
          </a:p>
        </p:txBody>
      </p:sp>
    </p:spTree>
    <p:extLst>
      <p:ext uri="{BB962C8B-B14F-4D97-AF65-F5344CB8AC3E}">
        <p14:creationId xmlns:p14="http://schemas.microsoft.com/office/powerpoint/2010/main" val="2687474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EDB5084-2D95-2C42-8DE0-E1BF8F070ECB}" type="datetimeFigureOut">
              <a:rPr lang="en-US" smtClean="0"/>
              <a:t>6/12/2021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ECD42-829D-2242-A080-6EDF51DFF8B9}" type="slidenum">
              <a:rPr lang="en-US" smtClean="0"/>
              <a:t>‹#›</a:t>
            </a:fld>
            <a:endParaRPr lang="en-US"/>
          </a:p>
        </p:txBody>
      </p:sp>
    </p:spTree>
    <p:extLst>
      <p:ext uri="{BB962C8B-B14F-4D97-AF65-F5344CB8AC3E}">
        <p14:creationId xmlns:p14="http://schemas.microsoft.com/office/powerpoint/2010/main" val="3472469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CEDB5084-2D95-2C42-8DE0-E1BF8F070ECB}" type="datetimeFigureOut">
              <a:rPr lang="en-US" smtClean="0"/>
              <a:t>6/12/2021</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986ECD42-829D-2242-A080-6EDF51DFF8B9}" type="slidenum">
              <a:rPr lang="en-US" smtClean="0"/>
              <a:t>‹#›</a:t>
            </a:fld>
            <a:endParaRPr lang="en-US"/>
          </a:p>
        </p:txBody>
      </p:sp>
    </p:spTree>
    <p:extLst>
      <p:ext uri="{BB962C8B-B14F-4D97-AF65-F5344CB8AC3E}">
        <p14:creationId xmlns:p14="http://schemas.microsoft.com/office/powerpoint/2010/main" val="308891975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436EBC-9BD2-BC40-9CDF-E8EC3FC0D0D6}"/>
              </a:ext>
            </a:extLst>
          </p:cNvPr>
          <p:cNvSpPr txBox="1"/>
          <p:nvPr/>
        </p:nvSpPr>
        <p:spPr>
          <a:xfrm>
            <a:off x="53788" y="685747"/>
            <a:ext cx="2994213" cy="3416320"/>
          </a:xfrm>
          <a:prstGeom prst="rect">
            <a:avLst/>
          </a:prstGeom>
          <a:noFill/>
        </p:spPr>
        <p:txBody>
          <a:bodyPr wrap="square" rtlCol="0">
            <a:spAutoFit/>
          </a:bodyPr>
          <a:lstStyle/>
          <a:p>
            <a:r>
              <a:rPr lang="en-US" b="1" baseline="30000" dirty="0"/>
              <a:t>14 </a:t>
            </a:r>
            <a:r>
              <a:rPr lang="en-US" dirty="0"/>
              <a:t>Therefore when the people saw the sign which He had performed, they said, “This is truly the Prophet who is to come into the world.”</a:t>
            </a:r>
          </a:p>
          <a:p>
            <a:r>
              <a:rPr lang="en-US" b="1" baseline="30000" dirty="0"/>
              <a:t>15 </a:t>
            </a:r>
            <a:r>
              <a:rPr lang="en-US" dirty="0"/>
              <a:t>So Jesus, perceiving that they were intending to come and take Him by force to make Him king, withdrew again to the mountain by Himself alone. </a:t>
            </a:r>
          </a:p>
          <a:p>
            <a:r>
              <a:rPr lang="en-US" dirty="0"/>
              <a:t>– John 6 (Jesus feeds 5000)</a:t>
            </a:r>
          </a:p>
        </p:txBody>
      </p:sp>
      <p:sp useBgFill="1">
        <p:nvSpPr>
          <p:cNvPr id="7" name="TextBox 6">
            <a:extLst>
              <a:ext uri="{FF2B5EF4-FFF2-40B4-BE49-F238E27FC236}">
                <a16:creationId xmlns:a16="http://schemas.microsoft.com/office/drawing/2014/main" id="{4AA2C645-F203-4543-A759-4F7A412A8410}"/>
              </a:ext>
            </a:extLst>
          </p:cNvPr>
          <p:cNvSpPr txBox="1"/>
          <p:nvPr/>
        </p:nvSpPr>
        <p:spPr>
          <a:xfrm>
            <a:off x="53787" y="738151"/>
            <a:ext cx="2994213" cy="3283059"/>
          </a:xfrm>
          <a:prstGeom prst="rect">
            <a:avLst/>
          </a:prstGeom>
        </p:spPr>
        <p:txBody>
          <a:bodyPr wrap="square" rtlCol="0">
            <a:noAutofit/>
          </a:bodyPr>
          <a:lstStyle/>
          <a:p>
            <a:r>
              <a:rPr lang="en-US" b="1" baseline="30000" dirty="0"/>
              <a:t>24 </a:t>
            </a:r>
            <a:r>
              <a:rPr lang="en-US" dirty="0"/>
              <a:t>So when the crowd saw that Jesus was not there, nor His disciples, they themselves got into the small boats, and came to Capernaum seeking Jesus. </a:t>
            </a:r>
            <a:r>
              <a:rPr lang="en-US" b="1" baseline="30000" dirty="0"/>
              <a:t>25 </a:t>
            </a:r>
            <a:r>
              <a:rPr lang="en-US" dirty="0"/>
              <a:t>When they found Him on the other side of the sea, they said to Him, “Rabbi, when did You get here?”</a:t>
            </a:r>
          </a:p>
          <a:p>
            <a:r>
              <a:rPr lang="en-US" dirty="0"/>
              <a:t>– John 6 (Jesus feeds 5000)</a:t>
            </a:r>
          </a:p>
        </p:txBody>
      </p:sp>
      <p:sp>
        <p:nvSpPr>
          <p:cNvPr id="8" name="TextBox 7">
            <a:extLst>
              <a:ext uri="{FF2B5EF4-FFF2-40B4-BE49-F238E27FC236}">
                <a16:creationId xmlns:a16="http://schemas.microsoft.com/office/drawing/2014/main" id="{5AAF13DB-5F60-B640-B098-6F412027517F}"/>
              </a:ext>
            </a:extLst>
          </p:cNvPr>
          <p:cNvSpPr txBox="1"/>
          <p:nvPr/>
        </p:nvSpPr>
        <p:spPr>
          <a:xfrm>
            <a:off x="3048000" y="738151"/>
            <a:ext cx="2994213" cy="2862322"/>
          </a:xfrm>
          <a:prstGeom prst="rect">
            <a:avLst/>
          </a:prstGeom>
          <a:noFill/>
        </p:spPr>
        <p:txBody>
          <a:bodyPr wrap="square" rtlCol="0">
            <a:spAutoFit/>
          </a:bodyPr>
          <a:lstStyle/>
          <a:p>
            <a:r>
              <a:rPr lang="en-US" b="1" baseline="30000" dirty="0"/>
              <a:t>17 </a:t>
            </a:r>
            <a:r>
              <a:rPr lang="en-US" dirty="0"/>
              <a:t>As He was setting out on a journey, a man ran up to Him and knelt before Him, and asked Him, “Good Teacher, what shall I do to inherit eternal life?”…</a:t>
            </a:r>
            <a:r>
              <a:rPr lang="en-US" b="1" baseline="30000" dirty="0"/>
              <a:t> 20 </a:t>
            </a:r>
            <a:r>
              <a:rPr lang="en-US" dirty="0"/>
              <a:t>And he said to Him, “Teacher, I have kept all these things from my youth up.”– Mark 10 (Jesus and the Rich Young Ruler)</a:t>
            </a:r>
          </a:p>
        </p:txBody>
      </p:sp>
      <p:sp>
        <p:nvSpPr>
          <p:cNvPr id="9" name="TextBox 8">
            <a:extLst>
              <a:ext uri="{FF2B5EF4-FFF2-40B4-BE49-F238E27FC236}">
                <a16:creationId xmlns:a16="http://schemas.microsoft.com/office/drawing/2014/main" id="{4E9CC0EF-FDE1-074D-AC9A-ACF96F28C36B}"/>
              </a:ext>
            </a:extLst>
          </p:cNvPr>
          <p:cNvSpPr txBox="1"/>
          <p:nvPr/>
        </p:nvSpPr>
        <p:spPr>
          <a:xfrm>
            <a:off x="6096001" y="685747"/>
            <a:ext cx="2994212" cy="2862322"/>
          </a:xfrm>
          <a:prstGeom prst="rect">
            <a:avLst/>
          </a:prstGeom>
          <a:noFill/>
        </p:spPr>
        <p:txBody>
          <a:bodyPr wrap="square" rtlCol="0">
            <a:spAutoFit/>
          </a:bodyPr>
          <a:lstStyle/>
          <a:p>
            <a:r>
              <a:rPr lang="en-US" b="1" baseline="30000" dirty="0"/>
              <a:t>23 </a:t>
            </a:r>
            <a:r>
              <a:rPr lang="en-US" dirty="0"/>
              <a:t>Epaphras, my fellow prisoner in Christ Jesus, greets you, </a:t>
            </a:r>
            <a:r>
              <a:rPr lang="en-US" b="1" baseline="30000" dirty="0"/>
              <a:t>24 </a:t>
            </a:r>
            <a:r>
              <a:rPr lang="en-US" i="1" dirty="0"/>
              <a:t>as do</a:t>
            </a:r>
            <a:r>
              <a:rPr lang="en-US" dirty="0"/>
              <a:t> Mark, Aristarchus, Demas, Luke, my fellow workers. (Paul to Philemon)</a:t>
            </a:r>
          </a:p>
          <a:p>
            <a:r>
              <a:rPr lang="en-US" b="1" baseline="30000" dirty="0"/>
              <a:t>14 </a:t>
            </a:r>
            <a:r>
              <a:rPr lang="en-US" dirty="0"/>
              <a:t>Luke, the beloved physician, sends you his greetings, and </a:t>
            </a:r>
            <a:r>
              <a:rPr lang="en-US" i="1" dirty="0"/>
              <a:t>also</a:t>
            </a:r>
            <a:r>
              <a:rPr lang="en-US" dirty="0"/>
              <a:t> Demas. (Paul to the Church at Colossae) </a:t>
            </a:r>
          </a:p>
        </p:txBody>
      </p:sp>
      <p:sp>
        <p:nvSpPr>
          <p:cNvPr id="10" name="TextBox 9">
            <a:extLst>
              <a:ext uri="{FF2B5EF4-FFF2-40B4-BE49-F238E27FC236}">
                <a16:creationId xmlns:a16="http://schemas.microsoft.com/office/drawing/2014/main" id="{97578742-96B0-A248-8596-2C6D6A7E5C92}"/>
              </a:ext>
            </a:extLst>
          </p:cNvPr>
          <p:cNvSpPr txBox="1"/>
          <p:nvPr/>
        </p:nvSpPr>
        <p:spPr>
          <a:xfrm>
            <a:off x="519954" y="45667"/>
            <a:ext cx="2061882" cy="640080"/>
          </a:xfrm>
          <a:prstGeom prst="rect">
            <a:avLst/>
          </a:prstGeom>
          <a:noFill/>
          <a:ln>
            <a:solidFill>
              <a:schemeClr val="bg2"/>
            </a:solidFill>
          </a:ln>
        </p:spPr>
        <p:txBody>
          <a:bodyPr wrap="square" lIns="91440" rtlCol="0" anchor="ctr">
            <a:noAutofit/>
          </a:bodyPr>
          <a:lstStyle/>
          <a:p>
            <a:pPr algn="ctr"/>
            <a:r>
              <a:rPr lang="en-US" sz="2000" dirty="0"/>
              <a:t>The 5000 </a:t>
            </a:r>
          </a:p>
          <a:p>
            <a:pPr algn="ctr"/>
            <a:r>
              <a:rPr lang="en-US" sz="2000" dirty="0"/>
              <a:t>fed by Jesus</a:t>
            </a:r>
          </a:p>
        </p:txBody>
      </p:sp>
      <p:sp>
        <p:nvSpPr>
          <p:cNvPr id="11" name="TextBox 10">
            <a:extLst>
              <a:ext uri="{FF2B5EF4-FFF2-40B4-BE49-F238E27FC236}">
                <a16:creationId xmlns:a16="http://schemas.microsoft.com/office/drawing/2014/main" id="{539100A2-6799-DD4E-AE6F-E7F2C78173E5}"/>
              </a:ext>
            </a:extLst>
          </p:cNvPr>
          <p:cNvSpPr txBox="1"/>
          <p:nvPr/>
        </p:nvSpPr>
        <p:spPr>
          <a:xfrm>
            <a:off x="3536577" y="62753"/>
            <a:ext cx="2061882" cy="640080"/>
          </a:xfrm>
          <a:prstGeom prst="rect">
            <a:avLst/>
          </a:prstGeom>
          <a:noFill/>
          <a:ln>
            <a:solidFill>
              <a:schemeClr val="bg2"/>
            </a:solidFill>
          </a:ln>
        </p:spPr>
        <p:txBody>
          <a:bodyPr wrap="square" lIns="91440" rtlCol="0" anchor="ctr">
            <a:noAutofit/>
          </a:bodyPr>
          <a:lstStyle/>
          <a:p>
            <a:pPr algn="ctr"/>
            <a:r>
              <a:rPr lang="en-US" sz="2000" dirty="0"/>
              <a:t>The Rich </a:t>
            </a:r>
          </a:p>
          <a:p>
            <a:pPr algn="ctr"/>
            <a:r>
              <a:rPr lang="en-US" sz="2000" dirty="0"/>
              <a:t>Young Ruler </a:t>
            </a:r>
          </a:p>
        </p:txBody>
      </p:sp>
      <p:sp>
        <p:nvSpPr>
          <p:cNvPr id="12" name="TextBox 11">
            <a:extLst>
              <a:ext uri="{FF2B5EF4-FFF2-40B4-BE49-F238E27FC236}">
                <a16:creationId xmlns:a16="http://schemas.microsoft.com/office/drawing/2014/main" id="{2C992C66-4C6C-1144-B042-245DDB14274A}"/>
              </a:ext>
            </a:extLst>
          </p:cNvPr>
          <p:cNvSpPr txBox="1"/>
          <p:nvPr/>
        </p:nvSpPr>
        <p:spPr>
          <a:xfrm>
            <a:off x="6553200" y="45667"/>
            <a:ext cx="2061882" cy="640080"/>
          </a:xfrm>
          <a:prstGeom prst="rect">
            <a:avLst/>
          </a:prstGeom>
          <a:noFill/>
          <a:ln>
            <a:solidFill>
              <a:schemeClr val="bg2"/>
            </a:solidFill>
          </a:ln>
        </p:spPr>
        <p:txBody>
          <a:bodyPr wrap="square" lIns="91440" rtlCol="0" anchor="ctr">
            <a:noAutofit/>
          </a:bodyPr>
          <a:lstStyle/>
          <a:p>
            <a:pPr algn="ctr"/>
            <a:r>
              <a:rPr lang="en-US" sz="2000" dirty="0"/>
              <a:t>Demas</a:t>
            </a:r>
          </a:p>
        </p:txBody>
      </p:sp>
      <p:sp>
        <p:nvSpPr>
          <p:cNvPr id="13" name="TextBox 12">
            <a:extLst>
              <a:ext uri="{FF2B5EF4-FFF2-40B4-BE49-F238E27FC236}">
                <a16:creationId xmlns:a16="http://schemas.microsoft.com/office/drawing/2014/main" id="{E9B40FBE-6AD4-894C-8D8D-FC2AF108D819}"/>
              </a:ext>
            </a:extLst>
          </p:cNvPr>
          <p:cNvSpPr txBox="1"/>
          <p:nvPr/>
        </p:nvSpPr>
        <p:spPr>
          <a:xfrm>
            <a:off x="2141418" y="4680017"/>
            <a:ext cx="5451689" cy="640080"/>
          </a:xfrm>
          <a:prstGeom prst="rect">
            <a:avLst/>
          </a:prstGeom>
          <a:noFill/>
          <a:ln>
            <a:solidFill>
              <a:schemeClr val="bg2"/>
            </a:solidFill>
          </a:ln>
        </p:spPr>
        <p:txBody>
          <a:bodyPr wrap="square" lIns="91440" rtlCol="0" anchor="ctr">
            <a:noAutofit/>
          </a:bodyPr>
          <a:lstStyle/>
          <a:p>
            <a:pPr algn="ctr"/>
            <a:r>
              <a:rPr lang="en-US" sz="2000" dirty="0"/>
              <a:t>Let’s play the commonality game! What do these three groups of people have in common?</a:t>
            </a:r>
          </a:p>
        </p:txBody>
      </p:sp>
      <p:sp useBgFill="1">
        <p:nvSpPr>
          <p:cNvPr id="14" name="TextBox 13">
            <a:extLst>
              <a:ext uri="{FF2B5EF4-FFF2-40B4-BE49-F238E27FC236}">
                <a16:creationId xmlns:a16="http://schemas.microsoft.com/office/drawing/2014/main" id="{A3B7B056-7F74-CA42-80F1-D62EA7DE97FD}"/>
              </a:ext>
            </a:extLst>
          </p:cNvPr>
          <p:cNvSpPr txBox="1"/>
          <p:nvPr/>
        </p:nvSpPr>
        <p:spPr>
          <a:xfrm>
            <a:off x="2141417" y="4680017"/>
            <a:ext cx="5451689" cy="640080"/>
          </a:xfrm>
          <a:prstGeom prst="rect">
            <a:avLst/>
          </a:prstGeom>
          <a:ln>
            <a:solidFill>
              <a:schemeClr val="bg2"/>
            </a:solidFill>
          </a:ln>
        </p:spPr>
        <p:txBody>
          <a:bodyPr wrap="square" lIns="91440" rtlCol="0" anchor="ctr">
            <a:noAutofit/>
          </a:bodyPr>
          <a:lstStyle/>
          <a:p>
            <a:pPr algn="ctr"/>
            <a:r>
              <a:rPr lang="en-US" sz="2000" dirty="0"/>
              <a:t>They all eagerly sought Jesus because they viewed Him as more than just a man.  </a:t>
            </a:r>
          </a:p>
        </p:txBody>
      </p:sp>
      <p:sp useBgFill="1">
        <p:nvSpPr>
          <p:cNvPr id="15" name="TextBox 14">
            <a:extLst>
              <a:ext uri="{FF2B5EF4-FFF2-40B4-BE49-F238E27FC236}">
                <a16:creationId xmlns:a16="http://schemas.microsoft.com/office/drawing/2014/main" id="{DF173BF1-2F9E-124A-B5F0-40953F1A231C}"/>
              </a:ext>
            </a:extLst>
          </p:cNvPr>
          <p:cNvSpPr txBox="1"/>
          <p:nvPr/>
        </p:nvSpPr>
        <p:spPr>
          <a:xfrm>
            <a:off x="2141416" y="4680017"/>
            <a:ext cx="5451689" cy="640080"/>
          </a:xfrm>
          <a:prstGeom prst="rect">
            <a:avLst/>
          </a:prstGeom>
          <a:ln>
            <a:solidFill>
              <a:schemeClr val="bg2"/>
            </a:solidFill>
          </a:ln>
        </p:spPr>
        <p:txBody>
          <a:bodyPr wrap="square" lIns="91440" rtlCol="0" anchor="ctr">
            <a:noAutofit/>
          </a:bodyPr>
          <a:lstStyle/>
          <a:p>
            <a:pPr algn="ctr"/>
            <a:r>
              <a:rPr lang="en-US" sz="2000" dirty="0"/>
              <a:t>When things got hard, they all abandoned the Lord</a:t>
            </a:r>
          </a:p>
        </p:txBody>
      </p:sp>
      <p:sp useBgFill="1">
        <p:nvSpPr>
          <p:cNvPr id="16" name="TextBox 15">
            <a:extLst>
              <a:ext uri="{FF2B5EF4-FFF2-40B4-BE49-F238E27FC236}">
                <a16:creationId xmlns:a16="http://schemas.microsoft.com/office/drawing/2014/main" id="{959241E1-D83D-E045-9EEA-C7CD443DA7FA}"/>
              </a:ext>
            </a:extLst>
          </p:cNvPr>
          <p:cNvSpPr txBox="1"/>
          <p:nvPr/>
        </p:nvSpPr>
        <p:spPr>
          <a:xfrm>
            <a:off x="26894" y="752377"/>
            <a:ext cx="2994213" cy="3283059"/>
          </a:xfrm>
          <a:prstGeom prst="rect">
            <a:avLst/>
          </a:prstGeom>
        </p:spPr>
        <p:txBody>
          <a:bodyPr wrap="square" rtlCol="0">
            <a:noAutofit/>
          </a:bodyPr>
          <a:lstStyle/>
          <a:p>
            <a:pPr algn="ctr"/>
            <a:r>
              <a:rPr lang="en-US" sz="2400" b="1" baseline="30000" dirty="0"/>
              <a:t>66 </a:t>
            </a:r>
            <a:r>
              <a:rPr lang="en-US" sz="2400" dirty="0"/>
              <a:t>As a result of this many of His disciples withdrew and were not walking with Him anymore. John 6 </a:t>
            </a:r>
          </a:p>
          <a:p>
            <a:pPr algn="ctr"/>
            <a:r>
              <a:rPr lang="en-US" sz="2400" dirty="0"/>
              <a:t>(Jesus feeds 5000)</a:t>
            </a:r>
          </a:p>
        </p:txBody>
      </p:sp>
      <p:sp useBgFill="1">
        <p:nvSpPr>
          <p:cNvPr id="17" name="TextBox 16">
            <a:extLst>
              <a:ext uri="{FF2B5EF4-FFF2-40B4-BE49-F238E27FC236}">
                <a16:creationId xmlns:a16="http://schemas.microsoft.com/office/drawing/2014/main" id="{36BB4BD8-9247-F840-9DE7-1002F638438E}"/>
              </a:ext>
            </a:extLst>
          </p:cNvPr>
          <p:cNvSpPr txBox="1"/>
          <p:nvPr/>
        </p:nvSpPr>
        <p:spPr>
          <a:xfrm>
            <a:off x="3048000" y="752378"/>
            <a:ext cx="2994213" cy="2795692"/>
          </a:xfrm>
          <a:prstGeom prst="rect">
            <a:avLst/>
          </a:prstGeom>
        </p:spPr>
        <p:txBody>
          <a:bodyPr wrap="square" rtlCol="0">
            <a:noAutofit/>
          </a:bodyPr>
          <a:lstStyle/>
          <a:p>
            <a:pPr algn="ctr"/>
            <a:r>
              <a:rPr lang="en-US" sz="2400" b="1" baseline="30000" dirty="0"/>
              <a:t>22 </a:t>
            </a:r>
            <a:r>
              <a:rPr lang="en-US" sz="2400" dirty="0"/>
              <a:t>But at these words he was saddened, and he went away grieving, for he was one who owned much property.</a:t>
            </a:r>
          </a:p>
          <a:p>
            <a:pPr algn="ctr"/>
            <a:r>
              <a:rPr lang="en-US" sz="2400" dirty="0"/>
              <a:t>(Mark 10 Jesus and the Rich Young Ruler)</a:t>
            </a:r>
          </a:p>
        </p:txBody>
      </p:sp>
      <p:sp useBgFill="1">
        <p:nvSpPr>
          <p:cNvPr id="18" name="TextBox 17">
            <a:extLst>
              <a:ext uri="{FF2B5EF4-FFF2-40B4-BE49-F238E27FC236}">
                <a16:creationId xmlns:a16="http://schemas.microsoft.com/office/drawing/2014/main" id="{1F2C3B13-65D6-0B4D-BB34-99815ACD4E49}"/>
              </a:ext>
            </a:extLst>
          </p:cNvPr>
          <p:cNvSpPr txBox="1"/>
          <p:nvPr/>
        </p:nvSpPr>
        <p:spPr>
          <a:xfrm>
            <a:off x="6126479" y="719062"/>
            <a:ext cx="2994213" cy="2795692"/>
          </a:xfrm>
          <a:prstGeom prst="rect">
            <a:avLst/>
          </a:prstGeom>
        </p:spPr>
        <p:txBody>
          <a:bodyPr wrap="square" rtlCol="0">
            <a:noAutofit/>
          </a:bodyPr>
          <a:lstStyle/>
          <a:p>
            <a:pPr algn="ctr"/>
            <a:r>
              <a:rPr lang="en-US" sz="2400" b="1" baseline="30000" dirty="0"/>
              <a:t>10 </a:t>
            </a:r>
            <a:r>
              <a:rPr lang="en-US" sz="2400" dirty="0"/>
              <a:t>for Demas, having loved this present world, has deserted me and gone to Thessalonica…</a:t>
            </a:r>
          </a:p>
          <a:p>
            <a:pPr algn="ctr"/>
            <a:r>
              <a:rPr lang="en-US" sz="2400" dirty="0"/>
              <a:t>(Paul to Timothy </a:t>
            </a:r>
          </a:p>
          <a:p>
            <a:pPr algn="ctr"/>
            <a:r>
              <a:rPr lang="en-US" sz="2400" dirty="0"/>
              <a:t>2</a:t>
            </a:r>
            <a:r>
              <a:rPr lang="en-US" sz="2400" baseline="30000" dirty="0"/>
              <a:t>nd</a:t>
            </a:r>
            <a:r>
              <a:rPr lang="en-US" sz="2400" dirty="0"/>
              <a:t> Timothy 4)</a:t>
            </a:r>
            <a:endParaRPr lang="en-US" sz="3200" dirty="0"/>
          </a:p>
        </p:txBody>
      </p:sp>
    </p:spTree>
    <p:extLst>
      <p:ext uri="{BB962C8B-B14F-4D97-AF65-F5344CB8AC3E}">
        <p14:creationId xmlns:p14="http://schemas.microsoft.com/office/powerpoint/2010/main" val="1143585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8" grpId="0"/>
      <p:bldP spid="9" grpId="0"/>
      <p:bldP spid="14" grpId="0" animBg="1"/>
      <p:bldP spid="15" grpId="0" animBg="1"/>
      <p:bldP spid="16" grpId="0" animBg="1"/>
      <p:bldP spid="17" grpId="0" animBg="1"/>
      <p:bldP spid="1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Tree of the Knowledge of Good and Evil | Joni &amp;amp; Friends">
            <a:extLst>
              <a:ext uri="{FF2B5EF4-FFF2-40B4-BE49-F238E27FC236}">
                <a16:creationId xmlns:a16="http://schemas.microsoft.com/office/drawing/2014/main" id="{8566054B-522D-D442-BACA-7BA18A45825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6015"/>
          <a:stretch/>
        </p:blipFill>
        <p:spPr bwMode="auto">
          <a:xfrm>
            <a:off x="0" y="0"/>
            <a:ext cx="9143980" cy="5714990"/>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433451"/>
            <a:ext cx="9144000" cy="613793"/>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F8C093-FED5-FD4F-8571-348212F786F9}"/>
              </a:ext>
            </a:extLst>
          </p:cNvPr>
          <p:cNvSpPr>
            <a:spLocks noGrp="1"/>
          </p:cNvSpPr>
          <p:nvPr>
            <p:ph type="title"/>
          </p:nvPr>
        </p:nvSpPr>
        <p:spPr>
          <a:xfrm>
            <a:off x="392906" y="4431033"/>
            <a:ext cx="8408194" cy="620697"/>
          </a:xfrm>
        </p:spPr>
        <p:txBody>
          <a:bodyPr vert="horz" lIns="91440" tIns="45720" rIns="91440" bIns="45720" rtlCol="0" anchor="ctr">
            <a:normAutofit fontScale="90000"/>
          </a:bodyPr>
          <a:lstStyle/>
          <a:p>
            <a:pPr algn="ctr" defTabSz="914400"/>
            <a:r>
              <a:rPr lang="en-US" sz="2800" dirty="0">
                <a:solidFill>
                  <a:schemeClr val="tx1">
                    <a:lumMod val="85000"/>
                    <a:lumOff val="15000"/>
                  </a:schemeClr>
                </a:solidFill>
              </a:rPr>
              <a:t>A people who causes others to grow up into the Lord as well</a:t>
            </a:r>
          </a:p>
        </p:txBody>
      </p:sp>
      <p:cxnSp>
        <p:nvCxnSpPr>
          <p:cNvPr id="73" name="Straight Connector 72">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4368319"/>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112376"/>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1957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Tree of the Knowledge of Good and Evil | Joni &amp;amp; Friends">
            <a:extLst>
              <a:ext uri="{FF2B5EF4-FFF2-40B4-BE49-F238E27FC236}">
                <a16:creationId xmlns:a16="http://schemas.microsoft.com/office/drawing/2014/main" id="{8566054B-522D-D442-BACA-7BA18A45825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6015"/>
          <a:stretch/>
        </p:blipFill>
        <p:spPr bwMode="auto">
          <a:xfrm>
            <a:off x="0" y="0"/>
            <a:ext cx="9143980" cy="5714990"/>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433451"/>
            <a:ext cx="9144000" cy="613793"/>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F8C093-FED5-FD4F-8571-348212F786F9}"/>
              </a:ext>
            </a:extLst>
          </p:cNvPr>
          <p:cNvSpPr>
            <a:spLocks noGrp="1"/>
          </p:cNvSpPr>
          <p:nvPr>
            <p:ph type="title"/>
          </p:nvPr>
        </p:nvSpPr>
        <p:spPr>
          <a:xfrm>
            <a:off x="392906" y="4431033"/>
            <a:ext cx="8408194" cy="620697"/>
          </a:xfrm>
        </p:spPr>
        <p:txBody>
          <a:bodyPr vert="horz" lIns="91440" tIns="45720" rIns="91440" bIns="45720" rtlCol="0" anchor="ctr">
            <a:normAutofit fontScale="90000"/>
          </a:bodyPr>
          <a:lstStyle/>
          <a:p>
            <a:pPr algn="ctr" defTabSz="914400"/>
            <a:r>
              <a:rPr lang="en-US" sz="2800" dirty="0">
                <a:solidFill>
                  <a:schemeClr val="tx1">
                    <a:lumMod val="85000"/>
                    <a:lumOff val="15000"/>
                  </a:schemeClr>
                </a:solidFill>
              </a:rPr>
              <a:t>A people who through the knowledge of God come to glorify Him as He deserves </a:t>
            </a:r>
          </a:p>
        </p:txBody>
      </p:sp>
      <p:cxnSp>
        <p:nvCxnSpPr>
          <p:cNvPr id="73" name="Straight Connector 72">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4368319"/>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112376"/>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2876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5715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descr="Tree of the Knowledge of Good and Evil | Joni &amp;amp; Friends">
            <a:extLst>
              <a:ext uri="{FF2B5EF4-FFF2-40B4-BE49-F238E27FC236}">
                <a16:creationId xmlns:a16="http://schemas.microsoft.com/office/drawing/2014/main" id="{8566054B-522D-D442-BACA-7BA18A45825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6033"/>
          <a:stretch/>
        </p:blipFill>
        <p:spPr bwMode="auto">
          <a:xfrm>
            <a:off x="-2285" y="10"/>
            <a:ext cx="9143999" cy="5714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8045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2943F-D69F-2945-A9DF-23B1C91C84AB}"/>
              </a:ext>
            </a:extLst>
          </p:cNvPr>
          <p:cNvSpPr>
            <a:spLocks noGrp="1"/>
          </p:cNvSpPr>
          <p:nvPr>
            <p:ph type="title"/>
          </p:nvPr>
        </p:nvSpPr>
        <p:spPr>
          <a:xfrm>
            <a:off x="628650" y="164805"/>
            <a:ext cx="7886700" cy="1104636"/>
          </a:xfrm>
          <a:ln>
            <a:solidFill>
              <a:schemeClr val="bg2"/>
            </a:solidFill>
          </a:ln>
        </p:spPr>
        <p:txBody>
          <a:bodyPr/>
          <a:lstStyle/>
          <a:p>
            <a:pPr algn="ctr"/>
            <a:r>
              <a:rPr lang="en-US"/>
              <a:t>All the aforementioned people were akin to </a:t>
            </a:r>
            <a:r>
              <a:rPr lang="en-US" dirty="0"/>
              <a:t>the rocky soil in Mark 4 </a:t>
            </a:r>
          </a:p>
        </p:txBody>
      </p:sp>
      <p:sp>
        <p:nvSpPr>
          <p:cNvPr id="3" name="Content Placeholder 2">
            <a:extLst>
              <a:ext uri="{FF2B5EF4-FFF2-40B4-BE49-F238E27FC236}">
                <a16:creationId xmlns:a16="http://schemas.microsoft.com/office/drawing/2014/main" id="{A5CD9838-7F28-5E4E-A2DE-1B11F238C5BB}"/>
              </a:ext>
            </a:extLst>
          </p:cNvPr>
          <p:cNvSpPr>
            <a:spLocks noGrp="1"/>
          </p:cNvSpPr>
          <p:nvPr>
            <p:ph idx="1"/>
          </p:nvPr>
        </p:nvSpPr>
        <p:spPr>
          <a:xfrm>
            <a:off x="116958" y="1521354"/>
            <a:ext cx="8878186" cy="4028841"/>
          </a:xfrm>
        </p:spPr>
        <p:txBody>
          <a:bodyPr>
            <a:normAutofit lnSpcReduction="10000"/>
          </a:bodyPr>
          <a:lstStyle/>
          <a:p>
            <a:pPr marL="0" indent="0" algn="ctr">
              <a:buNone/>
            </a:pPr>
            <a:r>
              <a:rPr lang="en-US" sz="2800" dirty="0"/>
              <a:t> </a:t>
            </a:r>
            <a:r>
              <a:rPr lang="en-US" sz="2800" b="1" baseline="30000" dirty="0"/>
              <a:t>5 </a:t>
            </a:r>
            <a:r>
              <a:rPr lang="en-US" sz="2800" dirty="0"/>
              <a:t>Other </a:t>
            </a:r>
            <a:r>
              <a:rPr lang="en-US" sz="2800" i="1" dirty="0"/>
              <a:t>seed</a:t>
            </a:r>
            <a:r>
              <a:rPr lang="en-US" sz="2800" dirty="0"/>
              <a:t> fell on the rocky </a:t>
            </a:r>
            <a:r>
              <a:rPr lang="en-US" sz="2800" i="1" dirty="0"/>
              <a:t>ground</a:t>
            </a:r>
            <a:r>
              <a:rPr lang="en-US" sz="2800" dirty="0"/>
              <a:t> where it did not have much soil; and immediately it sprang up because it had no depth of soil. </a:t>
            </a:r>
            <a:r>
              <a:rPr lang="en-US" sz="2800" b="1" baseline="30000" dirty="0"/>
              <a:t>6 </a:t>
            </a:r>
            <a:r>
              <a:rPr lang="en-US" sz="2800" dirty="0"/>
              <a:t>And after the sun had risen, it was scorched; and because it had no root, it withered away.</a:t>
            </a:r>
          </a:p>
          <a:p>
            <a:pPr marL="0" indent="0" algn="ctr">
              <a:buNone/>
            </a:pPr>
            <a:r>
              <a:rPr lang="en-US" sz="2800" b="1" baseline="30000" dirty="0"/>
              <a:t>16 </a:t>
            </a:r>
            <a:r>
              <a:rPr lang="en-US" sz="2800" dirty="0"/>
              <a:t>In a similar way these are the ones on whom seed was sown on the rocky </a:t>
            </a:r>
            <a:r>
              <a:rPr lang="en-US" sz="2800" i="1" dirty="0"/>
              <a:t>places</a:t>
            </a:r>
            <a:r>
              <a:rPr lang="en-US" sz="2800" dirty="0"/>
              <a:t>, who, when they hear the word, immediately receive it with joy;</a:t>
            </a:r>
            <a:r>
              <a:rPr lang="en-US" sz="2800" b="1" baseline="30000" dirty="0"/>
              <a:t>17 </a:t>
            </a:r>
            <a:r>
              <a:rPr lang="en-US" sz="2800" dirty="0"/>
              <a:t>and they have no </a:t>
            </a:r>
            <a:r>
              <a:rPr lang="en-US" sz="2800" i="1" dirty="0"/>
              <a:t>firm</a:t>
            </a:r>
            <a:r>
              <a:rPr lang="en-US" sz="2800" dirty="0"/>
              <a:t> root in themselves, but are </a:t>
            </a:r>
            <a:r>
              <a:rPr lang="en-US" sz="2800" i="1" dirty="0"/>
              <a:t>only</a:t>
            </a:r>
            <a:r>
              <a:rPr lang="en-US" sz="2800" dirty="0"/>
              <a:t> temporary; then, when affliction or persecution arises because of the word, immediately they fall away.</a:t>
            </a:r>
          </a:p>
        </p:txBody>
      </p:sp>
    </p:spTree>
    <p:extLst>
      <p:ext uri="{BB962C8B-B14F-4D97-AF65-F5344CB8AC3E}">
        <p14:creationId xmlns:p14="http://schemas.microsoft.com/office/powerpoint/2010/main" val="3767853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2943F-D69F-2945-A9DF-23B1C91C84AB}"/>
              </a:ext>
            </a:extLst>
          </p:cNvPr>
          <p:cNvSpPr>
            <a:spLocks noGrp="1"/>
          </p:cNvSpPr>
          <p:nvPr>
            <p:ph type="title"/>
          </p:nvPr>
        </p:nvSpPr>
        <p:spPr>
          <a:xfrm>
            <a:off x="628650" y="164805"/>
            <a:ext cx="7886700" cy="1104636"/>
          </a:xfrm>
          <a:ln>
            <a:solidFill>
              <a:schemeClr val="bg2"/>
            </a:solidFill>
          </a:ln>
        </p:spPr>
        <p:txBody>
          <a:bodyPr/>
          <a:lstStyle/>
          <a:p>
            <a:pPr algn="ctr"/>
            <a:r>
              <a:rPr lang="en-US" i="1" dirty="0"/>
              <a:t>Firm</a:t>
            </a:r>
            <a:r>
              <a:rPr lang="en-US" dirty="0"/>
              <a:t> roots matter…</a:t>
            </a:r>
          </a:p>
        </p:txBody>
      </p:sp>
      <p:sp>
        <p:nvSpPr>
          <p:cNvPr id="3" name="Content Placeholder 2">
            <a:extLst>
              <a:ext uri="{FF2B5EF4-FFF2-40B4-BE49-F238E27FC236}">
                <a16:creationId xmlns:a16="http://schemas.microsoft.com/office/drawing/2014/main" id="{A5CD9838-7F28-5E4E-A2DE-1B11F238C5BB}"/>
              </a:ext>
            </a:extLst>
          </p:cNvPr>
          <p:cNvSpPr>
            <a:spLocks noGrp="1"/>
          </p:cNvSpPr>
          <p:nvPr>
            <p:ph idx="1"/>
          </p:nvPr>
        </p:nvSpPr>
        <p:spPr>
          <a:xfrm>
            <a:off x="116958" y="1521354"/>
            <a:ext cx="8878186" cy="4028841"/>
          </a:xfrm>
        </p:spPr>
        <p:txBody>
          <a:bodyPr>
            <a:normAutofit fontScale="92500"/>
          </a:bodyPr>
          <a:lstStyle/>
          <a:p>
            <a:r>
              <a:rPr lang="en-US" sz="2800" dirty="0"/>
              <a:t>Rooted: usually an agricultural term- to cause to strike root, to strengthen with roots, to render firm, to fix, establish, cause a person or a thing to be thoroughly grounded</a:t>
            </a:r>
          </a:p>
          <a:p>
            <a:r>
              <a:rPr lang="en-US" sz="2800" dirty="0"/>
              <a:t>Grounded: usually an architectural term - to lay a basis for, i.e. (literally) erect, or (figuratively) consolidate:—(lay the) found(- </a:t>
            </a:r>
            <a:r>
              <a:rPr lang="en-US" sz="2800" dirty="0" err="1"/>
              <a:t>ation</a:t>
            </a:r>
            <a:r>
              <a:rPr lang="en-US" sz="2800" dirty="0"/>
              <a:t>), ground, settle</a:t>
            </a:r>
          </a:p>
          <a:p>
            <a:pPr marL="0" indent="0">
              <a:buNone/>
            </a:pPr>
            <a:endParaRPr lang="en-US" sz="2800" dirty="0"/>
          </a:p>
          <a:p>
            <a:pPr marL="0" indent="0" algn="ctr">
              <a:buNone/>
            </a:pPr>
            <a:r>
              <a:rPr lang="en-US" sz="2800" dirty="0"/>
              <a:t>Being rooted and grounded isn’t just about having some roots, it’s making sure that those roots are firmly positioned                 in the Lord.</a:t>
            </a:r>
          </a:p>
        </p:txBody>
      </p:sp>
    </p:spTree>
    <p:extLst>
      <p:ext uri="{BB962C8B-B14F-4D97-AF65-F5344CB8AC3E}">
        <p14:creationId xmlns:p14="http://schemas.microsoft.com/office/powerpoint/2010/main" val="3292766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7A4E3-F541-114C-A17F-363F274C2979}"/>
              </a:ext>
            </a:extLst>
          </p:cNvPr>
          <p:cNvSpPr>
            <a:spLocks noGrp="1"/>
          </p:cNvSpPr>
          <p:nvPr>
            <p:ph type="ctrTitle"/>
          </p:nvPr>
        </p:nvSpPr>
        <p:spPr/>
        <p:txBody>
          <a:bodyPr>
            <a:normAutofit/>
          </a:bodyPr>
          <a:lstStyle/>
          <a:p>
            <a:r>
              <a:rPr lang="en-US" sz="5400" dirty="0"/>
              <a:t>Rooted and Grounded</a:t>
            </a:r>
            <a:br>
              <a:rPr lang="en-US" sz="5400" dirty="0"/>
            </a:br>
            <a:r>
              <a:rPr lang="en-US" sz="5400" dirty="0"/>
              <a:t>in the love of our Lord</a:t>
            </a:r>
          </a:p>
        </p:txBody>
      </p:sp>
      <p:sp>
        <p:nvSpPr>
          <p:cNvPr id="3" name="Subtitle 2">
            <a:extLst>
              <a:ext uri="{FF2B5EF4-FFF2-40B4-BE49-F238E27FC236}">
                <a16:creationId xmlns:a16="http://schemas.microsoft.com/office/drawing/2014/main" id="{BC4A2153-61E9-AF42-B9EF-4923DDEA390D}"/>
              </a:ext>
            </a:extLst>
          </p:cNvPr>
          <p:cNvSpPr>
            <a:spLocks noGrp="1"/>
          </p:cNvSpPr>
          <p:nvPr>
            <p:ph type="subTitle" idx="1"/>
          </p:nvPr>
        </p:nvSpPr>
        <p:spPr/>
        <p:txBody>
          <a:bodyPr>
            <a:normAutofit/>
          </a:bodyPr>
          <a:lstStyle/>
          <a:p>
            <a:r>
              <a:rPr lang="en-US" sz="2400" dirty="0"/>
              <a:t>Lessons from the book of Ephesians</a:t>
            </a:r>
          </a:p>
        </p:txBody>
      </p:sp>
    </p:spTree>
    <p:extLst>
      <p:ext uri="{BB962C8B-B14F-4D97-AF65-F5344CB8AC3E}">
        <p14:creationId xmlns:p14="http://schemas.microsoft.com/office/powerpoint/2010/main" val="4117817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8608D61E-263B-FE43-9C51-90DB5341BE3F}"/>
              </a:ext>
            </a:extLst>
          </p:cNvPr>
          <p:cNvSpPr>
            <a:spLocks noGrp="1"/>
          </p:cNvSpPr>
          <p:nvPr>
            <p:ph idx="1"/>
          </p:nvPr>
        </p:nvSpPr>
        <p:spPr>
          <a:xfrm>
            <a:off x="0" y="0"/>
            <a:ext cx="9144000" cy="5715000"/>
          </a:xfrm>
        </p:spPr>
        <p:txBody>
          <a:bodyPr anchor="ctr">
            <a:noAutofit/>
          </a:bodyPr>
          <a:lstStyle/>
          <a:p>
            <a:pPr marL="0" indent="0" algn="ctr">
              <a:buNone/>
            </a:pPr>
            <a:r>
              <a:rPr lang="en-US" sz="3200" b="1" baseline="30000" dirty="0"/>
              <a:t>14 </a:t>
            </a:r>
            <a:r>
              <a:rPr lang="en-US" sz="3200" dirty="0"/>
              <a:t>For this reason I bow my knees before the Father, </a:t>
            </a:r>
            <a:r>
              <a:rPr lang="en-US" sz="3200" b="1" baseline="30000" dirty="0"/>
              <a:t>15 </a:t>
            </a:r>
            <a:r>
              <a:rPr lang="en-US" sz="3200" dirty="0"/>
              <a:t>from whom every family in heaven and on earth derives its name, </a:t>
            </a:r>
            <a:r>
              <a:rPr lang="en-US" sz="3200" b="1" baseline="30000" dirty="0"/>
              <a:t>16 </a:t>
            </a:r>
            <a:r>
              <a:rPr lang="en-US" sz="3200" dirty="0"/>
              <a:t>that He would grant you, according to the riches of His glory, to be strengthened with power through His Spirit in the inner man, </a:t>
            </a:r>
            <a:r>
              <a:rPr lang="en-US" sz="3200" b="1" baseline="30000" dirty="0"/>
              <a:t>17 </a:t>
            </a:r>
            <a:r>
              <a:rPr lang="en-US" sz="3200" dirty="0"/>
              <a:t>so that Christ may dwell in your hearts through faith; </a:t>
            </a:r>
            <a:r>
              <a:rPr lang="en-US" sz="3200" i="1" dirty="0"/>
              <a:t>and</a:t>
            </a:r>
            <a:r>
              <a:rPr lang="en-US" sz="3200" dirty="0"/>
              <a:t> that you, being rooted and grounded in love, </a:t>
            </a:r>
            <a:r>
              <a:rPr lang="en-US" sz="3200" b="1" baseline="30000" dirty="0"/>
              <a:t>18 </a:t>
            </a:r>
            <a:r>
              <a:rPr lang="en-US" sz="3200" dirty="0"/>
              <a:t>may be able to comprehend with all the saints what is the breadth and length and height and depth, </a:t>
            </a:r>
            <a:r>
              <a:rPr lang="en-US" sz="3200" b="1" baseline="30000" dirty="0"/>
              <a:t>19 </a:t>
            </a:r>
            <a:r>
              <a:rPr lang="en-US" sz="3200" dirty="0"/>
              <a:t>and to know the love of Christ which surpasses knowledge, that you may be filled up to all the fullness of God. Ephesians 3:14-19</a:t>
            </a:r>
          </a:p>
        </p:txBody>
      </p:sp>
    </p:spTree>
    <p:extLst>
      <p:ext uri="{BB962C8B-B14F-4D97-AF65-F5344CB8AC3E}">
        <p14:creationId xmlns:p14="http://schemas.microsoft.com/office/powerpoint/2010/main" val="3509008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31986E-5FB1-A34B-BCA6-05285A336BA5}"/>
              </a:ext>
            </a:extLst>
          </p:cNvPr>
          <p:cNvSpPr>
            <a:spLocks noGrp="1"/>
          </p:cNvSpPr>
          <p:nvPr>
            <p:ph type="title"/>
          </p:nvPr>
        </p:nvSpPr>
        <p:spPr/>
        <p:txBody>
          <a:bodyPr/>
          <a:lstStyle/>
          <a:p>
            <a:r>
              <a:rPr lang="en-US" dirty="0"/>
              <a:t>A Love Worth Being Rooted and Grounded In</a:t>
            </a:r>
          </a:p>
        </p:txBody>
      </p:sp>
      <p:sp>
        <p:nvSpPr>
          <p:cNvPr id="5" name="Content Placeholder 4">
            <a:extLst>
              <a:ext uri="{FF2B5EF4-FFF2-40B4-BE49-F238E27FC236}">
                <a16:creationId xmlns:a16="http://schemas.microsoft.com/office/drawing/2014/main" id="{ACA418EC-B27B-DF46-8FB8-547744ADC092}"/>
              </a:ext>
            </a:extLst>
          </p:cNvPr>
          <p:cNvSpPr>
            <a:spLocks noGrp="1"/>
          </p:cNvSpPr>
          <p:nvPr>
            <p:ph sz="half" idx="1"/>
          </p:nvPr>
        </p:nvSpPr>
        <p:spPr>
          <a:xfrm>
            <a:off x="0" y="1521354"/>
            <a:ext cx="3458817" cy="4193646"/>
          </a:xfrm>
        </p:spPr>
        <p:txBody>
          <a:bodyPr>
            <a:normAutofit lnSpcReduction="10000"/>
          </a:bodyPr>
          <a:lstStyle/>
          <a:p>
            <a:r>
              <a:rPr lang="en-US" b="1" dirty="0"/>
              <a:t>Rooted and grounded in our adoption as children of the Lord (1:4-5)</a:t>
            </a:r>
            <a:endParaRPr lang="en-US" dirty="0"/>
          </a:p>
          <a:p>
            <a:r>
              <a:rPr lang="en-US" b="1" dirty="0"/>
              <a:t>Rooted and grounded in the transformative grace of God (2:4-6)</a:t>
            </a:r>
            <a:endParaRPr lang="en-US" dirty="0"/>
          </a:p>
          <a:p>
            <a:r>
              <a:rPr lang="en-US" b="1" dirty="0"/>
              <a:t>Rooted and grounded in the love of the truth (4:13-16)</a:t>
            </a:r>
            <a:endParaRPr lang="en-US" dirty="0"/>
          </a:p>
          <a:p>
            <a:r>
              <a:rPr lang="en-US" b="1" dirty="0"/>
              <a:t>Rooted and grounded in the sacrifice of the Lord </a:t>
            </a:r>
            <a:r>
              <a:rPr lang="en-US" b="1"/>
              <a:t>(5:1-2)</a:t>
            </a:r>
            <a:endParaRPr lang="en-US" dirty="0"/>
          </a:p>
          <a:p>
            <a:r>
              <a:rPr lang="en-US" b="1" dirty="0"/>
              <a:t>Rooted and grounded in our marriage to the Lord (5:25-27, 29-31)</a:t>
            </a:r>
            <a:endParaRPr lang="en-US" dirty="0"/>
          </a:p>
        </p:txBody>
      </p:sp>
      <p:sp>
        <p:nvSpPr>
          <p:cNvPr id="6" name="Content Placeholder 5">
            <a:extLst>
              <a:ext uri="{FF2B5EF4-FFF2-40B4-BE49-F238E27FC236}">
                <a16:creationId xmlns:a16="http://schemas.microsoft.com/office/drawing/2014/main" id="{75E17BA6-FFBE-0F46-9F5B-0620788FF15C}"/>
              </a:ext>
            </a:extLst>
          </p:cNvPr>
          <p:cNvSpPr>
            <a:spLocks noGrp="1"/>
          </p:cNvSpPr>
          <p:nvPr>
            <p:ph sz="half" idx="2"/>
          </p:nvPr>
        </p:nvSpPr>
        <p:spPr>
          <a:xfrm>
            <a:off x="3458817" y="1408907"/>
            <a:ext cx="5506279" cy="4193645"/>
          </a:xfrm>
          <a:ln>
            <a:solidFill>
              <a:schemeClr val="bg2"/>
            </a:solidFill>
          </a:ln>
        </p:spPr>
        <p:txBody>
          <a:bodyPr>
            <a:noAutofit/>
          </a:bodyPr>
          <a:lstStyle/>
          <a:p>
            <a:pPr marL="0" indent="0" algn="ctr">
              <a:buNone/>
            </a:pPr>
            <a:r>
              <a:rPr lang="en-US" sz="3200" b="1" baseline="30000" dirty="0"/>
              <a:t>4 </a:t>
            </a:r>
            <a:r>
              <a:rPr lang="en-US" sz="3200" dirty="0"/>
              <a:t>just as He chose us in Him before the foundation of the world, that we would be holy and blameless before Him. In love </a:t>
            </a:r>
            <a:r>
              <a:rPr lang="en-US" sz="3200" b="1" baseline="30000" dirty="0"/>
              <a:t>5 </a:t>
            </a:r>
            <a:r>
              <a:rPr lang="en-US" sz="3200" dirty="0"/>
              <a:t>He predestined us to adoption as sons through Jesus Christ to Himself, according to the kind intention of His will</a:t>
            </a:r>
          </a:p>
        </p:txBody>
      </p:sp>
      <p:sp useBgFill="1">
        <p:nvSpPr>
          <p:cNvPr id="8" name="Content Placeholder 5">
            <a:extLst>
              <a:ext uri="{FF2B5EF4-FFF2-40B4-BE49-F238E27FC236}">
                <a16:creationId xmlns:a16="http://schemas.microsoft.com/office/drawing/2014/main" id="{E6268339-8BD9-9C4E-9FE4-CAB0B4BD5839}"/>
              </a:ext>
            </a:extLst>
          </p:cNvPr>
          <p:cNvSpPr txBox="1">
            <a:spLocks/>
          </p:cNvSpPr>
          <p:nvPr/>
        </p:nvSpPr>
        <p:spPr>
          <a:xfrm>
            <a:off x="3458816" y="1408907"/>
            <a:ext cx="5506279" cy="4193645"/>
          </a:xfrm>
          <a:prstGeom prst="rect">
            <a:avLst/>
          </a:prstGeom>
          <a:ln>
            <a:solidFill>
              <a:schemeClr val="bg2"/>
            </a:solid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3200" dirty="0"/>
              <a:t> </a:t>
            </a:r>
            <a:r>
              <a:rPr lang="en-US" sz="3000" b="1" baseline="30000" dirty="0"/>
              <a:t>4 </a:t>
            </a:r>
            <a:r>
              <a:rPr lang="en-US" sz="3000" dirty="0"/>
              <a:t>But God, being rich in mercy, because of His great love with which He loved us, </a:t>
            </a:r>
            <a:r>
              <a:rPr lang="en-US" sz="3000" b="1" baseline="30000" dirty="0"/>
              <a:t>5 </a:t>
            </a:r>
            <a:r>
              <a:rPr lang="en-US" sz="3000" dirty="0"/>
              <a:t>even when we were dead in our transgressions, made us alive together with Christ (by grace you have been saved), </a:t>
            </a:r>
            <a:r>
              <a:rPr lang="en-US" sz="3000" b="1" baseline="30000" dirty="0"/>
              <a:t>6 </a:t>
            </a:r>
            <a:r>
              <a:rPr lang="en-US" sz="3000" dirty="0"/>
              <a:t>and raised us up with Him, and seated us with Him in the heavenly </a:t>
            </a:r>
            <a:r>
              <a:rPr lang="en-US" sz="3000" i="1" dirty="0"/>
              <a:t>places</a:t>
            </a:r>
            <a:r>
              <a:rPr lang="en-US" sz="3000" dirty="0"/>
              <a:t> in Christ Jesus</a:t>
            </a:r>
          </a:p>
        </p:txBody>
      </p:sp>
      <p:sp useBgFill="1">
        <p:nvSpPr>
          <p:cNvPr id="9" name="Content Placeholder 5">
            <a:extLst>
              <a:ext uri="{FF2B5EF4-FFF2-40B4-BE49-F238E27FC236}">
                <a16:creationId xmlns:a16="http://schemas.microsoft.com/office/drawing/2014/main" id="{448AB2C5-0D6F-2B41-A4B7-5E8DA9C8BB15}"/>
              </a:ext>
            </a:extLst>
          </p:cNvPr>
          <p:cNvSpPr txBox="1">
            <a:spLocks/>
          </p:cNvSpPr>
          <p:nvPr/>
        </p:nvSpPr>
        <p:spPr>
          <a:xfrm>
            <a:off x="3458816" y="1408906"/>
            <a:ext cx="5506279" cy="4193645"/>
          </a:xfrm>
          <a:prstGeom prst="rect">
            <a:avLst/>
          </a:prstGeom>
          <a:ln>
            <a:solidFill>
              <a:schemeClr val="bg2"/>
            </a:solid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800" b="1" baseline="30000" dirty="0"/>
              <a:t>15 </a:t>
            </a:r>
            <a:r>
              <a:rPr lang="en-US" sz="2800" dirty="0"/>
              <a:t>but speaking the truth in love, we are to grow up in all </a:t>
            </a:r>
            <a:r>
              <a:rPr lang="en-US" sz="2800" i="1" dirty="0"/>
              <a:t>aspects</a:t>
            </a:r>
            <a:r>
              <a:rPr lang="en-US" sz="2800" dirty="0"/>
              <a:t> into Him who is the head, </a:t>
            </a:r>
            <a:r>
              <a:rPr lang="en-US" sz="2800" i="1" dirty="0"/>
              <a:t>even </a:t>
            </a:r>
            <a:r>
              <a:rPr lang="en-US" sz="2800" dirty="0"/>
              <a:t>Christ, </a:t>
            </a:r>
            <a:r>
              <a:rPr lang="en-US" sz="2800" b="1" baseline="30000" dirty="0"/>
              <a:t>16 </a:t>
            </a:r>
            <a:r>
              <a:rPr lang="en-US" sz="2800" dirty="0"/>
              <a:t>from whom the whole body, being fitted and held together by what every joint supplies, according to the proper working of each individual part, causes the growth of the body for the building up of itself in love.</a:t>
            </a:r>
          </a:p>
        </p:txBody>
      </p:sp>
      <p:sp useBgFill="1">
        <p:nvSpPr>
          <p:cNvPr id="10" name="Content Placeholder 5">
            <a:extLst>
              <a:ext uri="{FF2B5EF4-FFF2-40B4-BE49-F238E27FC236}">
                <a16:creationId xmlns:a16="http://schemas.microsoft.com/office/drawing/2014/main" id="{0EE065FC-2D67-E044-A6FC-A83CA639A7E1}"/>
              </a:ext>
            </a:extLst>
          </p:cNvPr>
          <p:cNvSpPr txBox="1">
            <a:spLocks/>
          </p:cNvSpPr>
          <p:nvPr/>
        </p:nvSpPr>
        <p:spPr>
          <a:xfrm>
            <a:off x="3458816" y="1408905"/>
            <a:ext cx="5506279" cy="4193645"/>
          </a:xfrm>
          <a:prstGeom prst="rect">
            <a:avLst/>
          </a:prstGeom>
          <a:ln>
            <a:solidFill>
              <a:schemeClr val="bg2"/>
            </a:solid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3600" b="1" dirty="0"/>
              <a:t>5 </a:t>
            </a:r>
            <a:r>
              <a:rPr lang="en-US" sz="3600" dirty="0"/>
              <a:t>Therefore be imitators of God, as beloved children; </a:t>
            </a:r>
            <a:r>
              <a:rPr lang="en-US" sz="3600" b="1" baseline="30000" dirty="0"/>
              <a:t>2 </a:t>
            </a:r>
            <a:r>
              <a:rPr lang="en-US" sz="3600" dirty="0"/>
              <a:t>and walk in love, just as Christ also loved you and gave Himself up for us, an offering and a sacrifice to God as a fragrant aroma.</a:t>
            </a:r>
            <a:endParaRPr lang="en-US" sz="4400" dirty="0"/>
          </a:p>
        </p:txBody>
      </p:sp>
      <p:sp useBgFill="1">
        <p:nvSpPr>
          <p:cNvPr id="11" name="Content Placeholder 5">
            <a:extLst>
              <a:ext uri="{FF2B5EF4-FFF2-40B4-BE49-F238E27FC236}">
                <a16:creationId xmlns:a16="http://schemas.microsoft.com/office/drawing/2014/main" id="{886D3CB5-3EB5-EA45-90A7-44E245729AB7}"/>
              </a:ext>
            </a:extLst>
          </p:cNvPr>
          <p:cNvSpPr txBox="1">
            <a:spLocks/>
          </p:cNvSpPr>
          <p:nvPr/>
        </p:nvSpPr>
        <p:spPr>
          <a:xfrm>
            <a:off x="3458816" y="1408905"/>
            <a:ext cx="5506279" cy="4193645"/>
          </a:xfrm>
          <a:prstGeom prst="rect">
            <a:avLst/>
          </a:prstGeom>
          <a:ln>
            <a:solidFill>
              <a:schemeClr val="bg2"/>
            </a:solid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800" b="1" baseline="30000" dirty="0"/>
              <a:t>25 </a:t>
            </a:r>
            <a:r>
              <a:rPr lang="en-US" sz="2800" dirty="0"/>
              <a:t>…Love your wives, just as Christ also loved the church and gave Himself up for her, </a:t>
            </a:r>
            <a:r>
              <a:rPr lang="en-US" sz="2800" b="1" baseline="30000" dirty="0"/>
              <a:t>26 </a:t>
            </a:r>
            <a:r>
              <a:rPr lang="en-US" sz="2800" dirty="0"/>
              <a:t>so that He might sanctify her, having cleansed her by the washing of water with the word, </a:t>
            </a:r>
            <a:r>
              <a:rPr lang="en-US" sz="2800" b="1" baseline="30000" dirty="0"/>
              <a:t>27 </a:t>
            </a:r>
            <a:r>
              <a:rPr lang="en-US" sz="2800" dirty="0"/>
              <a:t>that He might present to Himself the church in all her glory, having no spot or wrinkle or any such thing; but that she would be holy and blameless…</a:t>
            </a:r>
            <a:endParaRPr lang="en-US" sz="3600" dirty="0"/>
          </a:p>
        </p:txBody>
      </p:sp>
      <p:sp useBgFill="1">
        <p:nvSpPr>
          <p:cNvPr id="12" name="Content Placeholder 5">
            <a:extLst>
              <a:ext uri="{FF2B5EF4-FFF2-40B4-BE49-F238E27FC236}">
                <a16:creationId xmlns:a16="http://schemas.microsoft.com/office/drawing/2014/main" id="{457458F3-6756-FC49-8733-AEEEA463F3CE}"/>
              </a:ext>
            </a:extLst>
          </p:cNvPr>
          <p:cNvSpPr txBox="1">
            <a:spLocks/>
          </p:cNvSpPr>
          <p:nvPr/>
        </p:nvSpPr>
        <p:spPr>
          <a:xfrm>
            <a:off x="3458816" y="1408904"/>
            <a:ext cx="5506279" cy="4193645"/>
          </a:xfrm>
          <a:prstGeom prst="rect">
            <a:avLst/>
          </a:prstGeom>
          <a:ln>
            <a:solidFill>
              <a:schemeClr val="bg2"/>
            </a:solid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3000" b="1" baseline="30000" dirty="0"/>
              <a:t>29 </a:t>
            </a:r>
            <a:r>
              <a:rPr lang="en-US" sz="3000" dirty="0"/>
              <a:t>for no one ever hated his own flesh, but nourishes and cherishes it, just as Christ also </a:t>
            </a:r>
            <a:r>
              <a:rPr lang="en-US" sz="3000" i="1" dirty="0"/>
              <a:t>does</a:t>
            </a:r>
            <a:r>
              <a:rPr lang="en-US" sz="3000" dirty="0"/>
              <a:t> the church, </a:t>
            </a:r>
            <a:r>
              <a:rPr lang="en-US" sz="3000" b="1" baseline="30000" dirty="0"/>
              <a:t>30 </a:t>
            </a:r>
            <a:r>
              <a:rPr lang="en-US" sz="3000" dirty="0"/>
              <a:t>because we are members of His body. </a:t>
            </a:r>
            <a:r>
              <a:rPr lang="en-US" sz="3000" b="1" baseline="30000" dirty="0"/>
              <a:t>31 </a:t>
            </a:r>
            <a:r>
              <a:rPr lang="en-US" sz="3000" dirty="0"/>
              <a:t>For this reason a man shall leave his father and mother and shall be joined to his wife, and the two shall become one flesh.</a:t>
            </a:r>
          </a:p>
        </p:txBody>
      </p:sp>
    </p:spTree>
    <p:extLst>
      <p:ext uri="{BB962C8B-B14F-4D97-AF65-F5344CB8AC3E}">
        <p14:creationId xmlns:p14="http://schemas.microsoft.com/office/powerpoint/2010/main" val="1606232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Effect transition="in" filter="fade">
                                      <p:cBhvr>
                                        <p:cTn id="37" dur="5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4" end="4"/>
                                            </p:txEl>
                                          </p:spTgt>
                                        </p:tgtEl>
                                        <p:attrNameLst>
                                          <p:attrName>style.visibility</p:attrName>
                                        </p:attrNameLst>
                                      </p:cBhvr>
                                      <p:to>
                                        <p:strVal val="visible"/>
                                      </p:to>
                                    </p:set>
                                    <p:animEffect transition="in" filter="fade">
                                      <p:cBhvr>
                                        <p:cTn id="5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8" grpId="0" animBg="1"/>
      <p:bldP spid="9"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4E87C-8614-0F4A-810A-B1A07851BE15}"/>
              </a:ext>
            </a:extLst>
          </p:cNvPr>
          <p:cNvSpPr>
            <a:spLocks noGrp="1"/>
          </p:cNvSpPr>
          <p:nvPr>
            <p:ph type="title"/>
          </p:nvPr>
        </p:nvSpPr>
        <p:spPr/>
        <p:txBody>
          <a:bodyPr/>
          <a:lstStyle/>
          <a:p>
            <a:pPr algn="ctr"/>
            <a:r>
              <a:rPr lang="en-US" dirty="0"/>
              <a:t>How do we get rooted and grounded? </a:t>
            </a:r>
          </a:p>
        </p:txBody>
      </p:sp>
      <p:sp>
        <p:nvSpPr>
          <p:cNvPr id="3" name="Content Placeholder 2">
            <a:extLst>
              <a:ext uri="{FF2B5EF4-FFF2-40B4-BE49-F238E27FC236}">
                <a16:creationId xmlns:a16="http://schemas.microsoft.com/office/drawing/2014/main" id="{652EC8EC-F370-5F48-A536-8E4B10AC5585}"/>
              </a:ext>
            </a:extLst>
          </p:cNvPr>
          <p:cNvSpPr>
            <a:spLocks noGrp="1"/>
          </p:cNvSpPr>
          <p:nvPr>
            <p:ph sz="half" idx="1"/>
          </p:nvPr>
        </p:nvSpPr>
        <p:spPr>
          <a:xfrm>
            <a:off x="1" y="1531960"/>
            <a:ext cx="2623930" cy="4183040"/>
          </a:xfrm>
        </p:spPr>
        <p:txBody>
          <a:bodyPr>
            <a:normAutofit lnSpcReduction="10000"/>
          </a:bodyPr>
          <a:lstStyle/>
          <a:p>
            <a:r>
              <a:rPr lang="en-US" dirty="0"/>
              <a:t>Understand that there is only one firm foundation worth rooting in: Jesus the Christ </a:t>
            </a:r>
          </a:p>
          <a:p>
            <a:endParaRPr lang="en-US" dirty="0"/>
          </a:p>
          <a:p>
            <a:r>
              <a:rPr lang="en-US" dirty="0"/>
              <a:t>Uproot and dig deep</a:t>
            </a:r>
          </a:p>
          <a:p>
            <a:pPr lvl="1"/>
            <a:r>
              <a:rPr lang="en-US" dirty="0"/>
              <a:t>Deep in prayer</a:t>
            </a:r>
          </a:p>
          <a:p>
            <a:pPr lvl="1"/>
            <a:r>
              <a:rPr lang="en-US" dirty="0"/>
              <a:t>Deep in faith</a:t>
            </a:r>
          </a:p>
          <a:p>
            <a:pPr lvl="1"/>
            <a:r>
              <a:rPr lang="en-US" dirty="0"/>
              <a:t>Deep in obedience</a:t>
            </a:r>
          </a:p>
          <a:p>
            <a:pPr lvl="1"/>
            <a:endParaRPr lang="en-US" dirty="0"/>
          </a:p>
          <a:p>
            <a:r>
              <a:rPr lang="en-US" dirty="0"/>
              <a:t>Remember that these are continual</a:t>
            </a:r>
          </a:p>
        </p:txBody>
      </p:sp>
      <p:sp>
        <p:nvSpPr>
          <p:cNvPr id="4" name="Content Placeholder 3">
            <a:extLst>
              <a:ext uri="{FF2B5EF4-FFF2-40B4-BE49-F238E27FC236}">
                <a16:creationId xmlns:a16="http://schemas.microsoft.com/office/drawing/2014/main" id="{52C5D117-194B-2E40-A2EF-9442D07008F2}"/>
              </a:ext>
            </a:extLst>
          </p:cNvPr>
          <p:cNvSpPr>
            <a:spLocks noGrp="1"/>
          </p:cNvSpPr>
          <p:nvPr>
            <p:ph sz="half" idx="2"/>
          </p:nvPr>
        </p:nvSpPr>
        <p:spPr>
          <a:xfrm>
            <a:off x="2822713" y="1531960"/>
            <a:ext cx="6321287" cy="4193646"/>
          </a:xfrm>
          <a:ln>
            <a:solidFill>
              <a:schemeClr val="bg2"/>
            </a:solidFill>
          </a:ln>
        </p:spPr>
        <p:txBody>
          <a:bodyPr anchor="ctr">
            <a:normAutofit lnSpcReduction="10000"/>
          </a:bodyPr>
          <a:lstStyle/>
          <a:p>
            <a:pPr marL="0" indent="0" algn="ctr">
              <a:buNone/>
            </a:pPr>
            <a:r>
              <a:rPr lang="en-US" sz="2400" dirty="0"/>
              <a:t>46“Why do you call Me, ‘Lord, Lord,’ and do not do what I say? 47 Everyone who comes to Me and hears My words and acts on them, I will show you whom he is like: 48 he is like a man building a house, who dug deep and laid a foundation on the rock; and when a flood occurred, the torrent burst against that house and could not shake it, because it had been well built. 49 But the one who has heard and has not acted accordingly, is like a man who built a house on the ground without any foundation; and the torrent burst against it and immediately it collapsed, and the ruin of that house was great.”</a:t>
            </a:r>
          </a:p>
        </p:txBody>
      </p:sp>
    </p:spTree>
    <p:extLst>
      <p:ext uri="{BB962C8B-B14F-4D97-AF65-F5344CB8AC3E}">
        <p14:creationId xmlns:p14="http://schemas.microsoft.com/office/powerpoint/2010/main" val="2538043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Tree of the Knowledge of Good and Evil | Joni &amp;amp; Friends">
            <a:extLst>
              <a:ext uri="{FF2B5EF4-FFF2-40B4-BE49-F238E27FC236}">
                <a16:creationId xmlns:a16="http://schemas.microsoft.com/office/drawing/2014/main" id="{8566054B-522D-D442-BACA-7BA18A45825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6015"/>
          <a:stretch/>
        </p:blipFill>
        <p:spPr bwMode="auto">
          <a:xfrm>
            <a:off x="20" y="10"/>
            <a:ext cx="9143980" cy="5714990"/>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433451"/>
            <a:ext cx="9144000" cy="613793"/>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F8C093-FED5-FD4F-8571-348212F786F9}"/>
              </a:ext>
            </a:extLst>
          </p:cNvPr>
          <p:cNvSpPr>
            <a:spLocks noGrp="1"/>
          </p:cNvSpPr>
          <p:nvPr>
            <p:ph type="title"/>
          </p:nvPr>
        </p:nvSpPr>
        <p:spPr>
          <a:xfrm>
            <a:off x="392906" y="4431033"/>
            <a:ext cx="8408194" cy="620697"/>
          </a:xfrm>
        </p:spPr>
        <p:txBody>
          <a:bodyPr vert="horz" lIns="91440" tIns="45720" rIns="91440" bIns="45720" rtlCol="0" anchor="ctr">
            <a:normAutofit/>
          </a:bodyPr>
          <a:lstStyle/>
          <a:p>
            <a:pPr algn="ctr" defTabSz="914400"/>
            <a:r>
              <a:rPr lang="en-US" sz="2800" dirty="0">
                <a:solidFill>
                  <a:schemeClr val="tx1">
                    <a:lumMod val="85000"/>
                    <a:lumOff val="15000"/>
                  </a:schemeClr>
                </a:solidFill>
              </a:rPr>
              <a:t>What grows out of those firm roots?</a:t>
            </a:r>
          </a:p>
        </p:txBody>
      </p:sp>
      <p:cxnSp>
        <p:nvCxnSpPr>
          <p:cNvPr id="73" name="Straight Connector 72">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4368319"/>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112376"/>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634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Tree of the Knowledge of Good and Evil | Joni &amp;amp; Friends">
            <a:extLst>
              <a:ext uri="{FF2B5EF4-FFF2-40B4-BE49-F238E27FC236}">
                <a16:creationId xmlns:a16="http://schemas.microsoft.com/office/drawing/2014/main" id="{8566054B-522D-D442-BACA-7BA18A45825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6015"/>
          <a:stretch/>
        </p:blipFill>
        <p:spPr bwMode="auto">
          <a:xfrm>
            <a:off x="20" y="10"/>
            <a:ext cx="9143980" cy="5714990"/>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433451"/>
            <a:ext cx="9144000" cy="613793"/>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F8C093-FED5-FD4F-8571-348212F786F9}"/>
              </a:ext>
            </a:extLst>
          </p:cNvPr>
          <p:cNvSpPr>
            <a:spLocks noGrp="1"/>
          </p:cNvSpPr>
          <p:nvPr>
            <p:ph type="title"/>
          </p:nvPr>
        </p:nvSpPr>
        <p:spPr>
          <a:xfrm>
            <a:off x="392906" y="4431033"/>
            <a:ext cx="8408194" cy="620697"/>
          </a:xfrm>
        </p:spPr>
        <p:txBody>
          <a:bodyPr vert="horz" lIns="91440" tIns="45720" rIns="91440" bIns="45720" rtlCol="0" anchor="ctr">
            <a:normAutofit/>
          </a:bodyPr>
          <a:lstStyle/>
          <a:p>
            <a:pPr algn="ctr" defTabSz="914400"/>
            <a:r>
              <a:rPr lang="en-US" sz="2800" dirty="0">
                <a:solidFill>
                  <a:schemeClr val="tx1">
                    <a:lumMod val="85000"/>
                    <a:lumOff val="15000"/>
                  </a:schemeClr>
                </a:solidFill>
              </a:rPr>
              <a:t>A people filled with the fullness of God</a:t>
            </a:r>
          </a:p>
        </p:txBody>
      </p:sp>
      <p:cxnSp>
        <p:nvCxnSpPr>
          <p:cNvPr id="73" name="Straight Connector 72">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4368319"/>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112376"/>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0780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
  <TotalTime>129</TotalTime>
  <Words>1428</Words>
  <Application>Microsoft Office PowerPoint</Application>
  <PresentationFormat>On-screen Show (16:10)</PresentationFormat>
  <Paragraphs>60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All the aforementioned people were akin to the rocky soil in Mark 4 </vt:lpstr>
      <vt:lpstr>Firm roots matter…</vt:lpstr>
      <vt:lpstr>Rooted and Grounded in the love of our Lord</vt:lpstr>
      <vt:lpstr>PowerPoint Presentation</vt:lpstr>
      <vt:lpstr>A Love Worth Being Rooted and Grounded In</vt:lpstr>
      <vt:lpstr>How do we get rooted and grounded? </vt:lpstr>
      <vt:lpstr>What grows out of those firm roots?</vt:lpstr>
      <vt:lpstr>A people filled with the fullness of God</vt:lpstr>
      <vt:lpstr>A people who causes others to grow up into the Lord as well</vt:lpstr>
      <vt:lpstr>A people who through the knowledge of God come to glorify Him as He deserves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Bill Sanchez</cp:lastModifiedBy>
  <cp:revision>13</cp:revision>
  <dcterms:created xsi:type="dcterms:W3CDTF">2021-06-12T21:59:11Z</dcterms:created>
  <dcterms:modified xsi:type="dcterms:W3CDTF">2021-06-13T00:11:16Z</dcterms:modified>
</cp:coreProperties>
</file>