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5"/>
  </p:notesMasterIdLst>
  <p:sldIdLst>
    <p:sldId id="256" r:id="rId2"/>
    <p:sldId id="257" r:id="rId3"/>
    <p:sldId id="266" r:id="rId4"/>
    <p:sldId id="317" r:id="rId5"/>
    <p:sldId id="307" r:id="rId6"/>
    <p:sldId id="316" r:id="rId7"/>
    <p:sldId id="313" r:id="rId8"/>
    <p:sldId id="314" r:id="rId9"/>
    <p:sldId id="318" r:id="rId10"/>
    <p:sldId id="321" r:id="rId11"/>
    <p:sldId id="320" r:id="rId12"/>
    <p:sldId id="315" r:id="rId13"/>
    <p:sldId id="319" r:id="rId14"/>
  </p:sldIdLst>
  <p:sldSz cx="9144000" cy="5715000" type="screen16x1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78079"/>
    <a:srgbClr val="AE8B7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663"/>
  </p:normalViewPr>
  <p:slideViewPr>
    <p:cSldViewPr snapToGrid="0" snapToObjects="1">
      <p:cViewPr varScale="1">
        <p:scale>
          <a:sx n="103" d="100"/>
          <a:sy n="103" d="100"/>
        </p:scale>
        <p:origin x="1344"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DAC628-F187-1E4F-B7D7-5091F82E1F1E}" type="datetimeFigureOut">
              <a:rPr lang="en-US" smtClean="0"/>
              <a:t>7/7/21</a:t>
            </a:fld>
            <a:endParaRPr lang="en-US"/>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E8DC62-4256-4A41-91F7-7A5420690473}" type="slidenum">
              <a:rPr lang="en-US" smtClean="0"/>
              <a:t>‹#›</a:t>
            </a:fld>
            <a:endParaRPr lang="en-US"/>
          </a:p>
        </p:txBody>
      </p:sp>
    </p:spTree>
    <p:extLst>
      <p:ext uri="{BB962C8B-B14F-4D97-AF65-F5344CB8AC3E}">
        <p14:creationId xmlns:p14="http://schemas.microsoft.com/office/powerpoint/2010/main" val="15633556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6858000" cy="19896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55FFD76-683F-1E45-820E-F8E89C4F3655}" type="datetimeFigureOut">
              <a:rPr lang="en-US" smtClean="0"/>
              <a:t>7/7/21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3CC3B3-89A1-EA4C-BB66-C556A99F5D59}" type="slidenum">
              <a:rPr lang="en-US" smtClean="0"/>
              <a:t>‹#›</a:t>
            </a:fld>
            <a:endParaRPr lang="en-US"/>
          </a:p>
        </p:txBody>
      </p:sp>
    </p:spTree>
    <p:extLst>
      <p:ext uri="{BB962C8B-B14F-4D97-AF65-F5344CB8AC3E}">
        <p14:creationId xmlns:p14="http://schemas.microsoft.com/office/powerpoint/2010/main" val="3983661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5FFD76-683F-1E45-820E-F8E89C4F3655}" type="datetimeFigureOut">
              <a:rPr lang="en-US" smtClean="0"/>
              <a:t>7/7/21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3CC3B3-89A1-EA4C-BB66-C556A99F5D59}" type="slidenum">
              <a:rPr lang="en-US" smtClean="0"/>
              <a:t>‹#›</a:t>
            </a:fld>
            <a:endParaRPr lang="en-US"/>
          </a:p>
        </p:txBody>
      </p:sp>
    </p:spTree>
    <p:extLst>
      <p:ext uri="{BB962C8B-B14F-4D97-AF65-F5344CB8AC3E}">
        <p14:creationId xmlns:p14="http://schemas.microsoft.com/office/powerpoint/2010/main" val="2484894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5FFD76-683F-1E45-820E-F8E89C4F3655}" type="datetimeFigureOut">
              <a:rPr lang="en-US" smtClean="0"/>
              <a:t>7/7/21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3CC3B3-89A1-EA4C-BB66-C556A99F5D59}" type="slidenum">
              <a:rPr lang="en-US" smtClean="0"/>
              <a:t>‹#›</a:t>
            </a:fld>
            <a:endParaRPr lang="en-US"/>
          </a:p>
        </p:txBody>
      </p:sp>
    </p:spTree>
    <p:extLst>
      <p:ext uri="{BB962C8B-B14F-4D97-AF65-F5344CB8AC3E}">
        <p14:creationId xmlns:p14="http://schemas.microsoft.com/office/powerpoint/2010/main" val="3516485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5FFD76-683F-1E45-820E-F8E89C4F3655}" type="datetimeFigureOut">
              <a:rPr lang="en-US" smtClean="0"/>
              <a:t>7/7/21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3CC3B3-89A1-EA4C-BB66-C556A99F5D59}" type="slidenum">
              <a:rPr lang="en-US" smtClean="0"/>
              <a:t>‹#›</a:t>
            </a:fld>
            <a:endParaRPr lang="en-US"/>
          </a:p>
        </p:txBody>
      </p:sp>
    </p:spTree>
    <p:extLst>
      <p:ext uri="{BB962C8B-B14F-4D97-AF65-F5344CB8AC3E}">
        <p14:creationId xmlns:p14="http://schemas.microsoft.com/office/powerpoint/2010/main" val="40901185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424782"/>
            <a:ext cx="7886700" cy="2377281"/>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824553"/>
            <a:ext cx="7886700" cy="125015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55FFD76-683F-1E45-820E-F8E89C4F3655}" type="datetimeFigureOut">
              <a:rPr lang="en-US" smtClean="0"/>
              <a:t>7/7/21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3CC3B3-89A1-EA4C-BB66-C556A99F5D59}" type="slidenum">
              <a:rPr lang="en-US" smtClean="0"/>
              <a:t>‹#›</a:t>
            </a:fld>
            <a:endParaRPr lang="en-US"/>
          </a:p>
        </p:txBody>
      </p:sp>
    </p:spTree>
    <p:extLst>
      <p:ext uri="{BB962C8B-B14F-4D97-AF65-F5344CB8AC3E}">
        <p14:creationId xmlns:p14="http://schemas.microsoft.com/office/powerpoint/2010/main" val="33889068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521354"/>
            <a:ext cx="38862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521354"/>
            <a:ext cx="38862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55FFD76-683F-1E45-820E-F8E89C4F3655}" type="datetimeFigureOut">
              <a:rPr lang="en-US" smtClean="0"/>
              <a:t>7/7/21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3CC3B3-89A1-EA4C-BB66-C556A99F5D59}" type="slidenum">
              <a:rPr lang="en-US" smtClean="0"/>
              <a:t>‹#›</a:t>
            </a:fld>
            <a:endParaRPr lang="en-US"/>
          </a:p>
        </p:txBody>
      </p:sp>
    </p:spTree>
    <p:extLst>
      <p:ext uri="{BB962C8B-B14F-4D97-AF65-F5344CB8AC3E}">
        <p14:creationId xmlns:p14="http://schemas.microsoft.com/office/powerpoint/2010/main" val="24410835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087563"/>
            <a:ext cx="3868340"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087563"/>
            <a:ext cx="3887391"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55FFD76-683F-1E45-820E-F8E89C4F3655}" type="datetimeFigureOut">
              <a:rPr lang="en-US" smtClean="0"/>
              <a:t>7/7/21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3CC3B3-89A1-EA4C-BB66-C556A99F5D59}" type="slidenum">
              <a:rPr lang="en-US" smtClean="0"/>
              <a:t>‹#›</a:t>
            </a:fld>
            <a:endParaRPr lang="en-US"/>
          </a:p>
        </p:txBody>
      </p:sp>
    </p:spTree>
    <p:extLst>
      <p:ext uri="{BB962C8B-B14F-4D97-AF65-F5344CB8AC3E}">
        <p14:creationId xmlns:p14="http://schemas.microsoft.com/office/powerpoint/2010/main" val="39573511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55FFD76-683F-1E45-820E-F8E89C4F3655}" type="datetimeFigureOut">
              <a:rPr lang="en-US" smtClean="0"/>
              <a:t>7/7/21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3CC3B3-89A1-EA4C-BB66-C556A99F5D59}" type="slidenum">
              <a:rPr lang="en-US" smtClean="0"/>
              <a:t>‹#›</a:t>
            </a:fld>
            <a:endParaRPr lang="en-US"/>
          </a:p>
        </p:txBody>
      </p:sp>
    </p:spTree>
    <p:extLst>
      <p:ext uri="{BB962C8B-B14F-4D97-AF65-F5344CB8AC3E}">
        <p14:creationId xmlns:p14="http://schemas.microsoft.com/office/powerpoint/2010/main" val="42500474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5FFD76-683F-1E45-820E-F8E89C4F3655}" type="datetimeFigureOut">
              <a:rPr lang="en-US" smtClean="0"/>
              <a:t>7/7/21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3CC3B3-89A1-EA4C-BB66-C556A99F5D59}" type="slidenum">
              <a:rPr lang="en-US" smtClean="0"/>
              <a:t>‹#›</a:t>
            </a:fld>
            <a:endParaRPr lang="en-US"/>
          </a:p>
        </p:txBody>
      </p:sp>
    </p:spTree>
    <p:extLst>
      <p:ext uri="{BB962C8B-B14F-4D97-AF65-F5344CB8AC3E}">
        <p14:creationId xmlns:p14="http://schemas.microsoft.com/office/powerpoint/2010/main" val="40864385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55FFD76-683F-1E45-820E-F8E89C4F3655}" type="datetimeFigureOut">
              <a:rPr lang="en-US" smtClean="0"/>
              <a:t>7/7/21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3CC3B3-89A1-EA4C-BB66-C556A99F5D59}" type="slidenum">
              <a:rPr lang="en-US" smtClean="0"/>
              <a:t>‹#›</a:t>
            </a:fld>
            <a:endParaRPr lang="en-US"/>
          </a:p>
        </p:txBody>
      </p:sp>
    </p:spTree>
    <p:extLst>
      <p:ext uri="{BB962C8B-B14F-4D97-AF65-F5344CB8AC3E}">
        <p14:creationId xmlns:p14="http://schemas.microsoft.com/office/powerpoint/2010/main" val="27843338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55FFD76-683F-1E45-820E-F8E89C4F3655}" type="datetimeFigureOut">
              <a:rPr lang="en-US" smtClean="0"/>
              <a:t>7/7/21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3CC3B3-89A1-EA4C-BB66-C556A99F5D59}" type="slidenum">
              <a:rPr lang="en-US" smtClean="0"/>
              <a:t>‹#›</a:t>
            </a:fld>
            <a:endParaRPr lang="en-US"/>
          </a:p>
        </p:txBody>
      </p:sp>
    </p:spTree>
    <p:extLst>
      <p:ext uri="{BB962C8B-B14F-4D97-AF65-F5344CB8AC3E}">
        <p14:creationId xmlns:p14="http://schemas.microsoft.com/office/powerpoint/2010/main" val="34360456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solidFill>
                  <a:schemeClr val="tx1">
                    <a:tint val="75000"/>
                  </a:schemeClr>
                </a:solidFill>
              </a:defRPr>
            </a:lvl1pPr>
          </a:lstStyle>
          <a:p>
            <a:fld id="{855FFD76-683F-1E45-820E-F8E89C4F3655}" type="datetimeFigureOut">
              <a:rPr lang="en-US" smtClean="0"/>
              <a:t>7/7/21</a:t>
            </a:fld>
            <a:endParaRPr lang="en-US"/>
          </a:p>
        </p:txBody>
      </p:sp>
      <p:sp>
        <p:nvSpPr>
          <p:cNvPr id="5" name="Footer Placeholder 4"/>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75000"/>
                  </a:schemeClr>
                </a:solidFill>
              </a:defRPr>
            </a:lvl1pPr>
          </a:lstStyle>
          <a:p>
            <a:fld id="{D73CC3B3-89A1-EA4C-BB66-C556A99F5D59}" type="slidenum">
              <a:rPr lang="en-US" smtClean="0"/>
              <a:t>‹#›</a:t>
            </a:fld>
            <a:endParaRPr lang="en-US"/>
          </a:p>
        </p:txBody>
      </p:sp>
    </p:spTree>
    <p:extLst>
      <p:ext uri="{BB962C8B-B14F-4D97-AF65-F5344CB8AC3E}">
        <p14:creationId xmlns:p14="http://schemas.microsoft.com/office/powerpoint/2010/main" val="17143196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46955-0983-294B-A981-DA0B782A2F5B}"/>
              </a:ext>
            </a:extLst>
          </p:cNvPr>
          <p:cNvSpPr>
            <a:spLocks noGrp="1"/>
          </p:cNvSpPr>
          <p:nvPr>
            <p:ph type="ctrTitle"/>
          </p:nvPr>
        </p:nvSpPr>
        <p:spPr>
          <a:xfrm>
            <a:off x="83127" y="2220285"/>
            <a:ext cx="4971630" cy="915030"/>
          </a:xfrm>
          <a:solidFill>
            <a:srgbClr val="AE8B72">
              <a:alpha val="87000"/>
            </a:srgbClr>
          </a:solidFill>
        </p:spPr>
        <p:txBody>
          <a:bodyPr>
            <a:normAutofit fontScale="90000"/>
          </a:bodyPr>
          <a:lstStyle/>
          <a:p>
            <a:r>
              <a:rPr lang="en-US" sz="4400" b="1" dirty="0"/>
              <a:t>Life in the Blood</a:t>
            </a:r>
            <a:br>
              <a:rPr lang="en-US" sz="4400" b="1" dirty="0"/>
            </a:br>
            <a:r>
              <a:rPr lang="en-US" sz="2400" b="1" dirty="0"/>
              <a:t>Leviticus 16-17</a:t>
            </a:r>
            <a:endParaRPr lang="en-US" sz="4400" b="1" dirty="0"/>
          </a:p>
        </p:txBody>
      </p:sp>
    </p:spTree>
    <p:extLst>
      <p:ext uri="{BB962C8B-B14F-4D97-AF65-F5344CB8AC3E}">
        <p14:creationId xmlns:p14="http://schemas.microsoft.com/office/powerpoint/2010/main" val="20794432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78079"/>
        </a:solidFill>
        <a:effectLst/>
      </p:bgPr>
    </p:bg>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E6E71941-8790-A340-91F9-BD61D74693F5}"/>
              </a:ext>
            </a:extLst>
          </p:cNvPr>
          <p:cNvPicPr>
            <a:picLocks noChangeAspect="1"/>
          </p:cNvPicPr>
          <p:nvPr/>
        </p:nvPicPr>
        <p:blipFill>
          <a:blip r:embed="rId2"/>
          <a:stretch>
            <a:fillRect/>
          </a:stretch>
        </p:blipFill>
        <p:spPr>
          <a:xfrm>
            <a:off x="7273636" y="38040"/>
            <a:ext cx="1828799" cy="1027953"/>
          </a:xfrm>
          <a:prstGeom prst="rect">
            <a:avLst/>
          </a:prstGeom>
        </p:spPr>
      </p:pic>
      <p:graphicFrame>
        <p:nvGraphicFramePr>
          <p:cNvPr id="14" name="Table 14">
            <a:extLst>
              <a:ext uri="{FF2B5EF4-FFF2-40B4-BE49-F238E27FC236}">
                <a16:creationId xmlns:a16="http://schemas.microsoft.com/office/drawing/2014/main" id="{AADEFDC3-C98D-F54B-A549-7A4D00276C6E}"/>
              </a:ext>
            </a:extLst>
          </p:cNvPr>
          <p:cNvGraphicFramePr>
            <a:graphicFrameLocks noGrp="1"/>
          </p:cNvGraphicFramePr>
          <p:nvPr>
            <p:extLst>
              <p:ext uri="{D42A27DB-BD31-4B8C-83A1-F6EECF244321}">
                <p14:modId xmlns:p14="http://schemas.microsoft.com/office/powerpoint/2010/main" val="2584756927"/>
              </p:ext>
            </p:extLst>
          </p:nvPr>
        </p:nvGraphicFramePr>
        <p:xfrm>
          <a:off x="617392" y="1704110"/>
          <a:ext cx="7909215" cy="2988800"/>
        </p:xfrm>
        <a:graphic>
          <a:graphicData uri="http://schemas.openxmlformats.org/drawingml/2006/table">
            <a:tbl>
              <a:tblPr firstRow="1" bandRow="1">
                <a:tableStyleId>{5C22544A-7EE6-4342-B048-85BDC9FD1C3A}</a:tableStyleId>
              </a:tblPr>
              <a:tblGrid>
                <a:gridCol w="1581843">
                  <a:extLst>
                    <a:ext uri="{9D8B030D-6E8A-4147-A177-3AD203B41FA5}">
                      <a16:colId xmlns:a16="http://schemas.microsoft.com/office/drawing/2014/main" val="1915736598"/>
                    </a:ext>
                  </a:extLst>
                </a:gridCol>
                <a:gridCol w="1581843">
                  <a:extLst>
                    <a:ext uri="{9D8B030D-6E8A-4147-A177-3AD203B41FA5}">
                      <a16:colId xmlns:a16="http://schemas.microsoft.com/office/drawing/2014/main" val="3053644422"/>
                    </a:ext>
                  </a:extLst>
                </a:gridCol>
                <a:gridCol w="1581843">
                  <a:extLst>
                    <a:ext uri="{9D8B030D-6E8A-4147-A177-3AD203B41FA5}">
                      <a16:colId xmlns:a16="http://schemas.microsoft.com/office/drawing/2014/main" val="341917011"/>
                    </a:ext>
                  </a:extLst>
                </a:gridCol>
                <a:gridCol w="1581843">
                  <a:extLst>
                    <a:ext uri="{9D8B030D-6E8A-4147-A177-3AD203B41FA5}">
                      <a16:colId xmlns:a16="http://schemas.microsoft.com/office/drawing/2014/main" val="228114012"/>
                    </a:ext>
                  </a:extLst>
                </a:gridCol>
                <a:gridCol w="1581843">
                  <a:extLst>
                    <a:ext uri="{9D8B030D-6E8A-4147-A177-3AD203B41FA5}">
                      <a16:colId xmlns:a16="http://schemas.microsoft.com/office/drawing/2014/main" val="3000521080"/>
                    </a:ext>
                  </a:extLst>
                </a:gridCol>
              </a:tblGrid>
              <a:tr h="477981">
                <a:tc>
                  <a:txBody>
                    <a:bodyPr/>
                    <a:lstStyle/>
                    <a:p>
                      <a:pPr algn="ctr"/>
                      <a:r>
                        <a:rPr lang="en-US" sz="2200" dirty="0"/>
                        <a:t>Sacrifice #1</a:t>
                      </a:r>
                    </a:p>
                  </a:txBody>
                  <a:tcPr/>
                </a:tc>
                <a:tc>
                  <a:txBody>
                    <a:bodyPr/>
                    <a:lstStyle/>
                    <a:p>
                      <a:pPr algn="ctr"/>
                      <a:r>
                        <a:rPr lang="en-US" sz="2200" dirty="0"/>
                        <a:t>Sacrifice #2</a:t>
                      </a:r>
                    </a:p>
                  </a:txBody>
                  <a:tcPr/>
                </a:tc>
                <a:tc>
                  <a:txBody>
                    <a:bodyPr/>
                    <a:lstStyle/>
                    <a:p>
                      <a:pPr algn="ctr"/>
                      <a:r>
                        <a:rPr lang="en-US" sz="2200" dirty="0"/>
                        <a:t>Sacrifice #3</a:t>
                      </a:r>
                    </a:p>
                  </a:txBody>
                  <a:tcPr/>
                </a:tc>
                <a:tc>
                  <a:txBody>
                    <a:bodyPr/>
                    <a:lstStyle/>
                    <a:p>
                      <a:pPr algn="ctr"/>
                      <a:r>
                        <a:rPr lang="en-US" sz="2200" dirty="0"/>
                        <a:t>Sacrifice #4</a:t>
                      </a:r>
                    </a:p>
                  </a:txBody>
                  <a:tcPr/>
                </a:tc>
                <a:tc>
                  <a:txBody>
                    <a:bodyPr/>
                    <a:lstStyle/>
                    <a:p>
                      <a:pPr algn="ctr"/>
                      <a:r>
                        <a:rPr lang="en-US" sz="2200" dirty="0"/>
                        <a:t>Sacrifice #5</a:t>
                      </a:r>
                    </a:p>
                  </a:txBody>
                  <a:tcPr/>
                </a:tc>
                <a:extLst>
                  <a:ext uri="{0D108BD9-81ED-4DB2-BD59-A6C34878D82A}">
                    <a16:rowId xmlns:a16="http://schemas.microsoft.com/office/drawing/2014/main" val="2964903310"/>
                  </a:ext>
                </a:extLst>
              </a:tr>
              <a:tr h="2510819">
                <a:tc>
                  <a:txBody>
                    <a:bodyPr/>
                    <a:lstStyle/>
                    <a:p>
                      <a:r>
                        <a:rPr lang="en-US" sz="1800" b="1" dirty="0"/>
                        <a:t>Bull</a:t>
                      </a:r>
                      <a:r>
                        <a:rPr lang="en-US" sz="1800" dirty="0"/>
                        <a:t> for a Sin Offering For Aaron &amp; Priesthood </a:t>
                      </a:r>
                    </a:p>
                    <a:p>
                      <a:endParaRPr lang="en-US" sz="1800" dirty="0"/>
                    </a:p>
                    <a:p>
                      <a:r>
                        <a:rPr lang="en-US" sz="1800" dirty="0"/>
                        <a:t>Lev. 16:3</a:t>
                      </a:r>
                    </a:p>
                    <a:p>
                      <a:r>
                        <a:rPr lang="en-US" sz="1800" dirty="0"/>
                        <a:t>Lev. 16:6</a:t>
                      </a:r>
                    </a:p>
                    <a:p>
                      <a:r>
                        <a:rPr lang="en-US" sz="1800" dirty="0"/>
                        <a:t>Lev. 16:11-14</a:t>
                      </a:r>
                    </a:p>
                  </a:txBody>
                  <a:tcPr/>
                </a:tc>
                <a:tc>
                  <a:txBody>
                    <a:bodyPr/>
                    <a:lstStyle/>
                    <a:p>
                      <a:r>
                        <a:rPr lang="en-US" sz="1800" b="1" dirty="0"/>
                        <a:t>Goat</a:t>
                      </a:r>
                      <a:r>
                        <a:rPr lang="en-US" sz="1800" dirty="0"/>
                        <a:t> for a Sin Offering for the People</a:t>
                      </a:r>
                    </a:p>
                    <a:p>
                      <a:endParaRPr lang="en-US" sz="1800" dirty="0"/>
                    </a:p>
                    <a:p>
                      <a:endParaRPr lang="en-US" sz="1800" dirty="0"/>
                    </a:p>
                    <a:p>
                      <a:r>
                        <a:rPr lang="en-US" sz="1800" dirty="0"/>
                        <a:t>Lev. 16:5</a:t>
                      </a:r>
                    </a:p>
                    <a:p>
                      <a:r>
                        <a:rPr lang="en-US" sz="1800" dirty="0"/>
                        <a:t>Lev. 16:15-19</a:t>
                      </a:r>
                    </a:p>
                  </a:txBody>
                  <a:tcPr/>
                </a:tc>
                <a:tc>
                  <a:txBody>
                    <a:bodyPr/>
                    <a:lstStyle/>
                    <a:p>
                      <a:r>
                        <a:rPr lang="en-US" sz="1800" b="1" dirty="0"/>
                        <a:t>Scapegoat</a:t>
                      </a:r>
                      <a:r>
                        <a:rPr lang="en-US" sz="1800" dirty="0"/>
                        <a:t> to Bear the Iniquities of the People</a:t>
                      </a:r>
                    </a:p>
                    <a:p>
                      <a:endParaRPr lang="en-US" sz="1800" dirty="0"/>
                    </a:p>
                    <a:p>
                      <a:r>
                        <a:rPr lang="en-US" sz="1800" dirty="0"/>
                        <a:t>Lev. 16:5</a:t>
                      </a:r>
                    </a:p>
                    <a:p>
                      <a:r>
                        <a:rPr lang="en-US" sz="1800" dirty="0"/>
                        <a:t>Lev. 16:20-22</a:t>
                      </a:r>
                    </a:p>
                  </a:txBody>
                  <a:tcPr/>
                </a:tc>
                <a:tc>
                  <a:txBody>
                    <a:bodyPr/>
                    <a:lstStyle/>
                    <a:p>
                      <a:r>
                        <a:rPr lang="en-US" sz="1800" b="1" dirty="0"/>
                        <a:t>Ram</a:t>
                      </a:r>
                      <a:r>
                        <a:rPr lang="en-US" sz="1800" dirty="0"/>
                        <a:t> for a Burnt Offering For Aaron</a:t>
                      </a:r>
                    </a:p>
                    <a:p>
                      <a:endParaRPr lang="en-US" sz="1800" dirty="0"/>
                    </a:p>
                    <a:p>
                      <a:endParaRPr lang="en-US" sz="1800" dirty="0"/>
                    </a:p>
                    <a:p>
                      <a:r>
                        <a:rPr lang="en-US" sz="1800" dirty="0"/>
                        <a:t>Lev. 16:3</a:t>
                      </a:r>
                    </a:p>
                    <a:p>
                      <a:r>
                        <a:rPr lang="en-US" sz="1800" dirty="0"/>
                        <a:t>Lev. 16:24</a:t>
                      </a:r>
                    </a:p>
                  </a:txBody>
                  <a:tcPr/>
                </a:tc>
                <a:tc>
                  <a:txBody>
                    <a:bodyPr/>
                    <a:lstStyle/>
                    <a:p>
                      <a:r>
                        <a:rPr lang="en-US" sz="1800" b="1" dirty="0"/>
                        <a:t>Ram</a:t>
                      </a:r>
                      <a:r>
                        <a:rPr lang="en-US" sz="1800" dirty="0"/>
                        <a:t> for a Burnt Offering for the People</a:t>
                      </a:r>
                    </a:p>
                    <a:p>
                      <a:endParaRPr lang="en-US" sz="1800" dirty="0"/>
                    </a:p>
                    <a:p>
                      <a:endParaRPr lang="en-US" sz="1800" dirty="0"/>
                    </a:p>
                    <a:p>
                      <a:r>
                        <a:rPr lang="en-US" sz="1800" dirty="0"/>
                        <a:t>Lev. 16:5</a:t>
                      </a:r>
                    </a:p>
                    <a:p>
                      <a:r>
                        <a:rPr lang="en-US" sz="1800" dirty="0"/>
                        <a:t>Lev. 16:24</a:t>
                      </a:r>
                    </a:p>
                  </a:txBody>
                  <a:tcPr/>
                </a:tc>
                <a:extLst>
                  <a:ext uri="{0D108BD9-81ED-4DB2-BD59-A6C34878D82A}">
                    <a16:rowId xmlns:a16="http://schemas.microsoft.com/office/drawing/2014/main" val="3535464239"/>
                  </a:ext>
                </a:extLst>
              </a:tr>
            </a:tbl>
          </a:graphicData>
        </a:graphic>
      </p:graphicFrame>
      <p:sp>
        <p:nvSpPr>
          <p:cNvPr id="15" name="Title 1">
            <a:extLst>
              <a:ext uri="{FF2B5EF4-FFF2-40B4-BE49-F238E27FC236}">
                <a16:creationId xmlns:a16="http://schemas.microsoft.com/office/drawing/2014/main" id="{EBC6467C-A793-5242-977A-9EB8C659FEA2}"/>
              </a:ext>
            </a:extLst>
          </p:cNvPr>
          <p:cNvSpPr>
            <a:spLocks noGrp="1"/>
          </p:cNvSpPr>
          <p:nvPr>
            <p:ph type="title"/>
          </p:nvPr>
        </p:nvSpPr>
        <p:spPr>
          <a:xfrm>
            <a:off x="41564" y="56777"/>
            <a:ext cx="6836266" cy="847232"/>
          </a:xfrm>
        </p:spPr>
        <p:txBody>
          <a:bodyPr/>
          <a:lstStyle/>
          <a:p>
            <a:pPr algn="ctr"/>
            <a:r>
              <a:rPr lang="en-US" sz="4000" b="1" dirty="0"/>
              <a:t>Day of Atonement (16:1-34)</a:t>
            </a:r>
            <a:endParaRPr lang="en-US" b="1" dirty="0"/>
          </a:p>
        </p:txBody>
      </p:sp>
    </p:spTree>
    <p:extLst>
      <p:ext uri="{BB962C8B-B14F-4D97-AF65-F5344CB8AC3E}">
        <p14:creationId xmlns:p14="http://schemas.microsoft.com/office/powerpoint/2010/main" val="24416065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7807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F0AA3-298F-DF4B-8DFF-687E81C0184F}"/>
              </a:ext>
            </a:extLst>
          </p:cNvPr>
          <p:cNvSpPr>
            <a:spLocks noGrp="1"/>
          </p:cNvSpPr>
          <p:nvPr>
            <p:ph type="title"/>
          </p:nvPr>
        </p:nvSpPr>
        <p:spPr>
          <a:xfrm>
            <a:off x="41564" y="56777"/>
            <a:ext cx="6836266" cy="847232"/>
          </a:xfrm>
        </p:spPr>
        <p:txBody>
          <a:bodyPr/>
          <a:lstStyle/>
          <a:p>
            <a:pPr algn="ctr"/>
            <a:r>
              <a:rPr lang="en-US" sz="4000" b="1" dirty="0"/>
              <a:t>Day of Atonement (16:1-34)</a:t>
            </a:r>
            <a:endParaRPr lang="en-US" b="1" dirty="0"/>
          </a:p>
        </p:txBody>
      </p:sp>
      <p:sp>
        <p:nvSpPr>
          <p:cNvPr id="3" name="Content Placeholder 2">
            <a:extLst>
              <a:ext uri="{FF2B5EF4-FFF2-40B4-BE49-F238E27FC236}">
                <a16:creationId xmlns:a16="http://schemas.microsoft.com/office/drawing/2014/main" id="{FD774734-AD20-3C40-A81C-17C09C459A66}"/>
              </a:ext>
            </a:extLst>
          </p:cNvPr>
          <p:cNvSpPr>
            <a:spLocks noGrp="1"/>
          </p:cNvSpPr>
          <p:nvPr>
            <p:ph idx="1"/>
          </p:nvPr>
        </p:nvSpPr>
        <p:spPr>
          <a:xfrm>
            <a:off x="41563" y="1065993"/>
            <a:ext cx="9060871" cy="4649007"/>
          </a:xfrm>
        </p:spPr>
        <p:txBody>
          <a:bodyPr>
            <a:normAutofit fontScale="92500"/>
          </a:bodyPr>
          <a:lstStyle/>
          <a:p>
            <a:r>
              <a:rPr lang="en-US" sz="3000" b="1" dirty="0"/>
              <a:t>“</a:t>
            </a:r>
            <a:r>
              <a:rPr lang="en-US" sz="3000" b="1" baseline="30000" dirty="0"/>
              <a:t>16</a:t>
            </a:r>
            <a:r>
              <a:rPr lang="en-US" sz="3000" b="1" dirty="0"/>
              <a:t>Therefore let no one pass judgment on you in questions of food and drink, or with regard to a festival or a new moon or a Sabbath. </a:t>
            </a:r>
            <a:r>
              <a:rPr lang="en-US" sz="3000" b="1" baseline="30000" dirty="0"/>
              <a:t>17</a:t>
            </a:r>
            <a:r>
              <a:rPr lang="en-US" sz="3000" b="1" dirty="0"/>
              <a:t>These are a shadow of the things to come, but the substance belongs to Christ.” (Col. 2:16-17)</a:t>
            </a:r>
          </a:p>
          <a:p>
            <a:pPr marL="0" indent="0">
              <a:buNone/>
            </a:pPr>
            <a:endParaRPr lang="en-US" sz="3000" b="1" dirty="0"/>
          </a:p>
          <a:p>
            <a:r>
              <a:rPr lang="en-US" sz="3000" b="1" dirty="0"/>
              <a:t>Foreshadowing's &amp; Fulfillments</a:t>
            </a:r>
          </a:p>
          <a:p>
            <a:pPr lvl="1"/>
            <a:r>
              <a:rPr lang="en-US" sz="2600" b="1" dirty="0"/>
              <a:t>Aaron Entered Earthly Tent, Jesus the Heavenly Tent</a:t>
            </a:r>
          </a:p>
          <a:p>
            <a:pPr lvl="1"/>
            <a:r>
              <a:rPr lang="en-US" sz="2600" b="1" dirty="0"/>
              <a:t>Aaron Offered Blood of Animals, Jesus Offered His Own</a:t>
            </a:r>
          </a:p>
          <a:p>
            <a:pPr lvl="1"/>
            <a:r>
              <a:rPr lang="en-US" sz="2600" b="1" dirty="0"/>
              <a:t>Aaron Sacrificed First for Own Sin, Jesus Did Not</a:t>
            </a:r>
          </a:p>
          <a:p>
            <a:pPr lvl="1"/>
            <a:r>
              <a:rPr lang="en-US" sz="2600" b="1" dirty="0"/>
              <a:t>Aaron Was Alone When Making Atonement, Jesus Was Forsaken</a:t>
            </a:r>
          </a:p>
          <a:p>
            <a:pPr lvl="1"/>
            <a:r>
              <a:rPr lang="en-US" sz="2600" b="1" dirty="0"/>
              <a:t>Aaron Repeated Ritual Yearly, Jesus Once &amp; For All</a:t>
            </a:r>
          </a:p>
          <a:p>
            <a:pPr lvl="1"/>
            <a:endParaRPr lang="en-US" sz="2800" b="1" dirty="0"/>
          </a:p>
          <a:p>
            <a:pPr marL="457200" lvl="1" indent="0">
              <a:buNone/>
            </a:pPr>
            <a:endParaRPr lang="en-US" sz="3600" b="1" dirty="0"/>
          </a:p>
          <a:p>
            <a:pPr lvl="1"/>
            <a:endParaRPr lang="en-US" sz="3600" b="1" dirty="0"/>
          </a:p>
          <a:p>
            <a:pPr lvl="1"/>
            <a:endParaRPr lang="en-US" sz="3600" b="1" dirty="0"/>
          </a:p>
        </p:txBody>
      </p:sp>
      <p:pic>
        <p:nvPicPr>
          <p:cNvPr id="5" name="Picture 4" descr="A picture containing text&#10;&#10;Description automatically generated">
            <a:extLst>
              <a:ext uri="{FF2B5EF4-FFF2-40B4-BE49-F238E27FC236}">
                <a16:creationId xmlns:a16="http://schemas.microsoft.com/office/drawing/2014/main" id="{E6E71941-8790-A340-91F9-BD61D74693F5}"/>
              </a:ext>
            </a:extLst>
          </p:cNvPr>
          <p:cNvPicPr>
            <a:picLocks noChangeAspect="1"/>
          </p:cNvPicPr>
          <p:nvPr/>
        </p:nvPicPr>
        <p:blipFill>
          <a:blip r:embed="rId2"/>
          <a:stretch>
            <a:fillRect/>
          </a:stretch>
        </p:blipFill>
        <p:spPr>
          <a:xfrm>
            <a:off x="7273636" y="38040"/>
            <a:ext cx="1828799" cy="1027953"/>
          </a:xfrm>
          <a:prstGeom prst="rect">
            <a:avLst/>
          </a:prstGeom>
        </p:spPr>
      </p:pic>
    </p:spTree>
    <p:extLst>
      <p:ext uri="{BB962C8B-B14F-4D97-AF65-F5344CB8AC3E}">
        <p14:creationId xmlns:p14="http://schemas.microsoft.com/office/powerpoint/2010/main" val="88029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dissolv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ssolv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dissolv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dissolv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dissolve">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7807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F0AA3-298F-DF4B-8DFF-687E81C0184F}"/>
              </a:ext>
            </a:extLst>
          </p:cNvPr>
          <p:cNvSpPr>
            <a:spLocks noGrp="1"/>
          </p:cNvSpPr>
          <p:nvPr>
            <p:ph type="title"/>
          </p:nvPr>
        </p:nvSpPr>
        <p:spPr>
          <a:xfrm>
            <a:off x="41564" y="56777"/>
            <a:ext cx="7232072" cy="847232"/>
          </a:xfrm>
        </p:spPr>
        <p:txBody>
          <a:bodyPr>
            <a:noAutofit/>
          </a:bodyPr>
          <a:lstStyle/>
          <a:p>
            <a:pPr algn="ctr"/>
            <a:r>
              <a:rPr lang="en-US" sz="3000" b="1" dirty="0"/>
              <a:t>Consumption of Sacrifices &amp; Blood (17:1-16)</a:t>
            </a:r>
          </a:p>
        </p:txBody>
      </p:sp>
      <p:sp>
        <p:nvSpPr>
          <p:cNvPr id="3" name="Content Placeholder 2">
            <a:extLst>
              <a:ext uri="{FF2B5EF4-FFF2-40B4-BE49-F238E27FC236}">
                <a16:creationId xmlns:a16="http://schemas.microsoft.com/office/drawing/2014/main" id="{FD774734-AD20-3C40-A81C-17C09C459A66}"/>
              </a:ext>
            </a:extLst>
          </p:cNvPr>
          <p:cNvSpPr>
            <a:spLocks noGrp="1"/>
          </p:cNvSpPr>
          <p:nvPr>
            <p:ph idx="1"/>
          </p:nvPr>
        </p:nvSpPr>
        <p:spPr>
          <a:xfrm>
            <a:off x="41563" y="1065993"/>
            <a:ext cx="9060871" cy="4649007"/>
          </a:xfrm>
        </p:spPr>
        <p:txBody>
          <a:bodyPr>
            <a:normAutofit fontScale="70000" lnSpcReduction="20000"/>
          </a:bodyPr>
          <a:lstStyle/>
          <a:p>
            <a:r>
              <a:rPr lang="en-US" sz="3200" b="1" dirty="0"/>
              <a:t>Location of Sacrifice (vs. 1-9)</a:t>
            </a:r>
          </a:p>
          <a:p>
            <a:pPr lvl="1"/>
            <a:r>
              <a:rPr lang="en-US" sz="2900" b="1" dirty="0"/>
              <a:t>Question of Sacrifice</a:t>
            </a:r>
          </a:p>
          <a:p>
            <a:pPr lvl="2"/>
            <a:r>
              <a:rPr lang="en-US" sz="2600" b="1" dirty="0"/>
              <a:t>Vs. 3 – Specifically Mentions Sacrificial Animals (Ox, Lamb, or Goat)</a:t>
            </a:r>
          </a:p>
          <a:p>
            <a:pPr lvl="2"/>
            <a:r>
              <a:rPr lang="en-US" sz="2600" b="1" dirty="0"/>
              <a:t>Vs. 5 – Question of Making Sacrifice in “Open Field”</a:t>
            </a:r>
          </a:p>
          <a:p>
            <a:pPr lvl="2"/>
            <a:r>
              <a:rPr lang="en-US" sz="2600" b="1" dirty="0"/>
              <a:t>Vs. 5 – Instruction Regarding Peace Offering (Which Worshippers Ate From)</a:t>
            </a:r>
          </a:p>
          <a:p>
            <a:pPr lvl="1"/>
            <a:r>
              <a:rPr lang="en-US" sz="2900" b="1" dirty="0"/>
              <a:t>Must Bring to Tent of Meeting</a:t>
            </a:r>
          </a:p>
          <a:p>
            <a:pPr lvl="2"/>
            <a:r>
              <a:rPr lang="en-US" sz="2600" b="1" dirty="0"/>
              <a:t>Prevents From Sacrificing to Goat Demons (vs. 7; cf. Amos 5:25-27)</a:t>
            </a:r>
          </a:p>
          <a:p>
            <a:pPr lvl="2"/>
            <a:r>
              <a:rPr lang="en-US" sz="2600" b="1" dirty="0"/>
              <a:t>Outlawing High Places Where Tabernacle is Not Located</a:t>
            </a:r>
          </a:p>
          <a:p>
            <a:pPr lvl="3"/>
            <a:r>
              <a:rPr lang="en-US" sz="2400" b="1" dirty="0"/>
              <a:t>We Must Not Base our Worship Off of the World (cf. Deuteronomy 12:29-31)</a:t>
            </a:r>
            <a:endParaRPr lang="en-US" sz="2450" b="1" dirty="0"/>
          </a:p>
          <a:p>
            <a:pPr lvl="3"/>
            <a:r>
              <a:rPr lang="en-US" sz="2450" b="1" dirty="0"/>
              <a:t>Animal Sacrifice Anywhere Other Than Tabernacle is Idolatry</a:t>
            </a:r>
          </a:p>
          <a:p>
            <a:pPr lvl="3"/>
            <a:r>
              <a:rPr lang="en-US" sz="2450" b="1" dirty="0"/>
              <a:t>God Wants His People Together</a:t>
            </a:r>
          </a:p>
          <a:p>
            <a:pPr lvl="1"/>
            <a:r>
              <a:rPr lang="en-US" sz="2900" b="1" dirty="0"/>
              <a:t>Law Later Amended?</a:t>
            </a:r>
          </a:p>
          <a:p>
            <a:pPr lvl="2"/>
            <a:r>
              <a:rPr lang="en-US" sz="2600" b="1" dirty="0"/>
              <a:t>“</a:t>
            </a:r>
            <a:r>
              <a:rPr lang="en-US" sz="2600" b="1" baseline="30000" dirty="0"/>
              <a:t>20</a:t>
            </a:r>
            <a:r>
              <a:rPr lang="en-US" sz="2600" b="1" dirty="0"/>
              <a:t>When the LORD your God enlarges your territory, as he has promised you, and you say, ‘I will eat meat,’ because you crave meat, you may eat meat whenever you desire. </a:t>
            </a:r>
            <a:r>
              <a:rPr lang="en-US" sz="2600" b="1" baseline="30000" dirty="0"/>
              <a:t>21</a:t>
            </a:r>
            <a:r>
              <a:rPr lang="en-US" sz="2600" b="1" dirty="0"/>
              <a:t>If the place that the LORD your God will choose to put his name there is too far from you, then you may kill any of your herd or your flock, which the LORD has given you, as I have commanded you, and you may eat within your towns whenever you desire.” (Deuteronomy 12:20-21)</a:t>
            </a:r>
          </a:p>
          <a:p>
            <a:pPr lvl="1"/>
            <a:r>
              <a:rPr lang="en-US" sz="2900" b="1" dirty="0"/>
              <a:t>Applies to the Strangers/Sojourners (vs. 8-9)</a:t>
            </a:r>
          </a:p>
          <a:p>
            <a:endParaRPr lang="en-US" sz="3600" b="1" dirty="0"/>
          </a:p>
          <a:p>
            <a:pPr lvl="1"/>
            <a:endParaRPr lang="en-US" sz="3600" b="1" dirty="0"/>
          </a:p>
          <a:p>
            <a:pPr lvl="1"/>
            <a:endParaRPr lang="en-US" sz="3600" b="1" dirty="0"/>
          </a:p>
        </p:txBody>
      </p:sp>
      <p:pic>
        <p:nvPicPr>
          <p:cNvPr id="5" name="Picture 4" descr="A picture containing text&#10;&#10;Description automatically generated">
            <a:extLst>
              <a:ext uri="{FF2B5EF4-FFF2-40B4-BE49-F238E27FC236}">
                <a16:creationId xmlns:a16="http://schemas.microsoft.com/office/drawing/2014/main" id="{E6E71941-8790-A340-91F9-BD61D74693F5}"/>
              </a:ext>
            </a:extLst>
          </p:cNvPr>
          <p:cNvPicPr>
            <a:picLocks noChangeAspect="1"/>
          </p:cNvPicPr>
          <p:nvPr/>
        </p:nvPicPr>
        <p:blipFill>
          <a:blip r:embed="rId2"/>
          <a:stretch>
            <a:fillRect/>
          </a:stretch>
        </p:blipFill>
        <p:spPr>
          <a:xfrm>
            <a:off x="7273636" y="38040"/>
            <a:ext cx="1828799" cy="1027953"/>
          </a:xfrm>
          <a:prstGeom prst="rect">
            <a:avLst/>
          </a:prstGeom>
        </p:spPr>
      </p:pic>
    </p:spTree>
    <p:extLst>
      <p:ext uri="{BB962C8B-B14F-4D97-AF65-F5344CB8AC3E}">
        <p14:creationId xmlns:p14="http://schemas.microsoft.com/office/powerpoint/2010/main" val="1876742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dissolv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dissolv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dissolv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dissolve">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dissolve">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dissolve">
                                      <p:cBhvr>
                                        <p:cTn id="62" dur="500"/>
                                        <p:tgtEl>
                                          <p:spTgt spid="3">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ntr" presetSubtype="0" fill="hold" nodeType="click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Effect transition="in" filter="dissolve">
                                      <p:cBhvr>
                                        <p:cTn id="67" dur="500"/>
                                        <p:tgtEl>
                                          <p:spTgt spid="3">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9" presetClass="entr" presetSubtype="0" fill="hold" nodeType="clickEffect">
                                  <p:stCondLst>
                                    <p:cond delay="0"/>
                                  </p:stCondLst>
                                  <p:childTnLst>
                                    <p:set>
                                      <p:cBhvr>
                                        <p:cTn id="71" dur="1" fill="hold">
                                          <p:stCondLst>
                                            <p:cond delay="0"/>
                                          </p:stCondLst>
                                        </p:cTn>
                                        <p:tgtEl>
                                          <p:spTgt spid="3">
                                            <p:txEl>
                                              <p:pRg st="13" end="13"/>
                                            </p:txEl>
                                          </p:spTgt>
                                        </p:tgtEl>
                                        <p:attrNameLst>
                                          <p:attrName>style.visibility</p:attrName>
                                        </p:attrNameLst>
                                      </p:cBhvr>
                                      <p:to>
                                        <p:strVal val="visible"/>
                                      </p:to>
                                    </p:set>
                                    <p:animEffect transition="in" filter="dissolve">
                                      <p:cBhvr>
                                        <p:cTn id="72"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7807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F0AA3-298F-DF4B-8DFF-687E81C0184F}"/>
              </a:ext>
            </a:extLst>
          </p:cNvPr>
          <p:cNvSpPr>
            <a:spLocks noGrp="1"/>
          </p:cNvSpPr>
          <p:nvPr>
            <p:ph type="title"/>
          </p:nvPr>
        </p:nvSpPr>
        <p:spPr>
          <a:xfrm>
            <a:off x="41563" y="56777"/>
            <a:ext cx="7232071" cy="847232"/>
          </a:xfrm>
        </p:spPr>
        <p:txBody>
          <a:bodyPr>
            <a:noAutofit/>
          </a:bodyPr>
          <a:lstStyle/>
          <a:p>
            <a:pPr algn="ctr"/>
            <a:r>
              <a:rPr lang="en-US" sz="3000" b="1" dirty="0"/>
              <a:t>Consumption of Sacrifices &amp; Blood (17:1-16)</a:t>
            </a:r>
          </a:p>
        </p:txBody>
      </p:sp>
      <p:sp>
        <p:nvSpPr>
          <p:cNvPr id="3" name="Content Placeholder 2">
            <a:extLst>
              <a:ext uri="{FF2B5EF4-FFF2-40B4-BE49-F238E27FC236}">
                <a16:creationId xmlns:a16="http://schemas.microsoft.com/office/drawing/2014/main" id="{FD774734-AD20-3C40-A81C-17C09C459A66}"/>
              </a:ext>
            </a:extLst>
          </p:cNvPr>
          <p:cNvSpPr>
            <a:spLocks noGrp="1"/>
          </p:cNvSpPr>
          <p:nvPr>
            <p:ph idx="1"/>
          </p:nvPr>
        </p:nvSpPr>
        <p:spPr>
          <a:xfrm>
            <a:off x="41563" y="904009"/>
            <a:ext cx="9060871" cy="4810991"/>
          </a:xfrm>
        </p:spPr>
        <p:txBody>
          <a:bodyPr>
            <a:normAutofit fontScale="85000" lnSpcReduction="20000"/>
          </a:bodyPr>
          <a:lstStyle/>
          <a:p>
            <a:r>
              <a:rPr lang="en-US" sz="3200" b="1" dirty="0"/>
              <a:t>Prohibition Against Consuming Blood (vs. 10-14)</a:t>
            </a:r>
          </a:p>
          <a:p>
            <a:pPr lvl="1"/>
            <a:r>
              <a:rPr lang="en-US" sz="2900" b="1" dirty="0"/>
              <a:t>Applies To Sacrificial &amp; Game Animals (vs. 13-14)</a:t>
            </a:r>
          </a:p>
          <a:p>
            <a:pPr lvl="1"/>
            <a:r>
              <a:rPr lang="en-US" sz="2900" b="1" dirty="0"/>
              <a:t>Applies to Israelites &amp; Strangers/Sojourners (vs. 10, 12, 13)</a:t>
            </a:r>
          </a:p>
          <a:p>
            <a:pPr lvl="2"/>
            <a:r>
              <a:rPr lang="en-US" sz="2600" b="1" dirty="0"/>
              <a:t>Also Taught in the New Testament (Acts 15:19-20)</a:t>
            </a:r>
          </a:p>
          <a:p>
            <a:pPr lvl="1"/>
            <a:r>
              <a:rPr lang="en-US" sz="2900" b="1" dirty="0"/>
              <a:t>Reason for Instruction</a:t>
            </a:r>
          </a:p>
          <a:p>
            <a:pPr lvl="2"/>
            <a:r>
              <a:rPr lang="en-US" sz="2300" b="1" dirty="0"/>
              <a:t>Life is in the Blood (Must Respect Life; cf. Genesis 9:5-6)</a:t>
            </a:r>
          </a:p>
          <a:p>
            <a:pPr lvl="2"/>
            <a:r>
              <a:rPr lang="en-US" sz="2300" b="1" dirty="0"/>
              <a:t>Blood Graciously Given for Atonement (Blood Has a Sacred Purpose)</a:t>
            </a:r>
          </a:p>
          <a:p>
            <a:pPr lvl="2"/>
            <a:r>
              <a:rPr lang="en-US" sz="2300" b="1" dirty="0"/>
              <a:t>Ancient People Consumed Blood of Animals to Take on Trait of Animal?</a:t>
            </a:r>
            <a:endParaRPr lang="en-US" sz="2150" b="1" dirty="0"/>
          </a:p>
          <a:p>
            <a:pPr lvl="1"/>
            <a:r>
              <a:rPr lang="en-US" sz="2600" b="1" dirty="0"/>
              <a:t>“</a:t>
            </a:r>
            <a:r>
              <a:rPr lang="en-US" sz="2600" b="1" baseline="30000" dirty="0"/>
              <a:t>54</a:t>
            </a:r>
            <a:r>
              <a:rPr lang="en-US" sz="2600" b="1" dirty="0"/>
              <a:t>Whoever feeds on my flesh and drinks my blood has eternal life, and I will raise him up on the last day. </a:t>
            </a:r>
            <a:r>
              <a:rPr lang="en-US" sz="2600" b="1" baseline="30000" dirty="0"/>
              <a:t>55</a:t>
            </a:r>
            <a:r>
              <a:rPr lang="en-US" sz="2600" b="1" dirty="0"/>
              <a:t>For my flesh is true food, and my blood is true drink.” (John 5:54-55)</a:t>
            </a:r>
          </a:p>
          <a:p>
            <a:pPr lvl="2"/>
            <a:r>
              <a:rPr lang="en-US" sz="2300" b="1" dirty="0"/>
              <a:t>Jesus’ Blood is What Gives us Life</a:t>
            </a:r>
          </a:p>
          <a:p>
            <a:pPr lvl="2"/>
            <a:r>
              <a:rPr lang="en-US" sz="2300" b="1" dirty="0"/>
              <a:t>We Metaphorically Feed on Jesus’ Life</a:t>
            </a:r>
          </a:p>
          <a:p>
            <a:r>
              <a:rPr lang="en-US" sz="3200" b="1" dirty="0"/>
              <a:t>Eating “Roadkill” (vs. 15-16)</a:t>
            </a:r>
          </a:p>
          <a:p>
            <a:pPr lvl="1"/>
            <a:r>
              <a:rPr lang="en-US" sz="2600" b="1" dirty="0"/>
              <a:t>Must Bathe &amp; Wash Clothes</a:t>
            </a:r>
          </a:p>
          <a:p>
            <a:pPr lvl="1"/>
            <a:r>
              <a:rPr lang="en-US" sz="2600" b="1" dirty="0"/>
              <a:t>Implied That You Still Cannot Consume Blood</a:t>
            </a:r>
          </a:p>
          <a:p>
            <a:pPr lvl="1"/>
            <a:endParaRPr lang="en-US" sz="2900" b="1" dirty="0"/>
          </a:p>
          <a:p>
            <a:endParaRPr lang="en-US" sz="3600" b="1" dirty="0"/>
          </a:p>
          <a:p>
            <a:pPr lvl="1"/>
            <a:endParaRPr lang="en-US" sz="3600" b="1" dirty="0"/>
          </a:p>
          <a:p>
            <a:pPr lvl="1"/>
            <a:endParaRPr lang="en-US" sz="3600" b="1" dirty="0"/>
          </a:p>
        </p:txBody>
      </p:sp>
      <p:pic>
        <p:nvPicPr>
          <p:cNvPr id="5" name="Picture 4" descr="A picture containing text&#10;&#10;Description automatically generated">
            <a:extLst>
              <a:ext uri="{FF2B5EF4-FFF2-40B4-BE49-F238E27FC236}">
                <a16:creationId xmlns:a16="http://schemas.microsoft.com/office/drawing/2014/main" id="{E6E71941-8790-A340-91F9-BD61D74693F5}"/>
              </a:ext>
            </a:extLst>
          </p:cNvPr>
          <p:cNvPicPr>
            <a:picLocks noChangeAspect="1"/>
          </p:cNvPicPr>
          <p:nvPr/>
        </p:nvPicPr>
        <p:blipFill>
          <a:blip r:embed="rId2"/>
          <a:stretch>
            <a:fillRect/>
          </a:stretch>
        </p:blipFill>
        <p:spPr>
          <a:xfrm>
            <a:off x="7273636" y="38040"/>
            <a:ext cx="1828799" cy="1027953"/>
          </a:xfrm>
          <a:prstGeom prst="rect">
            <a:avLst/>
          </a:prstGeom>
        </p:spPr>
      </p:pic>
    </p:spTree>
    <p:extLst>
      <p:ext uri="{BB962C8B-B14F-4D97-AF65-F5344CB8AC3E}">
        <p14:creationId xmlns:p14="http://schemas.microsoft.com/office/powerpoint/2010/main" val="3322902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dissolv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dissolv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dissolv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dissolve">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dissolve">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dissolve">
                                      <p:cBhvr>
                                        <p:cTn id="62" dur="500"/>
                                        <p:tgtEl>
                                          <p:spTgt spid="3">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ntr" presetSubtype="0" fill="hold" nodeType="click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Effect transition="in" filter="dissolve">
                                      <p:cBhvr>
                                        <p:cTn id="67" dur="500"/>
                                        <p:tgtEl>
                                          <p:spTgt spid="3">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9" presetClass="entr" presetSubtype="0" fill="hold" nodeType="clickEffect">
                                  <p:stCondLst>
                                    <p:cond delay="0"/>
                                  </p:stCondLst>
                                  <p:childTnLst>
                                    <p:set>
                                      <p:cBhvr>
                                        <p:cTn id="71" dur="1" fill="hold">
                                          <p:stCondLst>
                                            <p:cond delay="0"/>
                                          </p:stCondLst>
                                        </p:cTn>
                                        <p:tgtEl>
                                          <p:spTgt spid="3">
                                            <p:txEl>
                                              <p:pRg st="13" end="13"/>
                                            </p:txEl>
                                          </p:spTgt>
                                        </p:tgtEl>
                                        <p:attrNameLst>
                                          <p:attrName>style.visibility</p:attrName>
                                        </p:attrNameLst>
                                      </p:cBhvr>
                                      <p:to>
                                        <p:strVal val="visible"/>
                                      </p:to>
                                    </p:set>
                                    <p:animEffect transition="in" filter="dissolve">
                                      <p:cBhvr>
                                        <p:cTn id="72"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78079"/>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21AC3B6-B387-E842-AB2B-34F7CBB6FA9F}"/>
              </a:ext>
            </a:extLst>
          </p:cNvPr>
          <p:cNvPicPr>
            <a:picLocks noChangeAspect="1"/>
          </p:cNvPicPr>
          <p:nvPr/>
        </p:nvPicPr>
        <p:blipFill>
          <a:blip r:embed="rId2"/>
          <a:stretch>
            <a:fillRect/>
          </a:stretch>
        </p:blipFill>
        <p:spPr>
          <a:xfrm>
            <a:off x="853409" y="127538"/>
            <a:ext cx="7437181" cy="5459924"/>
          </a:xfrm>
          <a:prstGeom prst="rect">
            <a:avLst/>
          </a:prstGeom>
        </p:spPr>
      </p:pic>
    </p:spTree>
    <p:extLst>
      <p:ext uri="{BB962C8B-B14F-4D97-AF65-F5344CB8AC3E}">
        <p14:creationId xmlns:p14="http://schemas.microsoft.com/office/powerpoint/2010/main" val="36323031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7807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F0AA3-298F-DF4B-8DFF-687E81C0184F}"/>
              </a:ext>
            </a:extLst>
          </p:cNvPr>
          <p:cNvSpPr>
            <a:spLocks noGrp="1"/>
          </p:cNvSpPr>
          <p:nvPr>
            <p:ph type="title"/>
          </p:nvPr>
        </p:nvSpPr>
        <p:spPr>
          <a:xfrm>
            <a:off x="41564" y="56777"/>
            <a:ext cx="6836266" cy="753714"/>
          </a:xfrm>
        </p:spPr>
        <p:txBody>
          <a:bodyPr/>
          <a:lstStyle/>
          <a:p>
            <a:pPr algn="ctr"/>
            <a:r>
              <a:rPr lang="en-US" sz="4000" b="1" dirty="0"/>
              <a:t>Life in the Blood</a:t>
            </a:r>
            <a:endParaRPr lang="en-US" b="1" dirty="0"/>
          </a:p>
        </p:txBody>
      </p:sp>
      <p:sp>
        <p:nvSpPr>
          <p:cNvPr id="3" name="Content Placeholder 2">
            <a:extLst>
              <a:ext uri="{FF2B5EF4-FFF2-40B4-BE49-F238E27FC236}">
                <a16:creationId xmlns:a16="http://schemas.microsoft.com/office/drawing/2014/main" id="{FD774734-AD20-3C40-A81C-17C09C459A66}"/>
              </a:ext>
            </a:extLst>
          </p:cNvPr>
          <p:cNvSpPr>
            <a:spLocks noGrp="1"/>
          </p:cNvSpPr>
          <p:nvPr>
            <p:ph idx="1"/>
          </p:nvPr>
        </p:nvSpPr>
        <p:spPr>
          <a:xfrm>
            <a:off x="41563" y="1065993"/>
            <a:ext cx="9060871" cy="4649007"/>
          </a:xfrm>
        </p:spPr>
        <p:txBody>
          <a:bodyPr>
            <a:normAutofit fontScale="92500" lnSpcReduction="20000"/>
          </a:bodyPr>
          <a:lstStyle/>
          <a:p>
            <a:r>
              <a:rPr lang="en-US" sz="3200" b="1" dirty="0"/>
              <a:t>Introductory Thoughts</a:t>
            </a:r>
          </a:p>
          <a:p>
            <a:pPr lvl="1"/>
            <a:r>
              <a:rPr lang="en-US" sz="2900" b="1" dirty="0"/>
              <a:t>Day of Atonement Most Solemn Day of Year</a:t>
            </a:r>
          </a:p>
          <a:p>
            <a:pPr lvl="2"/>
            <a:r>
              <a:rPr lang="en-US" sz="2600" b="1" dirty="0"/>
              <a:t>Center of the Book of Leviticus</a:t>
            </a:r>
          </a:p>
          <a:p>
            <a:pPr lvl="2"/>
            <a:r>
              <a:rPr lang="en-US" sz="2600" b="1" dirty="0"/>
              <a:t>Leviticus at the Center of Pentateuch</a:t>
            </a:r>
          </a:p>
          <a:p>
            <a:pPr lvl="2"/>
            <a:r>
              <a:rPr lang="en-US" sz="2600" b="1" dirty="0"/>
              <a:t>Even Some Secular Jews Still Keep This Feast</a:t>
            </a:r>
          </a:p>
          <a:p>
            <a:pPr lvl="1"/>
            <a:r>
              <a:rPr lang="en-US" sz="2900" b="1" dirty="0"/>
              <a:t>Other References</a:t>
            </a:r>
          </a:p>
          <a:p>
            <a:pPr lvl="2"/>
            <a:r>
              <a:rPr lang="en-US" sz="2600" b="1" dirty="0"/>
              <a:t>Discussed Again in Leviticus 23:26-32</a:t>
            </a:r>
          </a:p>
          <a:p>
            <a:pPr lvl="2"/>
            <a:r>
              <a:rPr lang="en-US" sz="2600" b="1" dirty="0"/>
              <a:t>Hebrews 9-10 Shows Fulfillment in Christ (cf. 9:25; 10:1, 3)</a:t>
            </a:r>
          </a:p>
          <a:p>
            <a:pPr lvl="1"/>
            <a:r>
              <a:rPr lang="en-US" sz="2900" b="1" dirty="0"/>
              <a:t>Shows Seriousness of Sin</a:t>
            </a:r>
          </a:p>
          <a:p>
            <a:pPr lvl="1"/>
            <a:endParaRPr lang="en-US" sz="2900" b="1" dirty="0"/>
          </a:p>
          <a:p>
            <a:r>
              <a:rPr lang="en-US" sz="3200" b="1" dirty="0"/>
              <a:t>Outline of Section</a:t>
            </a:r>
          </a:p>
          <a:p>
            <a:pPr lvl="1"/>
            <a:r>
              <a:rPr lang="en-US" sz="2900" b="1" dirty="0"/>
              <a:t>Day of Atonement (16:1-34)</a:t>
            </a:r>
          </a:p>
          <a:p>
            <a:pPr lvl="1"/>
            <a:r>
              <a:rPr lang="en-US" sz="2900" b="1" dirty="0"/>
              <a:t>Consumption of Sacrifices &amp; Blood (17:1-16)</a:t>
            </a:r>
            <a:endParaRPr lang="en-US" sz="2600" b="1" dirty="0"/>
          </a:p>
        </p:txBody>
      </p:sp>
      <p:pic>
        <p:nvPicPr>
          <p:cNvPr id="5" name="Picture 4" descr="A picture containing text&#10;&#10;Description automatically generated">
            <a:extLst>
              <a:ext uri="{FF2B5EF4-FFF2-40B4-BE49-F238E27FC236}">
                <a16:creationId xmlns:a16="http://schemas.microsoft.com/office/drawing/2014/main" id="{E6E71941-8790-A340-91F9-BD61D74693F5}"/>
              </a:ext>
            </a:extLst>
          </p:cNvPr>
          <p:cNvPicPr>
            <a:picLocks noChangeAspect="1"/>
          </p:cNvPicPr>
          <p:nvPr/>
        </p:nvPicPr>
        <p:blipFill>
          <a:blip r:embed="rId2"/>
          <a:stretch>
            <a:fillRect/>
          </a:stretch>
        </p:blipFill>
        <p:spPr>
          <a:xfrm>
            <a:off x="7273636" y="38040"/>
            <a:ext cx="1828799" cy="1027953"/>
          </a:xfrm>
          <a:prstGeom prst="rect">
            <a:avLst/>
          </a:prstGeom>
        </p:spPr>
      </p:pic>
    </p:spTree>
    <p:extLst>
      <p:ext uri="{BB962C8B-B14F-4D97-AF65-F5344CB8AC3E}">
        <p14:creationId xmlns:p14="http://schemas.microsoft.com/office/powerpoint/2010/main" val="2496096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dissolv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dissolv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dissolv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nodeType="clickEffect">
                                  <p:stCondLst>
                                    <p:cond delay="0"/>
                                  </p:stCondLst>
                                  <p:childTnLst>
                                    <p:set>
                                      <p:cBhvr>
                                        <p:cTn id="51" dur="1" fill="hold">
                                          <p:stCondLst>
                                            <p:cond delay="0"/>
                                          </p:stCondLst>
                                        </p:cTn>
                                        <p:tgtEl>
                                          <p:spTgt spid="3">
                                            <p:txEl>
                                              <p:pRg st="10" end="10"/>
                                            </p:txEl>
                                          </p:spTgt>
                                        </p:tgtEl>
                                        <p:attrNameLst>
                                          <p:attrName>style.visibility</p:attrName>
                                        </p:attrNameLst>
                                      </p:cBhvr>
                                      <p:to>
                                        <p:strVal val="visible"/>
                                      </p:to>
                                    </p:set>
                                    <p:animEffect transition="in" filter="dissolve">
                                      <p:cBhvr>
                                        <p:cTn id="52" dur="500"/>
                                        <p:tgtEl>
                                          <p:spTgt spid="3">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nodeType="clickEffect">
                                  <p:stCondLst>
                                    <p:cond delay="0"/>
                                  </p:stCondLst>
                                  <p:childTnLst>
                                    <p:set>
                                      <p:cBhvr>
                                        <p:cTn id="56" dur="1" fill="hold">
                                          <p:stCondLst>
                                            <p:cond delay="0"/>
                                          </p:stCondLst>
                                        </p:cTn>
                                        <p:tgtEl>
                                          <p:spTgt spid="3">
                                            <p:txEl>
                                              <p:pRg st="11" end="11"/>
                                            </p:txEl>
                                          </p:spTgt>
                                        </p:tgtEl>
                                        <p:attrNameLst>
                                          <p:attrName>style.visibility</p:attrName>
                                        </p:attrNameLst>
                                      </p:cBhvr>
                                      <p:to>
                                        <p:strVal val="visible"/>
                                      </p:to>
                                    </p:set>
                                    <p:animEffect transition="in" filter="dissolve">
                                      <p:cBhvr>
                                        <p:cTn id="57" dur="500"/>
                                        <p:tgtEl>
                                          <p:spTgt spid="3">
                                            <p:txEl>
                                              <p:pRg st="11" end="1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nodeType="clickEffect">
                                  <p:stCondLst>
                                    <p:cond delay="0"/>
                                  </p:stCondLst>
                                  <p:childTnLst>
                                    <p:set>
                                      <p:cBhvr>
                                        <p:cTn id="61" dur="1" fill="hold">
                                          <p:stCondLst>
                                            <p:cond delay="0"/>
                                          </p:stCondLst>
                                        </p:cTn>
                                        <p:tgtEl>
                                          <p:spTgt spid="3">
                                            <p:txEl>
                                              <p:pRg st="12" end="12"/>
                                            </p:txEl>
                                          </p:spTgt>
                                        </p:tgtEl>
                                        <p:attrNameLst>
                                          <p:attrName>style.visibility</p:attrName>
                                        </p:attrNameLst>
                                      </p:cBhvr>
                                      <p:to>
                                        <p:strVal val="visible"/>
                                      </p:to>
                                    </p:set>
                                    <p:animEffect transition="in" filter="dissolve">
                                      <p:cBhvr>
                                        <p:cTn id="62"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7807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F0AA3-298F-DF4B-8DFF-687E81C0184F}"/>
              </a:ext>
            </a:extLst>
          </p:cNvPr>
          <p:cNvSpPr>
            <a:spLocks noGrp="1"/>
          </p:cNvSpPr>
          <p:nvPr>
            <p:ph type="title"/>
          </p:nvPr>
        </p:nvSpPr>
        <p:spPr>
          <a:xfrm>
            <a:off x="41564" y="25604"/>
            <a:ext cx="6836266" cy="753714"/>
          </a:xfrm>
        </p:spPr>
        <p:txBody>
          <a:bodyPr/>
          <a:lstStyle/>
          <a:p>
            <a:pPr algn="ctr"/>
            <a:r>
              <a:rPr lang="en-US" sz="4000" b="1" dirty="0"/>
              <a:t>Day of Atonement (16:1-34)</a:t>
            </a:r>
            <a:endParaRPr lang="en-US" b="1" dirty="0"/>
          </a:p>
        </p:txBody>
      </p:sp>
      <p:pic>
        <p:nvPicPr>
          <p:cNvPr id="5" name="Picture 4" descr="A picture containing text&#10;&#10;Description automatically generated">
            <a:extLst>
              <a:ext uri="{FF2B5EF4-FFF2-40B4-BE49-F238E27FC236}">
                <a16:creationId xmlns:a16="http://schemas.microsoft.com/office/drawing/2014/main" id="{E6E71941-8790-A340-91F9-BD61D74693F5}"/>
              </a:ext>
            </a:extLst>
          </p:cNvPr>
          <p:cNvPicPr>
            <a:picLocks noChangeAspect="1"/>
          </p:cNvPicPr>
          <p:nvPr/>
        </p:nvPicPr>
        <p:blipFill>
          <a:blip r:embed="rId2"/>
          <a:stretch>
            <a:fillRect/>
          </a:stretch>
        </p:blipFill>
        <p:spPr>
          <a:xfrm>
            <a:off x="7273636" y="38040"/>
            <a:ext cx="1828799" cy="1027953"/>
          </a:xfrm>
          <a:prstGeom prst="rect">
            <a:avLst/>
          </a:prstGeom>
        </p:spPr>
      </p:pic>
      <p:pic>
        <p:nvPicPr>
          <p:cNvPr id="7" name="Picture 6" descr="A close up of a black background&#10;&#10;Description automatically generated">
            <a:extLst>
              <a:ext uri="{FF2B5EF4-FFF2-40B4-BE49-F238E27FC236}">
                <a16:creationId xmlns:a16="http://schemas.microsoft.com/office/drawing/2014/main" id="{292E9F48-9D85-3F4E-BE44-9F323DCCB431}"/>
              </a:ext>
            </a:extLst>
          </p:cNvPr>
          <p:cNvPicPr>
            <a:picLocks noChangeAspect="1"/>
          </p:cNvPicPr>
          <p:nvPr/>
        </p:nvPicPr>
        <p:blipFill>
          <a:blip r:embed="rId3"/>
          <a:stretch>
            <a:fillRect/>
          </a:stretch>
        </p:blipFill>
        <p:spPr>
          <a:xfrm>
            <a:off x="813246" y="810491"/>
            <a:ext cx="8206841" cy="3647485"/>
          </a:xfrm>
          <a:prstGeom prst="rect">
            <a:avLst/>
          </a:prstGeom>
        </p:spPr>
      </p:pic>
      <p:sp>
        <p:nvSpPr>
          <p:cNvPr id="8" name="TextBox 7">
            <a:extLst>
              <a:ext uri="{FF2B5EF4-FFF2-40B4-BE49-F238E27FC236}">
                <a16:creationId xmlns:a16="http://schemas.microsoft.com/office/drawing/2014/main" id="{3AB8A416-C86B-BF4E-A031-DA2CB513DE96}"/>
              </a:ext>
            </a:extLst>
          </p:cNvPr>
          <p:cNvSpPr txBox="1"/>
          <p:nvPr/>
        </p:nvSpPr>
        <p:spPr>
          <a:xfrm>
            <a:off x="41564" y="3836317"/>
            <a:ext cx="5943600" cy="1754326"/>
          </a:xfrm>
          <a:prstGeom prst="rect">
            <a:avLst/>
          </a:prstGeom>
          <a:noFill/>
        </p:spPr>
        <p:txBody>
          <a:bodyPr wrap="square" rtlCol="0">
            <a:spAutoFit/>
          </a:bodyPr>
          <a:lstStyle/>
          <a:p>
            <a:endParaRPr lang="en-US" b="1" u="sng" dirty="0"/>
          </a:p>
          <a:p>
            <a:pPr marL="285750" indent="-285750">
              <a:buFont typeface="Arial" panose="020B0604020202020204" pitchFamily="34" charset="0"/>
              <a:buChar char="•"/>
            </a:pPr>
            <a:r>
              <a:rPr lang="en-US" b="1" dirty="0"/>
              <a:t>Also Called “Yom Kippur”</a:t>
            </a:r>
          </a:p>
          <a:p>
            <a:endParaRPr lang="en-US" b="1" dirty="0"/>
          </a:p>
          <a:p>
            <a:pPr marL="285750" indent="-285750">
              <a:buFont typeface="Arial" panose="020B0604020202020204" pitchFamily="34" charset="0"/>
              <a:buChar char="•"/>
            </a:pPr>
            <a:r>
              <a:rPr lang="en-US" b="1" dirty="0"/>
              <a:t>The Only Day Someone Could Enter Most Holy Place</a:t>
            </a:r>
          </a:p>
          <a:p>
            <a:endParaRPr lang="en-US" b="1" dirty="0"/>
          </a:p>
          <a:p>
            <a:pPr marL="285750" indent="-285750">
              <a:buFont typeface="Arial" panose="020B0604020202020204" pitchFamily="34" charset="0"/>
              <a:buChar char="•"/>
            </a:pPr>
            <a:r>
              <a:rPr lang="en-US" b="1" dirty="0"/>
              <a:t>Atonement = To Make Reconciliation (vs. 10, 16, 17, 30) </a:t>
            </a:r>
          </a:p>
        </p:txBody>
      </p:sp>
    </p:spTree>
    <p:extLst>
      <p:ext uri="{BB962C8B-B14F-4D97-AF65-F5344CB8AC3E}">
        <p14:creationId xmlns:p14="http://schemas.microsoft.com/office/powerpoint/2010/main" val="3144006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dissolve">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
                                            <p:txEl>
                                              <p:pRg st="3" end="3"/>
                                            </p:txEl>
                                          </p:spTgt>
                                        </p:tgtEl>
                                        <p:attrNameLst>
                                          <p:attrName>style.visibility</p:attrName>
                                        </p:attrNameLst>
                                      </p:cBhvr>
                                      <p:to>
                                        <p:strVal val="visible"/>
                                      </p:to>
                                    </p:set>
                                    <p:animEffect transition="in" filter="dissolve">
                                      <p:cBhvr>
                                        <p:cTn id="12" dur="500"/>
                                        <p:tgtEl>
                                          <p:spTgt spid="8">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8">
                                            <p:txEl>
                                              <p:pRg st="5" end="5"/>
                                            </p:txEl>
                                          </p:spTgt>
                                        </p:tgtEl>
                                        <p:attrNameLst>
                                          <p:attrName>style.visibility</p:attrName>
                                        </p:attrNameLst>
                                      </p:cBhvr>
                                      <p:to>
                                        <p:strVal val="visible"/>
                                      </p:to>
                                    </p:set>
                                    <p:animEffect transition="in" filter="dissolve">
                                      <p:cBhvr>
                                        <p:cTn id="17"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7807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F0AA3-298F-DF4B-8DFF-687E81C0184F}"/>
              </a:ext>
            </a:extLst>
          </p:cNvPr>
          <p:cNvSpPr>
            <a:spLocks noGrp="1"/>
          </p:cNvSpPr>
          <p:nvPr>
            <p:ph type="title"/>
          </p:nvPr>
        </p:nvSpPr>
        <p:spPr>
          <a:xfrm>
            <a:off x="41564" y="56777"/>
            <a:ext cx="6836266" cy="680978"/>
          </a:xfrm>
        </p:spPr>
        <p:txBody>
          <a:bodyPr/>
          <a:lstStyle/>
          <a:p>
            <a:pPr algn="ctr"/>
            <a:r>
              <a:rPr lang="en-US" sz="4000" b="1" dirty="0"/>
              <a:t>Day of Atonement (16:1-34)</a:t>
            </a:r>
            <a:endParaRPr lang="en-US" b="1" dirty="0"/>
          </a:p>
        </p:txBody>
      </p:sp>
      <p:sp>
        <p:nvSpPr>
          <p:cNvPr id="3" name="Content Placeholder 2">
            <a:extLst>
              <a:ext uri="{FF2B5EF4-FFF2-40B4-BE49-F238E27FC236}">
                <a16:creationId xmlns:a16="http://schemas.microsoft.com/office/drawing/2014/main" id="{FD774734-AD20-3C40-A81C-17C09C459A66}"/>
              </a:ext>
            </a:extLst>
          </p:cNvPr>
          <p:cNvSpPr>
            <a:spLocks noGrp="1"/>
          </p:cNvSpPr>
          <p:nvPr>
            <p:ph idx="1"/>
          </p:nvPr>
        </p:nvSpPr>
        <p:spPr>
          <a:xfrm>
            <a:off x="41563" y="737755"/>
            <a:ext cx="9060871" cy="4977245"/>
          </a:xfrm>
        </p:spPr>
        <p:txBody>
          <a:bodyPr>
            <a:normAutofit fontScale="77500" lnSpcReduction="20000"/>
          </a:bodyPr>
          <a:lstStyle/>
          <a:p>
            <a:r>
              <a:rPr lang="en-US" sz="3200" b="1" dirty="0"/>
              <a:t>Preparation of Aaron (vs. 1-4)</a:t>
            </a:r>
          </a:p>
          <a:p>
            <a:pPr lvl="1"/>
            <a:r>
              <a:rPr lang="en-US" sz="2800" b="1" dirty="0"/>
              <a:t>Warning to Carefully Enter Most Holy Place (vs. 1-2)</a:t>
            </a:r>
          </a:p>
          <a:p>
            <a:pPr lvl="2"/>
            <a:r>
              <a:rPr lang="en-US" sz="2500" b="1" dirty="0"/>
              <a:t>Nadab &amp; Abihu Serves as Cautionary Tale (Instructions Come After Lev. 10)</a:t>
            </a:r>
          </a:p>
          <a:p>
            <a:pPr lvl="2"/>
            <a:r>
              <a:rPr lang="en-US" sz="2500" b="1" dirty="0"/>
              <a:t>Appropriate Time to Explain How One Approaches God</a:t>
            </a:r>
          </a:p>
          <a:p>
            <a:pPr lvl="2"/>
            <a:r>
              <a:rPr lang="en-US" sz="2500" b="1" dirty="0"/>
              <a:t>Cannot Come At Any Time into Most Holy Place (God’s Glory is There)</a:t>
            </a:r>
          </a:p>
          <a:p>
            <a:pPr lvl="3"/>
            <a:r>
              <a:rPr lang="en-US" sz="2350" b="1" dirty="0"/>
              <a:t>God’s Throne is Called a “Mercy Seat”</a:t>
            </a:r>
          </a:p>
          <a:p>
            <a:pPr lvl="1"/>
            <a:r>
              <a:rPr lang="en-US" sz="2900" b="1" dirty="0"/>
              <a:t>How Aaron Must Approach God (vs. 3-4)</a:t>
            </a:r>
          </a:p>
          <a:p>
            <a:pPr lvl="2"/>
            <a:r>
              <a:rPr lang="en-US" sz="2600" b="1" dirty="0"/>
              <a:t>Offerings For Self: Bull for Sin &amp; Ram for Burnt (vs. 3; cf. vs. 6, 24)</a:t>
            </a:r>
          </a:p>
          <a:p>
            <a:pPr lvl="2"/>
            <a:r>
              <a:rPr lang="en-US" sz="2600" b="1" dirty="0"/>
              <a:t>Wash Whole Body (vs. 4b; We Also Wash to Enter in Heb. 10:22)</a:t>
            </a:r>
          </a:p>
          <a:p>
            <a:pPr lvl="2"/>
            <a:r>
              <a:rPr lang="en-US" sz="2600" b="1" dirty="0"/>
              <a:t>Wears Less Elaborate, Linen, Clothing (vs. 4a; cf. Exodus 28:1-39)</a:t>
            </a:r>
          </a:p>
          <a:p>
            <a:pPr lvl="3"/>
            <a:r>
              <a:rPr lang="en-US" sz="2450" b="1" dirty="0"/>
              <a:t>Representing People to God (Not Representing God to People)</a:t>
            </a:r>
          </a:p>
          <a:p>
            <a:pPr lvl="3"/>
            <a:r>
              <a:rPr lang="en-US" sz="2450" b="1" dirty="0"/>
              <a:t>Simplicity, Humility, &amp; Contrition (Laid Aside Garments of Glory)</a:t>
            </a:r>
          </a:p>
          <a:p>
            <a:r>
              <a:rPr lang="en-US" sz="3100" b="1" dirty="0"/>
              <a:t>Brief Outline of Ceremony (vs. 5-10)</a:t>
            </a:r>
          </a:p>
          <a:p>
            <a:pPr lvl="1"/>
            <a:r>
              <a:rPr lang="en-US" sz="2800" b="1" dirty="0"/>
              <a:t>Take Two Goats For Sin Offering &amp; One Ram for Burnt Offering (vs. 5)</a:t>
            </a:r>
          </a:p>
          <a:p>
            <a:pPr lvl="1"/>
            <a:r>
              <a:rPr lang="en-US" sz="2800" b="1" dirty="0"/>
              <a:t>Offer Bull for Sin Offering for Priests (vs. 6; cf. Heb. 9:25)</a:t>
            </a:r>
          </a:p>
          <a:p>
            <a:pPr lvl="1"/>
            <a:r>
              <a:rPr lang="en-US" sz="2800" b="1" dirty="0"/>
              <a:t>Choosing the Goats by Lot Before the Lord (vs. 7-10)</a:t>
            </a:r>
            <a:endParaRPr lang="en-US" sz="2500" b="1" dirty="0"/>
          </a:p>
          <a:p>
            <a:pPr lvl="2"/>
            <a:r>
              <a:rPr lang="en-US" sz="2600" b="1" dirty="0"/>
              <a:t>Sacrificed: First as a Sin Offering – Means of Atonement (cf. vs. 15-19)</a:t>
            </a:r>
          </a:p>
          <a:p>
            <a:pPr lvl="2"/>
            <a:r>
              <a:rPr lang="en-US" sz="2600" b="1" dirty="0"/>
              <a:t>Scapegoat: Second Into Wilderness – Effect of Atonement (cf. vs. 20-22)</a:t>
            </a:r>
            <a:endParaRPr lang="en-US" sz="2650" b="1" dirty="0"/>
          </a:p>
          <a:p>
            <a:pPr lvl="2"/>
            <a:endParaRPr lang="en-US" sz="2500" b="1" dirty="0"/>
          </a:p>
          <a:p>
            <a:pPr lvl="1"/>
            <a:endParaRPr lang="en-US" sz="2800" b="1" dirty="0"/>
          </a:p>
          <a:p>
            <a:pPr lvl="1"/>
            <a:endParaRPr lang="en-US" sz="2800" b="1" dirty="0"/>
          </a:p>
          <a:p>
            <a:pPr marL="457200" lvl="1" indent="0">
              <a:buNone/>
            </a:pPr>
            <a:endParaRPr lang="en-US" sz="3600" b="1" dirty="0"/>
          </a:p>
          <a:p>
            <a:pPr lvl="1"/>
            <a:endParaRPr lang="en-US" sz="3600" b="1" dirty="0"/>
          </a:p>
          <a:p>
            <a:pPr lvl="1"/>
            <a:endParaRPr lang="en-US" sz="3600" b="1" dirty="0"/>
          </a:p>
        </p:txBody>
      </p:sp>
      <p:pic>
        <p:nvPicPr>
          <p:cNvPr id="5" name="Picture 4" descr="A picture containing text&#10;&#10;Description automatically generated">
            <a:extLst>
              <a:ext uri="{FF2B5EF4-FFF2-40B4-BE49-F238E27FC236}">
                <a16:creationId xmlns:a16="http://schemas.microsoft.com/office/drawing/2014/main" id="{E6E71941-8790-A340-91F9-BD61D74693F5}"/>
              </a:ext>
            </a:extLst>
          </p:cNvPr>
          <p:cNvPicPr>
            <a:picLocks noChangeAspect="1"/>
          </p:cNvPicPr>
          <p:nvPr/>
        </p:nvPicPr>
        <p:blipFill>
          <a:blip r:embed="rId2"/>
          <a:stretch>
            <a:fillRect/>
          </a:stretch>
        </p:blipFill>
        <p:spPr>
          <a:xfrm>
            <a:off x="7273636" y="38040"/>
            <a:ext cx="1828799" cy="1027953"/>
          </a:xfrm>
          <a:prstGeom prst="rect">
            <a:avLst/>
          </a:prstGeom>
        </p:spPr>
      </p:pic>
    </p:spTree>
    <p:extLst>
      <p:ext uri="{BB962C8B-B14F-4D97-AF65-F5344CB8AC3E}">
        <p14:creationId xmlns:p14="http://schemas.microsoft.com/office/powerpoint/2010/main" val="2729386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dissolv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dissolv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dissolv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dissolve">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dissolve">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dissolve">
                                      <p:cBhvr>
                                        <p:cTn id="62" dur="500"/>
                                        <p:tgtEl>
                                          <p:spTgt spid="3">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ntr" presetSubtype="0" fill="hold" nodeType="click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Effect transition="in" filter="dissolve">
                                      <p:cBhvr>
                                        <p:cTn id="67" dur="500"/>
                                        <p:tgtEl>
                                          <p:spTgt spid="3">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9" presetClass="entr" presetSubtype="0" fill="hold" nodeType="clickEffect">
                                  <p:stCondLst>
                                    <p:cond delay="0"/>
                                  </p:stCondLst>
                                  <p:childTnLst>
                                    <p:set>
                                      <p:cBhvr>
                                        <p:cTn id="71" dur="1" fill="hold">
                                          <p:stCondLst>
                                            <p:cond delay="0"/>
                                          </p:stCondLst>
                                        </p:cTn>
                                        <p:tgtEl>
                                          <p:spTgt spid="3">
                                            <p:txEl>
                                              <p:pRg st="13" end="13"/>
                                            </p:txEl>
                                          </p:spTgt>
                                        </p:tgtEl>
                                        <p:attrNameLst>
                                          <p:attrName>style.visibility</p:attrName>
                                        </p:attrNameLst>
                                      </p:cBhvr>
                                      <p:to>
                                        <p:strVal val="visible"/>
                                      </p:to>
                                    </p:set>
                                    <p:animEffect transition="in" filter="dissolve">
                                      <p:cBhvr>
                                        <p:cTn id="72" dur="500"/>
                                        <p:tgtEl>
                                          <p:spTgt spid="3">
                                            <p:txEl>
                                              <p:pRg st="13" end="1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9" presetClass="entr" presetSubtype="0" fill="hold" nodeType="clickEffect">
                                  <p:stCondLst>
                                    <p:cond delay="0"/>
                                  </p:stCondLst>
                                  <p:childTnLst>
                                    <p:set>
                                      <p:cBhvr>
                                        <p:cTn id="76" dur="1" fill="hold">
                                          <p:stCondLst>
                                            <p:cond delay="0"/>
                                          </p:stCondLst>
                                        </p:cTn>
                                        <p:tgtEl>
                                          <p:spTgt spid="3">
                                            <p:txEl>
                                              <p:pRg st="14" end="14"/>
                                            </p:txEl>
                                          </p:spTgt>
                                        </p:tgtEl>
                                        <p:attrNameLst>
                                          <p:attrName>style.visibility</p:attrName>
                                        </p:attrNameLst>
                                      </p:cBhvr>
                                      <p:to>
                                        <p:strVal val="visible"/>
                                      </p:to>
                                    </p:set>
                                    <p:animEffect transition="in" filter="dissolve">
                                      <p:cBhvr>
                                        <p:cTn id="77" dur="500"/>
                                        <p:tgtEl>
                                          <p:spTgt spid="3">
                                            <p:txEl>
                                              <p:pRg st="14" end="14"/>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9" presetClass="entr" presetSubtype="0" fill="hold" nodeType="clickEffect">
                                  <p:stCondLst>
                                    <p:cond delay="0"/>
                                  </p:stCondLst>
                                  <p:childTnLst>
                                    <p:set>
                                      <p:cBhvr>
                                        <p:cTn id="81" dur="1" fill="hold">
                                          <p:stCondLst>
                                            <p:cond delay="0"/>
                                          </p:stCondLst>
                                        </p:cTn>
                                        <p:tgtEl>
                                          <p:spTgt spid="3">
                                            <p:txEl>
                                              <p:pRg st="15" end="15"/>
                                            </p:txEl>
                                          </p:spTgt>
                                        </p:tgtEl>
                                        <p:attrNameLst>
                                          <p:attrName>style.visibility</p:attrName>
                                        </p:attrNameLst>
                                      </p:cBhvr>
                                      <p:to>
                                        <p:strVal val="visible"/>
                                      </p:to>
                                    </p:set>
                                    <p:animEffect transition="in" filter="dissolve">
                                      <p:cBhvr>
                                        <p:cTn id="82" dur="500"/>
                                        <p:tgtEl>
                                          <p:spTgt spid="3">
                                            <p:txEl>
                                              <p:pRg st="15" end="15"/>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9" presetClass="entr" presetSubtype="0" fill="hold" nodeType="clickEffect">
                                  <p:stCondLst>
                                    <p:cond delay="0"/>
                                  </p:stCondLst>
                                  <p:childTnLst>
                                    <p:set>
                                      <p:cBhvr>
                                        <p:cTn id="86" dur="1" fill="hold">
                                          <p:stCondLst>
                                            <p:cond delay="0"/>
                                          </p:stCondLst>
                                        </p:cTn>
                                        <p:tgtEl>
                                          <p:spTgt spid="3">
                                            <p:txEl>
                                              <p:pRg st="16" end="16"/>
                                            </p:txEl>
                                          </p:spTgt>
                                        </p:tgtEl>
                                        <p:attrNameLst>
                                          <p:attrName>style.visibility</p:attrName>
                                        </p:attrNameLst>
                                      </p:cBhvr>
                                      <p:to>
                                        <p:strVal val="visible"/>
                                      </p:to>
                                    </p:set>
                                    <p:animEffect transition="in" filter="dissolve">
                                      <p:cBhvr>
                                        <p:cTn id="87" dur="500"/>
                                        <p:tgtEl>
                                          <p:spTgt spid="3">
                                            <p:txEl>
                                              <p:pRg st="16" end="16"/>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9" presetClass="entr" presetSubtype="0" fill="hold" nodeType="clickEffect">
                                  <p:stCondLst>
                                    <p:cond delay="0"/>
                                  </p:stCondLst>
                                  <p:childTnLst>
                                    <p:set>
                                      <p:cBhvr>
                                        <p:cTn id="91" dur="1" fill="hold">
                                          <p:stCondLst>
                                            <p:cond delay="0"/>
                                          </p:stCondLst>
                                        </p:cTn>
                                        <p:tgtEl>
                                          <p:spTgt spid="3">
                                            <p:txEl>
                                              <p:pRg st="17" end="17"/>
                                            </p:txEl>
                                          </p:spTgt>
                                        </p:tgtEl>
                                        <p:attrNameLst>
                                          <p:attrName>style.visibility</p:attrName>
                                        </p:attrNameLst>
                                      </p:cBhvr>
                                      <p:to>
                                        <p:strVal val="visible"/>
                                      </p:to>
                                    </p:set>
                                    <p:animEffect transition="in" filter="dissolve">
                                      <p:cBhvr>
                                        <p:cTn id="92" dur="500"/>
                                        <p:tgtEl>
                                          <p:spTgt spid="3">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7807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F0AA3-298F-DF4B-8DFF-687E81C0184F}"/>
              </a:ext>
            </a:extLst>
          </p:cNvPr>
          <p:cNvSpPr>
            <a:spLocks noGrp="1"/>
          </p:cNvSpPr>
          <p:nvPr>
            <p:ph type="title"/>
          </p:nvPr>
        </p:nvSpPr>
        <p:spPr>
          <a:xfrm>
            <a:off x="41564" y="15213"/>
            <a:ext cx="6836266" cy="722542"/>
          </a:xfrm>
        </p:spPr>
        <p:txBody>
          <a:bodyPr>
            <a:normAutofit/>
          </a:bodyPr>
          <a:lstStyle/>
          <a:p>
            <a:pPr algn="ctr"/>
            <a:r>
              <a:rPr lang="en-US" sz="4000" b="1" dirty="0"/>
              <a:t>Day of Atonement (16:1-34)</a:t>
            </a:r>
            <a:endParaRPr lang="en-US" b="1" dirty="0"/>
          </a:p>
        </p:txBody>
      </p:sp>
      <p:sp>
        <p:nvSpPr>
          <p:cNvPr id="3" name="Content Placeholder 2">
            <a:extLst>
              <a:ext uri="{FF2B5EF4-FFF2-40B4-BE49-F238E27FC236}">
                <a16:creationId xmlns:a16="http://schemas.microsoft.com/office/drawing/2014/main" id="{FD774734-AD20-3C40-A81C-17C09C459A66}"/>
              </a:ext>
            </a:extLst>
          </p:cNvPr>
          <p:cNvSpPr>
            <a:spLocks noGrp="1"/>
          </p:cNvSpPr>
          <p:nvPr>
            <p:ph idx="1"/>
          </p:nvPr>
        </p:nvSpPr>
        <p:spPr>
          <a:xfrm>
            <a:off x="41563" y="820882"/>
            <a:ext cx="9060871" cy="4894118"/>
          </a:xfrm>
        </p:spPr>
        <p:txBody>
          <a:bodyPr>
            <a:normAutofit fontScale="77500" lnSpcReduction="20000"/>
          </a:bodyPr>
          <a:lstStyle/>
          <a:p>
            <a:r>
              <a:rPr lang="en-US" sz="3200" b="1" dirty="0"/>
              <a:t>Sacrifice for Priests (vs. 11-14)</a:t>
            </a:r>
          </a:p>
          <a:p>
            <a:pPr lvl="1"/>
            <a:r>
              <a:rPr lang="en-US" sz="2800" b="1" dirty="0"/>
              <a:t>Bull For Sin Offering (cf. vs. 6)</a:t>
            </a:r>
          </a:p>
          <a:p>
            <a:pPr lvl="2"/>
            <a:r>
              <a:rPr lang="en-US" sz="2500" b="1" dirty="0"/>
              <a:t>“For His House” = Fellow Priests (cf. Hebrews 7:26-27; 9:25)</a:t>
            </a:r>
          </a:p>
          <a:p>
            <a:pPr lvl="2"/>
            <a:r>
              <a:rPr lang="en-US" sz="2500" b="1" dirty="0"/>
              <a:t>Before He Can Serve Nation, Priest Must be Pure</a:t>
            </a:r>
          </a:p>
          <a:p>
            <a:pPr lvl="1"/>
            <a:r>
              <a:rPr lang="en-US" sz="2800" b="1" dirty="0"/>
              <a:t>Instructions for Incense (vs. 12-13)</a:t>
            </a:r>
          </a:p>
          <a:p>
            <a:pPr lvl="2"/>
            <a:r>
              <a:rPr lang="en-US" sz="2500" b="1" dirty="0"/>
              <a:t>Coals For Censor Must Come From Altar</a:t>
            </a:r>
          </a:p>
          <a:p>
            <a:pPr lvl="3"/>
            <a:r>
              <a:rPr lang="en-US" sz="2350" b="1" dirty="0"/>
              <a:t>Source of Fire/Coals is Important (cf. Lev. 10:1-2)</a:t>
            </a:r>
          </a:p>
          <a:p>
            <a:pPr lvl="2"/>
            <a:r>
              <a:rPr lang="en-US" sz="2500" b="1" dirty="0"/>
              <a:t>Two Handfuls of Sweet Incense (cf. Exodus 30:34-38)</a:t>
            </a:r>
          </a:p>
          <a:p>
            <a:pPr lvl="3"/>
            <a:r>
              <a:rPr lang="en-US" sz="2350" b="1" dirty="0"/>
              <a:t>Smoke Covers/Obscures God’s Glory (To Protect Aaron From God’s Glory)</a:t>
            </a:r>
          </a:p>
          <a:p>
            <a:pPr lvl="3"/>
            <a:r>
              <a:rPr lang="en-US" sz="2350" b="1" dirty="0"/>
              <a:t>Reminds of God’s Fire &amp; Smoke at Sinai</a:t>
            </a:r>
          </a:p>
          <a:p>
            <a:pPr lvl="2"/>
            <a:r>
              <a:rPr lang="en-US" sz="2500" b="1" dirty="0"/>
              <a:t>Failure to Obey Results in Death (vs. 13)</a:t>
            </a:r>
          </a:p>
          <a:p>
            <a:pPr lvl="3"/>
            <a:r>
              <a:rPr lang="en-US" sz="2350" b="1" dirty="0"/>
              <a:t>God Doesn’t Give Unnecessary Instructions </a:t>
            </a:r>
          </a:p>
          <a:p>
            <a:pPr lvl="1"/>
            <a:r>
              <a:rPr lang="en-US" sz="2800" b="1" dirty="0"/>
              <a:t>Instructions for Blood (vs. 14)</a:t>
            </a:r>
          </a:p>
          <a:p>
            <a:pPr lvl="2"/>
            <a:r>
              <a:rPr lang="en-US" sz="2500" b="1" dirty="0"/>
              <a:t>Blood Brought Into Most Holy Place</a:t>
            </a:r>
          </a:p>
          <a:p>
            <a:pPr lvl="2"/>
            <a:r>
              <a:rPr lang="en-US" sz="2500" b="1" dirty="0"/>
              <a:t>Blood Sprinkled on Mercy Seat Seven Times</a:t>
            </a:r>
          </a:p>
          <a:p>
            <a:pPr lvl="3"/>
            <a:r>
              <a:rPr lang="en-US" sz="2350" b="1" dirty="0"/>
              <a:t>Cherubim Flanked the Mercy Seat (Exodus 25:20)</a:t>
            </a:r>
          </a:p>
          <a:p>
            <a:pPr lvl="3"/>
            <a:r>
              <a:rPr lang="en-US" sz="2350" b="1" dirty="0"/>
              <a:t>“And she saw two angels in white, sitting where the body of Jesus had lain, one at the head and one at the feet.”   </a:t>
            </a:r>
            <a:r>
              <a:rPr lang="en-US" sz="2300" b="1" dirty="0"/>
              <a:t>(John 20:12)</a:t>
            </a:r>
          </a:p>
          <a:p>
            <a:pPr lvl="3"/>
            <a:r>
              <a:rPr lang="en-US" sz="2350" b="1" dirty="0"/>
              <a:t>Jesus Has Become the Mercy Seat</a:t>
            </a:r>
          </a:p>
          <a:p>
            <a:pPr lvl="1"/>
            <a:endParaRPr lang="en-US" sz="2800" b="1" dirty="0"/>
          </a:p>
          <a:p>
            <a:pPr marL="457200" lvl="1" indent="0">
              <a:buNone/>
            </a:pPr>
            <a:endParaRPr lang="en-US" sz="3600" b="1" dirty="0"/>
          </a:p>
          <a:p>
            <a:pPr lvl="1"/>
            <a:endParaRPr lang="en-US" sz="3600" b="1" dirty="0"/>
          </a:p>
          <a:p>
            <a:pPr lvl="1"/>
            <a:endParaRPr lang="en-US" sz="3600" b="1" dirty="0"/>
          </a:p>
        </p:txBody>
      </p:sp>
      <p:pic>
        <p:nvPicPr>
          <p:cNvPr id="5" name="Picture 4" descr="A picture containing text&#10;&#10;Description automatically generated">
            <a:extLst>
              <a:ext uri="{FF2B5EF4-FFF2-40B4-BE49-F238E27FC236}">
                <a16:creationId xmlns:a16="http://schemas.microsoft.com/office/drawing/2014/main" id="{E6E71941-8790-A340-91F9-BD61D74693F5}"/>
              </a:ext>
            </a:extLst>
          </p:cNvPr>
          <p:cNvPicPr>
            <a:picLocks noChangeAspect="1"/>
          </p:cNvPicPr>
          <p:nvPr/>
        </p:nvPicPr>
        <p:blipFill>
          <a:blip r:embed="rId2"/>
          <a:stretch>
            <a:fillRect/>
          </a:stretch>
        </p:blipFill>
        <p:spPr>
          <a:xfrm>
            <a:off x="7273636" y="38040"/>
            <a:ext cx="1828799" cy="1027953"/>
          </a:xfrm>
          <a:prstGeom prst="rect">
            <a:avLst/>
          </a:prstGeom>
        </p:spPr>
      </p:pic>
    </p:spTree>
    <p:extLst>
      <p:ext uri="{BB962C8B-B14F-4D97-AF65-F5344CB8AC3E}">
        <p14:creationId xmlns:p14="http://schemas.microsoft.com/office/powerpoint/2010/main" val="3010043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dissolv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dissolv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dissolv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dissolve">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dissolve">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dissolve">
                                      <p:cBhvr>
                                        <p:cTn id="62" dur="500"/>
                                        <p:tgtEl>
                                          <p:spTgt spid="3">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ntr" presetSubtype="0" fill="hold" nodeType="click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Effect transition="in" filter="dissolve">
                                      <p:cBhvr>
                                        <p:cTn id="67" dur="500"/>
                                        <p:tgtEl>
                                          <p:spTgt spid="3">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9" presetClass="entr" presetSubtype="0" fill="hold" nodeType="clickEffect">
                                  <p:stCondLst>
                                    <p:cond delay="0"/>
                                  </p:stCondLst>
                                  <p:childTnLst>
                                    <p:set>
                                      <p:cBhvr>
                                        <p:cTn id="71" dur="1" fill="hold">
                                          <p:stCondLst>
                                            <p:cond delay="0"/>
                                          </p:stCondLst>
                                        </p:cTn>
                                        <p:tgtEl>
                                          <p:spTgt spid="3">
                                            <p:txEl>
                                              <p:pRg st="13" end="13"/>
                                            </p:txEl>
                                          </p:spTgt>
                                        </p:tgtEl>
                                        <p:attrNameLst>
                                          <p:attrName>style.visibility</p:attrName>
                                        </p:attrNameLst>
                                      </p:cBhvr>
                                      <p:to>
                                        <p:strVal val="visible"/>
                                      </p:to>
                                    </p:set>
                                    <p:animEffect transition="in" filter="dissolve">
                                      <p:cBhvr>
                                        <p:cTn id="72" dur="500"/>
                                        <p:tgtEl>
                                          <p:spTgt spid="3">
                                            <p:txEl>
                                              <p:pRg st="13" end="1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9" presetClass="entr" presetSubtype="0" fill="hold" nodeType="clickEffect">
                                  <p:stCondLst>
                                    <p:cond delay="0"/>
                                  </p:stCondLst>
                                  <p:childTnLst>
                                    <p:set>
                                      <p:cBhvr>
                                        <p:cTn id="76" dur="1" fill="hold">
                                          <p:stCondLst>
                                            <p:cond delay="0"/>
                                          </p:stCondLst>
                                        </p:cTn>
                                        <p:tgtEl>
                                          <p:spTgt spid="3">
                                            <p:txEl>
                                              <p:pRg st="14" end="14"/>
                                            </p:txEl>
                                          </p:spTgt>
                                        </p:tgtEl>
                                        <p:attrNameLst>
                                          <p:attrName>style.visibility</p:attrName>
                                        </p:attrNameLst>
                                      </p:cBhvr>
                                      <p:to>
                                        <p:strVal val="visible"/>
                                      </p:to>
                                    </p:set>
                                    <p:animEffect transition="in" filter="dissolve">
                                      <p:cBhvr>
                                        <p:cTn id="77" dur="500"/>
                                        <p:tgtEl>
                                          <p:spTgt spid="3">
                                            <p:txEl>
                                              <p:pRg st="14" end="14"/>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9" presetClass="entr" presetSubtype="0" fill="hold" nodeType="clickEffect">
                                  <p:stCondLst>
                                    <p:cond delay="0"/>
                                  </p:stCondLst>
                                  <p:childTnLst>
                                    <p:set>
                                      <p:cBhvr>
                                        <p:cTn id="81" dur="1" fill="hold">
                                          <p:stCondLst>
                                            <p:cond delay="0"/>
                                          </p:stCondLst>
                                        </p:cTn>
                                        <p:tgtEl>
                                          <p:spTgt spid="3">
                                            <p:txEl>
                                              <p:pRg st="15" end="15"/>
                                            </p:txEl>
                                          </p:spTgt>
                                        </p:tgtEl>
                                        <p:attrNameLst>
                                          <p:attrName>style.visibility</p:attrName>
                                        </p:attrNameLst>
                                      </p:cBhvr>
                                      <p:to>
                                        <p:strVal val="visible"/>
                                      </p:to>
                                    </p:set>
                                    <p:animEffect transition="in" filter="dissolve">
                                      <p:cBhvr>
                                        <p:cTn id="82" dur="500"/>
                                        <p:tgtEl>
                                          <p:spTgt spid="3">
                                            <p:txEl>
                                              <p:pRg st="15" end="15"/>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9" presetClass="entr" presetSubtype="0" fill="hold" nodeType="clickEffect">
                                  <p:stCondLst>
                                    <p:cond delay="0"/>
                                  </p:stCondLst>
                                  <p:childTnLst>
                                    <p:set>
                                      <p:cBhvr>
                                        <p:cTn id="86" dur="1" fill="hold">
                                          <p:stCondLst>
                                            <p:cond delay="0"/>
                                          </p:stCondLst>
                                        </p:cTn>
                                        <p:tgtEl>
                                          <p:spTgt spid="3">
                                            <p:txEl>
                                              <p:pRg st="16" end="16"/>
                                            </p:txEl>
                                          </p:spTgt>
                                        </p:tgtEl>
                                        <p:attrNameLst>
                                          <p:attrName>style.visibility</p:attrName>
                                        </p:attrNameLst>
                                      </p:cBhvr>
                                      <p:to>
                                        <p:strVal val="visible"/>
                                      </p:to>
                                    </p:set>
                                    <p:animEffect transition="in" filter="dissolve">
                                      <p:cBhvr>
                                        <p:cTn id="87" dur="500"/>
                                        <p:tgtEl>
                                          <p:spTgt spid="3">
                                            <p:txEl>
                                              <p:pRg st="16" end="16"/>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9" presetClass="entr" presetSubtype="0" fill="hold" nodeType="clickEffect">
                                  <p:stCondLst>
                                    <p:cond delay="0"/>
                                  </p:stCondLst>
                                  <p:childTnLst>
                                    <p:set>
                                      <p:cBhvr>
                                        <p:cTn id="91" dur="1" fill="hold">
                                          <p:stCondLst>
                                            <p:cond delay="0"/>
                                          </p:stCondLst>
                                        </p:cTn>
                                        <p:tgtEl>
                                          <p:spTgt spid="3">
                                            <p:txEl>
                                              <p:pRg st="17" end="17"/>
                                            </p:txEl>
                                          </p:spTgt>
                                        </p:tgtEl>
                                        <p:attrNameLst>
                                          <p:attrName>style.visibility</p:attrName>
                                        </p:attrNameLst>
                                      </p:cBhvr>
                                      <p:to>
                                        <p:strVal val="visible"/>
                                      </p:to>
                                    </p:set>
                                    <p:animEffect transition="in" filter="dissolve">
                                      <p:cBhvr>
                                        <p:cTn id="92" dur="500"/>
                                        <p:tgtEl>
                                          <p:spTgt spid="3">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7807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F0AA3-298F-DF4B-8DFF-687E81C0184F}"/>
              </a:ext>
            </a:extLst>
          </p:cNvPr>
          <p:cNvSpPr>
            <a:spLocks noGrp="1"/>
          </p:cNvSpPr>
          <p:nvPr>
            <p:ph type="title"/>
          </p:nvPr>
        </p:nvSpPr>
        <p:spPr>
          <a:xfrm>
            <a:off x="41564" y="56777"/>
            <a:ext cx="6836266" cy="732932"/>
          </a:xfrm>
        </p:spPr>
        <p:txBody>
          <a:bodyPr/>
          <a:lstStyle/>
          <a:p>
            <a:pPr algn="ctr"/>
            <a:r>
              <a:rPr lang="en-US" sz="4000" b="1" dirty="0"/>
              <a:t>Day of Atonement (16:1-34)</a:t>
            </a:r>
            <a:endParaRPr lang="en-US" b="1" dirty="0"/>
          </a:p>
        </p:txBody>
      </p:sp>
      <p:sp>
        <p:nvSpPr>
          <p:cNvPr id="3" name="Content Placeholder 2">
            <a:extLst>
              <a:ext uri="{FF2B5EF4-FFF2-40B4-BE49-F238E27FC236}">
                <a16:creationId xmlns:a16="http://schemas.microsoft.com/office/drawing/2014/main" id="{FD774734-AD20-3C40-A81C-17C09C459A66}"/>
              </a:ext>
            </a:extLst>
          </p:cNvPr>
          <p:cNvSpPr>
            <a:spLocks noGrp="1"/>
          </p:cNvSpPr>
          <p:nvPr>
            <p:ph idx="1"/>
          </p:nvPr>
        </p:nvSpPr>
        <p:spPr>
          <a:xfrm>
            <a:off x="41563" y="789709"/>
            <a:ext cx="9060871" cy="4925292"/>
          </a:xfrm>
        </p:spPr>
        <p:txBody>
          <a:bodyPr>
            <a:normAutofit fontScale="77500" lnSpcReduction="20000"/>
          </a:bodyPr>
          <a:lstStyle/>
          <a:p>
            <a:r>
              <a:rPr lang="en-US" sz="3200" b="1" dirty="0"/>
              <a:t>Sacrifices for the People (vs. 15-22)</a:t>
            </a:r>
          </a:p>
          <a:p>
            <a:pPr lvl="1"/>
            <a:r>
              <a:rPr lang="en-US" sz="2800" b="1" dirty="0"/>
              <a:t>Goat For Sin Offering (vs. 15-19)</a:t>
            </a:r>
          </a:p>
          <a:p>
            <a:pPr lvl="2"/>
            <a:r>
              <a:rPr lang="en-US" sz="2400" b="1" dirty="0"/>
              <a:t>Blood of Goat Sprinkled on Mercy Seat (Second Time Into MHP)</a:t>
            </a:r>
          </a:p>
          <a:p>
            <a:pPr lvl="2"/>
            <a:r>
              <a:rPr lang="en-US" sz="2400" b="1" dirty="0"/>
              <a:t>Holy Place Will Also be Atoned (vs. 16)</a:t>
            </a:r>
          </a:p>
          <a:p>
            <a:pPr lvl="3"/>
            <a:r>
              <a:rPr lang="en-US" sz="2300" b="1" dirty="0"/>
              <a:t>Unclean People Can Defile Tabernacle (cf. 15:31)</a:t>
            </a:r>
          </a:p>
          <a:p>
            <a:pPr lvl="3"/>
            <a:r>
              <a:rPr lang="en-US" sz="2300" b="1" dirty="0"/>
              <a:t>Sometimes Unaware (cf. 4:1-2; 5:2-3)</a:t>
            </a:r>
          </a:p>
          <a:p>
            <a:pPr lvl="2"/>
            <a:r>
              <a:rPr lang="en-US" sz="2400" b="1" dirty="0"/>
              <a:t>Nobody Else Could Enter While the High Priest Was Working (vs. 17)</a:t>
            </a:r>
          </a:p>
          <a:p>
            <a:pPr lvl="3"/>
            <a:r>
              <a:rPr lang="en-US" sz="2300" b="1" dirty="0"/>
              <a:t>We Didn’t See Jesus Go Into God’s Presence</a:t>
            </a:r>
          </a:p>
          <a:p>
            <a:pPr lvl="3"/>
            <a:r>
              <a:rPr lang="en-US" sz="2300" b="1" dirty="0"/>
              <a:t>Jesus Was Alone When He Atoned For Our Sins</a:t>
            </a:r>
          </a:p>
          <a:p>
            <a:pPr lvl="2"/>
            <a:r>
              <a:rPr lang="en-US" sz="2350" b="1" dirty="0"/>
              <a:t>Blood Applied to Brazen Altar (vs. 18-19)</a:t>
            </a:r>
          </a:p>
          <a:p>
            <a:pPr lvl="1"/>
            <a:r>
              <a:rPr lang="en-US" sz="2800" b="1" dirty="0"/>
              <a:t>Scapegoat (vs. 20-22)</a:t>
            </a:r>
          </a:p>
          <a:p>
            <a:pPr lvl="2"/>
            <a:r>
              <a:rPr lang="en-US" sz="2400" b="1" dirty="0"/>
              <a:t>Laid Both Hands on Goat (vs. 21)</a:t>
            </a:r>
          </a:p>
          <a:p>
            <a:pPr lvl="3"/>
            <a:r>
              <a:rPr lang="en-US" sz="2300" b="1" dirty="0"/>
              <a:t>Regular Offerings Only Lay One Hand (cf. Leviticus 3:2, 8, 13; 4:4, 15, 24)</a:t>
            </a:r>
          </a:p>
          <a:p>
            <a:pPr lvl="3"/>
            <a:r>
              <a:rPr lang="en-US" sz="2300" b="1" dirty="0"/>
              <a:t>Transferring Sins on Regular Sacrifices Would Defile the Altar</a:t>
            </a:r>
          </a:p>
          <a:p>
            <a:pPr lvl="2"/>
            <a:r>
              <a:rPr lang="en-US" sz="2400" b="1" dirty="0"/>
              <a:t>Confesses Iniquities, Sins, &amp; Transgressions Over Animal </a:t>
            </a:r>
          </a:p>
          <a:p>
            <a:pPr lvl="3"/>
            <a:r>
              <a:rPr lang="en-US" sz="2300" b="1" dirty="0"/>
              <a:t>Must Confess to be Forgiven (1 John 1:9-10)</a:t>
            </a:r>
          </a:p>
          <a:p>
            <a:pPr lvl="3"/>
            <a:r>
              <a:rPr lang="en-US" sz="2300" b="1" dirty="0"/>
              <a:t>This Goat is “Bearing” The Sins of the Nation</a:t>
            </a:r>
          </a:p>
          <a:p>
            <a:pPr lvl="3"/>
            <a:r>
              <a:rPr lang="en-US" sz="2300" b="1" dirty="0"/>
              <a:t>Animal Sent Away (Like a Ritual Garbage Truck)</a:t>
            </a:r>
          </a:p>
          <a:p>
            <a:pPr lvl="2"/>
            <a:r>
              <a:rPr lang="en-US" sz="2500" b="1" dirty="0"/>
              <a:t>Two Goat Offerings Fulfilled in One Sacrifice in Christ (cf. Isa. 53:4; 1 Pe. 2:24)</a:t>
            </a:r>
          </a:p>
          <a:p>
            <a:pPr lvl="1"/>
            <a:endParaRPr lang="en-US" sz="2800" b="1" dirty="0"/>
          </a:p>
          <a:p>
            <a:pPr marL="457200" lvl="1" indent="0">
              <a:buNone/>
            </a:pPr>
            <a:endParaRPr lang="en-US" sz="3600" b="1" dirty="0"/>
          </a:p>
          <a:p>
            <a:pPr lvl="1"/>
            <a:endParaRPr lang="en-US" sz="3600" b="1" dirty="0"/>
          </a:p>
          <a:p>
            <a:pPr lvl="1"/>
            <a:endParaRPr lang="en-US" sz="3600" b="1" dirty="0"/>
          </a:p>
        </p:txBody>
      </p:sp>
      <p:pic>
        <p:nvPicPr>
          <p:cNvPr id="5" name="Picture 4" descr="A picture containing text&#10;&#10;Description automatically generated">
            <a:extLst>
              <a:ext uri="{FF2B5EF4-FFF2-40B4-BE49-F238E27FC236}">
                <a16:creationId xmlns:a16="http://schemas.microsoft.com/office/drawing/2014/main" id="{E6E71941-8790-A340-91F9-BD61D74693F5}"/>
              </a:ext>
            </a:extLst>
          </p:cNvPr>
          <p:cNvPicPr>
            <a:picLocks noChangeAspect="1"/>
          </p:cNvPicPr>
          <p:nvPr/>
        </p:nvPicPr>
        <p:blipFill>
          <a:blip r:embed="rId2"/>
          <a:stretch>
            <a:fillRect/>
          </a:stretch>
        </p:blipFill>
        <p:spPr>
          <a:xfrm>
            <a:off x="7273636" y="38040"/>
            <a:ext cx="1828799" cy="1027953"/>
          </a:xfrm>
          <a:prstGeom prst="rect">
            <a:avLst/>
          </a:prstGeom>
        </p:spPr>
      </p:pic>
    </p:spTree>
    <p:extLst>
      <p:ext uri="{BB962C8B-B14F-4D97-AF65-F5344CB8AC3E}">
        <p14:creationId xmlns:p14="http://schemas.microsoft.com/office/powerpoint/2010/main" val="2804026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dissolv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dissolv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dissolv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dissolve">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dissolve">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dissolve">
                                      <p:cBhvr>
                                        <p:cTn id="62" dur="500"/>
                                        <p:tgtEl>
                                          <p:spTgt spid="3">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ntr" presetSubtype="0" fill="hold" nodeType="click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Effect transition="in" filter="dissolve">
                                      <p:cBhvr>
                                        <p:cTn id="67" dur="500"/>
                                        <p:tgtEl>
                                          <p:spTgt spid="3">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9" presetClass="entr" presetSubtype="0" fill="hold" nodeType="clickEffect">
                                  <p:stCondLst>
                                    <p:cond delay="0"/>
                                  </p:stCondLst>
                                  <p:childTnLst>
                                    <p:set>
                                      <p:cBhvr>
                                        <p:cTn id="71" dur="1" fill="hold">
                                          <p:stCondLst>
                                            <p:cond delay="0"/>
                                          </p:stCondLst>
                                        </p:cTn>
                                        <p:tgtEl>
                                          <p:spTgt spid="3">
                                            <p:txEl>
                                              <p:pRg st="13" end="13"/>
                                            </p:txEl>
                                          </p:spTgt>
                                        </p:tgtEl>
                                        <p:attrNameLst>
                                          <p:attrName>style.visibility</p:attrName>
                                        </p:attrNameLst>
                                      </p:cBhvr>
                                      <p:to>
                                        <p:strVal val="visible"/>
                                      </p:to>
                                    </p:set>
                                    <p:animEffect transition="in" filter="dissolve">
                                      <p:cBhvr>
                                        <p:cTn id="72" dur="500"/>
                                        <p:tgtEl>
                                          <p:spTgt spid="3">
                                            <p:txEl>
                                              <p:pRg st="13" end="1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9" presetClass="entr" presetSubtype="0" fill="hold" nodeType="clickEffect">
                                  <p:stCondLst>
                                    <p:cond delay="0"/>
                                  </p:stCondLst>
                                  <p:childTnLst>
                                    <p:set>
                                      <p:cBhvr>
                                        <p:cTn id="76" dur="1" fill="hold">
                                          <p:stCondLst>
                                            <p:cond delay="0"/>
                                          </p:stCondLst>
                                        </p:cTn>
                                        <p:tgtEl>
                                          <p:spTgt spid="3">
                                            <p:txEl>
                                              <p:pRg st="14" end="14"/>
                                            </p:txEl>
                                          </p:spTgt>
                                        </p:tgtEl>
                                        <p:attrNameLst>
                                          <p:attrName>style.visibility</p:attrName>
                                        </p:attrNameLst>
                                      </p:cBhvr>
                                      <p:to>
                                        <p:strVal val="visible"/>
                                      </p:to>
                                    </p:set>
                                    <p:animEffect transition="in" filter="dissolve">
                                      <p:cBhvr>
                                        <p:cTn id="77" dur="500"/>
                                        <p:tgtEl>
                                          <p:spTgt spid="3">
                                            <p:txEl>
                                              <p:pRg st="14" end="14"/>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9" presetClass="entr" presetSubtype="0" fill="hold" nodeType="clickEffect">
                                  <p:stCondLst>
                                    <p:cond delay="0"/>
                                  </p:stCondLst>
                                  <p:childTnLst>
                                    <p:set>
                                      <p:cBhvr>
                                        <p:cTn id="81" dur="1" fill="hold">
                                          <p:stCondLst>
                                            <p:cond delay="0"/>
                                          </p:stCondLst>
                                        </p:cTn>
                                        <p:tgtEl>
                                          <p:spTgt spid="3">
                                            <p:txEl>
                                              <p:pRg st="15" end="15"/>
                                            </p:txEl>
                                          </p:spTgt>
                                        </p:tgtEl>
                                        <p:attrNameLst>
                                          <p:attrName>style.visibility</p:attrName>
                                        </p:attrNameLst>
                                      </p:cBhvr>
                                      <p:to>
                                        <p:strVal val="visible"/>
                                      </p:to>
                                    </p:set>
                                    <p:animEffect transition="in" filter="dissolve">
                                      <p:cBhvr>
                                        <p:cTn id="82" dur="500"/>
                                        <p:tgtEl>
                                          <p:spTgt spid="3">
                                            <p:txEl>
                                              <p:pRg st="15" end="15"/>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9" presetClass="entr" presetSubtype="0" fill="hold" nodeType="clickEffect">
                                  <p:stCondLst>
                                    <p:cond delay="0"/>
                                  </p:stCondLst>
                                  <p:childTnLst>
                                    <p:set>
                                      <p:cBhvr>
                                        <p:cTn id="86" dur="1" fill="hold">
                                          <p:stCondLst>
                                            <p:cond delay="0"/>
                                          </p:stCondLst>
                                        </p:cTn>
                                        <p:tgtEl>
                                          <p:spTgt spid="3">
                                            <p:txEl>
                                              <p:pRg st="16" end="16"/>
                                            </p:txEl>
                                          </p:spTgt>
                                        </p:tgtEl>
                                        <p:attrNameLst>
                                          <p:attrName>style.visibility</p:attrName>
                                        </p:attrNameLst>
                                      </p:cBhvr>
                                      <p:to>
                                        <p:strVal val="visible"/>
                                      </p:to>
                                    </p:set>
                                    <p:animEffect transition="in" filter="dissolve">
                                      <p:cBhvr>
                                        <p:cTn id="87" dur="500"/>
                                        <p:tgtEl>
                                          <p:spTgt spid="3">
                                            <p:txEl>
                                              <p:pRg st="16" end="16"/>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9" presetClass="entr" presetSubtype="0" fill="hold" nodeType="clickEffect">
                                  <p:stCondLst>
                                    <p:cond delay="0"/>
                                  </p:stCondLst>
                                  <p:childTnLst>
                                    <p:set>
                                      <p:cBhvr>
                                        <p:cTn id="91" dur="1" fill="hold">
                                          <p:stCondLst>
                                            <p:cond delay="0"/>
                                          </p:stCondLst>
                                        </p:cTn>
                                        <p:tgtEl>
                                          <p:spTgt spid="3">
                                            <p:txEl>
                                              <p:pRg st="17" end="17"/>
                                            </p:txEl>
                                          </p:spTgt>
                                        </p:tgtEl>
                                        <p:attrNameLst>
                                          <p:attrName>style.visibility</p:attrName>
                                        </p:attrNameLst>
                                      </p:cBhvr>
                                      <p:to>
                                        <p:strVal val="visible"/>
                                      </p:to>
                                    </p:set>
                                    <p:animEffect transition="in" filter="dissolve">
                                      <p:cBhvr>
                                        <p:cTn id="92" dur="500"/>
                                        <p:tgtEl>
                                          <p:spTgt spid="3">
                                            <p:txEl>
                                              <p:pRg st="17" end="17"/>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9" presetClass="entr" presetSubtype="0" fill="hold" nodeType="clickEffect">
                                  <p:stCondLst>
                                    <p:cond delay="0"/>
                                  </p:stCondLst>
                                  <p:childTnLst>
                                    <p:set>
                                      <p:cBhvr>
                                        <p:cTn id="96" dur="1" fill="hold">
                                          <p:stCondLst>
                                            <p:cond delay="0"/>
                                          </p:stCondLst>
                                        </p:cTn>
                                        <p:tgtEl>
                                          <p:spTgt spid="3">
                                            <p:txEl>
                                              <p:pRg st="18" end="18"/>
                                            </p:txEl>
                                          </p:spTgt>
                                        </p:tgtEl>
                                        <p:attrNameLst>
                                          <p:attrName>style.visibility</p:attrName>
                                        </p:attrNameLst>
                                      </p:cBhvr>
                                      <p:to>
                                        <p:strVal val="visible"/>
                                      </p:to>
                                    </p:set>
                                    <p:animEffect transition="in" filter="dissolve">
                                      <p:cBhvr>
                                        <p:cTn id="97" dur="500"/>
                                        <p:tgtEl>
                                          <p:spTgt spid="3">
                                            <p:txEl>
                                              <p:pRg st="18" end="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7807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F0AA3-298F-DF4B-8DFF-687E81C0184F}"/>
              </a:ext>
            </a:extLst>
          </p:cNvPr>
          <p:cNvSpPr>
            <a:spLocks noGrp="1"/>
          </p:cNvSpPr>
          <p:nvPr>
            <p:ph type="title"/>
          </p:nvPr>
        </p:nvSpPr>
        <p:spPr>
          <a:xfrm>
            <a:off x="41564" y="56776"/>
            <a:ext cx="6836266" cy="670587"/>
          </a:xfrm>
        </p:spPr>
        <p:txBody>
          <a:bodyPr>
            <a:normAutofit/>
          </a:bodyPr>
          <a:lstStyle/>
          <a:p>
            <a:pPr algn="ctr"/>
            <a:r>
              <a:rPr lang="en-US" sz="4000" b="1" dirty="0"/>
              <a:t>Day of Atonement (16:1-34)</a:t>
            </a:r>
            <a:endParaRPr lang="en-US" b="1" dirty="0"/>
          </a:p>
        </p:txBody>
      </p:sp>
      <p:sp>
        <p:nvSpPr>
          <p:cNvPr id="3" name="Content Placeholder 2">
            <a:extLst>
              <a:ext uri="{FF2B5EF4-FFF2-40B4-BE49-F238E27FC236}">
                <a16:creationId xmlns:a16="http://schemas.microsoft.com/office/drawing/2014/main" id="{FD774734-AD20-3C40-A81C-17C09C459A66}"/>
              </a:ext>
            </a:extLst>
          </p:cNvPr>
          <p:cNvSpPr>
            <a:spLocks noGrp="1"/>
          </p:cNvSpPr>
          <p:nvPr>
            <p:ph idx="1"/>
          </p:nvPr>
        </p:nvSpPr>
        <p:spPr>
          <a:xfrm>
            <a:off x="41563" y="727364"/>
            <a:ext cx="9060871" cy="4987637"/>
          </a:xfrm>
        </p:spPr>
        <p:txBody>
          <a:bodyPr>
            <a:normAutofit fontScale="92500"/>
          </a:bodyPr>
          <a:lstStyle/>
          <a:p>
            <a:r>
              <a:rPr lang="en-US" sz="3200" b="1" dirty="0"/>
              <a:t>Concluding Instructions (vs. 23-28)</a:t>
            </a:r>
          </a:p>
          <a:p>
            <a:pPr lvl="1"/>
            <a:r>
              <a:rPr lang="en-US" sz="2800" b="1" dirty="0"/>
              <a:t>For Aaron (vs. 23-25)</a:t>
            </a:r>
          </a:p>
          <a:p>
            <a:pPr lvl="2"/>
            <a:r>
              <a:rPr lang="en-US" sz="2500" b="1" dirty="0"/>
              <a:t>Leaves Linen Garments Inside Holy Place (vs. 23)</a:t>
            </a:r>
          </a:p>
          <a:p>
            <a:pPr lvl="3"/>
            <a:r>
              <a:rPr lang="en-US" sz="2250" b="1" dirty="0"/>
              <a:t>White Linen Would Become Bloody (Picture of Sin)</a:t>
            </a:r>
          </a:p>
          <a:p>
            <a:pPr lvl="3"/>
            <a:r>
              <a:rPr lang="en-US" sz="2250" b="1" dirty="0"/>
              <a:t>“</a:t>
            </a:r>
            <a:r>
              <a:rPr lang="en-US" sz="2250" b="1" baseline="30000" dirty="0"/>
              <a:t>5</a:t>
            </a:r>
            <a:r>
              <a:rPr lang="en-US" sz="2250" b="1" dirty="0"/>
              <a:t>And stooping to look in, he saw the </a:t>
            </a:r>
            <a:r>
              <a:rPr lang="en-US" sz="2250" b="1" dirty="0">
                <a:highlight>
                  <a:srgbClr val="FFFF00"/>
                </a:highlight>
              </a:rPr>
              <a:t>linen</a:t>
            </a:r>
            <a:r>
              <a:rPr lang="en-US" sz="2250" b="1" dirty="0"/>
              <a:t> cloths lying there, but he did not go in. </a:t>
            </a:r>
            <a:r>
              <a:rPr lang="en-US" sz="2250" b="1" baseline="30000" dirty="0"/>
              <a:t>6</a:t>
            </a:r>
            <a:r>
              <a:rPr lang="en-US" sz="2250" b="1" dirty="0"/>
              <a:t>Then Simon Peter came, following him, and went into the tomb. He saw the </a:t>
            </a:r>
            <a:r>
              <a:rPr lang="en-US" sz="2250" b="1" dirty="0">
                <a:highlight>
                  <a:srgbClr val="FFFF00"/>
                </a:highlight>
              </a:rPr>
              <a:t>linen</a:t>
            </a:r>
            <a:r>
              <a:rPr lang="en-US" sz="2250" b="1" dirty="0"/>
              <a:t> cloths lying there, </a:t>
            </a:r>
            <a:r>
              <a:rPr lang="en-US" sz="2250" b="1" baseline="30000" dirty="0"/>
              <a:t>7</a:t>
            </a:r>
            <a:r>
              <a:rPr lang="en-US" sz="2250" b="1" dirty="0"/>
              <a:t>and the face cloth, which had been on Jesus' head, not lying with the </a:t>
            </a:r>
            <a:r>
              <a:rPr lang="en-US" sz="2250" b="1" dirty="0">
                <a:highlight>
                  <a:srgbClr val="FFFF00"/>
                </a:highlight>
              </a:rPr>
              <a:t>linen</a:t>
            </a:r>
            <a:r>
              <a:rPr lang="en-US" sz="2250" b="1" dirty="0"/>
              <a:t> cloths but folded up in a place by itself.” (John 20:5-7)</a:t>
            </a:r>
          </a:p>
          <a:p>
            <a:pPr lvl="2"/>
            <a:r>
              <a:rPr lang="en-US" sz="2500" b="1" dirty="0"/>
              <a:t>Bathe Body in Water &amp; Put on Garments (vs. 24a)</a:t>
            </a:r>
          </a:p>
          <a:p>
            <a:pPr lvl="2"/>
            <a:r>
              <a:rPr lang="en-US" sz="2500" b="1" dirty="0"/>
              <a:t>Offers 2 Rams for Burnt Offering: One For Self &amp; One For Nation</a:t>
            </a:r>
          </a:p>
          <a:p>
            <a:pPr lvl="1"/>
            <a:r>
              <a:rPr lang="en-US" sz="2800" b="1" dirty="0"/>
              <a:t>Scapegoat Runner &amp; Carrier/Burner of Remains (vs. 26-28)</a:t>
            </a:r>
          </a:p>
          <a:p>
            <a:pPr lvl="2"/>
            <a:r>
              <a:rPr lang="en-US" sz="2500" b="1" dirty="0"/>
              <a:t>Wash Clothes &amp; Bathe in Water</a:t>
            </a:r>
          </a:p>
          <a:p>
            <a:pPr lvl="2"/>
            <a:r>
              <a:rPr lang="en-US" sz="2400" b="1" dirty="0"/>
              <a:t>As if Sacrifices Had Taken on Impurities</a:t>
            </a:r>
          </a:p>
          <a:p>
            <a:pPr lvl="1"/>
            <a:endParaRPr lang="en-US" sz="3600" b="1" dirty="0"/>
          </a:p>
        </p:txBody>
      </p:sp>
      <p:pic>
        <p:nvPicPr>
          <p:cNvPr id="5" name="Picture 4" descr="A picture containing text&#10;&#10;Description automatically generated">
            <a:extLst>
              <a:ext uri="{FF2B5EF4-FFF2-40B4-BE49-F238E27FC236}">
                <a16:creationId xmlns:a16="http://schemas.microsoft.com/office/drawing/2014/main" id="{E6E71941-8790-A340-91F9-BD61D74693F5}"/>
              </a:ext>
            </a:extLst>
          </p:cNvPr>
          <p:cNvPicPr>
            <a:picLocks noChangeAspect="1"/>
          </p:cNvPicPr>
          <p:nvPr/>
        </p:nvPicPr>
        <p:blipFill>
          <a:blip r:embed="rId2"/>
          <a:stretch>
            <a:fillRect/>
          </a:stretch>
        </p:blipFill>
        <p:spPr>
          <a:xfrm>
            <a:off x="7273636" y="38040"/>
            <a:ext cx="1828799" cy="1027953"/>
          </a:xfrm>
          <a:prstGeom prst="rect">
            <a:avLst/>
          </a:prstGeom>
        </p:spPr>
      </p:pic>
    </p:spTree>
    <p:extLst>
      <p:ext uri="{BB962C8B-B14F-4D97-AF65-F5344CB8AC3E}">
        <p14:creationId xmlns:p14="http://schemas.microsoft.com/office/powerpoint/2010/main" val="2391239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dissolv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dissolv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dissolv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dissolve">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7807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F0AA3-298F-DF4B-8DFF-687E81C0184F}"/>
              </a:ext>
            </a:extLst>
          </p:cNvPr>
          <p:cNvSpPr>
            <a:spLocks noGrp="1"/>
          </p:cNvSpPr>
          <p:nvPr>
            <p:ph type="title"/>
          </p:nvPr>
        </p:nvSpPr>
        <p:spPr>
          <a:xfrm>
            <a:off x="41564" y="56777"/>
            <a:ext cx="6836266" cy="847232"/>
          </a:xfrm>
        </p:spPr>
        <p:txBody>
          <a:bodyPr/>
          <a:lstStyle/>
          <a:p>
            <a:pPr algn="ctr"/>
            <a:r>
              <a:rPr lang="en-US" sz="4000" b="1" dirty="0"/>
              <a:t>Day of Atonement (16:1-34)</a:t>
            </a:r>
            <a:endParaRPr lang="en-US" b="1" dirty="0"/>
          </a:p>
        </p:txBody>
      </p:sp>
      <p:sp>
        <p:nvSpPr>
          <p:cNvPr id="3" name="Content Placeholder 2">
            <a:extLst>
              <a:ext uri="{FF2B5EF4-FFF2-40B4-BE49-F238E27FC236}">
                <a16:creationId xmlns:a16="http://schemas.microsoft.com/office/drawing/2014/main" id="{FD774734-AD20-3C40-A81C-17C09C459A66}"/>
              </a:ext>
            </a:extLst>
          </p:cNvPr>
          <p:cNvSpPr>
            <a:spLocks noGrp="1"/>
          </p:cNvSpPr>
          <p:nvPr>
            <p:ph idx="1"/>
          </p:nvPr>
        </p:nvSpPr>
        <p:spPr>
          <a:xfrm>
            <a:off x="41563" y="904009"/>
            <a:ext cx="9060871" cy="4810991"/>
          </a:xfrm>
        </p:spPr>
        <p:txBody>
          <a:bodyPr>
            <a:normAutofit fontScale="85000" lnSpcReduction="20000"/>
          </a:bodyPr>
          <a:lstStyle/>
          <a:p>
            <a:r>
              <a:rPr lang="en-US" sz="3200" b="1" dirty="0"/>
              <a:t>Instructions to the People (vs. 29-31)</a:t>
            </a:r>
            <a:endParaRPr lang="en-US" sz="2800" b="1" dirty="0"/>
          </a:p>
          <a:p>
            <a:pPr lvl="1"/>
            <a:r>
              <a:rPr lang="en-US" sz="2800" b="1" dirty="0"/>
              <a:t>Tenth Day of Seventh Month (Sixth of Seven Feasts)</a:t>
            </a:r>
          </a:p>
          <a:p>
            <a:pPr lvl="1"/>
            <a:r>
              <a:rPr lang="en-US" sz="2800" b="1" dirty="0"/>
              <a:t>Permanent Statute (vs. 29, 31, 34)</a:t>
            </a:r>
          </a:p>
          <a:p>
            <a:pPr lvl="2"/>
            <a:r>
              <a:rPr lang="en-US" sz="2500" b="1" dirty="0"/>
              <a:t>These Were Shadows of the Substance Found in Christ</a:t>
            </a:r>
          </a:p>
          <a:p>
            <a:pPr lvl="2"/>
            <a:r>
              <a:rPr lang="en-US" sz="2500" b="1" dirty="0"/>
              <a:t>We Keep the Real “Day of Atonement”</a:t>
            </a:r>
          </a:p>
          <a:p>
            <a:pPr lvl="1"/>
            <a:r>
              <a:rPr lang="en-US" sz="2800" b="1" dirty="0"/>
              <a:t>Afflict Selves (vs. 29-31; cf. Ezra 8:21)</a:t>
            </a:r>
          </a:p>
          <a:p>
            <a:pPr lvl="2"/>
            <a:r>
              <a:rPr lang="en-US" sz="2500" b="1" dirty="0"/>
              <a:t>Word Associated With Fasting (Ezra 8:21)</a:t>
            </a:r>
          </a:p>
          <a:p>
            <a:pPr lvl="2"/>
            <a:r>
              <a:rPr lang="en-US" sz="2500" b="1" dirty="0"/>
              <a:t>“The Fast” Mentioned In Acts 27:9</a:t>
            </a:r>
          </a:p>
          <a:p>
            <a:pPr lvl="2"/>
            <a:r>
              <a:rPr lang="en-US" sz="2500" b="1" dirty="0"/>
              <a:t>Only Fast Commanded By God In Scripture (Usually Circumstantial) </a:t>
            </a:r>
          </a:p>
          <a:p>
            <a:pPr lvl="1"/>
            <a:r>
              <a:rPr lang="en-US" sz="2800" b="1" dirty="0"/>
              <a:t>Do No Work</a:t>
            </a:r>
          </a:p>
          <a:p>
            <a:pPr lvl="2"/>
            <a:r>
              <a:rPr lang="en-US" sz="2500" b="1" dirty="0"/>
              <a:t>Feasts Include Additional Sabbath-Styled Days</a:t>
            </a:r>
          </a:p>
          <a:p>
            <a:pPr lvl="2"/>
            <a:r>
              <a:rPr lang="en-US" sz="2500" b="1" dirty="0"/>
              <a:t>Must Reflect Personally &amp; Focus on the Spiritual</a:t>
            </a:r>
          </a:p>
          <a:p>
            <a:r>
              <a:rPr lang="en-US" sz="3100" b="1" dirty="0"/>
              <a:t>Conclusion (vs. 32-34)</a:t>
            </a:r>
          </a:p>
          <a:p>
            <a:pPr lvl="1"/>
            <a:r>
              <a:rPr lang="en-US" sz="2800" b="1" dirty="0"/>
              <a:t>Only Priest in Aaron’s Line Can Perform Ceremony (vs. 32-33)</a:t>
            </a:r>
          </a:p>
          <a:p>
            <a:pPr lvl="1"/>
            <a:r>
              <a:rPr lang="en-US" sz="2800" b="1" dirty="0"/>
              <a:t>Aaron Did All God Had Commanded (vs. 34)</a:t>
            </a:r>
          </a:p>
          <a:p>
            <a:pPr marL="457200" lvl="1" indent="0">
              <a:buNone/>
            </a:pPr>
            <a:endParaRPr lang="en-US" sz="3600" b="1" dirty="0"/>
          </a:p>
          <a:p>
            <a:pPr lvl="1"/>
            <a:endParaRPr lang="en-US" sz="3600" b="1" dirty="0"/>
          </a:p>
          <a:p>
            <a:pPr lvl="1"/>
            <a:endParaRPr lang="en-US" sz="3600" b="1" dirty="0"/>
          </a:p>
        </p:txBody>
      </p:sp>
      <p:pic>
        <p:nvPicPr>
          <p:cNvPr id="5" name="Picture 4" descr="A picture containing text&#10;&#10;Description automatically generated">
            <a:extLst>
              <a:ext uri="{FF2B5EF4-FFF2-40B4-BE49-F238E27FC236}">
                <a16:creationId xmlns:a16="http://schemas.microsoft.com/office/drawing/2014/main" id="{E6E71941-8790-A340-91F9-BD61D74693F5}"/>
              </a:ext>
            </a:extLst>
          </p:cNvPr>
          <p:cNvPicPr>
            <a:picLocks noChangeAspect="1"/>
          </p:cNvPicPr>
          <p:nvPr/>
        </p:nvPicPr>
        <p:blipFill>
          <a:blip r:embed="rId2"/>
          <a:stretch>
            <a:fillRect/>
          </a:stretch>
        </p:blipFill>
        <p:spPr>
          <a:xfrm>
            <a:off x="7273636" y="38040"/>
            <a:ext cx="1828799" cy="1027953"/>
          </a:xfrm>
          <a:prstGeom prst="rect">
            <a:avLst/>
          </a:prstGeom>
        </p:spPr>
      </p:pic>
    </p:spTree>
    <p:extLst>
      <p:ext uri="{BB962C8B-B14F-4D97-AF65-F5344CB8AC3E}">
        <p14:creationId xmlns:p14="http://schemas.microsoft.com/office/powerpoint/2010/main" val="2805189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dissolv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dissolv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dissolv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dissolve">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dissolve">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dissolve">
                                      <p:cBhvr>
                                        <p:cTn id="62" dur="500"/>
                                        <p:tgtEl>
                                          <p:spTgt spid="3">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ntr" presetSubtype="0" fill="hold" nodeType="click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Effect transition="in" filter="dissolve">
                                      <p:cBhvr>
                                        <p:cTn id="67" dur="500"/>
                                        <p:tgtEl>
                                          <p:spTgt spid="3">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9" presetClass="entr" presetSubtype="0" fill="hold" nodeType="clickEffect">
                                  <p:stCondLst>
                                    <p:cond delay="0"/>
                                  </p:stCondLst>
                                  <p:childTnLst>
                                    <p:set>
                                      <p:cBhvr>
                                        <p:cTn id="71" dur="1" fill="hold">
                                          <p:stCondLst>
                                            <p:cond delay="0"/>
                                          </p:stCondLst>
                                        </p:cTn>
                                        <p:tgtEl>
                                          <p:spTgt spid="3">
                                            <p:txEl>
                                              <p:pRg st="13" end="13"/>
                                            </p:txEl>
                                          </p:spTgt>
                                        </p:tgtEl>
                                        <p:attrNameLst>
                                          <p:attrName>style.visibility</p:attrName>
                                        </p:attrNameLst>
                                      </p:cBhvr>
                                      <p:to>
                                        <p:strVal val="visible"/>
                                      </p:to>
                                    </p:set>
                                    <p:animEffect transition="in" filter="dissolve">
                                      <p:cBhvr>
                                        <p:cTn id="72" dur="500"/>
                                        <p:tgtEl>
                                          <p:spTgt spid="3">
                                            <p:txEl>
                                              <p:pRg st="13" end="1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9" presetClass="entr" presetSubtype="0" fill="hold" nodeType="clickEffect">
                                  <p:stCondLst>
                                    <p:cond delay="0"/>
                                  </p:stCondLst>
                                  <p:childTnLst>
                                    <p:set>
                                      <p:cBhvr>
                                        <p:cTn id="76" dur="1" fill="hold">
                                          <p:stCondLst>
                                            <p:cond delay="0"/>
                                          </p:stCondLst>
                                        </p:cTn>
                                        <p:tgtEl>
                                          <p:spTgt spid="3">
                                            <p:txEl>
                                              <p:pRg st="14" end="14"/>
                                            </p:txEl>
                                          </p:spTgt>
                                        </p:tgtEl>
                                        <p:attrNameLst>
                                          <p:attrName>style.visibility</p:attrName>
                                        </p:attrNameLst>
                                      </p:cBhvr>
                                      <p:to>
                                        <p:strVal val="visible"/>
                                      </p:to>
                                    </p:set>
                                    <p:animEffect transition="in" filter="dissolve">
                                      <p:cBhvr>
                                        <p:cTn id="77"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25540</TotalTime>
  <Words>1718</Words>
  <Application>Microsoft Macintosh PowerPoint</Application>
  <PresentationFormat>On-screen Show (16:10)</PresentationFormat>
  <Paragraphs>190</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Life in the Blood Leviticus 16-17</vt:lpstr>
      <vt:lpstr>PowerPoint Presentation</vt:lpstr>
      <vt:lpstr>Life in the Blood</vt:lpstr>
      <vt:lpstr>Day of Atonement (16:1-34)</vt:lpstr>
      <vt:lpstr>Day of Atonement (16:1-34)</vt:lpstr>
      <vt:lpstr>Day of Atonement (16:1-34)</vt:lpstr>
      <vt:lpstr>Day of Atonement (16:1-34)</vt:lpstr>
      <vt:lpstr>Day of Atonement (16:1-34)</vt:lpstr>
      <vt:lpstr>Day of Atonement (16:1-34)</vt:lpstr>
      <vt:lpstr>Day of Atonement (16:1-34)</vt:lpstr>
      <vt:lpstr>Day of Atonement (16:1-34)</vt:lpstr>
      <vt:lpstr>Consumption of Sacrifices &amp; Blood (17:1-16)</vt:lpstr>
      <vt:lpstr>Consumption of Sacrifices &amp; Blood (17:1-16)</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 &amp; Offerings Leviticus 1-3</dc:title>
  <dc:creator>Erik Borlaug</dc:creator>
  <cp:lastModifiedBy>Erik Borlaug</cp:lastModifiedBy>
  <cp:revision>450</cp:revision>
  <cp:lastPrinted>2021-07-06T13:21:50Z</cp:lastPrinted>
  <dcterms:created xsi:type="dcterms:W3CDTF">2021-04-06T19:13:58Z</dcterms:created>
  <dcterms:modified xsi:type="dcterms:W3CDTF">2021-07-07T13:17:11Z</dcterms:modified>
</cp:coreProperties>
</file>