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6" r:id="rId4"/>
    <p:sldId id="307" r:id="rId5"/>
    <p:sldId id="315" r:id="rId6"/>
    <p:sldId id="310" r:id="rId7"/>
    <p:sldId id="313" r:id="rId8"/>
    <p:sldId id="314" r:id="rId9"/>
    <p:sldId id="311" r:id="rId10"/>
    <p:sldId id="316"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079"/>
    <a:srgbClr val="AE8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3"/>
  </p:normalViewPr>
  <p:slideViewPr>
    <p:cSldViewPr snapToGrid="0" snapToObjects="1">
      <p:cViewPr varScale="1">
        <p:scale>
          <a:sx n="103" d="100"/>
          <a:sy n="103" d="100"/>
        </p:scale>
        <p:origin x="13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DAC628-F187-1E4F-B7D7-5091F82E1F1E}" type="datetimeFigureOut">
              <a:rPr lang="en-US" smtClean="0"/>
              <a:t>7/21/21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8DC62-4256-4A41-91F7-7A5420690473}" type="slidenum">
              <a:rPr lang="en-US" smtClean="0"/>
              <a:t>‹#›</a:t>
            </a:fld>
            <a:endParaRPr lang="en-US"/>
          </a:p>
        </p:txBody>
      </p:sp>
    </p:spTree>
    <p:extLst>
      <p:ext uri="{BB962C8B-B14F-4D97-AF65-F5344CB8AC3E}">
        <p14:creationId xmlns:p14="http://schemas.microsoft.com/office/powerpoint/2010/main" val="156335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836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848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51648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FFD76-683F-1E45-820E-F8E89C4F3655}" type="datetimeFigureOut">
              <a:rPr lang="en-US" smtClean="0"/>
              <a:t>7/21/21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9011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FFD76-683F-1E45-820E-F8E89C4F3655}" type="datetimeFigureOut">
              <a:rPr lang="en-US" smtClean="0"/>
              <a:t>7/21/21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3889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FFD76-683F-1E45-820E-F8E89C4F3655}" type="datetimeFigureOut">
              <a:rPr lang="en-US" smtClean="0"/>
              <a:t>7/21/21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44108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FFD76-683F-1E45-820E-F8E89C4F3655}" type="datetimeFigureOut">
              <a:rPr lang="en-US" smtClean="0"/>
              <a:t>7/21/21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95735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FFD76-683F-1E45-820E-F8E89C4F3655}" type="datetimeFigureOut">
              <a:rPr lang="en-US" smtClean="0"/>
              <a:t>7/21/21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25004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FFD76-683F-1E45-820E-F8E89C4F3655}" type="datetimeFigureOut">
              <a:rPr lang="en-US" smtClean="0"/>
              <a:t>7/21/21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408643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7/21/21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278433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FFD76-683F-1E45-820E-F8E89C4F3655}" type="datetimeFigureOut">
              <a:rPr lang="en-US" smtClean="0"/>
              <a:t>7/21/21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CC3B3-89A1-EA4C-BB66-C556A99F5D59}" type="slidenum">
              <a:rPr lang="en-US" smtClean="0"/>
              <a:t>‹#›</a:t>
            </a:fld>
            <a:endParaRPr lang="en-US"/>
          </a:p>
        </p:txBody>
      </p:sp>
    </p:spTree>
    <p:extLst>
      <p:ext uri="{BB962C8B-B14F-4D97-AF65-F5344CB8AC3E}">
        <p14:creationId xmlns:p14="http://schemas.microsoft.com/office/powerpoint/2010/main" val="343604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55FFD76-683F-1E45-820E-F8E89C4F3655}" type="datetimeFigureOut">
              <a:rPr lang="en-US" smtClean="0"/>
              <a:t>7/21/21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73CC3B3-89A1-EA4C-BB66-C556A99F5D59}" type="slidenum">
              <a:rPr lang="en-US" smtClean="0"/>
              <a:t>‹#›</a:t>
            </a:fld>
            <a:endParaRPr lang="en-US"/>
          </a:p>
        </p:txBody>
      </p:sp>
    </p:spTree>
    <p:extLst>
      <p:ext uri="{BB962C8B-B14F-4D97-AF65-F5344CB8AC3E}">
        <p14:creationId xmlns:p14="http://schemas.microsoft.com/office/powerpoint/2010/main" val="171431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6955-0983-294B-A981-DA0B782A2F5B}"/>
              </a:ext>
            </a:extLst>
          </p:cNvPr>
          <p:cNvSpPr>
            <a:spLocks noGrp="1"/>
          </p:cNvSpPr>
          <p:nvPr>
            <p:ph type="ctrTitle"/>
          </p:nvPr>
        </p:nvSpPr>
        <p:spPr>
          <a:xfrm>
            <a:off x="83127" y="2220285"/>
            <a:ext cx="5340928" cy="915030"/>
          </a:xfrm>
          <a:solidFill>
            <a:srgbClr val="AE8B72">
              <a:alpha val="87000"/>
            </a:srgbClr>
          </a:solidFill>
        </p:spPr>
        <p:txBody>
          <a:bodyPr>
            <a:normAutofit fontScale="90000"/>
          </a:bodyPr>
          <a:lstStyle/>
          <a:p>
            <a:r>
              <a:rPr lang="en-US" sz="4400" b="1" dirty="0"/>
              <a:t>Glorify God in Your Body</a:t>
            </a:r>
            <a:br>
              <a:rPr lang="en-US" sz="4400" b="1" dirty="0"/>
            </a:br>
            <a:r>
              <a:rPr lang="en-US" sz="2400" b="1" dirty="0"/>
              <a:t>Leviticus 18</a:t>
            </a:r>
            <a:endParaRPr lang="en-US" sz="4400" b="1" dirty="0"/>
          </a:p>
        </p:txBody>
      </p:sp>
    </p:spTree>
    <p:extLst>
      <p:ext uri="{BB962C8B-B14F-4D97-AF65-F5344CB8AC3E}">
        <p14:creationId xmlns:p14="http://schemas.microsoft.com/office/powerpoint/2010/main" val="207944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37755"/>
            <a:ext cx="9060871" cy="4977245"/>
          </a:xfrm>
        </p:spPr>
        <p:txBody>
          <a:bodyPr>
            <a:noAutofit/>
          </a:bodyPr>
          <a:lstStyle/>
          <a:p>
            <a:r>
              <a:rPr lang="en-US" sz="2400" b="1" dirty="0"/>
              <a:t>Learning From Canaanite Example</a:t>
            </a:r>
          </a:p>
          <a:p>
            <a:pPr lvl="1"/>
            <a:r>
              <a:rPr lang="en-US" sz="2100" b="1" dirty="0"/>
              <a:t>Israel Could Likewise Become “Unclean”</a:t>
            </a:r>
          </a:p>
          <a:p>
            <a:pPr lvl="2"/>
            <a:r>
              <a:rPr lang="en-US" sz="1800" b="1" dirty="0"/>
              <a:t>Do Not Imitate the Canaanites (vs. 30)</a:t>
            </a:r>
          </a:p>
          <a:p>
            <a:pPr lvl="2"/>
            <a:r>
              <a:rPr lang="en-US" sz="1800" b="1" dirty="0"/>
              <a:t>Ritual State Used as a Picture of Sin</a:t>
            </a:r>
          </a:p>
          <a:p>
            <a:pPr lvl="2"/>
            <a:r>
              <a:rPr lang="en-US" sz="1800" b="1" dirty="0"/>
              <a:t>Being “Unclean” Prevents From Being in God’s Presence</a:t>
            </a:r>
          </a:p>
          <a:p>
            <a:pPr lvl="3"/>
            <a:r>
              <a:rPr lang="en-US" sz="1600" b="1" dirty="0"/>
              <a:t>Applied to the Temple (Leviticus 11-15)</a:t>
            </a:r>
          </a:p>
          <a:p>
            <a:pPr lvl="3"/>
            <a:r>
              <a:rPr lang="en-US" sz="1600" b="1" dirty="0"/>
              <a:t>Applied to the Land (2 Kings 17:18, 20, 23)</a:t>
            </a:r>
          </a:p>
          <a:p>
            <a:pPr lvl="1"/>
            <a:r>
              <a:rPr lang="en-US" sz="2200" b="1" dirty="0"/>
              <a:t>Israel Could Likewise be “Vomited” Out of Land”</a:t>
            </a:r>
          </a:p>
          <a:p>
            <a:pPr lvl="2"/>
            <a:r>
              <a:rPr lang="en-US" sz="1800" b="1" dirty="0"/>
              <a:t>Sins That Make Land “Unclean” or “Defiled” (vs. 28)</a:t>
            </a:r>
          </a:p>
          <a:p>
            <a:pPr lvl="3"/>
            <a:r>
              <a:rPr lang="en-US" sz="1600" b="1" dirty="0"/>
              <a:t>Sexual Sin (Leviticus 18:24-25)</a:t>
            </a:r>
          </a:p>
          <a:p>
            <a:pPr lvl="3"/>
            <a:r>
              <a:rPr lang="en-US" sz="1600" b="1" dirty="0"/>
              <a:t>Murder (Numbers 35:33-34)</a:t>
            </a:r>
          </a:p>
          <a:p>
            <a:pPr lvl="3"/>
            <a:r>
              <a:rPr lang="en-US" sz="1600" b="1" dirty="0"/>
              <a:t>Idolatry (Leviticus 19:31; Jeremiah 16:18)</a:t>
            </a:r>
          </a:p>
          <a:p>
            <a:pPr lvl="2"/>
            <a:r>
              <a:rPr lang="en-US" sz="1800" b="1" dirty="0"/>
              <a:t>Warnings Proves God Was Not an Ethnic Cleanser; He Was Always Fighting Sin</a:t>
            </a:r>
          </a:p>
          <a:p>
            <a:pPr lvl="1"/>
            <a:r>
              <a:rPr lang="en-US" sz="2200" b="1" dirty="0"/>
              <a:t>Sojourners Must Submit to God’s Laws (vs. 26)</a:t>
            </a:r>
          </a:p>
          <a:p>
            <a:pPr lvl="2"/>
            <a:r>
              <a:rPr lang="en-US" sz="1800" b="1" dirty="0"/>
              <a:t>We Expect Temporary Residents in the U.S. to Obey Laws</a:t>
            </a:r>
          </a:p>
          <a:p>
            <a:pPr lvl="2"/>
            <a:r>
              <a:rPr lang="en-US" sz="1800" b="1" dirty="0"/>
              <a:t>We Expect Immigrants to the U.S. to Obey Laws</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
        <p:nvSpPr>
          <p:cNvPr id="7" name="Title 1">
            <a:extLst>
              <a:ext uri="{FF2B5EF4-FFF2-40B4-BE49-F238E27FC236}">
                <a16:creationId xmlns:a16="http://schemas.microsoft.com/office/drawing/2014/main" id="{6C3F152F-4330-3849-8241-F83436B33096}"/>
              </a:ext>
            </a:extLst>
          </p:cNvPr>
          <p:cNvSpPr>
            <a:spLocks noGrp="1"/>
          </p:cNvSpPr>
          <p:nvPr>
            <p:ph type="title"/>
          </p:nvPr>
        </p:nvSpPr>
        <p:spPr>
          <a:xfrm>
            <a:off x="41564" y="56777"/>
            <a:ext cx="7232072" cy="680978"/>
          </a:xfrm>
        </p:spPr>
        <p:txBody>
          <a:bodyPr/>
          <a:lstStyle/>
          <a:p>
            <a:pPr algn="ctr"/>
            <a:r>
              <a:rPr lang="en-US" sz="4000" b="1" dirty="0"/>
              <a:t>Sickness (vs. 24-30)</a:t>
            </a:r>
            <a:endParaRPr lang="en-US" b="1" dirty="0"/>
          </a:p>
        </p:txBody>
      </p:sp>
    </p:spTree>
    <p:extLst>
      <p:ext uri="{BB962C8B-B14F-4D97-AF65-F5344CB8AC3E}">
        <p14:creationId xmlns:p14="http://schemas.microsoft.com/office/powerpoint/2010/main" val="27581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1AC3B6-B387-E842-AB2B-34F7CBB6FA9F}"/>
              </a:ext>
            </a:extLst>
          </p:cNvPr>
          <p:cNvPicPr>
            <a:picLocks noChangeAspect="1"/>
          </p:cNvPicPr>
          <p:nvPr/>
        </p:nvPicPr>
        <p:blipFill>
          <a:blip r:embed="rId2"/>
          <a:stretch>
            <a:fillRect/>
          </a:stretch>
        </p:blipFill>
        <p:spPr>
          <a:xfrm>
            <a:off x="853409" y="127538"/>
            <a:ext cx="7437181" cy="5459924"/>
          </a:xfrm>
          <a:prstGeom prst="rect">
            <a:avLst/>
          </a:prstGeom>
        </p:spPr>
      </p:pic>
    </p:spTree>
    <p:extLst>
      <p:ext uri="{BB962C8B-B14F-4D97-AF65-F5344CB8AC3E}">
        <p14:creationId xmlns:p14="http://schemas.microsoft.com/office/powerpoint/2010/main" val="363230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6836266" cy="680978"/>
          </a:xfrm>
        </p:spPr>
        <p:txBody>
          <a:bodyPr/>
          <a:lstStyle/>
          <a:p>
            <a:pPr algn="ctr"/>
            <a:r>
              <a:rPr lang="en-US" sz="4000" b="1" dirty="0"/>
              <a:t>Glorify God in Your Body</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37755"/>
            <a:ext cx="9060871" cy="4977245"/>
          </a:xfrm>
        </p:spPr>
        <p:txBody>
          <a:bodyPr>
            <a:noAutofit/>
          </a:bodyPr>
          <a:lstStyle/>
          <a:p>
            <a:r>
              <a:rPr lang="en-US" sz="2800" b="1" dirty="0"/>
              <a:t>Introductory Thoughts</a:t>
            </a:r>
          </a:p>
          <a:p>
            <a:pPr lvl="1"/>
            <a:r>
              <a:rPr lang="en-US" sz="2400" b="1" dirty="0"/>
              <a:t>Overview of New Section (Leviticus 18-20)</a:t>
            </a:r>
          </a:p>
          <a:p>
            <a:pPr lvl="2"/>
            <a:r>
              <a:rPr lang="en-US" sz="2400" b="1" dirty="0"/>
              <a:t>Imitating the Canaanites (18:1-30)</a:t>
            </a:r>
          </a:p>
          <a:p>
            <a:pPr lvl="3"/>
            <a:r>
              <a:rPr lang="en-US" sz="2400" b="1" dirty="0"/>
              <a:t>Various Laws for a Holy Community (19:1-37)</a:t>
            </a:r>
          </a:p>
          <a:p>
            <a:pPr lvl="2"/>
            <a:r>
              <a:rPr lang="en-US" sz="2400" b="1" dirty="0"/>
              <a:t>Punishments For Imitating Canaanites (20:1-27)</a:t>
            </a:r>
          </a:p>
          <a:p>
            <a:pPr lvl="1"/>
            <a:r>
              <a:rPr lang="en-US" sz="2400" b="1" dirty="0"/>
              <a:t>“You were bought with a price. So glorify God in your body.” (1 Corinthians 6:20)</a:t>
            </a:r>
          </a:p>
          <a:p>
            <a:pPr marL="342900" lvl="1" indent="0">
              <a:buNone/>
            </a:pPr>
            <a:endParaRPr lang="en-US" sz="2400" b="1" dirty="0"/>
          </a:p>
          <a:p>
            <a:r>
              <a:rPr lang="en-US" sz="2800" b="1" dirty="0"/>
              <a:t>Outline of Section</a:t>
            </a:r>
          </a:p>
          <a:p>
            <a:pPr lvl="1"/>
            <a:r>
              <a:rPr lang="en-US" sz="2400" b="1" dirty="0"/>
              <a:t>Standards (vs. 1-5)</a:t>
            </a:r>
          </a:p>
          <a:p>
            <a:pPr lvl="1"/>
            <a:r>
              <a:rPr lang="en-US" sz="2400" b="1" dirty="0"/>
              <a:t>Sexual Sins (vs. 6-23)</a:t>
            </a:r>
          </a:p>
          <a:p>
            <a:pPr lvl="1"/>
            <a:r>
              <a:rPr lang="en-US" sz="2400" b="1" dirty="0"/>
              <a:t>Sickness (vs. 24-30)</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4960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514724"/>
          </a:xfrm>
        </p:spPr>
        <p:txBody>
          <a:bodyPr/>
          <a:lstStyle/>
          <a:p>
            <a:pPr algn="ctr"/>
            <a:r>
              <a:rPr lang="en-US" sz="4000" b="1" dirty="0"/>
              <a:t>Standards (vs. 1-5)</a:t>
            </a:r>
            <a:endParaRPr lang="en-US" b="1" dirty="0"/>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571501"/>
            <a:ext cx="9060871" cy="5143500"/>
          </a:xfrm>
        </p:spPr>
        <p:txBody>
          <a:bodyPr>
            <a:noAutofit/>
          </a:bodyPr>
          <a:lstStyle/>
          <a:p>
            <a:r>
              <a:rPr lang="en-US" sz="2400" b="1" dirty="0"/>
              <a:t>“I Am the Lord Your God…” (vs. 1-2; 16x in Lev. 18-20)</a:t>
            </a:r>
          </a:p>
          <a:p>
            <a:pPr lvl="1"/>
            <a:r>
              <a:rPr lang="en-US" sz="2000" b="1" dirty="0"/>
              <a:t>Constant Reminder Laws Come From Royal Authority</a:t>
            </a:r>
          </a:p>
          <a:p>
            <a:r>
              <a:rPr lang="en-US" sz="2400" b="1" dirty="0"/>
              <a:t>Exhortation to Avoid Evil Examples (vs. 3)</a:t>
            </a:r>
          </a:p>
          <a:p>
            <a:pPr lvl="1"/>
            <a:r>
              <a:rPr lang="en-US" sz="2000" b="1" dirty="0"/>
              <a:t>Israelites Between Two Wicked Places</a:t>
            </a:r>
          </a:p>
          <a:p>
            <a:pPr lvl="2"/>
            <a:r>
              <a:rPr lang="en-US" sz="1800" b="1" dirty="0"/>
              <a:t>Looking Backward – Egypt (Temptation to Return to Past)</a:t>
            </a:r>
          </a:p>
          <a:p>
            <a:pPr lvl="2"/>
            <a:r>
              <a:rPr lang="en-US" sz="1800" b="1" dirty="0"/>
              <a:t>Looking Forward – Canaan (Temptations We Are Yet Unaware)</a:t>
            </a:r>
          </a:p>
          <a:p>
            <a:pPr lvl="1"/>
            <a:r>
              <a:rPr lang="en-US" sz="2000" b="1" dirty="0"/>
              <a:t>“You Shall Not Walk In Their Statutes” (God’s Law Not Copied From Nations)</a:t>
            </a:r>
          </a:p>
          <a:p>
            <a:pPr lvl="2"/>
            <a:r>
              <a:rPr lang="en-US" sz="1800" b="1" dirty="0"/>
              <a:t>Many “Weird” Laws Are Examples/Reactions of What Pagans Did</a:t>
            </a:r>
          </a:p>
          <a:p>
            <a:pPr lvl="2"/>
            <a:r>
              <a:rPr lang="en-US" sz="1800" b="1" dirty="0"/>
              <a:t>“Keep them and do them, for that will be your wisdom and your understanding in the sight of the peoples, who, when they hear all these statutes, will say, ‘Surely this great nation is a wise and understanding people.’” (Deut. 4:6)</a:t>
            </a:r>
          </a:p>
          <a:p>
            <a:r>
              <a:rPr lang="en-US" sz="2400" b="1" dirty="0"/>
              <a:t>The Unchanging Guide of God’s Laws (vs. 4-5)</a:t>
            </a:r>
          </a:p>
          <a:p>
            <a:pPr lvl="1"/>
            <a:r>
              <a:rPr lang="en-US" sz="2000" b="1" dirty="0"/>
              <a:t>God’s Statutes Would Serve as Guide in a Confusing World</a:t>
            </a:r>
          </a:p>
          <a:p>
            <a:pPr lvl="1"/>
            <a:r>
              <a:rPr lang="en-US" sz="2000" b="1" dirty="0"/>
              <a:t>“He Shall Live By Them” (cf. Galatians 3:12)</a:t>
            </a:r>
          </a:p>
          <a:p>
            <a:pPr lvl="2"/>
            <a:r>
              <a:rPr lang="en-US" sz="1800" b="1" dirty="0"/>
              <a:t>Obedience Would Prevent Judgments That Brought Death (cf. Deut. 5:33)</a:t>
            </a:r>
          </a:p>
          <a:p>
            <a:pPr lvl="2"/>
            <a:r>
              <a:rPr lang="en-US" sz="1800" b="1" dirty="0"/>
              <a:t>Can Mean Quality of Life (Abundant Life That God Wants to Give)</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27293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0AA3-298F-DF4B-8DFF-687E81C0184F}"/>
              </a:ext>
            </a:extLst>
          </p:cNvPr>
          <p:cNvSpPr>
            <a:spLocks noGrp="1"/>
          </p:cNvSpPr>
          <p:nvPr>
            <p:ph type="title"/>
          </p:nvPr>
        </p:nvSpPr>
        <p:spPr>
          <a:xfrm>
            <a:off x="41564" y="56777"/>
            <a:ext cx="7232072" cy="680978"/>
          </a:xfrm>
        </p:spPr>
        <p:txBody>
          <a:bodyPr>
            <a:normAutofit/>
          </a:bodyPr>
          <a:lstStyle/>
          <a:p>
            <a:pPr algn="ctr"/>
            <a:r>
              <a:rPr lang="en-US" sz="4000" b="1" dirty="0"/>
              <a:t>Sexual Sins (vs. 6-23)</a:t>
            </a:r>
          </a:p>
        </p:txBody>
      </p:sp>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rmAutofit/>
          </a:bodyPr>
          <a:lstStyle/>
          <a:p>
            <a:r>
              <a:rPr lang="en-US" sz="2300" b="1" dirty="0"/>
              <a:t>Introduction to Section</a:t>
            </a:r>
          </a:p>
          <a:p>
            <a:pPr lvl="1"/>
            <a:r>
              <a:rPr lang="en-US" sz="2000" b="1" dirty="0"/>
              <a:t>Outline of Section</a:t>
            </a:r>
          </a:p>
          <a:p>
            <a:pPr lvl="2"/>
            <a:r>
              <a:rPr lang="en-US" sz="1800" b="1" dirty="0"/>
              <a:t>Sexual Sin With Close Relatives (vs. 6-18)</a:t>
            </a:r>
          </a:p>
          <a:p>
            <a:pPr lvl="2"/>
            <a:r>
              <a:rPr lang="en-US" sz="1800" b="1" dirty="0"/>
              <a:t>Sexual Sin Outside Close Relatives (vs. 19-23)</a:t>
            </a:r>
          </a:p>
          <a:p>
            <a:pPr lvl="1"/>
            <a:r>
              <a:rPr lang="en-US" sz="2000" b="1" dirty="0"/>
              <a:t>“Uncover Nakedness” (15x in Leviticus 18)</a:t>
            </a:r>
          </a:p>
          <a:p>
            <a:pPr lvl="2"/>
            <a:r>
              <a:rPr lang="en-US" sz="1800" b="1" dirty="0"/>
              <a:t>Exposing One’s Body (Genesis 9:20-27; Exodus 20:26)</a:t>
            </a:r>
          </a:p>
          <a:p>
            <a:pPr lvl="2"/>
            <a:r>
              <a:rPr lang="en-US" sz="1800" b="1" dirty="0"/>
              <a:t>Vs. 6 – “Approach” &amp; “Uncover Nakedness” Implies Intercourse (cf. Isa. 8:3)</a:t>
            </a:r>
          </a:p>
          <a:p>
            <a:pPr lvl="1"/>
            <a:r>
              <a:rPr lang="en-US" sz="2000" b="1" dirty="0"/>
              <a:t>Laws Protect Women</a:t>
            </a:r>
          </a:p>
          <a:p>
            <a:pPr lvl="2"/>
            <a:r>
              <a:rPr lang="en-US" sz="1800" b="1" dirty="0"/>
              <a:t>Laws Written Largely for Men (Who Are Often the Aggressor; Except for in vs. 23) </a:t>
            </a:r>
          </a:p>
          <a:p>
            <a:pPr lvl="2"/>
            <a:r>
              <a:rPr lang="en-US" sz="1800" b="1" dirty="0"/>
              <a:t>Restrictions Show Women Are Not Mere Objects for Men</a:t>
            </a:r>
          </a:p>
          <a:p>
            <a:pPr lvl="2"/>
            <a:r>
              <a:rPr lang="en-US" sz="1800" b="1" dirty="0"/>
              <a:t>Sexual Violations Often Occur Within Circle of “Close Relatives”</a:t>
            </a:r>
          </a:p>
          <a:p>
            <a:pPr lvl="1"/>
            <a:r>
              <a:rPr lang="en-US" sz="2000" b="1" dirty="0"/>
              <a:t>Desires/Passions Must Be Submitted to God’s Will</a:t>
            </a:r>
          </a:p>
          <a:p>
            <a:pPr lvl="2"/>
            <a:r>
              <a:rPr lang="en-US" sz="1800" b="1" dirty="0"/>
              <a:t>One of the Most Offensive Teachings in Scripture Today</a:t>
            </a:r>
          </a:p>
          <a:p>
            <a:pPr lvl="2"/>
            <a:r>
              <a:rPr lang="en-US" sz="1800" b="1" dirty="0"/>
              <a:t>God’s Plan for Intimacy Leads to True “Life” (vs. 5)</a:t>
            </a:r>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Tree>
    <p:extLst>
      <p:ext uri="{BB962C8B-B14F-4D97-AF65-F5344CB8AC3E}">
        <p14:creationId xmlns:p14="http://schemas.microsoft.com/office/powerpoint/2010/main" val="31557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FE8918B-EE92-6740-8562-FE25A50838CB}"/>
              </a:ext>
            </a:extLst>
          </p:cNvPr>
          <p:cNvGraphicFramePr>
            <a:graphicFrameLocks noGrp="1"/>
          </p:cNvGraphicFramePr>
          <p:nvPr>
            <p:extLst>
              <p:ext uri="{D42A27DB-BD31-4B8C-83A1-F6EECF244321}">
                <p14:modId xmlns:p14="http://schemas.microsoft.com/office/powerpoint/2010/main" val="3401688103"/>
              </p:ext>
            </p:extLst>
          </p:nvPr>
        </p:nvGraphicFramePr>
        <p:xfrm>
          <a:off x="46759" y="235567"/>
          <a:ext cx="9050482" cy="5243866"/>
        </p:xfrm>
        <a:graphic>
          <a:graphicData uri="http://schemas.openxmlformats.org/drawingml/2006/table">
            <a:tbl>
              <a:tblPr firstRow="1" bandRow="1">
                <a:tableStyleId>{5C22544A-7EE6-4342-B048-85BDC9FD1C3A}</a:tableStyleId>
              </a:tblPr>
              <a:tblGrid>
                <a:gridCol w="1797627">
                  <a:extLst>
                    <a:ext uri="{9D8B030D-6E8A-4147-A177-3AD203B41FA5}">
                      <a16:colId xmlns:a16="http://schemas.microsoft.com/office/drawing/2014/main" val="2743577795"/>
                    </a:ext>
                  </a:extLst>
                </a:gridCol>
                <a:gridCol w="3834246">
                  <a:extLst>
                    <a:ext uri="{9D8B030D-6E8A-4147-A177-3AD203B41FA5}">
                      <a16:colId xmlns:a16="http://schemas.microsoft.com/office/drawing/2014/main" val="2409023209"/>
                    </a:ext>
                  </a:extLst>
                </a:gridCol>
                <a:gridCol w="3418609">
                  <a:extLst>
                    <a:ext uri="{9D8B030D-6E8A-4147-A177-3AD203B41FA5}">
                      <a16:colId xmlns:a16="http://schemas.microsoft.com/office/drawing/2014/main" val="327344971"/>
                    </a:ext>
                  </a:extLst>
                </a:gridCol>
              </a:tblGrid>
              <a:tr h="435120">
                <a:tc gridSpan="3">
                  <a:txBody>
                    <a:bodyPr/>
                    <a:lstStyle/>
                    <a:p>
                      <a:pPr algn="ctr"/>
                      <a:r>
                        <a:rPr lang="en-US" sz="2000" b="1" dirty="0"/>
                        <a:t>Prohibitions With “Close Relatives” (vs. 6-18)</a:t>
                      </a:r>
                    </a:p>
                  </a:txBody>
                  <a:tcPr/>
                </a:tc>
                <a:tc hMerge="1">
                  <a:txBody>
                    <a:bodyPr/>
                    <a:lstStyle/>
                    <a:p>
                      <a:pPr algn="ctr"/>
                      <a:endParaRPr lang="en-US" sz="2000" dirty="0"/>
                    </a:p>
                  </a:txBody>
                  <a:tcPr/>
                </a:tc>
                <a:tc hMerge="1">
                  <a:txBody>
                    <a:bodyPr/>
                    <a:lstStyle/>
                    <a:p>
                      <a:pPr algn="ctr"/>
                      <a:endParaRPr lang="en-US" sz="2000" b="1" dirty="0"/>
                    </a:p>
                  </a:txBody>
                  <a:tcPr/>
                </a:tc>
                <a:extLst>
                  <a:ext uri="{0D108BD9-81ED-4DB2-BD59-A6C34878D82A}">
                    <a16:rowId xmlns:a16="http://schemas.microsoft.com/office/drawing/2014/main" val="2046234027"/>
                  </a:ext>
                </a:extLst>
              </a:tr>
              <a:tr h="454263">
                <a:tc>
                  <a:txBody>
                    <a:bodyPr/>
                    <a:lstStyle/>
                    <a:p>
                      <a:pPr algn="ctr"/>
                      <a:r>
                        <a:rPr lang="en-US" sz="2000" b="1" dirty="0"/>
                        <a:t>General</a:t>
                      </a:r>
                    </a:p>
                  </a:txBody>
                  <a:tcPr/>
                </a:tc>
                <a:tc>
                  <a:txBody>
                    <a:bodyPr/>
                    <a:lstStyle/>
                    <a:p>
                      <a:pPr algn="ctr"/>
                      <a:r>
                        <a:rPr lang="en-US" sz="2000" b="1" dirty="0"/>
                        <a:t>Further Breakdown</a:t>
                      </a:r>
                    </a:p>
                  </a:txBody>
                  <a:tcPr/>
                </a:tc>
                <a:tc>
                  <a:txBody>
                    <a:bodyPr/>
                    <a:lstStyle/>
                    <a:p>
                      <a:pPr algn="ctr"/>
                      <a:r>
                        <a:rPr lang="en-US" sz="2000" b="1" dirty="0"/>
                        <a:t>Instances of “Violations”</a:t>
                      </a:r>
                    </a:p>
                  </a:txBody>
                  <a:tcPr/>
                </a:tc>
                <a:extLst>
                  <a:ext uri="{0D108BD9-81ED-4DB2-BD59-A6C34878D82A}">
                    <a16:rowId xmlns:a16="http://schemas.microsoft.com/office/drawing/2014/main" val="833968511"/>
                  </a:ext>
                </a:extLst>
              </a:tr>
              <a:tr h="636782">
                <a:tc>
                  <a:txBody>
                    <a:bodyPr/>
                    <a:lstStyle/>
                    <a:p>
                      <a:r>
                        <a:rPr lang="en-US" sz="1800" b="1" dirty="0"/>
                        <a:t>Mothers</a:t>
                      </a:r>
                    </a:p>
                  </a:txBody>
                  <a:tcPr/>
                </a:tc>
                <a:tc>
                  <a:txBody>
                    <a:bodyPr/>
                    <a:lstStyle/>
                    <a:p>
                      <a:pPr marL="285750" indent="-285750">
                        <a:buFont typeface="Arial" panose="020B0604020202020204" pitchFamily="34" charset="0"/>
                        <a:buChar char="•"/>
                      </a:pPr>
                      <a:r>
                        <a:rPr lang="en-US" sz="1600" b="1" dirty="0"/>
                        <a:t>Biological Mother (vs. 7)</a:t>
                      </a:r>
                    </a:p>
                    <a:p>
                      <a:pPr marL="285750" indent="-285750">
                        <a:buFont typeface="Arial" panose="020B0604020202020204" pitchFamily="34" charset="0"/>
                        <a:buChar char="•"/>
                      </a:pPr>
                      <a:r>
                        <a:rPr lang="en-US" sz="1600" b="1" dirty="0"/>
                        <a:t>Stepmother (vs. 8)</a:t>
                      </a:r>
                    </a:p>
                  </a:txBody>
                  <a:tcPr/>
                </a:tc>
                <a:tc>
                  <a:txBody>
                    <a:bodyPr/>
                    <a:lstStyle/>
                    <a:p>
                      <a:pPr marL="285750" indent="-285750">
                        <a:buFont typeface="Arial" panose="020B0604020202020204" pitchFamily="34" charset="0"/>
                        <a:buChar char="•"/>
                      </a:pPr>
                      <a:r>
                        <a:rPr lang="en-US" sz="1600" b="1" dirty="0">
                          <a:solidFill>
                            <a:srgbClr val="00B050"/>
                          </a:solidFill>
                        </a:rPr>
                        <a:t>Reuben With Bilhah (Gen. 35:22)</a:t>
                      </a:r>
                    </a:p>
                    <a:p>
                      <a:pPr marL="285750" indent="-285750">
                        <a:buFont typeface="Arial" panose="020B0604020202020204" pitchFamily="34" charset="0"/>
                        <a:buChar char="•"/>
                      </a:pPr>
                      <a:r>
                        <a:rPr lang="en-US" sz="1600" b="1" dirty="0"/>
                        <a:t>Absalom (2 Sam. 16:22)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The Man in 1 Corinthians 5</a:t>
                      </a:r>
                    </a:p>
                  </a:txBody>
                  <a:tcPr/>
                </a:tc>
                <a:extLst>
                  <a:ext uri="{0D108BD9-81ED-4DB2-BD59-A6C34878D82A}">
                    <a16:rowId xmlns:a16="http://schemas.microsoft.com/office/drawing/2014/main" val="1400769153"/>
                  </a:ext>
                </a:extLst>
              </a:tr>
              <a:tr h="862446">
                <a:tc>
                  <a:txBody>
                    <a:bodyPr/>
                    <a:lstStyle/>
                    <a:p>
                      <a:r>
                        <a:rPr lang="en-US" sz="1800" b="1" dirty="0"/>
                        <a:t>Aunts</a:t>
                      </a:r>
                    </a:p>
                  </a:txBody>
                  <a:tcPr/>
                </a:tc>
                <a:tc>
                  <a:txBody>
                    <a:bodyPr/>
                    <a:lstStyle/>
                    <a:p>
                      <a:pPr marL="285750" indent="-285750">
                        <a:buFont typeface="Arial" panose="020B0604020202020204" pitchFamily="34" charset="0"/>
                        <a:buChar char="•"/>
                      </a:pPr>
                      <a:r>
                        <a:rPr lang="en-US" sz="1600" b="1" dirty="0"/>
                        <a:t>Paternal Aunt (vs. 12)</a:t>
                      </a:r>
                    </a:p>
                    <a:p>
                      <a:pPr marL="285750" indent="-285750">
                        <a:buFont typeface="Arial" panose="020B0604020202020204" pitchFamily="34" charset="0"/>
                        <a:buChar char="•"/>
                      </a:pPr>
                      <a:r>
                        <a:rPr lang="en-US" sz="1600" b="1" dirty="0"/>
                        <a:t>Maternal Aunt (vs. 13)</a:t>
                      </a:r>
                    </a:p>
                    <a:p>
                      <a:pPr marL="285750" indent="-285750">
                        <a:buFont typeface="Arial" panose="020B0604020202020204" pitchFamily="34" charset="0"/>
                        <a:buChar char="•"/>
                      </a:pPr>
                      <a:r>
                        <a:rPr lang="en-US" sz="1600" b="1" dirty="0"/>
                        <a:t>Paternal Uncle’s Wife (vs. 14)</a:t>
                      </a:r>
                    </a:p>
                  </a:txBody>
                  <a:tcPr/>
                </a:tc>
                <a:tc>
                  <a:txBody>
                    <a:bodyPr/>
                    <a:lstStyle/>
                    <a:p>
                      <a:pPr marL="285750" indent="-285750">
                        <a:buFont typeface="Arial" panose="020B0604020202020204" pitchFamily="34" charset="0"/>
                        <a:buChar char="•"/>
                      </a:pPr>
                      <a:endParaRPr lang="en-US" sz="1600" b="1" dirty="0"/>
                    </a:p>
                  </a:txBody>
                  <a:tcPr/>
                </a:tc>
                <a:extLst>
                  <a:ext uri="{0D108BD9-81ED-4DB2-BD59-A6C34878D82A}">
                    <a16:rowId xmlns:a16="http://schemas.microsoft.com/office/drawing/2014/main" val="2323709700"/>
                  </a:ext>
                </a:extLst>
              </a:tr>
              <a:tr h="1174172">
                <a:tc>
                  <a:txBody>
                    <a:bodyPr/>
                    <a:lstStyle/>
                    <a:p>
                      <a:r>
                        <a:rPr lang="en-US" sz="1800" b="1" dirty="0"/>
                        <a:t>Sisters</a:t>
                      </a:r>
                    </a:p>
                  </a:txBody>
                  <a:tcPr/>
                </a:tc>
                <a:tc>
                  <a:txBody>
                    <a:bodyPr/>
                    <a:lstStyle/>
                    <a:p>
                      <a:pPr marL="285750" indent="-285750">
                        <a:buFont typeface="Arial" panose="020B0604020202020204" pitchFamily="34" charset="0"/>
                        <a:buChar char="•"/>
                      </a:pPr>
                      <a:r>
                        <a:rPr lang="en-US" sz="1600" b="1" dirty="0"/>
                        <a:t>Biological Sister (vs. 9)</a:t>
                      </a:r>
                    </a:p>
                    <a:p>
                      <a:pPr marL="285750" indent="-285750">
                        <a:buFont typeface="Arial" panose="020B0604020202020204" pitchFamily="34" charset="0"/>
                        <a:buChar char="•"/>
                      </a:pPr>
                      <a:r>
                        <a:rPr lang="en-US" sz="1600" b="1" dirty="0"/>
                        <a:t>Stepsister (vs. 11)</a:t>
                      </a:r>
                    </a:p>
                    <a:p>
                      <a:pPr marL="285750" indent="-285750">
                        <a:buFont typeface="Arial" panose="020B0604020202020204" pitchFamily="34" charset="0"/>
                        <a:buChar char="•"/>
                      </a:pPr>
                      <a:r>
                        <a:rPr lang="en-US" sz="1600" b="1" dirty="0"/>
                        <a:t>Fraternal Sister-in-Law (vs. 16)</a:t>
                      </a:r>
                    </a:p>
                    <a:p>
                      <a:pPr marL="285750" indent="-285750">
                        <a:buFont typeface="Arial" panose="020B0604020202020204" pitchFamily="34" charset="0"/>
                        <a:buChar char="•"/>
                      </a:pPr>
                      <a:r>
                        <a:rPr lang="en-US" sz="1600" b="1" dirty="0"/>
                        <a:t>Sister of Your Wife; “Rival Wife” (vs. 18)</a:t>
                      </a:r>
                    </a:p>
                  </a:txBody>
                  <a:tcPr/>
                </a:tc>
                <a:tc>
                  <a:txBody>
                    <a:bodyPr/>
                    <a:lstStyle/>
                    <a:p>
                      <a:pPr marL="285750" indent="-285750">
                        <a:buFont typeface="Arial" panose="020B0604020202020204" pitchFamily="34" charset="0"/>
                        <a:buChar char="•"/>
                      </a:pPr>
                      <a:r>
                        <a:rPr lang="en-US" sz="1600" b="1" dirty="0">
                          <a:solidFill>
                            <a:srgbClr val="00B050"/>
                          </a:solidFill>
                        </a:rPr>
                        <a:t>Abram &amp; Sarai (Gen. 20</a:t>
                      </a:r>
                      <a:r>
                        <a:rPr lang="en-US" sz="1600" b="1" dirty="0">
                          <a:solidFill>
                            <a:srgbClr val="00B050"/>
                          </a:solidFill>
                          <a:sym typeface="Wingdings" pitchFamily="2" charset="2"/>
                        </a:rPr>
                        <a:t>:12)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rgbClr val="00B050"/>
                          </a:solidFill>
                        </a:rPr>
                        <a:t>Jacob: Rachel &amp; Leah (Gen. 29-31)</a:t>
                      </a:r>
                    </a:p>
                    <a:p>
                      <a:pPr marL="285750" indent="-285750">
                        <a:buFont typeface="Arial" panose="020B0604020202020204" pitchFamily="34" charset="0"/>
                        <a:buChar char="•"/>
                      </a:pPr>
                      <a:r>
                        <a:rPr lang="en-US" sz="1600" b="1" dirty="0"/>
                        <a:t>Amnon &amp; Tamar (2 Sam. 13)</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t>Herod &amp; Herodias (Mark 6:14-29)</a:t>
                      </a:r>
                    </a:p>
                  </a:txBody>
                  <a:tcPr/>
                </a:tc>
                <a:extLst>
                  <a:ext uri="{0D108BD9-81ED-4DB2-BD59-A6C34878D82A}">
                    <a16:rowId xmlns:a16="http://schemas.microsoft.com/office/drawing/2014/main" val="3365059606"/>
                  </a:ext>
                </a:extLst>
              </a:tr>
              <a:tr h="852055">
                <a:tc>
                  <a:txBody>
                    <a:bodyPr/>
                    <a:lstStyle/>
                    <a:p>
                      <a:r>
                        <a:rPr lang="en-US" sz="1800" b="1" dirty="0"/>
                        <a:t>Daughters</a:t>
                      </a:r>
                    </a:p>
                  </a:txBody>
                  <a:tcPr/>
                </a:tc>
                <a:tc>
                  <a:txBody>
                    <a:bodyPr/>
                    <a:lstStyle/>
                    <a:p>
                      <a:pPr marL="285750" indent="-285750">
                        <a:buFont typeface="Arial" panose="020B0604020202020204" pitchFamily="34" charset="0"/>
                        <a:buChar char="•"/>
                      </a:pPr>
                      <a:r>
                        <a:rPr lang="en-US" sz="1600" b="1" dirty="0"/>
                        <a:t>Biological Daughter (vs. 6; cf. 21:2)</a:t>
                      </a:r>
                    </a:p>
                    <a:p>
                      <a:pPr marL="285750" indent="-285750">
                        <a:buFont typeface="Arial" panose="020B0604020202020204" pitchFamily="34" charset="0"/>
                        <a:buChar char="•"/>
                      </a:pPr>
                      <a:r>
                        <a:rPr lang="en-US" sz="1600" b="1" dirty="0"/>
                        <a:t>Daughter-in-Law (vs. 15)</a:t>
                      </a:r>
                    </a:p>
                    <a:p>
                      <a:pPr marL="285750" indent="-285750">
                        <a:buFont typeface="Arial" panose="020B0604020202020204" pitchFamily="34" charset="0"/>
                        <a:buChar char="•"/>
                      </a:pPr>
                      <a:r>
                        <a:rPr lang="en-US" sz="1600" b="1" dirty="0"/>
                        <a:t>Wife’s Daughter (vs. 17a)</a:t>
                      </a:r>
                    </a:p>
                  </a:txBody>
                  <a:tcPr/>
                </a:tc>
                <a:tc>
                  <a:txBody>
                    <a:bodyPr/>
                    <a:lstStyle/>
                    <a:p>
                      <a:pPr marL="285750" indent="-285750">
                        <a:buFont typeface="Arial" panose="020B0604020202020204" pitchFamily="34" charset="0"/>
                        <a:buChar char="•"/>
                      </a:pPr>
                      <a:r>
                        <a:rPr lang="en-US" sz="1600" b="1" dirty="0">
                          <a:solidFill>
                            <a:srgbClr val="00B050"/>
                          </a:solidFill>
                        </a:rPr>
                        <a:t>Lot &amp; His Daughters (Gen. 19)</a:t>
                      </a:r>
                    </a:p>
                  </a:txBody>
                  <a:tcPr/>
                </a:tc>
                <a:extLst>
                  <a:ext uri="{0D108BD9-81ED-4DB2-BD59-A6C34878D82A}">
                    <a16:rowId xmlns:a16="http://schemas.microsoft.com/office/drawing/2014/main" val="482585066"/>
                  </a:ext>
                </a:extLst>
              </a:tr>
              <a:tr h="642850">
                <a:tc>
                  <a:txBody>
                    <a:bodyPr/>
                    <a:lstStyle/>
                    <a:p>
                      <a:r>
                        <a:rPr lang="en-US" sz="1800" b="1" dirty="0"/>
                        <a:t>Granddaughters</a:t>
                      </a:r>
                    </a:p>
                  </a:txBody>
                  <a:tcPr/>
                </a:tc>
                <a:tc>
                  <a:txBody>
                    <a:bodyPr/>
                    <a:lstStyle/>
                    <a:p>
                      <a:pPr marL="285750" indent="-285750">
                        <a:buFont typeface="Arial" panose="020B0604020202020204" pitchFamily="34" charset="0"/>
                        <a:buChar char="•"/>
                      </a:pPr>
                      <a:r>
                        <a:rPr lang="en-US" sz="1600" b="1" dirty="0"/>
                        <a:t>Biological Granddaughter (vs. 10)</a:t>
                      </a:r>
                    </a:p>
                    <a:p>
                      <a:pPr marL="285750" indent="-285750">
                        <a:buFont typeface="Arial" panose="020B0604020202020204" pitchFamily="34" charset="0"/>
                        <a:buChar char="•"/>
                      </a:pPr>
                      <a:r>
                        <a:rPr lang="en-US" sz="1600" b="1" dirty="0"/>
                        <a:t>Wife’s Granddaughter (vs. 17b)</a:t>
                      </a:r>
                    </a:p>
                  </a:txBody>
                  <a:tcPr/>
                </a:tc>
                <a:tc>
                  <a:txBody>
                    <a:bodyPr/>
                    <a:lstStyle/>
                    <a:p>
                      <a:pPr marL="285750" indent="-285750">
                        <a:buFont typeface="Arial" panose="020B0604020202020204" pitchFamily="34" charset="0"/>
                        <a:buChar char="•"/>
                      </a:pPr>
                      <a:endParaRPr lang="en-US" sz="1600" b="1" dirty="0"/>
                    </a:p>
                  </a:txBody>
                  <a:tcPr/>
                </a:tc>
                <a:extLst>
                  <a:ext uri="{0D108BD9-81ED-4DB2-BD59-A6C34878D82A}">
                    <a16:rowId xmlns:a16="http://schemas.microsoft.com/office/drawing/2014/main" val="2201713819"/>
                  </a:ext>
                </a:extLst>
              </a:tr>
            </a:tbl>
          </a:graphicData>
        </a:graphic>
      </p:graphicFrame>
    </p:spTree>
    <p:extLst>
      <p:ext uri="{BB962C8B-B14F-4D97-AF65-F5344CB8AC3E}">
        <p14:creationId xmlns:p14="http://schemas.microsoft.com/office/powerpoint/2010/main" val="38188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756493"/>
            <a:ext cx="9060871" cy="4958508"/>
          </a:xfrm>
        </p:spPr>
        <p:txBody>
          <a:bodyPr>
            <a:normAutofit/>
          </a:bodyPr>
          <a:lstStyle/>
          <a:p>
            <a:r>
              <a:rPr lang="en-US" sz="2800" b="1" dirty="0"/>
              <a:t>Additional Notes on “Close Relatives” (vs. 6-18)</a:t>
            </a:r>
          </a:p>
          <a:p>
            <a:pPr lvl="1"/>
            <a:r>
              <a:rPr lang="en-US" sz="2400" b="1" dirty="0"/>
              <a:t>Recorded “Violations” of These Laws</a:t>
            </a:r>
          </a:p>
          <a:p>
            <a:pPr lvl="2"/>
            <a:r>
              <a:rPr lang="en-US" sz="2000" b="1" dirty="0"/>
              <a:t>Why Would These Stories of Be Made Up? </a:t>
            </a:r>
          </a:p>
          <a:p>
            <a:pPr lvl="2"/>
            <a:r>
              <a:rPr lang="en-US" sz="2000" b="1" dirty="0"/>
              <a:t>The Bible Candidly Shows the Flaws of God’s People </a:t>
            </a:r>
          </a:p>
          <a:p>
            <a:pPr lvl="1"/>
            <a:r>
              <a:rPr lang="en-US" sz="2400" b="1" dirty="0"/>
              <a:t>“Close Relatives” Includes Those Connected Through Marriage</a:t>
            </a:r>
          </a:p>
          <a:p>
            <a:pPr lvl="2"/>
            <a:r>
              <a:rPr lang="en-US" sz="2000" b="1" dirty="0"/>
              <a:t>Stepmother or Additional Wife (vs. 8)</a:t>
            </a:r>
          </a:p>
          <a:p>
            <a:pPr lvl="2"/>
            <a:r>
              <a:rPr lang="en-US" sz="2000" b="1" dirty="0"/>
              <a:t>Aunt by Marriage (vs. 14)</a:t>
            </a:r>
          </a:p>
          <a:p>
            <a:pPr lvl="2"/>
            <a:r>
              <a:rPr lang="en-US" sz="2000" b="1" dirty="0"/>
              <a:t>Daughter/Sister-in-Law (vs. 15-16) </a:t>
            </a:r>
          </a:p>
          <a:p>
            <a:pPr lvl="1"/>
            <a:r>
              <a:rPr lang="en-US" sz="2400" b="1" dirty="0"/>
              <a:t>Implications of “One Flesh” (vs. 7)</a:t>
            </a:r>
          </a:p>
          <a:p>
            <a:pPr lvl="2"/>
            <a:r>
              <a:rPr lang="en-US" sz="2000" b="1" dirty="0"/>
              <a:t>“Nakedness” of a Married Woman Belongs to Her Husband</a:t>
            </a:r>
          </a:p>
          <a:p>
            <a:pPr lvl="2"/>
            <a:r>
              <a:rPr lang="en-US" sz="2000" b="1" dirty="0"/>
              <a:t>Union With Step “Mother” is Uncovering Nakedness of Father</a:t>
            </a:r>
          </a:p>
          <a:p>
            <a:pPr lvl="1"/>
            <a:r>
              <a:rPr lang="en-US" sz="2400" b="1" dirty="0"/>
              <a:t>“Rival Wife” (vs. 18)</a:t>
            </a:r>
          </a:p>
          <a:p>
            <a:pPr lvl="2"/>
            <a:r>
              <a:rPr lang="en-US" sz="2100" b="1" dirty="0"/>
              <a:t>Applies to Sisters Being to Same Man</a:t>
            </a:r>
          </a:p>
          <a:p>
            <a:pPr lvl="2"/>
            <a:r>
              <a:rPr lang="en-US" sz="2100" b="1" dirty="0"/>
              <a:t>Principle Extends Beyond “Sister Wives” (cf. Genesis 29-31; 1 Samuel 1)</a:t>
            </a:r>
            <a:endParaRPr lang="en-US" sz="24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
        <p:nvSpPr>
          <p:cNvPr id="7" name="Title 1">
            <a:extLst>
              <a:ext uri="{FF2B5EF4-FFF2-40B4-BE49-F238E27FC236}">
                <a16:creationId xmlns:a16="http://schemas.microsoft.com/office/drawing/2014/main" id="{3D254D85-34A5-BF48-80E0-BB4653D6066E}"/>
              </a:ext>
            </a:extLst>
          </p:cNvPr>
          <p:cNvSpPr txBox="1">
            <a:spLocks/>
          </p:cNvSpPr>
          <p:nvPr/>
        </p:nvSpPr>
        <p:spPr>
          <a:xfrm>
            <a:off x="41564" y="56777"/>
            <a:ext cx="7232072" cy="68097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Sexual Sins (vs. </a:t>
            </a:r>
            <a:r>
              <a:rPr lang="en-US" sz="3800" b="1" dirty="0"/>
              <a:t>6-23</a:t>
            </a:r>
            <a:r>
              <a:rPr lang="en-US" sz="4000" b="1" dirty="0"/>
              <a:t>)</a:t>
            </a:r>
            <a:endParaRPr lang="en-US" b="1" dirty="0"/>
          </a:p>
        </p:txBody>
      </p:sp>
    </p:spTree>
    <p:extLst>
      <p:ext uri="{BB962C8B-B14F-4D97-AF65-F5344CB8AC3E}">
        <p14:creationId xmlns:p14="http://schemas.microsoft.com/office/powerpoint/2010/main" val="29566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935182"/>
            <a:ext cx="9060871" cy="4779819"/>
          </a:xfrm>
        </p:spPr>
        <p:txBody>
          <a:bodyPr>
            <a:noAutofit/>
          </a:bodyPr>
          <a:lstStyle/>
          <a:p>
            <a:r>
              <a:rPr lang="en-US" sz="2000" b="1" dirty="0"/>
              <a:t>Sexual Sin Outside of Close Relatives (vs. 19-20, 22-23)</a:t>
            </a:r>
          </a:p>
          <a:p>
            <a:pPr lvl="1"/>
            <a:r>
              <a:rPr lang="en-US" b="1" dirty="0"/>
              <a:t>Relations During Menstrual Uncleanness (vs. 19)</a:t>
            </a:r>
          </a:p>
          <a:p>
            <a:pPr lvl="2"/>
            <a:r>
              <a:rPr lang="en-US" sz="1600" b="1" dirty="0"/>
              <a:t>Earlier Mention May Be Accidental Occurrence (Leviticus 15:24)</a:t>
            </a:r>
          </a:p>
          <a:p>
            <a:pPr lvl="1"/>
            <a:r>
              <a:rPr lang="en-US" b="1" dirty="0"/>
              <a:t>Neighbor’s Wife; Anyone Not Your Spouse (vs. 20)</a:t>
            </a:r>
          </a:p>
          <a:p>
            <a:pPr lvl="1"/>
            <a:r>
              <a:rPr lang="en-US" b="1" dirty="0"/>
              <a:t>Homosexuality (vs. 22)</a:t>
            </a:r>
          </a:p>
          <a:p>
            <a:pPr lvl="2"/>
            <a:r>
              <a:rPr lang="en-US" sz="1600" b="1" dirty="0"/>
              <a:t>References: Genesis 19; Leviticus 20:13; Romans 1; 1 Corinthians 6:9; 1 Timothy 1:10</a:t>
            </a:r>
          </a:p>
          <a:p>
            <a:pPr lvl="2"/>
            <a:r>
              <a:rPr lang="en-US" sz="1600" b="1" dirty="0"/>
              <a:t>Don’t Underestimate Christian’s Eventually (Or Currently) Accepting This Sin </a:t>
            </a:r>
          </a:p>
          <a:p>
            <a:pPr lvl="1"/>
            <a:r>
              <a:rPr lang="en-US" b="1" dirty="0"/>
              <a:t>Bestiality (vs. 23)</a:t>
            </a:r>
          </a:p>
          <a:p>
            <a:r>
              <a:rPr lang="en-US" sz="2000" b="1" dirty="0"/>
              <a:t>Warning Against Molech Worship (vs. 21; cf. 20:2-5)</a:t>
            </a:r>
          </a:p>
          <a:p>
            <a:pPr lvl="1"/>
            <a:r>
              <a:rPr lang="en-US" b="1" dirty="0"/>
              <a:t>How Does This Fit the Context?</a:t>
            </a:r>
            <a:endParaRPr lang="en-US" sz="1600" b="1" dirty="0"/>
          </a:p>
          <a:p>
            <a:pPr lvl="2"/>
            <a:r>
              <a:rPr lang="en-US" sz="1600" b="1" dirty="0"/>
              <a:t>May Refer to Giving Children as Prostitutes for Idol</a:t>
            </a:r>
          </a:p>
          <a:p>
            <a:pPr lvl="2"/>
            <a:r>
              <a:rPr lang="en-US" sz="1600" b="1" dirty="0"/>
              <a:t>Offering Children Another Way People Disregard the Lives of Others</a:t>
            </a:r>
          </a:p>
          <a:p>
            <a:pPr lvl="2"/>
            <a:r>
              <a:rPr lang="en-US" sz="1600" b="1" dirty="0"/>
              <a:t>Offering Children Another Example of “Wasting Seed”</a:t>
            </a:r>
          </a:p>
          <a:p>
            <a:pPr lvl="1"/>
            <a:r>
              <a:rPr lang="en-US" sz="2000" b="1" dirty="0"/>
              <a:t>Molech Worship Today</a:t>
            </a:r>
          </a:p>
          <a:p>
            <a:pPr lvl="2"/>
            <a:r>
              <a:rPr lang="en-US" sz="1600" b="1" dirty="0"/>
              <a:t>Abortion (Helps in Financial Hardship – Molech Promised Wealth)</a:t>
            </a:r>
          </a:p>
          <a:p>
            <a:pPr lvl="2"/>
            <a:r>
              <a:rPr lang="en-US" sz="1600" b="1" dirty="0"/>
              <a:t>Offering Children to Idolatrous Altars (Success, Politics, Education, Sports, </a:t>
            </a:r>
            <a:r>
              <a:rPr lang="en-US" sz="1600" b="1" dirty="0" err="1"/>
              <a:t>etc</a:t>
            </a:r>
            <a:r>
              <a:rPr lang="en-US" sz="1600" b="1" dirty="0"/>
              <a:t>…)</a:t>
            </a:r>
          </a:p>
          <a:p>
            <a:pPr lvl="1"/>
            <a:endParaRPr lang="en-US" b="1" dirty="0"/>
          </a:p>
          <a:p>
            <a:pPr marL="342900" lvl="1" indent="0">
              <a:buNone/>
            </a:pPr>
            <a:endParaRPr lang="en-US"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
        <p:nvSpPr>
          <p:cNvPr id="7" name="Title 1">
            <a:extLst>
              <a:ext uri="{FF2B5EF4-FFF2-40B4-BE49-F238E27FC236}">
                <a16:creationId xmlns:a16="http://schemas.microsoft.com/office/drawing/2014/main" id="{B887D52B-2682-0C43-9CBB-5BDD82AD0431}"/>
              </a:ext>
            </a:extLst>
          </p:cNvPr>
          <p:cNvSpPr txBox="1">
            <a:spLocks/>
          </p:cNvSpPr>
          <p:nvPr/>
        </p:nvSpPr>
        <p:spPr>
          <a:xfrm>
            <a:off x="41564" y="56777"/>
            <a:ext cx="7232072" cy="68097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t>Sexual Sins (vs. 6-23)</a:t>
            </a:r>
          </a:p>
        </p:txBody>
      </p:sp>
    </p:spTree>
    <p:extLst>
      <p:ext uri="{BB962C8B-B14F-4D97-AF65-F5344CB8AC3E}">
        <p14:creationId xmlns:p14="http://schemas.microsoft.com/office/powerpoint/2010/main" val="16524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dissolv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dissolv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dissolve">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807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74734-AD20-3C40-A81C-17C09C459A66}"/>
              </a:ext>
            </a:extLst>
          </p:cNvPr>
          <p:cNvSpPr>
            <a:spLocks noGrp="1"/>
          </p:cNvSpPr>
          <p:nvPr>
            <p:ph idx="1"/>
          </p:nvPr>
        </p:nvSpPr>
        <p:spPr>
          <a:xfrm>
            <a:off x="41563" y="1065993"/>
            <a:ext cx="9060871" cy="4649007"/>
          </a:xfrm>
        </p:spPr>
        <p:txBody>
          <a:bodyPr>
            <a:noAutofit/>
          </a:bodyPr>
          <a:lstStyle/>
          <a:p>
            <a:r>
              <a:rPr lang="en-US" sz="2400" b="1" dirty="0"/>
              <a:t>Coming Judgment on Canaanites</a:t>
            </a:r>
          </a:p>
          <a:p>
            <a:pPr lvl="1"/>
            <a:r>
              <a:rPr lang="en-US" sz="2200" b="1" dirty="0"/>
              <a:t>They Became “Unclean” Through Their Iniquities &amp; Abominations</a:t>
            </a:r>
          </a:p>
          <a:p>
            <a:pPr lvl="1"/>
            <a:r>
              <a:rPr lang="en-US" sz="2200" b="1" dirty="0"/>
              <a:t>God Patiently Waited Before Punishing the Canaanites</a:t>
            </a:r>
          </a:p>
          <a:p>
            <a:pPr lvl="2"/>
            <a:r>
              <a:rPr lang="en-US" sz="2000" b="1" dirty="0"/>
              <a:t>“And they shall come back here in the fourth generation, for the iniquity of the Amorites is not yet complete.” (Genesis 15:16)</a:t>
            </a:r>
          </a:p>
          <a:p>
            <a:pPr lvl="2"/>
            <a:r>
              <a:rPr lang="en-US" sz="2000" b="1" dirty="0"/>
              <a:t>Without Judgment, A Skeptic May Question God’s Justice</a:t>
            </a:r>
          </a:p>
          <a:p>
            <a:pPr lvl="2"/>
            <a:r>
              <a:rPr lang="en-US" sz="2000" b="1" dirty="0"/>
              <a:t>God Holds Gentiles Accountable in the Old Testament</a:t>
            </a:r>
          </a:p>
          <a:p>
            <a:pPr lvl="3"/>
            <a:r>
              <a:rPr lang="en-US" sz="1850" b="1" dirty="0"/>
              <a:t>Amos 1:3-2:3 Condemns Six Gentile Nations</a:t>
            </a:r>
          </a:p>
          <a:p>
            <a:pPr lvl="3"/>
            <a:r>
              <a:rPr lang="en-US" sz="1850" b="1" dirty="0"/>
              <a:t>Nahum Condemns Nineveh (120 Years After Jonah)</a:t>
            </a:r>
          </a:p>
          <a:p>
            <a:pPr lvl="1"/>
            <a:r>
              <a:rPr lang="en-US" sz="2200" b="1" dirty="0"/>
              <a:t>They Will Be “Vomited Out” of the Land (vs. 25, 28)</a:t>
            </a:r>
          </a:p>
          <a:p>
            <a:pPr lvl="2"/>
            <a:r>
              <a:rPr lang="en-US" sz="2000" b="1" dirty="0"/>
              <a:t>These Nations Made God “Sick” </a:t>
            </a:r>
          </a:p>
          <a:p>
            <a:pPr lvl="2"/>
            <a:r>
              <a:rPr lang="en-US" sz="2000" b="1" dirty="0"/>
              <a:t>The Conquest in Joshua Shows This Judgment</a:t>
            </a:r>
          </a:p>
          <a:p>
            <a:pPr lvl="3"/>
            <a:r>
              <a:rPr lang="en-US" sz="1850" b="1" dirty="0"/>
              <a:t>Sometimes God Uses Nature (Flood, Earthquake, </a:t>
            </a:r>
            <a:r>
              <a:rPr lang="en-US" sz="1850" b="1" dirty="0" err="1"/>
              <a:t>etc</a:t>
            </a:r>
            <a:r>
              <a:rPr lang="en-US" sz="1850" b="1" dirty="0"/>
              <a:t>…)</a:t>
            </a:r>
          </a:p>
          <a:p>
            <a:pPr lvl="3"/>
            <a:r>
              <a:rPr lang="en-US" sz="1850" b="1" dirty="0"/>
              <a:t>Israelites Were the Instrument of God’s Judgment</a:t>
            </a:r>
          </a:p>
          <a:p>
            <a:pPr marL="685800" lvl="2" indent="0">
              <a:buNone/>
            </a:pPr>
            <a:endParaRPr lang="en-US" sz="2000" b="1" dirty="0"/>
          </a:p>
        </p:txBody>
      </p:sp>
      <p:pic>
        <p:nvPicPr>
          <p:cNvPr id="5" name="Picture 4" descr="A picture containing text&#10;&#10;Description automatically generated">
            <a:extLst>
              <a:ext uri="{FF2B5EF4-FFF2-40B4-BE49-F238E27FC236}">
                <a16:creationId xmlns:a16="http://schemas.microsoft.com/office/drawing/2014/main" id="{E6E71941-8790-A340-91F9-BD61D74693F5}"/>
              </a:ext>
            </a:extLst>
          </p:cNvPr>
          <p:cNvPicPr>
            <a:picLocks noChangeAspect="1"/>
          </p:cNvPicPr>
          <p:nvPr/>
        </p:nvPicPr>
        <p:blipFill>
          <a:blip r:embed="rId2"/>
          <a:stretch>
            <a:fillRect/>
          </a:stretch>
        </p:blipFill>
        <p:spPr>
          <a:xfrm>
            <a:off x="7273636" y="38040"/>
            <a:ext cx="1828799" cy="1027953"/>
          </a:xfrm>
          <a:prstGeom prst="rect">
            <a:avLst/>
          </a:prstGeom>
        </p:spPr>
      </p:pic>
      <p:sp>
        <p:nvSpPr>
          <p:cNvPr id="7" name="Title 1">
            <a:extLst>
              <a:ext uri="{FF2B5EF4-FFF2-40B4-BE49-F238E27FC236}">
                <a16:creationId xmlns:a16="http://schemas.microsoft.com/office/drawing/2014/main" id="{6C3F152F-4330-3849-8241-F83436B33096}"/>
              </a:ext>
            </a:extLst>
          </p:cNvPr>
          <p:cNvSpPr>
            <a:spLocks noGrp="1"/>
          </p:cNvSpPr>
          <p:nvPr>
            <p:ph type="title"/>
          </p:nvPr>
        </p:nvSpPr>
        <p:spPr>
          <a:xfrm>
            <a:off x="41564" y="56777"/>
            <a:ext cx="7232072" cy="680978"/>
          </a:xfrm>
        </p:spPr>
        <p:txBody>
          <a:bodyPr/>
          <a:lstStyle/>
          <a:p>
            <a:pPr algn="ctr"/>
            <a:r>
              <a:rPr lang="en-US" sz="4000" b="1" dirty="0"/>
              <a:t>Sickness (vs. 24-30)</a:t>
            </a:r>
            <a:endParaRPr lang="en-US" b="1" dirty="0"/>
          </a:p>
        </p:txBody>
      </p:sp>
    </p:spTree>
    <p:extLst>
      <p:ext uri="{BB962C8B-B14F-4D97-AF65-F5344CB8AC3E}">
        <p14:creationId xmlns:p14="http://schemas.microsoft.com/office/powerpoint/2010/main" val="29852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28613</TotalTime>
  <Words>1255</Words>
  <Application>Microsoft Macintosh PowerPoint</Application>
  <PresentationFormat>On-screen Show (16:10)</PresentationFormat>
  <Paragraphs>137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Glorify God in Your Body Leviticus 18</vt:lpstr>
      <vt:lpstr>PowerPoint Presentation</vt:lpstr>
      <vt:lpstr>Glorify God in Your Body</vt:lpstr>
      <vt:lpstr>Standards (vs. 1-5)</vt:lpstr>
      <vt:lpstr>Sexual Sins (vs. 6-23)</vt:lpstr>
      <vt:lpstr>PowerPoint Presentation</vt:lpstr>
      <vt:lpstr>PowerPoint Presentation</vt:lpstr>
      <vt:lpstr>PowerPoint Presentation</vt:lpstr>
      <vt:lpstr>Sickness (vs. 24-30)</vt:lpstr>
      <vt:lpstr>Sickness (vs. 24-30)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&amp; Offerings Leviticus 1-3</dc:title>
  <dc:creator>Erik Borlaug</dc:creator>
  <cp:lastModifiedBy>Erik Borlaug</cp:lastModifiedBy>
  <cp:revision>584</cp:revision>
  <cp:lastPrinted>2021-07-21T12:47:45Z</cp:lastPrinted>
  <dcterms:created xsi:type="dcterms:W3CDTF">2021-04-06T19:13:58Z</dcterms:created>
  <dcterms:modified xsi:type="dcterms:W3CDTF">2021-07-21T12:48:05Z</dcterms:modified>
</cp:coreProperties>
</file>