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817" r:id="rId3"/>
    <p:sldId id="825" r:id="rId4"/>
    <p:sldId id="812" r:id="rId5"/>
    <p:sldId id="805" r:id="rId6"/>
    <p:sldId id="818" r:id="rId7"/>
    <p:sldId id="819" r:id="rId8"/>
    <p:sldId id="820" r:id="rId9"/>
    <p:sldId id="821" r:id="rId10"/>
    <p:sldId id="822" r:id="rId11"/>
    <p:sldId id="823" r:id="rId12"/>
    <p:sldId id="824" r:id="rId13"/>
    <p:sldId id="828" r:id="rId14"/>
    <p:sldId id="826" r:id="rId15"/>
    <p:sldId id="806" r:id="rId16"/>
    <p:sldId id="807" r:id="rId17"/>
    <p:sldId id="808" r:id="rId18"/>
    <p:sldId id="809" r:id="rId19"/>
    <p:sldId id="810" r:id="rId20"/>
    <p:sldId id="813" r:id="rId21"/>
    <p:sldId id="814" r:id="rId22"/>
    <p:sldId id="815" r:id="rId23"/>
    <p:sldId id="804" r:id="rId24"/>
    <p:sldId id="267" r:id="rId25"/>
    <p:sldId id="801" r:id="rId26"/>
    <p:sldId id="802" r:id="rId27"/>
    <p:sldId id="803" r:id="rId28"/>
    <p:sldId id="273" r:id="rId29"/>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7952"/>
    <a:srgbClr val="EBB2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05"/>
    <p:restoredTop sz="71279"/>
  </p:normalViewPr>
  <p:slideViewPr>
    <p:cSldViewPr snapToGrid="0" snapToObjects="1">
      <p:cViewPr varScale="1">
        <p:scale>
          <a:sx n="69" d="100"/>
          <a:sy n="69" d="100"/>
        </p:scale>
        <p:origin x="2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AF572-8CEC-904C-AD56-AC11B44CFB21}" type="datetimeFigureOut">
              <a:rPr lang="en-US" smtClean="0"/>
              <a:t>9/12/2021</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6F0E7-F6AE-6146-9B97-5E3E4E017785}" type="slidenum">
              <a:rPr lang="en-US" smtClean="0"/>
              <a:t>‹#›</a:t>
            </a:fld>
            <a:endParaRPr lang="en-US"/>
          </a:p>
        </p:txBody>
      </p:sp>
    </p:spTree>
    <p:extLst>
      <p:ext uri="{BB962C8B-B14F-4D97-AF65-F5344CB8AC3E}">
        <p14:creationId xmlns:p14="http://schemas.microsoft.com/office/powerpoint/2010/main" val="2056243769"/>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depth and gravity to these statements that makes an extensive study profitable – but Jesus used them as His attention grabbing, rapid-fire, toss your expectations opener!  They came hard and fast to those looking for a very different kingdom.</a:t>
            </a:r>
          </a:p>
          <a:p>
            <a:endParaRPr lang="en-US" dirty="0"/>
          </a:p>
          <a:p>
            <a:r>
              <a:rPr lang="en-US" dirty="0"/>
              <a:t>They tear down our false assumptions and self-reliance.  Like firing up a chainsaw and falling a massive cedar tree – Jesus drops the vain and worldly thoughts to the ground, so He can build up a HEAVENLY KINGDOM. He chops down our ego and greed with 8 back to back declarations that show us HIS TIME HAS COME and HIS PEOPLE will never be the same.</a:t>
            </a:r>
          </a:p>
        </p:txBody>
      </p:sp>
      <p:sp>
        <p:nvSpPr>
          <p:cNvPr id="4" name="Slide Number Placeholder 3"/>
          <p:cNvSpPr>
            <a:spLocks noGrp="1"/>
          </p:cNvSpPr>
          <p:nvPr>
            <p:ph type="sldNum" sz="quarter" idx="5"/>
          </p:nvPr>
        </p:nvSpPr>
        <p:spPr/>
        <p:txBody>
          <a:bodyPr/>
          <a:lstStyle/>
          <a:p>
            <a:fld id="{B176F0E7-F6AE-6146-9B97-5E3E4E017785}" type="slidenum">
              <a:rPr lang="en-US" smtClean="0"/>
              <a:t>1</a:t>
            </a:fld>
            <a:endParaRPr lang="en-US"/>
          </a:p>
        </p:txBody>
      </p:sp>
    </p:spTree>
    <p:extLst>
      <p:ext uri="{BB962C8B-B14F-4D97-AF65-F5344CB8AC3E}">
        <p14:creationId xmlns:p14="http://schemas.microsoft.com/office/powerpoint/2010/main" val="134750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Set our heart on pleasing the Lord.</a:t>
            </a:r>
          </a:p>
          <a:p>
            <a:pPr lvl="1"/>
            <a:r>
              <a:rPr lang="en-US" dirty="0"/>
              <a:t>Contrast of James 4:8 = pure vs. double-minded.</a:t>
            </a:r>
          </a:p>
          <a:p>
            <a:pPr lvl="1"/>
            <a:r>
              <a:rPr lang="en-US" dirty="0"/>
              <a:t>Elaborated on in Mt. 6:24</a:t>
            </a:r>
          </a:p>
          <a:p>
            <a:r>
              <a:rPr lang="en-US" dirty="0"/>
              <a:t>To Set aside hypocrisy and posturing. (Mt 23:25-28)</a:t>
            </a:r>
          </a:p>
          <a:p>
            <a:r>
              <a:rPr lang="en-US" dirty="0"/>
              <a:t>Joshua 24:15!</a:t>
            </a:r>
          </a:p>
          <a:p>
            <a:r>
              <a:rPr lang="en-US" dirty="0"/>
              <a:t>Psalm 73 – we get distracted, but refreshed in worship.</a:t>
            </a:r>
          </a:p>
          <a:p>
            <a:endParaRPr lang="en-US" dirty="0"/>
          </a:p>
          <a:p>
            <a:r>
              <a:rPr lang="en-US" dirty="0"/>
              <a:t>See God: yes in heaven, but now, in the light of Jesus shining out of His followers. (5:14-16)</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10</a:t>
            </a:fld>
            <a:endParaRPr lang="en-US"/>
          </a:p>
        </p:txBody>
      </p:sp>
    </p:spTree>
    <p:extLst>
      <p:ext uri="{BB962C8B-B14F-4D97-AF65-F5344CB8AC3E}">
        <p14:creationId xmlns:p14="http://schemas.microsoft.com/office/powerpoint/2010/main" val="317761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with Warriors who Dominate &amp; Overpower. The peacemaker offers terms of surrender to those he hopes to redeem, not destroy.</a:t>
            </a:r>
          </a:p>
          <a:p>
            <a:endParaRPr lang="en-US" dirty="0"/>
          </a:p>
          <a:p>
            <a:r>
              <a:rPr lang="en-US" dirty="0"/>
              <a:t>Like the Sons of a Great King, they bring His terms.</a:t>
            </a:r>
          </a:p>
          <a:p>
            <a:endParaRPr lang="en-US" dirty="0"/>
          </a:p>
          <a:p>
            <a:r>
              <a:rPr lang="en-US" dirty="0"/>
              <a:t>You’ll Recognize God’s Children As </a:t>
            </a:r>
            <a:r>
              <a:rPr lang="en-US" dirty="0" err="1"/>
              <a:t>Ambassodors</a:t>
            </a:r>
            <a:r>
              <a:rPr lang="en-US" dirty="0"/>
              <a:t> on the Ministry of </a:t>
            </a:r>
            <a:r>
              <a:rPr lang="en-US" dirty="0" err="1"/>
              <a:t>Reconcilliation</a:t>
            </a:r>
            <a:r>
              <a:rPr lang="en-US" dirty="0"/>
              <a:t>. </a:t>
            </a:r>
          </a:p>
          <a:p>
            <a:r>
              <a:rPr lang="en-US" dirty="0"/>
              <a:t>They are interested in, and actively pursuing, extending the terms of peace God offers.</a:t>
            </a:r>
          </a:p>
          <a:p>
            <a:endParaRPr lang="en-US" dirty="0"/>
          </a:p>
          <a:p>
            <a:r>
              <a:rPr lang="en-US" dirty="0"/>
              <a:t>2 Corinthians 5:18-20.</a:t>
            </a:r>
          </a:p>
          <a:p>
            <a:endParaRPr lang="en-US" dirty="0"/>
          </a:p>
          <a:p>
            <a:r>
              <a:rPr lang="en-US" dirty="0"/>
              <a:t>It is clear that we “fight the good fight” and put on the “armor of God” but these are spiritual battles.</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11</a:t>
            </a:fld>
            <a:endParaRPr lang="en-US"/>
          </a:p>
        </p:txBody>
      </p:sp>
    </p:spTree>
    <p:extLst>
      <p:ext uri="{BB962C8B-B14F-4D97-AF65-F5344CB8AC3E}">
        <p14:creationId xmlns:p14="http://schemas.microsoft.com/office/powerpoint/2010/main" val="159464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Opposition, Harm, Ridicule meant to deter us from being who, and doing what God desires.</a:t>
            </a:r>
          </a:p>
          <a:p>
            <a:r>
              <a:rPr lang="en-US" dirty="0"/>
              <a:t>2 Things About Kingdom </a:t>
            </a:r>
            <a:r>
              <a:rPr lang="en-US" dirty="0" err="1"/>
              <a:t>Citizes</a:t>
            </a:r>
            <a:r>
              <a:rPr lang="en-US" dirty="0"/>
              <a:t> The World Will Hate:</a:t>
            </a:r>
          </a:p>
          <a:p>
            <a:pPr lvl="1"/>
            <a:r>
              <a:rPr lang="en-US" dirty="0"/>
              <a:t>Life of </a:t>
            </a:r>
            <a:r>
              <a:rPr lang="en-US" dirty="0" err="1"/>
              <a:t>Rigtheousness</a:t>
            </a:r>
            <a:endParaRPr lang="en-US" dirty="0"/>
          </a:p>
          <a:p>
            <a:pPr lvl="1"/>
            <a:r>
              <a:rPr lang="en-US" dirty="0"/>
              <a:t>Loyalty to Jesus</a:t>
            </a:r>
          </a:p>
          <a:p>
            <a:r>
              <a:rPr lang="en-US" dirty="0"/>
              <a:t>The Darkness hates the Light. Rejoice that there was enough of Jesus in us for anyone to notice and object.</a:t>
            </a:r>
          </a:p>
          <a:p>
            <a:r>
              <a:rPr lang="en-US" dirty="0"/>
              <a:t>“Theirs is the Kingdom of Heaven”</a:t>
            </a:r>
          </a:p>
          <a:p>
            <a:pPr lvl="1"/>
            <a:r>
              <a:rPr lang="en-US" dirty="0"/>
              <a:t>No matter who else rejects you, GOD will not!</a:t>
            </a:r>
          </a:p>
          <a:p>
            <a:pPr lvl="1"/>
            <a:r>
              <a:rPr lang="en-US" dirty="0"/>
              <a:t>Rejoice – proceed in fellowship with God’s servants.</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12</a:t>
            </a:fld>
            <a:endParaRPr lang="en-US"/>
          </a:p>
        </p:txBody>
      </p:sp>
    </p:spTree>
    <p:extLst>
      <p:ext uri="{BB962C8B-B14F-4D97-AF65-F5344CB8AC3E}">
        <p14:creationId xmlns:p14="http://schemas.microsoft.com/office/powerpoint/2010/main" val="340789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Not 8 different people – but 8 qualities that disciples of Jesus accept and develop.</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13</a:t>
            </a:fld>
            <a:endParaRPr lang="en-US"/>
          </a:p>
        </p:txBody>
      </p:sp>
    </p:spTree>
    <p:extLst>
      <p:ext uri="{BB962C8B-B14F-4D97-AF65-F5344CB8AC3E}">
        <p14:creationId xmlns:p14="http://schemas.microsoft.com/office/powerpoint/2010/main" val="250981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depth and gravity to these statements that makes an extensive study profitable – but Jesus used them as His attention grabbing, rapid-fire, toss your expectations opener!  They came hard and fast to those looking for a very different kingdom.</a:t>
            </a:r>
          </a:p>
          <a:p>
            <a:endParaRPr lang="en-US" dirty="0"/>
          </a:p>
          <a:p>
            <a:r>
              <a:rPr lang="en-US" dirty="0"/>
              <a:t>They tear down our false assumptions and self-reliance.  Like firing up a chainsaw and falling a massive cedar tree – Jesus drops the vain and worldly thoughts to the ground, so He can build up a HEAVENLY KINGDOM. He chops down our ego and greed with 8 back to back declarations that show us HIS TIME HAS COME and HIS PEOPLE will never be the same.</a:t>
            </a:r>
          </a:p>
        </p:txBody>
      </p:sp>
      <p:sp>
        <p:nvSpPr>
          <p:cNvPr id="4" name="Slide Number Placeholder 3"/>
          <p:cNvSpPr>
            <a:spLocks noGrp="1"/>
          </p:cNvSpPr>
          <p:nvPr>
            <p:ph type="sldNum" sz="quarter" idx="5"/>
          </p:nvPr>
        </p:nvSpPr>
        <p:spPr/>
        <p:txBody>
          <a:bodyPr/>
          <a:lstStyle/>
          <a:p>
            <a:fld id="{B176F0E7-F6AE-6146-9B97-5E3E4E017785}" type="slidenum">
              <a:rPr lang="en-US" smtClean="0"/>
              <a:t>14</a:t>
            </a:fld>
            <a:endParaRPr lang="en-US"/>
          </a:p>
        </p:txBody>
      </p:sp>
    </p:spTree>
    <p:extLst>
      <p:ext uri="{BB962C8B-B14F-4D97-AF65-F5344CB8AC3E}">
        <p14:creationId xmlns:p14="http://schemas.microsoft.com/office/powerpoint/2010/main" val="125681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Sons of God:  Like Father, like Son. A Chip off the Old Block.  (The Acorn doesn’t fall far from the tree.). The point is there are similarities between parent and child.</a:t>
            </a:r>
          </a:p>
          <a:p>
            <a:endParaRPr lang="en-US" dirty="0"/>
          </a:p>
          <a:p>
            <a:r>
              <a:rPr lang="en-US" dirty="0"/>
              <a:t>Who is Similar to God?  Is he or </a:t>
            </a:r>
            <a:r>
              <a:rPr lang="en-US" dirty="0" err="1"/>
              <a:t>shee</a:t>
            </a:r>
            <a:r>
              <a:rPr lang="en-US" dirty="0"/>
              <a:t> the destroyer or the peacemaker?</a:t>
            </a:r>
          </a:p>
        </p:txBody>
      </p:sp>
      <p:sp>
        <p:nvSpPr>
          <p:cNvPr id="4" name="Slide Number Placeholder 3"/>
          <p:cNvSpPr>
            <a:spLocks noGrp="1"/>
          </p:cNvSpPr>
          <p:nvPr>
            <p:ph type="sldNum" sz="quarter" idx="5"/>
          </p:nvPr>
        </p:nvSpPr>
        <p:spPr/>
        <p:txBody>
          <a:bodyPr/>
          <a:lstStyle/>
          <a:p>
            <a:fld id="{B176F0E7-F6AE-6146-9B97-5E3E4E017785}" type="slidenum">
              <a:rPr lang="en-US" smtClean="0"/>
              <a:t>20</a:t>
            </a:fld>
            <a:endParaRPr lang="en-US"/>
          </a:p>
        </p:txBody>
      </p:sp>
    </p:spTree>
    <p:extLst>
      <p:ext uri="{BB962C8B-B14F-4D97-AF65-F5344CB8AC3E}">
        <p14:creationId xmlns:p14="http://schemas.microsoft.com/office/powerpoint/2010/main" val="1163734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Rejoice. If evil people hate you, you must be doing something right!</a:t>
            </a:r>
          </a:p>
        </p:txBody>
      </p:sp>
      <p:sp>
        <p:nvSpPr>
          <p:cNvPr id="4" name="Slide Number Placeholder 3"/>
          <p:cNvSpPr>
            <a:spLocks noGrp="1"/>
          </p:cNvSpPr>
          <p:nvPr>
            <p:ph type="sldNum" sz="quarter" idx="5"/>
          </p:nvPr>
        </p:nvSpPr>
        <p:spPr/>
        <p:txBody>
          <a:bodyPr/>
          <a:lstStyle/>
          <a:p>
            <a:fld id="{B176F0E7-F6AE-6146-9B97-5E3E4E017785}" type="slidenum">
              <a:rPr lang="en-US" smtClean="0"/>
              <a:t>21</a:t>
            </a:fld>
            <a:endParaRPr lang="en-US"/>
          </a:p>
        </p:txBody>
      </p:sp>
    </p:spTree>
    <p:extLst>
      <p:ext uri="{BB962C8B-B14F-4D97-AF65-F5344CB8AC3E}">
        <p14:creationId xmlns:p14="http://schemas.microsoft.com/office/powerpoint/2010/main" val="1054338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4E9DF4-E4F2-AB4B-AFED-18A595A243C6}"/>
              </a:ext>
            </a:extLst>
          </p:cNvPr>
          <p:cNvSpPr>
            <a:spLocks noGrp="1" noChangeArrowheads="1"/>
          </p:cNvSpPr>
          <p:nvPr>
            <p:ph type="sldNum" sz="quarter" idx="5"/>
          </p:nvPr>
        </p:nvSpPr>
        <p:spPr>
          <a:ln/>
        </p:spPr>
        <p:txBody>
          <a:bodyPr/>
          <a:lstStyle/>
          <a:p>
            <a:fld id="{B635C3F0-419B-9E4E-AD88-71B054C6B4D3}" type="slidenum">
              <a:rPr lang="en-US" altLang="en-US"/>
              <a:pPr/>
              <a:t>25</a:t>
            </a:fld>
            <a:endParaRPr lang="en-US" altLang="en-US"/>
          </a:p>
        </p:txBody>
      </p:sp>
      <p:sp>
        <p:nvSpPr>
          <p:cNvPr id="1298434" name="Rectangle 2">
            <a:extLst>
              <a:ext uri="{FF2B5EF4-FFF2-40B4-BE49-F238E27FC236}">
                <a16:creationId xmlns:a16="http://schemas.microsoft.com/office/drawing/2014/main" id="{540E3C7B-4E3B-364A-A6A0-30AC1295235B}"/>
              </a:ext>
            </a:extLst>
          </p:cNvPr>
          <p:cNvSpPr>
            <a:spLocks noGrp="1" noRot="1" noChangeAspect="1" noChangeArrowheads="1" noTextEdit="1"/>
          </p:cNvSpPr>
          <p:nvPr>
            <p:ph type="sldImg"/>
          </p:nvPr>
        </p:nvSpPr>
        <p:spPr>
          <a:ln/>
        </p:spPr>
      </p:sp>
      <p:sp>
        <p:nvSpPr>
          <p:cNvPr id="1298435" name="Rectangle 3">
            <a:extLst>
              <a:ext uri="{FF2B5EF4-FFF2-40B4-BE49-F238E27FC236}">
                <a16:creationId xmlns:a16="http://schemas.microsoft.com/office/drawing/2014/main" id="{A1738B5E-D7AB-C94E-AEE3-8B7FC9D230FF}"/>
              </a:ext>
            </a:extLst>
          </p:cNvPr>
          <p:cNvSpPr>
            <a:spLocks noGrp="1" noChangeArrowheads="1"/>
          </p:cNvSpPr>
          <p:nvPr>
            <p:ph type="body" idx="1"/>
          </p:nvPr>
        </p:nvSpPr>
        <p:spPr/>
        <p:txBody>
          <a:bodyPr/>
          <a:lstStyle/>
          <a:p>
            <a:r>
              <a:rPr lang="en-US" altLang="en-US" sz="1100"/>
              <a:t>“For theirs is the kingdom of heaven” is an “enclusio”. This shows the true emphasis of the text. The beatitudes teach us how to be citizens in the kingdom of heaven.</a:t>
            </a:r>
          </a:p>
          <a:p>
            <a:r>
              <a:rPr lang="en-US" altLang="en-US" sz="1100"/>
              <a:t>At first this seems different than other beatitudes. It is not a description of a Christian but what is the result of what has gone on before and because of what a Christian is.</a:t>
            </a:r>
          </a:p>
          <a:p>
            <a:r>
              <a:rPr lang="en-US" altLang="en-US" sz="1100"/>
              <a:t>Christ is saying "This is what is going to happen as a result of following me". It follows right behind "blessed are the peacemakers.” If we are peacemakers, we will be persecuted by the wicked.</a:t>
            </a:r>
          </a:p>
          <a:p>
            <a:r>
              <a:rPr lang="en-US" altLang="en-US" sz="1100"/>
              <a:t>This has the same promise as first beatitude, </a:t>
            </a:r>
            <a:r>
              <a:rPr lang="en-US" altLang="en-US" sz="1100" i="1"/>
              <a:t>“theirs is the kingdom of heaven”</a:t>
            </a:r>
            <a:endParaRPr lang="en-US" altLang="en-US" sz="1100"/>
          </a:p>
          <a:p>
            <a:r>
              <a:rPr lang="en-US" altLang="en-US" sz="1100"/>
              <a:t>The beatitudes begin and end with this promise. Blessings are attached with all the beatitudes, but this one is emphasized. Membership in the kingdom is most important thing. </a:t>
            </a:r>
          </a:p>
          <a:p>
            <a:endParaRPr lang="en-US" altLang="en-US"/>
          </a:p>
        </p:txBody>
      </p:sp>
    </p:spTree>
    <p:extLst>
      <p:ext uri="{BB962C8B-B14F-4D97-AF65-F5344CB8AC3E}">
        <p14:creationId xmlns:p14="http://schemas.microsoft.com/office/powerpoint/2010/main" val="264949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4E6C16-519A-C04C-98B3-D23C2051C6E1}"/>
              </a:ext>
            </a:extLst>
          </p:cNvPr>
          <p:cNvSpPr>
            <a:spLocks noGrp="1" noChangeArrowheads="1"/>
          </p:cNvSpPr>
          <p:nvPr>
            <p:ph type="sldNum" sz="quarter" idx="5"/>
          </p:nvPr>
        </p:nvSpPr>
        <p:spPr>
          <a:ln/>
        </p:spPr>
        <p:txBody>
          <a:bodyPr/>
          <a:lstStyle/>
          <a:p>
            <a:fld id="{967D2CD1-3363-C946-A136-C672F36A8309}" type="slidenum">
              <a:rPr lang="en-US" altLang="en-US"/>
              <a:pPr/>
              <a:t>26</a:t>
            </a:fld>
            <a:endParaRPr lang="en-US" altLang="en-US"/>
          </a:p>
        </p:txBody>
      </p:sp>
      <p:sp>
        <p:nvSpPr>
          <p:cNvPr id="1302530" name="Rectangle 2">
            <a:extLst>
              <a:ext uri="{FF2B5EF4-FFF2-40B4-BE49-F238E27FC236}">
                <a16:creationId xmlns:a16="http://schemas.microsoft.com/office/drawing/2014/main" id="{039DDFCE-7DDF-2249-BA2D-28FE88A951EC}"/>
              </a:ext>
            </a:extLst>
          </p:cNvPr>
          <p:cNvSpPr>
            <a:spLocks noGrp="1" noRot="1" noChangeAspect="1" noChangeArrowheads="1" noTextEdit="1"/>
          </p:cNvSpPr>
          <p:nvPr>
            <p:ph type="sldImg"/>
          </p:nvPr>
        </p:nvSpPr>
        <p:spPr>
          <a:ln/>
        </p:spPr>
      </p:sp>
      <p:sp>
        <p:nvSpPr>
          <p:cNvPr id="1302531" name="Rectangle 3">
            <a:extLst>
              <a:ext uri="{FF2B5EF4-FFF2-40B4-BE49-F238E27FC236}">
                <a16:creationId xmlns:a16="http://schemas.microsoft.com/office/drawing/2014/main" id="{31C45BF2-D7C5-0F4B-BCB5-D7BCEBCBC489}"/>
              </a:ext>
            </a:extLst>
          </p:cNvPr>
          <p:cNvSpPr>
            <a:spLocks noGrp="1" noChangeArrowheads="1"/>
          </p:cNvSpPr>
          <p:nvPr>
            <p:ph type="body" idx="1"/>
          </p:nvPr>
        </p:nvSpPr>
        <p:spPr/>
        <p:txBody>
          <a:bodyPr/>
          <a:lstStyle/>
          <a:p>
            <a:r>
              <a:rPr lang="en-US" altLang="en-US" sz="1100"/>
              <a:t>“For theirs is the kingdom of heaven” is an “enclusio”. This shows the true emphasis of the text. The beatitudes teach us how to be citizens in the kingdom of heaven.</a:t>
            </a:r>
          </a:p>
          <a:p>
            <a:r>
              <a:rPr lang="en-US" altLang="en-US" sz="1100"/>
              <a:t>At first this seems different than other beatitudes. It is not a description of a Christian but what is the result of what has gone on before and because of what a Christian is.</a:t>
            </a:r>
          </a:p>
          <a:p>
            <a:r>
              <a:rPr lang="en-US" altLang="en-US" sz="1100"/>
              <a:t>Christ is saying "This is what is going to happen as a result of following me". It follows right behind "blessed are the peacemakers.” If we are peacemakers, we will be persecuted by the wicked.</a:t>
            </a:r>
          </a:p>
          <a:p>
            <a:r>
              <a:rPr lang="en-US" altLang="en-US" sz="1100"/>
              <a:t>This has the same promise as first beatitude, </a:t>
            </a:r>
            <a:r>
              <a:rPr lang="en-US" altLang="en-US" sz="1100" i="1"/>
              <a:t>“theirs is the kingdom of heaven”</a:t>
            </a:r>
            <a:endParaRPr lang="en-US" altLang="en-US" sz="1100"/>
          </a:p>
          <a:p>
            <a:r>
              <a:rPr lang="en-US" altLang="en-US" sz="1100"/>
              <a:t>The beatitudes begin and end with this promise. Blessings are attached with all the beatitudes, but this one is emphasized. Membership in the kingdom is most important thing. </a:t>
            </a:r>
          </a:p>
          <a:p>
            <a:endParaRPr lang="en-US" altLang="en-US"/>
          </a:p>
        </p:txBody>
      </p:sp>
    </p:spTree>
    <p:extLst>
      <p:ext uri="{BB962C8B-B14F-4D97-AF65-F5344CB8AC3E}">
        <p14:creationId xmlns:p14="http://schemas.microsoft.com/office/powerpoint/2010/main" val="787099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D87BBC-3F60-F54D-8D2F-8D3E79ED6AAB}"/>
              </a:ext>
            </a:extLst>
          </p:cNvPr>
          <p:cNvSpPr>
            <a:spLocks noGrp="1" noChangeArrowheads="1"/>
          </p:cNvSpPr>
          <p:nvPr>
            <p:ph type="sldNum" sz="quarter" idx="5"/>
          </p:nvPr>
        </p:nvSpPr>
        <p:spPr>
          <a:ln/>
        </p:spPr>
        <p:txBody>
          <a:bodyPr/>
          <a:lstStyle/>
          <a:p>
            <a:fld id="{B8B8760D-AA99-3B4A-9ED9-CADB9C5BB0E4}" type="slidenum">
              <a:rPr lang="en-US" altLang="en-US"/>
              <a:pPr/>
              <a:t>27</a:t>
            </a:fld>
            <a:endParaRPr lang="en-US" altLang="en-US"/>
          </a:p>
        </p:txBody>
      </p:sp>
      <p:sp>
        <p:nvSpPr>
          <p:cNvPr id="1306626" name="Rectangle 2">
            <a:extLst>
              <a:ext uri="{FF2B5EF4-FFF2-40B4-BE49-F238E27FC236}">
                <a16:creationId xmlns:a16="http://schemas.microsoft.com/office/drawing/2014/main" id="{61BAD0D1-DB59-9642-8E4D-C13A7DB11E9C}"/>
              </a:ext>
            </a:extLst>
          </p:cNvPr>
          <p:cNvSpPr>
            <a:spLocks noGrp="1" noRot="1" noChangeAspect="1" noChangeArrowheads="1" noTextEdit="1"/>
          </p:cNvSpPr>
          <p:nvPr>
            <p:ph type="sldImg"/>
          </p:nvPr>
        </p:nvSpPr>
        <p:spPr>
          <a:ln/>
        </p:spPr>
      </p:sp>
      <p:sp>
        <p:nvSpPr>
          <p:cNvPr id="1306627" name="Rectangle 3">
            <a:extLst>
              <a:ext uri="{FF2B5EF4-FFF2-40B4-BE49-F238E27FC236}">
                <a16:creationId xmlns:a16="http://schemas.microsoft.com/office/drawing/2014/main" id="{99D24755-943E-D843-A695-DE19CF190B6E}"/>
              </a:ext>
            </a:extLst>
          </p:cNvPr>
          <p:cNvSpPr>
            <a:spLocks noGrp="1" noChangeArrowheads="1"/>
          </p:cNvSpPr>
          <p:nvPr>
            <p:ph type="body" idx="1"/>
          </p:nvPr>
        </p:nvSpPr>
        <p:spPr/>
        <p:txBody>
          <a:bodyPr/>
          <a:lstStyle/>
          <a:p>
            <a:r>
              <a:rPr lang="en-US" altLang="en-US" sz="1100"/>
              <a:t>“For theirs is the kingdom of heaven” is an “enclusio”. This shows the true emphasis of the text. The beatitudes teach us how to be citizens in the kingdom of heaven.</a:t>
            </a:r>
          </a:p>
          <a:p>
            <a:r>
              <a:rPr lang="en-US" altLang="en-US" sz="1100"/>
              <a:t>At first this seems different than other beatitudes. It is not a description of a Christian but what is the result of what has gone on before and because of what a Christian is.</a:t>
            </a:r>
          </a:p>
          <a:p>
            <a:r>
              <a:rPr lang="en-US" altLang="en-US" sz="1100"/>
              <a:t>Christ is saying "This is what is going to happen as a result of following me". It follows right behind "blessed are the peacemakers.” If we are peacemakers, we will be persecuted by the wicked.</a:t>
            </a:r>
          </a:p>
          <a:p>
            <a:r>
              <a:rPr lang="en-US" altLang="en-US" sz="1100"/>
              <a:t>This has the same promise as first beatitude, </a:t>
            </a:r>
            <a:r>
              <a:rPr lang="en-US" altLang="en-US" sz="1100" i="1"/>
              <a:t>“theirs is the kingdom of heaven”</a:t>
            </a:r>
            <a:endParaRPr lang="en-US" altLang="en-US" sz="1100"/>
          </a:p>
          <a:p>
            <a:r>
              <a:rPr lang="en-US" altLang="en-US" sz="1100"/>
              <a:t>The beatitudes begin and end with this promise. Blessings are attached with all the beatitudes, but this one is emphasized. Membership in the kingdom is most important thing. </a:t>
            </a:r>
          </a:p>
          <a:p>
            <a:endParaRPr lang="en-US" altLang="en-US"/>
          </a:p>
        </p:txBody>
      </p:sp>
    </p:spTree>
    <p:extLst>
      <p:ext uri="{BB962C8B-B14F-4D97-AF65-F5344CB8AC3E}">
        <p14:creationId xmlns:p14="http://schemas.microsoft.com/office/powerpoint/2010/main" val="624366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Not 8 different people – but 8 qualities that disciples of Jesus accept and develop.</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2</a:t>
            </a:fld>
            <a:endParaRPr lang="en-US"/>
          </a:p>
        </p:txBody>
      </p:sp>
    </p:spTree>
    <p:extLst>
      <p:ext uri="{BB962C8B-B14F-4D97-AF65-F5344CB8AC3E}">
        <p14:creationId xmlns:p14="http://schemas.microsoft.com/office/powerpoint/2010/main" val="39401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Jesus Teaches Us BOTH </a:t>
            </a:r>
            <a:r>
              <a:rPr lang="en-US" u="sng" dirty="0">
                <a:solidFill>
                  <a:schemeClr val="tx1"/>
                </a:solidFill>
              </a:rPr>
              <a:t>Who To Be </a:t>
            </a:r>
            <a:r>
              <a:rPr lang="en-US" dirty="0">
                <a:solidFill>
                  <a:schemeClr val="tx1"/>
                </a:solidFill>
              </a:rPr>
              <a:t>&amp; </a:t>
            </a:r>
            <a:r>
              <a:rPr lang="en-US" u="sng" dirty="0">
                <a:solidFill>
                  <a:schemeClr val="tx1"/>
                </a:solidFill>
              </a:rPr>
              <a:t>What To Do.</a:t>
            </a:r>
            <a:endParaRPr lang="en-US" dirty="0">
              <a:solidFill>
                <a:schemeClr val="tx1"/>
              </a:solidFill>
            </a:endParaRPr>
          </a:p>
          <a:p>
            <a:r>
              <a:rPr lang="en-US" dirty="0">
                <a:solidFill>
                  <a:schemeClr val="tx1"/>
                </a:solidFill>
              </a:rPr>
              <a:t>Jesus Points To BOTH </a:t>
            </a:r>
            <a:r>
              <a:rPr lang="en-US" u="sng" dirty="0">
                <a:solidFill>
                  <a:schemeClr val="tx1"/>
                </a:solidFill>
              </a:rPr>
              <a:t>Current </a:t>
            </a:r>
            <a:r>
              <a:rPr lang="en-US" dirty="0">
                <a:solidFill>
                  <a:schemeClr val="tx1"/>
                </a:solidFill>
              </a:rPr>
              <a:t>&amp; </a:t>
            </a:r>
            <a:r>
              <a:rPr lang="en-US" u="sng" dirty="0">
                <a:solidFill>
                  <a:schemeClr val="tx1"/>
                </a:solidFill>
              </a:rPr>
              <a:t>Future</a:t>
            </a:r>
            <a:r>
              <a:rPr lang="en-US" dirty="0">
                <a:solidFill>
                  <a:schemeClr val="tx1"/>
                </a:solidFill>
              </a:rPr>
              <a:t> Fulfillment.</a:t>
            </a:r>
          </a:p>
          <a:p>
            <a:r>
              <a:rPr lang="en-US" dirty="0">
                <a:solidFill>
                  <a:schemeClr val="tx1"/>
                </a:solidFill>
              </a:rPr>
              <a:t>Jesus Addresses BOTH our </a:t>
            </a:r>
            <a:r>
              <a:rPr lang="en-US" u="sng" dirty="0">
                <a:solidFill>
                  <a:schemeClr val="tx1"/>
                </a:solidFill>
              </a:rPr>
              <a:t>Physical</a:t>
            </a:r>
            <a:r>
              <a:rPr lang="en-US" dirty="0">
                <a:solidFill>
                  <a:schemeClr val="tx1"/>
                </a:solidFill>
              </a:rPr>
              <a:t> &amp; </a:t>
            </a:r>
            <a:r>
              <a:rPr lang="en-US" u="sng" dirty="0">
                <a:solidFill>
                  <a:schemeClr val="tx1"/>
                </a:solidFill>
              </a:rPr>
              <a:t>Personal</a:t>
            </a:r>
            <a:r>
              <a:rPr lang="en-US" dirty="0">
                <a:solidFill>
                  <a:schemeClr val="tx1"/>
                </a:solidFill>
              </a:rPr>
              <a:t> Status.</a:t>
            </a:r>
          </a:p>
          <a:p>
            <a:r>
              <a:rPr lang="en-US" dirty="0">
                <a:solidFill>
                  <a:schemeClr val="tx1"/>
                </a:solidFill>
              </a:rPr>
              <a:t>Jesus Speaks To BOTH our </a:t>
            </a:r>
            <a:r>
              <a:rPr lang="en-US" u="sng" dirty="0">
                <a:solidFill>
                  <a:schemeClr val="tx1"/>
                </a:solidFill>
              </a:rPr>
              <a:t>Inward</a:t>
            </a:r>
            <a:r>
              <a:rPr lang="en-US" dirty="0">
                <a:solidFill>
                  <a:schemeClr val="tx1"/>
                </a:solidFill>
              </a:rPr>
              <a:t> &amp; </a:t>
            </a:r>
            <a:r>
              <a:rPr lang="en-US" u="sng" dirty="0">
                <a:solidFill>
                  <a:schemeClr val="tx1"/>
                </a:solidFill>
              </a:rPr>
              <a:t>Outward</a:t>
            </a:r>
            <a:r>
              <a:rPr lang="en-US" dirty="0">
                <a:solidFill>
                  <a:schemeClr val="tx1"/>
                </a:solidFill>
              </a:rPr>
              <a:t> Joy.</a:t>
            </a:r>
          </a:p>
          <a:p>
            <a:pPr lvl="1"/>
            <a:r>
              <a:rPr lang="en-US" dirty="0">
                <a:solidFill>
                  <a:schemeClr val="tx1"/>
                </a:solidFill>
              </a:rPr>
              <a:t>Inward: Comfort, Satisfaction</a:t>
            </a:r>
          </a:p>
          <a:p>
            <a:pPr lvl="1"/>
            <a:r>
              <a:rPr lang="en-US" dirty="0">
                <a:solidFill>
                  <a:schemeClr val="tx1"/>
                </a:solidFill>
              </a:rPr>
              <a:t>Outward: extending compassion, showing mercy, making peace</a:t>
            </a:r>
          </a:p>
          <a:p>
            <a:r>
              <a:rPr lang="en-US" dirty="0">
                <a:solidFill>
                  <a:schemeClr val="tx1"/>
                </a:solidFill>
              </a:rPr>
              <a:t>Jesus Explains BOTH the </a:t>
            </a:r>
            <a:r>
              <a:rPr lang="en-US" u="sng" dirty="0">
                <a:solidFill>
                  <a:schemeClr val="tx1"/>
                </a:solidFill>
              </a:rPr>
              <a:t>Blessings</a:t>
            </a:r>
            <a:r>
              <a:rPr lang="en-US" dirty="0">
                <a:solidFill>
                  <a:schemeClr val="tx1"/>
                </a:solidFill>
              </a:rPr>
              <a:t> &amp; </a:t>
            </a:r>
            <a:r>
              <a:rPr lang="en-US" u="sng" dirty="0">
                <a:solidFill>
                  <a:schemeClr val="tx1"/>
                </a:solidFill>
              </a:rPr>
              <a:t>Persecutions</a:t>
            </a:r>
            <a:r>
              <a:rPr lang="en-US" dirty="0">
                <a:solidFill>
                  <a:schemeClr val="tx1"/>
                </a:solidFill>
              </a:rPr>
              <a:t> to Expect.</a:t>
            </a:r>
          </a:p>
          <a:p>
            <a:r>
              <a:rPr lang="en-US" dirty="0">
                <a:solidFill>
                  <a:schemeClr val="tx1"/>
                </a:solidFill>
              </a:rPr>
              <a:t>Jesus Exemplifies All 8 In BOTH </a:t>
            </a:r>
            <a:r>
              <a:rPr lang="en-US" u="sng" dirty="0">
                <a:solidFill>
                  <a:schemeClr val="tx1"/>
                </a:solidFill>
              </a:rPr>
              <a:t>His Life</a:t>
            </a:r>
            <a:r>
              <a:rPr lang="en-US" dirty="0">
                <a:solidFill>
                  <a:schemeClr val="tx1"/>
                </a:solidFill>
              </a:rPr>
              <a:t> &amp; </a:t>
            </a:r>
            <a:r>
              <a:rPr lang="en-US" u="sng" dirty="0">
                <a:solidFill>
                  <a:schemeClr val="tx1"/>
                </a:solidFill>
              </a:rPr>
              <a:t>His Death</a:t>
            </a:r>
            <a:r>
              <a:rPr lang="en-US" dirty="0">
                <a:solidFill>
                  <a:schemeClr val="tx1"/>
                </a:solidFill>
              </a:rPr>
              <a:t>.</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are so comprehensive, such a powerful summary – that ALL of us can find aspects of these traits to grow in and to use to serve others in the chaotic world around us.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Give Us STABILITY.  They Stir Our GROW.  They Help us SERVE.  They Elevate our Thinking ABOVE the Chaos and Noise.</a:t>
            </a:r>
          </a:p>
        </p:txBody>
      </p:sp>
      <p:sp>
        <p:nvSpPr>
          <p:cNvPr id="4" name="Slide Number Placeholder 3"/>
          <p:cNvSpPr>
            <a:spLocks noGrp="1"/>
          </p:cNvSpPr>
          <p:nvPr>
            <p:ph type="sldNum" sz="quarter" idx="5"/>
          </p:nvPr>
        </p:nvSpPr>
        <p:spPr/>
        <p:txBody>
          <a:bodyPr/>
          <a:lstStyle/>
          <a:p>
            <a:fld id="{B176F0E7-F6AE-6146-9B97-5E3E4E017785}" type="slidenum">
              <a:rPr lang="en-US" smtClean="0"/>
              <a:t>3</a:t>
            </a:fld>
            <a:endParaRPr lang="en-US"/>
          </a:p>
        </p:txBody>
      </p:sp>
    </p:spTree>
    <p:extLst>
      <p:ext uri="{BB962C8B-B14F-4D97-AF65-F5344CB8AC3E}">
        <p14:creationId xmlns:p14="http://schemas.microsoft.com/office/powerpoint/2010/main" val="50058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They are so comprehensive, such a powerful summary – that ALL of us can find aspects of these traits to grow in and to use to serve others in the chaotic world around us.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Give Us STABILITY.  They Stir Our GROW.  They Help us SERVE.  They Elevate our Thinking ABOVE the Chaos and Noise.</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4</a:t>
            </a:fld>
            <a:endParaRPr lang="en-US"/>
          </a:p>
        </p:txBody>
      </p:sp>
    </p:spTree>
    <p:extLst>
      <p:ext uri="{BB962C8B-B14F-4D97-AF65-F5344CB8AC3E}">
        <p14:creationId xmlns:p14="http://schemas.microsoft.com/office/powerpoint/2010/main" val="15680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crouch” – one who was forced to crouch in poverty as they begged for assistance.</a:t>
            </a:r>
          </a:p>
          <a:p>
            <a:r>
              <a:rPr lang="en-US" dirty="0"/>
              <a:t>Luke 18 – God be merciful to me a sinner.</a:t>
            </a:r>
          </a:p>
          <a:p>
            <a:endParaRPr lang="en-US" dirty="0"/>
          </a:p>
          <a:p>
            <a:r>
              <a:rPr lang="en-US" dirty="0"/>
              <a:t>“Can’t work, need forgiveness” (Lawn Clothes)</a:t>
            </a:r>
          </a:p>
          <a:p>
            <a:pPr lvl="1"/>
            <a:r>
              <a:rPr lang="en-US" dirty="0"/>
              <a:t>Not standing before God saying, look what I did with the talents you gave me, but instead saying: God, I broke it, and I can’t fix it. (</a:t>
            </a:r>
            <a:r>
              <a:rPr lang="en-US" dirty="0" err="1"/>
              <a:t>titus</a:t>
            </a:r>
            <a:r>
              <a:rPr lang="en-US" dirty="0"/>
              <a:t> 3)</a:t>
            </a:r>
          </a:p>
          <a:p>
            <a:pPr lvl="1"/>
            <a:endParaRPr lang="en-US" dirty="0"/>
          </a:p>
          <a:p>
            <a:r>
              <a:rPr lang="en-US" dirty="0"/>
              <a:t>THE KINGDOM OF HEAVEN - God’s Promises, Family, Dominion are for these people.</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5</a:t>
            </a:fld>
            <a:endParaRPr lang="en-US"/>
          </a:p>
        </p:txBody>
      </p:sp>
    </p:spTree>
    <p:extLst>
      <p:ext uri="{BB962C8B-B14F-4D97-AF65-F5344CB8AC3E}">
        <p14:creationId xmlns:p14="http://schemas.microsoft.com/office/powerpoint/2010/main" val="404449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Mourning Over A Death: Ours.</a:t>
            </a:r>
          </a:p>
          <a:p>
            <a:endParaRPr lang="en-US" dirty="0"/>
          </a:p>
          <a:p>
            <a:r>
              <a:rPr lang="en-US" dirty="0"/>
              <a:t>Godly Sorrow Over Our Sins.</a:t>
            </a:r>
          </a:p>
          <a:p>
            <a:endParaRPr lang="en-US" dirty="0"/>
          </a:p>
          <a:p>
            <a:r>
              <a:rPr lang="en-US" dirty="0"/>
              <a:t>Comfort – Peace, Healing, Forgiveness, Renewal, Usefulness, Hope</a:t>
            </a:r>
          </a:p>
          <a:p>
            <a:endParaRPr lang="en-US" dirty="0"/>
          </a:p>
          <a:p>
            <a:r>
              <a:rPr lang="en-US" dirty="0"/>
              <a:t>To the one who deeply regrets what they’ve broken, destroyed, and killed, God gives a new life to walk in a new path.</a:t>
            </a:r>
          </a:p>
          <a:p>
            <a:r>
              <a:rPr lang="en-US" dirty="0"/>
              <a:t>What was shattered is now a New Creation.</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6</a:t>
            </a:fld>
            <a:endParaRPr lang="en-US"/>
          </a:p>
        </p:txBody>
      </p:sp>
    </p:spTree>
    <p:extLst>
      <p:ext uri="{BB962C8B-B14F-4D97-AF65-F5344CB8AC3E}">
        <p14:creationId xmlns:p14="http://schemas.microsoft.com/office/powerpoint/2010/main" val="417371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Psalm 37</a:t>
            </a:r>
          </a:p>
          <a:p>
            <a:endParaRPr lang="en-US" dirty="0"/>
          </a:p>
          <a:p>
            <a:r>
              <a:rPr lang="en-US" dirty="0"/>
              <a:t>Who Wins In The End?  </a:t>
            </a:r>
          </a:p>
          <a:p>
            <a:pPr lvl="1"/>
            <a:r>
              <a:rPr lang="en-US" dirty="0"/>
              <a:t>Is it the power-hungry, the ruthless? </a:t>
            </a:r>
          </a:p>
          <a:p>
            <a:pPr lvl="1"/>
            <a:r>
              <a:rPr lang="en-US" dirty="0"/>
              <a:t>Is the the privileged and elite?</a:t>
            </a:r>
          </a:p>
          <a:p>
            <a:pPr lvl="1"/>
            <a:r>
              <a:rPr lang="en-US" dirty="0"/>
              <a:t>No, it is GOD!</a:t>
            </a:r>
          </a:p>
          <a:p>
            <a:pPr lvl="1"/>
            <a:endParaRPr lang="en-US" dirty="0"/>
          </a:p>
          <a:p>
            <a:r>
              <a:rPr lang="en-US" dirty="0"/>
              <a:t>Meekness is Cultivated</a:t>
            </a:r>
          </a:p>
          <a:p>
            <a:pPr lvl="1"/>
            <a:r>
              <a:rPr lang="en-US" dirty="0"/>
              <a:t>Trusting In God</a:t>
            </a:r>
          </a:p>
          <a:p>
            <a:pPr lvl="1"/>
            <a:r>
              <a:rPr lang="en-US" dirty="0"/>
              <a:t>Long-Suffering</a:t>
            </a:r>
          </a:p>
          <a:p>
            <a:pPr lvl="1"/>
            <a:r>
              <a:rPr lang="en-US" dirty="0"/>
              <a:t>Humility</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7</a:t>
            </a:fld>
            <a:endParaRPr lang="en-US"/>
          </a:p>
        </p:txBody>
      </p:sp>
    </p:spTree>
    <p:extLst>
      <p:ext uri="{BB962C8B-B14F-4D97-AF65-F5344CB8AC3E}">
        <p14:creationId xmlns:p14="http://schemas.microsoft.com/office/powerpoint/2010/main" val="189629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 42:1-2</a:t>
            </a:r>
          </a:p>
          <a:p>
            <a:endParaRPr lang="en-US" dirty="0"/>
          </a:p>
          <a:p>
            <a:r>
              <a:rPr lang="en-US" dirty="0"/>
              <a:t>Our World is Hungry for Happiness, &amp; It Doesn’t Satisfy.</a:t>
            </a:r>
          </a:p>
          <a:p>
            <a:r>
              <a:rPr lang="en-US" dirty="0"/>
              <a:t>Our World Is Hungry for Fame on </a:t>
            </a:r>
            <a:r>
              <a:rPr lang="en-US" dirty="0" err="1"/>
              <a:t>TikTok</a:t>
            </a:r>
            <a:r>
              <a:rPr lang="en-US" dirty="0"/>
              <a:t>, &amp; It Doesn’t Satisfy.</a:t>
            </a:r>
          </a:p>
          <a:p>
            <a:r>
              <a:rPr lang="en-US" dirty="0"/>
              <a:t>Christians Are Hungry For Righteousness, &amp; Find A Joy Only Jesus Can Provide.</a:t>
            </a:r>
          </a:p>
          <a:p>
            <a:endParaRPr lang="en-US" dirty="0"/>
          </a:p>
          <a:p>
            <a:r>
              <a:rPr lang="en-US" dirty="0"/>
              <a:t>We would welcome righteousness in our surroundings, but we are first interested in being MADE righteous by God. The fellowship we lost being restored.</a:t>
            </a:r>
          </a:p>
          <a:p>
            <a:r>
              <a:rPr lang="en-US" dirty="0"/>
              <a:t>Adam &amp; Eve the moment their eyes were open. When they couldn’t “just put it back” but found themselves naked, ashamed, and in sin.</a:t>
            </a:r>
          </a:p>
          <a:p>
            <a:endParaRPr lang="en-US" dirty="0"/>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8</a:t>
            </a:fld>
            <a:endParaRPr lang="en-US"/>
          </a:p>
        </p:txBody>
      </p:sp>
    </p:spTree>
    <p:extLst>
      <p:ext uri="{BB962C8B-B14F-4D97-AF65-F5344CB8AC3E}">
        <p14:creationId xmlns:p14="http://schemas.microsoft.com/office/powerpoint/2010/main" val="324678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But we don’t stop at RIGHTEOUSNESS. We are not so obsessed with what is RIGTH, that we’ve lost sight of what is LOVING.</a:t>
            </a:r>
          </a:p>
          <a:p>
            <a:endParaRPr lang="en-US" dirty="0"/>
          </a:p>
          <a:p>
            <a:r>
              <a:rPr lang="en-US" dirty="0"/>
              <a:t>  No, the justice we desire includes a healthy portion of MERCY.</a:t>
            </a:r>
          </a:p>
          <a:p>
            <a:endParaRPr lang="en-US" dirty="0"/>
          </a:p>
          <a:p>
            <a:r>
              <a:rPr lang="en-US" dirty="0"/>
              <a:t>Actively Compassionate.</a:t>
            </a:r>
          </a:p>
          <a:p>
            <a:r>
              <a:rPr lang="en-US" dirty="0"/>
              <a:t>Go and Do the Same. Luke 10:37</a:t>
            </a:r>
          </a:p>
          <a:p>
            <a:r>
              <a:rPr lang="en-US" dirty="0"/>
              <a:t>Mt 25 – Those in need are shown active mercy.</a:t>
            </a:r>
          </a:p>
          <a:p>
            <a:r>
              <a:rPr lang="en-US" dirty="0"/>
              <a:t>What are others going through? How can I help?</a:t>
            </a:r>
          </a:p>
          <a:p>
            <a:endParaRPr lang="en-US" dirty="0"/>
          </a:p>
          <a:p>
            <a:r>
              <a:rPr lang="en-US" dirty="0"/>
              <a:t>Proverbs 11:24-25</a:t>
            </a:r>
          </a:p>
          <a:p>
            <a:endParaRPr lang="en-US" dirty="0"/>
          </a:p>
        </p:txBody>
      </p:sp>
      <p:sp>
        <p:nvSpPr>
          <p:cNvPr id="4" name="Slide Number Placeholder 3"/>
          <p:cNvSpPr>
            <a:spLocks noGrp="1"/>
          </p:cNvSpPr>
          <p:nvPr>
            <p:ph type="sldNum" sz="quarter" idx="5"/>
          </p:nvPr>
        </p:nvSpPr>
        <p:spPr/>
        <p:txBody>
          <a:bodyPr/>
          <a:lstStyle/>
          <a:p>
            <a:fld id="{B176F0E7-F6AE-6146-9B97-5E3E4E017785}" type="slidenum">
              <a:rPr lang="en-US" smtClean="0"/>
              <a:t>9</a:t>
            </a:fld>
            <a:endParaRPr lang="en-US"/>
          </a:p>
        </p:txBody>
      </p:sp>
    </p:spTree>
    <p:extLst>
      <p:ext uri="{BB962C8B-B14F-4D97-AF65-F5344CB8AC3E}">
        <p14:creationId xmlns:p14="http://schemas.microsoft.com/office/powerpoint/2010/main" val="2317242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95AD9F-B267-BA42-856C-E8A093E6B5F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1783555570"/>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95AD9F-B267-BA42-856C-E8A093E6B5F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703731048"/>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95AD9F-B267-BA42-856C-E8A093E6B5F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458878081"/>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F3D4F-0899-1A49-AFE4-BE535FEC0A90}"/>
              </a:ext>
            </a:extLst>
          </p:cNvPr>
          <p:cNvSpPr>
            <a:spLocks noGrp="1"/>
          </p:cNvSpPr>
          <p:nvPr>
            <p:ph/>
          </p:nvPr>
        </p:nvSpPr>
        <p:spPr>
          <a:xfrm>
            <a:off x="685800" y="508000"/>
            <a:ext cx="7772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A605733-9965-9E48-8855-5E516E785C2B}"/>
              </a:ext>
            </a:extLst>
          </p:cNvPr>
          <p:cNvSpPr>
            <a:spLocks noGrp="1"/>
          </p:cNvSpPr>
          <p:nvPr>
            <p:ph type="dt" sz="half" idx="10"/>
          </p:nvPr>
        </p:nvSpPr>
        <p:spPr>
          <a:xfrm>
            <a:off x="685800" y="5207000"/>
            <a:ext cx="1905000" cy="3810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23B4C8F-7FC4-FC42-AC80-C12DCF731A4B}"/>
              </a:ext>
            </a:extLst>
          </p:cNvPr>
          <p:cNvSpPr>
            <a:spLocks noGrp="1"/>
          </p:cNvSpPr>
          <p:nvPr>
            <p:ph type="ftr" sz="quarter" idx="11"/>
          </p:nvPr>
        </p:nvSpPr>
        <p:spPr>
          <a:xfrm>
            <a:off x="3124200" y="5207000"/>
            <a:ext cx="2895600" cy="3810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B959CBA-9917-184C-A2E4-3440985D0D5D}"/>
              </a:ext>
            </a:extLst>
          </p:cNvPr>
          <p:cNvSpPr>
            <a:spLocks noGrp="1"/>
          </p:cNvSpPr>
          <p:nvPr>
            <p:ph type="sldNum" sz="quarter" idx="12"/>
          </p:nvPr>
        </p:nvSpPr>
        <p:spPr>
          <a:xfrm>
            <a:off x="6553200" y="5207000"/>
            <a:ext cx="1905000" cy="381000"/>
          </a:xfrm>
        </p:spPr>
        <p:txBody>
          <a:bodyPr/>
          <a:lstStyle>
            <a:lvl1pPr>
              <a:defRPr/>
            </a:lvl1pPr>
          </a:lstStyle>
          <a:p>
            <a:fld id="{C5343E3E-9BF5-2748-8F8D-48CA618F0715}" type="slidenum">
              <a:rPr lang="en-US" altLang="en-US"/>
              <a:pPr/>
              <a:t>‹#›</a:t>
            </a:fld>
            <a:endParaRPr lang="en-US" altLang="en-US"/>
          </a:p>
        </p:txBody>
      </p:sp>
    </p:spTree>
    <p:extLst>
      <p:ext uri="{BB962C8B-B14F-4D97-AF65-F5344CB8AC3E}">
        <p14:creationId xmlns:p14="http://schemas.microsoft.com/office/powerpoint/2010/main" val="1533871639"/>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a:solidFill>
                  <a:schemeClr val="accent1">
                    <a:lumMod val="50000"/>
                  </a:schemeClr>
                </a:solidFill>
              </a:defRPr>
            </a:lvl1pPr>
          </a:lstStyle>
          <a:p>
            <a:r>
              <a:rPr lang="en-US" dirty="0"/>
              <a:t>Click to edit Master title style</a:t>
            </a:r>
          </a:p>
        </p:txBody>
      </p:sp>
      <p:sp>
        <p:nvSpPr>
          <p:cNvPr id="3" name="Content Placeholder 2"/>
          <p:cNvSpPr>
            <a:spLocks noGrp="1"/>
          </p:cNvSpPr>
          <p:nvPr>
            <p:ph idx="1"/>
          </p:nvPr>
        </p:nvSpPr>
        <p:spPr>
          <a:xfrm>
            <a:off x="628650" y="3157538"/>
            <a:ext cx="7886700" cy="1989931"/>
          </a:xfrm>
        </p:spPr>
        <p:txBody>
          <a:bodyPr>
            <a:normAutofit/>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595AD9F-B267-BA42-856C-E8A093E6B5F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163926476"/>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95AD9F-B267-BA42-856C-E8A093E6B5FA}" type="datetimeFigureOut">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3838877760"/>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95AD9F-B267-BA42-856C-E8A093E6B5FA}"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2708845254"/>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95AD9F-B267-BA42-856C-E8A093E6B5FA}" type="datetimeFigureOut">
              <a:rPr lang="en-US" smtClean="0"/>
              <a:t>9/12/2021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1363834264"/>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95AD9F-B267-BA42-856C-E8A093E6B5FA}" type="datetimeFigureOut">
              <a:rPr lang="en-US" smtClean="0"/>
              <a:t>9/12/2021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1331236188"/>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5AD9F-B267-BA42-856C-E8A093E6B5FA}" type="datetimeFigureOut">
              <a:rPr lang="en-US" smtClean="0"/>
              <a:t>9/12/2021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76669937"/>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95AD9F-B267-BA42-856C-E8A093E6B5FA}"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2839121885"/>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95AD9F-B267-BA42-856C-E8A093E6B5FA}" type="datetimeFigureOut">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C8C34D-338C-D145-9FDD-5BC09464DFC8}" type="slidenum">
              <a:rPr lang="en-US" smtClean="0"/>
              <a:t>‹#›</a:t>
            </a:fld>
            <a:endParaRPr lang="en-US"/>
          </a:p>
        </p:txBody>
      </p:sp>
    </p:spTree>
    <p:extLst>
      <p:ext uri="{BB962C8B-B14F-4D97-AF65-F5344CB8AC3E}">
        <p14:creationId xmlns:p14="http://schemas.microsoft.com/office/powerpoint/2010/main" val="4236378901"/>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0595AD9F-B267-BA42-856C-E8A093E6B5FA}" type="datetimeFigureOut">
              <a:rPr lang="en-US" smtClean="0"/>
              <a:t>9/12/2021</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65C8C34D-338C-D145-9FDD-5BC09464DFC8}" type="slidenum">
              <a:rPr lang="en-US" smtClean="0"/>
              <a:t>‹#›</a:t>
            </a:fld>
            <a:endParaRPr lang="en-US"/>
          </a:p>
        </p:txBody>
      </p:sp>
    </p:spTree>
    <p:extLst>
      <p:ext uri="{BB962C8B-B14F-4D97-AF65-F5344CB8AC3E}">
        <p14:creationId xmlns:p14="http://schemas.microsoft.com/office/powerpoint/2010/main" val="1655127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wipe dir="d"/>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8079-EDBB-BE49-B659-336C5722696C}"/>
              </a:ext>
            </a:extLst>
          </p:cNvPr>
          <p:cNvSpPr>
            <a:spLocks noGrp="1"/>
          </p:cNvSpPr>
          <p:nvPr>
            <p:ph type="ctrTitle"/>
          </p:nvPr>
        </p:nvSpPr>
        <p:spPr/>
        <p:txBody>
          <a:bodyPr/>
          <a:lstStyle/>
          <a:p>
            <a:r>
              <a:rPr lang="en-US" dirty="0"/>
              <a:t>Beatitudes</a:t>
            </a:r>
          </a:p>
        </p:txBody>
      </p:sp>
      <p:sp>
        <p:nvSpPr>
          <p:cNvPr id="3" name="Subtitle 2">
            <a:extLst>
              <a:ext uri="{FF2B5EF4-FFF2-40B4-BE49-F238E27FC236}">
                <a16:creationId xmlns:a16="http://schemas.microsoft.com/office/drawing/2014/main" id="{4E74DCE3-345F-8F45-9300-A4A8743D866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21197A5-4896-A440-ADB2-18EBFC14D9C7}"/>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2491763743"/>
      </p:ext>
    </p:ext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FF49-E450-E54A-A5FF-A66312D5C2CA}"/>
              </a:ext>
            </a:extLst>
          </p:cNvPr>
          <p:cNvSpPr>
            <a:spLocks noGrp="1"/>
          </p:cNvSpPr>
          <p:nvPr>
            <p:ph type="title"/>
          </p:nvPr>
        </p:nvSpPr>
        <p:spPr/>
        <p:txBody>
          <a:bodyPr/>
          <a:lstStyle/>
          <a:p>
            <a:r>
              <a:rPr lang="en-US" dirty="0">
                <a:latin typeface="+mn-lt"/>
              </a:rPr>
              <a:t>Blessed Are The Pure In Heart…</a:t>
            </a:r>
          </a:p>
        </p:txBody>
      </p:sp>
      <p:sp>
        <p:nvSpPr>
          <p:cNvPr id="3" name="Content Placeholder 2">
            <a:extLst>
              <a:ext uri="{FF2B5EF4-FFF2-40B4-BE49-F238E27FC236}">
                <a16:creationId xmlns:a16="http://schemas.microsoft.com/office/drawing/2014/main" id="{02E4B0E8-C82F-CD40-BB59-11EAF44FD893}"/>
              </a:ext>
            </a:extLst>
          </p:cNvPr>
          <p:cNvSpPr>
            <a:spLocks noGrp="1"/>
          </p:cNvSpPr>
          <p:nvPr>
            <p:ph idx="1"/>
          </p:nvPr>
        </p:nvSpPr>
        <p:spPr>
          <a:xfrm>
            <a:off x="931333" y="1730640"/>
            <a:ext cx="3268134" cy="3434027"/>
          </a:xfrm>
        </p:spPr>
        <p:txBody>
          <a:bodyPr>
            <a:normAutofit/>
          </a:bodyPr>
          <a:lstStyle/>
          <a:p>
            <a:r>
              <a:rPr lang="en-US" b="1" u="sng" dirty="0">
                <a:effectLst>
                  <a:outerShdw blurRad="50800" dist="38100" dir="2700000" algn="tl" rotWithShape="0">
                    <a:prstClr val="black">
                      <a:alpha val="40000"/>
                    </a:prstClr>
                  </a:outerShdw>
                </a:effectLst>
              </a:rPr>
              <a:t>Pure In Purpose </a:t>
            </a:r>
            <a:r>
              <a:rPr lang="en-US" b="1" dirty="0">
                <a:effectLst>
                  <a:outerShdw blurRad="50800" dist="38100" dir="2700000" algn="tl" rotWithShape="0">
                    <a:prstClr val="black">
                      <a:alpha val="40000"/>
                    </a:prstClr>
                  </a:outerShdw>
                </a:effectLst>
              </a:rPr>
              <a:t>Such As Mt. 6:24 or Jam. 4:8</a:t>
            </a:r>
          </a:p>
          <a:p>
            <a:r>
              <a:rPr lang="en-US" b="1" dirty="0">
                <a:effectLst>
                  <a:outerShdw blurRad="50800" dist="38100" dir="2700000" algn="tl" rotWithShape="0">
                    <a:prstClr val="black">
                      <a:alpha val="40000"/>
                    </a:prstClr>
                  </a:outerShdw>
                </a:effectLst>
              </a:rPr>
              <a:t>The Pure Heart of Joshua. (24:15)</a:t>
            </a:r>
          </a:p>
          <a:p>
            <a:r>
              <a:rPr lang="en-US" b="1" dirty="0">
                <a:effectLst>
                  <a:outerShdw blurRad="50800" dist="38100" dir="2700000" algn="tl" rotWithShape="0">
                    <a:prstClr val="black">
                      <a:alpha val="40000"/>
                    </a:prstClr>
                  </a:outerShdw>
                </a:effectLst>
              </a:rPr>
              <a:t>See God: In Heaven, But Even Now In The Light of Jesus’ Disciples (5:14-16)</a:t>
            </a:r>
          </a:p>
        </p:txBody>
      </p:sp>
      <p:pic>
        <p:nvPicPr>
          <p:cNvPr id="5" name="Picture 4">
            <a:extLst>
              <a:ext uri="{FF2B5EF4-FFF2-40B4-BE49-F238E27FC236}">
                <a16:creationId xmlns:a16="http://schemas.microsoft.com/office/drawing/2014/main" id="{CCE8F690-8704-7C44-A286-5CD3C78B21C9}"/>
              </a:ext>
            </a:extLst>
          </p:cNvPr>
          <p:cNvPicPr>
            <a:picLocks noChangeAspect="1"/>
          </p:cNvPicPr>
          <p:nvPr/>
        </p:nvPicPr>
        <p:blipFill rotWithShape="1">
          <a:blip r:embed="rId3"/>
          <a:srcRect l="23796"/>
          <a:stretch/>
        </p:blipFill>
        <p:spPr>
          <a:xfrm>
            <a:off x="4566768" y="1568050"/>
            <a:ext cx="3948582" cy="3454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6863998"/>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FF49-E450-E54A-A5FF-A66312D5C2CA}"/>
              </a:ext>
            </a:extLst>
          </p:cNvPr>
          <p:cNvSpPr>
            <a:spLocks noGrp="1"/>
          </p:cNvSpPr>
          <p:nvPr>
            <p:ph type="title"/>
          </p:nvPr>
        </p:nvSpPr>
        <p:spPr/>
        <p:txBody>
          <a:bodyPr/>
          <a:lstStyle/>
          <a:p>
            <a:r>
              <a:rPr lang="en-US" dirty="0">
                <a:latin typeface="+mn-lt"/>
              </a:rPr>
              <a:t>Blessed Are The Peacemakers…</a:t>
            </a:r>
          </a:p>
        </p:txBody>
      </p:sp>
      <p:sp>
        <p:nvSpPr>
          <p:cNvPr id="3" name="Content Placeholder 2">
            <a:extLst>
              <a:ext uri="{FF2B5EF4-FFF2-40B4-BE49-F238E27FC236}">
                <a16:creationId xmlns:a16="http://schemas.microsoft.com/office/drawing/2014/main" id="{02E4B0E8-C82F-CD40-BB59-11EAF44FD893}"/>
              </a:ext>
            </a:extLst>
          </p:cNvPr>
          <p:cNvSpPr>
            <a:spLocks noGrp="1"/>
          </p:cNvSpPr>
          <p:nvPr>
            <p:ph idx="1"/>
          </p:nvPr>
        </p:nvSpPr>
        <p:spPr>
          <a:xfrm>
            <a:off x="5147734" y="1730640"/>
            <a:ext cx="3555999" cy="3535627"/>
          </a:xfrm>
        </p:spPr>
        <p:txBody>
          <a:bodyPr>
            <a:normAutofit/>
          </a:bodyPr>
          <a:lstStyle/>
          <a:p>
            <a:r>
              <a:rPr lang="en-US" b="1" dirty="0">
                <a:effectLst>
                  <a:outerShdw blurRad="50800" dist="38100" dir="2700000" algn="tl" rotWithShape="0">
                    <a:prstClr val="black">
                      <a:alpha val="40000"/>
                    </a:prstClr>
                  </a:outerShdw>
                </a:effectLst>
              </a:rPr>
              <a:t>Would The Messiah Be A Warrior Who Dominates &amp; Overpowers?</a:t>
            </a:r>
          </a:p>
          <a:p>
            <a:r>
              <a:rPr lang="en-US" b="1" dirty="0">
                <a:effectLst>
                  <a:outerShdw blurRad="50800" dist="38100" dir="2700000" algn="tl" rotWithShape="0">
                    <a:prstClr val="black">
                      <a:alpha val="40000"/>
                    </a:prstClr>
                  </a:outerShdw>
                </a:effectLst>
              </a:rPr>
              <a:t>Would The King’s Children Be Warriors or Ambassadors of Peace?</a:t>
            </a:r>
          </a:p>
          <a:p>
            <a:r>
              <a:rPr lang="en-US" b="1" dirty="0">
                <a:effectLst>
                  <a:outerShdw blurRad="50800" dist="38100" dir="2700000" algn="tl" rotWithShape="0">
                    <a:prstClr val="black">
                      <a:alpha val="40000"/>
                    </a:prstClr>
                  </a:outerShdw>
                </a:effectLst>
              </a:rPr>
              <a:t>2 Corinthians 5:18-20</a:t>
            </a:r>
          </a:p>
        </p:txBody>
      </p:sp>
      <p:pic>
        <p:nvPicPr>
          <p:cNvPr id="5" name="Picture 4">
            <a:extLst>
              <a:ext uri="{FF2B5EF4-FFF2-40B4-BE49-F238E27FC236}">
                <a16:creationId xmlns:a16="http://schemas.microsoft.com/office/drawing/2014/main" id="{F072489D-A7C1-E641-ABB4-0C9B71939897}"/>
              </a:ext>
            </a:extLst>
          </p:cNvPr>
          <p:cNvPicPr>
            <a:picLocks noChangeAspect="1"/>
          </p:cNvPicPr>
          <p:nvPr/>
        </p:nvPicPr>
        <p:blipFill>
          <a:blip r:embed="rId3"/>
          <a:stretch>
            <a:fillRect/>
          </a:stretch>
        </p:blipFill>
        <p:spPr>
          <a:xfrm>
            <a:off x="750206" y="1730640"/>
            <a:ext cx="4089403" cy="2726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525485"/>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FF49-E450-E54A-A5FF-A66312D5C2CA}"/>
              </a:ext>
            </a:extLst>
          </p:cNvPr>
          <p:cNvSpPr>
            <a:spLocks noGrp="1"/>
          </p:cNvSpPr>
          <p:nvPr>
            <p:ph type="title"/>
          </p:nvPr>
        </p:nvSpPr>
        <p:spPr>
          <a:xfrm>
            <a:off x="628650" y="304271"/>
            <a:ext cx="7886700" cy="1104636"/>
          </a:xfrm>
        </p:spPr>
        <p:txBody>
          <a:bodyPr/>
          <a:lstStyle/>
          <a:p>
            <a:r>
              <a:rPr lang="en-US" dirty="0">
                <a:latin typeface="+mn-lt"/>
              </a:rPr>
              <a:t>Blessed Are The Persecuted…</a:t>
            </a:r>
          </a:p>
        </p:txBody>
      </p:sp>
      <p:sp>
        <p:nvSpPr>
          <p:cNvPr id="3" name="Content Placeholder 2">
            <a:extLst>
              <a:ext uri="{FF2B5EF4-FFF2-40B4-BE49-F238E27FC236}">
                <a16:creationId xmlns:a16="http://schemas.microsoft.com/office/drawing/2014/main" id="{02E4B0E8-C82F-CD40-BB59-11EAF44FD893}"/>
              </a:ext>
            </a:extLst>
          </p:cNvPr>
          <p:cNvSpPr>
            <a:spLocks noGrp="1"/>
          </p:cNvSpPr>
          <p:nvPr>
            <p:ph idx="1"/>
          </p:nvPr>
        </p:nvSpPr>
        <p:spPr>
          <a:xfrm>
            <a:off x="628651" y="4185626"/>
            <a:ext cx="7886700" cy="1419311"/>
          </a:xfrm>
        </p:spPr>
        <p:txBody>
          <a:bodyPr>
            <a:normAutofit/>
          </a:bodyPr>
          <a:lstStyle/>
          <a:p>
            <a:pPr algn="ctr"/>
            <a:r>
              <a:rPr lang="en-US" b="1" dirty="0">
                <a:effectLst>
                  <a:outerShdw blurRad="50800" dist="38100" dir="2700000" algn="tl" rotWithShape="0">
                    <a:prstClr val="black">
                      <a:alpha val="40000"/>
                    </a:prstClr>
                  </a:outerShdw>
                </a:effectLst>
              </a:rPr>
              <a:t>All The Opposition, Harm, &amp; Ridicule Meant To Deter Us.</a:t>
            </a:r>
          </a:p>
          <a:p>
            <a:pPr algn="ctr"/>
            <a:r>
              <a:rPr lang="en-US" b="1" dirty="0">
                <a:effectLst>
                  <a:outerShdw blurRad="50800" dist="38100" dir="2700000" algn="tl" rotWithShape="0">
                    <a:prstClr val="black">
                      <a:alpha val="40000"/>
                    </a:prstClr>
                  </a:outerShdw>
                </a:effectLst>
              </a:rPr>
              <a:t>Hated For Both A Life of Righteousness &amp; Loyalty to Jesus.</a:t>
            </a:r>
          </a:p>
          <a:p>
            <a:pPr algn="ctr"/>
            <a:r>
              <a:rPr lang="en-US" b="1" dirty="0">
                <a:effectLst>
                  <a:outerShdw blurRad="50800" dist="38100" dir="2700000" algn="tl" rotWithShape="0">
                    <a:prstClr val="black">
                      <a:alpha val="40000"/>
                    </a:prstClr>
                  </a:outerShdw>
                </a:effectLst>
              </a:rPr>
              <a:t>Rejoice, “…Theirs Is The Kingdom of Heaven.”</a:t>
            </a:r>
          </a:p>
        </p:txBody>
      </p:sp>
      <p:pic>
        <p:nvPicPr>
          <p:cNvPr id="6" name="Picture 5">
            <a:extLst>
              <a:ext uri="{FF2B5EF4-FFF2-40B4-BE49-F238E27FC236}">
                <a16:creationId xmlns:a16="http://schemas.microsoft.com/office/drawing/2014/main" id="{29E2889E-B5BC-B140-AA04-FABA2B3C6A2E}"/>
              </a:ext>
            </a:extLst>
          </p:cNvPr>
          <p:cNvPicPr>
            <a:picLocks noChangeAspect="1"/>
          </p:cNvPicPr>
          <p:nvPr/>
        </p:nvPicPr>
        <p:blipFill>
          <a:blip r:embed="rId3"/>
          <a:stretch>
            <a:fillRect/>
          </a:stretch>
        </p:blipFill>
        <p:spPr>
          <a:xfrm>
            <a:off x="2457714" y="1408907"/>
            <a:ext cx="4163220" cy="2776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7608368"/>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F85E2E-C0C0-D84C-AF53-3AFE6273717F}"/>
              </a:ext>
            </a:extLst>
          </p:cNvPr>
          <p:cNvPicPr>
            <a:picLocks noChangeAspect="1"/>
          </p:cNvPicPr>
          <p:nvPr/>
        </p:nvPicPr>
        <p:blipFill>
          <a:blip r:embed="rId3"/>
          <a:stretch>
            <a:fillRect/>
          </a:stretch>
        </p:blipFill>
        <p:spPr>
          <a:xfrm>
            <a:off x="0" y="0"/>
            <a:ext cx="9144000" cy="5715000"/>
          </a:xfrm>
          <a:prstGeom prst="rect">
            <a:avLst/>
          </a:prstGeom>
        </p:spPr>
      </p:pic>
      <p:sp>
        <p:nvSpPr>
          <p:cNvPr id="17" name="TextBox 16">
            <a:extLst>
              <a:ext uri="{FF2B5EF4-FFF2-40B4-BE49-F238E27FC236}">
                <a16:creationId xmlns:a16="http://schemas.microsoft.com/office/drawing/2014/main" id="{C621DFC8-DDCB-CF41-8B68-A8C9615608B0}"/>
              </a:ext>
            </a:extLst>
          </p:cNvPr>
          <p:cNvSpPr txBox="1"/>
          <p:nvPr/>
        </p:nvSpPr>
        <p:spPr>
          <a:xfrm>
            <a:off x="854760" y="2340970"/>
            <a:ext cx="7434479" cy="2308324"/>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 Poor In Spirit			• Merciful </a:t>
            </a:r>
            <a:br>
              <a:rPr lang="en-US" sz="3600" b="1" dirty="0">
                <a:solidFill>
                  <a:schemeClr val="bg1"/>
                </a:solidFill>
              </a:rPr>
            </a:br>
            <a:r>
              <a:rPr lang="en-US" sz="3600" b="1" dirty="0">
                <a:solidFill>
                  <a:schemeClr val="bg1"/>
                </a:solidFill>
              </a:rPr>
              <a:t>• Mourn 				• Pure In Heart</a:t>
            </a:r>
          </a:p>
          <a:p>
            <a:r>
              <a:rPr lang="en-US" sz="3600" b="1" dirty="0">
                <a:solidFill>
                  <a:schemeClr val="bg1"/>
                </a:solidFill>
              </a:rPr>
              <a:t>• Meek 				• Peacemakers</a:t>
            </a:r>
          </a:p>
          <a:p>
            <a:r>
              <a:rPr lang="en-US" sz="3600" b="1" dirty="0">
                <a:solidFill>
                  <a:schemeClr val="bg1"/>
                </a:solidFill>
              </a:rPr>
              <a:t>• Hunger &amp; Thirst 		• Persecuted</a:t>
            </a:r>
          </a:p>
        </p:txBody>
      </p:sp>
      <p:grpSp>
        <p:nvGrpSpPr>
          <p:cNvPr id="22" name="Group 21">
            <a:extLst>
              <a:ext uri="{FF2B5EF4-FFF2-40B4-BE49-F238E27FC236}">
                <a16:creationId xmlns:a16="http://schemas.microsoft.com/office/drawing/2014/main" id="{0220249E-6648-6D48-9059-D5CCB1454CAC}"/>
              </a:ext>
            </a:extLst>
          </p:cNvPr>
          <p:cNvGrpSpPr/>
          <p:nvPr/>
        </p:nvGrpSpPr>
        <p:grpSpPr>
          <a:xfrm>
            <a:off x="2603502" y="229784"/>
            <a:ext cx="3936993" cy="1746572"/>
            <a:chOff x="2700872" y="2394816"/>
            <a:chExt cx="3936993" cy="1746572"/>
          </a:xfrm>
        </p:grpSpPr>
        <p:sp>
          <p:nvSpPr>
            <p:cNvPr id="9" name="TextBox 8">
              <a:extLst>
                <a:ext uri="{FF2B5EF4-FFF2-40B4-BE49-F238E27FC236}">
                  <a16:creationId xmlns:a16="http://schemas.microsoft.com/office/drawing/2014/main" id="{6B84A832-D6A4-DB43-8339-5DC9042AC48B}"/>
                </a:ext>
              </a:extLst>
            </p:cNvPr>
            <p:cNvSpPr txBox="1"/>
            <p:nvPr/>
          </p:nvSpPr>
          <p:spPr>
            <a:xfrm>
              <a:off x="2709332" y="2394816"/>
              <a:ext cx="3928533" cy="9233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5200" b="1" dirty="0">
                  <a:solidFill>
                    <a:schemeClr val="bg1"/>
                  </a:solidFill>
                  <a:latin typeface="Arial" panose="020B0604020202020204" pitchFamily="34" charset="0"/>
                  <a:cs typeface="Arial" panose="020B0604020202020204" pitchFamily="34" charset="0"/>
                </a:rPr>
                <a:t>QUALITIES</a:t>
              </a:r>
            </a:p>
          </p:txBody>
        </p:sp>
        <p:sp>
          <p:nvSpPr>
            <p:cNvPr id="10" name="TextBox 9">
              <a:extLst>
                <a:ext uri="{FF2B5EF4-FFF2-40B4-BE49-F238E27FC236}">
                  <a16:creationId xmlns:a16="http://schemas.microsoft.com/office/drawing/2014/main" id="{24F21E9F-8AEE-6E41-8540-97353187ED40}"/>
                </a:ext>
              </a:extLst>
            </p:cNvPr>
            <p:cNvSpPr txBox="1"/>
            <p:nvPr/>
          </p:nvSpPr>
          <p:spPr>
            <a:xfrm>
              <a:off x="2700872" y="3056482"/>
              <a:ext cx="3750730"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OF A KINGDOM</a:t>
              </a:r>
            </a:p>
          </p:txBody>
        </p:sp>
        <p:sp>
          <p:nvSpPr>
            <p:cNvPr id="21" name="TextBox 20">
              <a:extLst>
                <a:ext uri="{FF2B5EF4-FFF2-40B4-BE49-F238E27FC236}">
                  <a16:creationId xmlns:a16="http://schemas.microsoft.com/office/drawing/2014/main" id="{57491445-1358-864F-A55F-30C513F4F26E}"/>
                </a:ext>
              </a:extLst>
            </p:cNvPr>
            <p:cNvSpPr txBox="1"/>
            <p:nvPr/>
          </p:nvSpPr>
          <p:spPr>
            <a:xfrm>
              <a:off x="2836334" y="3495057"/>
              <a:ext cx="3496732"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CITIZEN</a:t>
              </a:r>
            </a:p>
          </p:txBody>
        </p:sp>
      </p:grpSp>
    </p:spTree>
    <p:extLst>
      <p:ext uri="{BB962C8B-B14F-4D97-AF65-F5344CB8AC3E}">
        <p14:creationId xmlns:p14="http://schemas.microsoft.com/office/powerpoint/2010/main" val="98959843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8079-EDBB-BE49-B659-336C5722696C}"/>
              </a:ext>
            </a:extLst>
          </p:cNvPr>
          <p:cNvSpPr>
            <a:spLocks noGrp="1"/>
          </p:cNvSpPr>
          <p:nvPr>
            <p:ph type="ctrTitle"/>
          </p:nvPr>
        </p:nvSpPr>
        <p:spPr/>
        <p:txBody>
          <a:bodyPr/>
          <a:lstStyle/>
          <a:p>
            <a:r>
              <a:rPr lang="en-US" dirty="0"/>
              <a:t>Beatitudes</a:t>
            </a:r>
          </a:p>
        </p:txBody>
      </p:sp>
      <p:sp>
        <p:nvSpPr>
          <p:cNvPr id="3" name="Subtitle 2">
            <a:extLst>
              <a:ext uri="{FF2B5EF4-FFF2-40B4-BE49-F238E27FC236}">
                <a16:creationId xmlns:a16="http://schemas.microsoft.com/office/drawing/2014/main" id="{4E74DCE3-345F-8F45-9300-A4A8743D866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21197A5-4896-A440-ADB2-18EBFC14D9C7}"/>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2918415777"/>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DB94-E391-BA44-9330-DF50F43BFA9B}"/>
              </a:ext>
            </a:extLst>
          </p:cNvPr>
          <p:cNvSpPr>
            <a:spLocks noGrp="1"/>
          </p:cNvSpPr>
          <p:nvPr>
            <p:ph type="title"/>
          </p:nvPr>
        </p:nvSpPr>
        <p:spPr/>
        <p:txBody>
          <a:bodyPr/>
          <a:lstStyle/>
          <a:p>
            <a:r>
              <a:rPr lang="en-US" dirty="0"/>
              <a:t>Blessed Are Those Who Mourn</a:t>
            </a:r>
          </a:p>
        </p:txBody>
      </p:sp>
      <p:sp>
        <p:nvSpPr>
          <p:cNvPr id="3" name="Content Placeholder 2">
            <a:extLst>
              <a:ext uri="{FF2B5EF4-FFF2-40B4-BE49-F238E27FC236}">
                <a16:creationId xmlns:a16="http://schemas.microsoft.com/office/drawing/2014/main" id="{C0E2D685-0E19-0344-9E6F-B27BEDE7E5C6}"/>
              </a:ext>
            </a:extLst>
          </p:cNvPr>
          <p:cNvSpPr>
            <a:spLocks noGrp="1"/>
          </p:cNvSpPr>
          <p:nvPr>
            <p:ph idx="1"/>
          </p:nvPr>
        </p:nvSpPr>
        <p:spPr/>
        <p:txBody>
          <a:bodyPr>
            <a:normAutofit fontScale="47500" lnSpcReduction="20000"/>
          </a:bodyPr>
          <a:lstStyle/>
          <a:p>
            <a:r>
              <a:rPr lang="en-US" dirty="0"/>
              <a:t>Mourning Over A Death: Ours.</a:t>
            </a:r>
          </a:p>
          <a:p>
            <a:endParaRPr lang="en-US" dirty="0"/>
          </a:p>
          <a:p>
            <a:r>
              <a:rPr lang="en-US" dirty="0"/>
              <a:t>Godly Sorrow Over Our Sins.</a:t>
            </a:r>
          </a:p>
          <a:p>
            <a:endParaRPr lang="en-US" dirty="0"/>
          </a:p>
          <a:p>
            <a:r>
              <a:rPr lang="en-US" dirty="0"/>
              <a:t>Comfort – Peace, Healing, Forgiveness, Renewal, Usefulness, Hope</a:t>
            </a:r>
          </a:p>
          <a:p>
            <a:endParaRPr lang="en-US" dirty="0"/>
          </a:p>
          <a:p>
            <a:r>
              <a:rPr lang="en-US" dirty="0"/>
              <a:t>To the one who deeply regrets what they’ve broken, destroyed, and killed, God gives a new life to walk in a new path.</a:t>
            </a:r>
          </a:p>
          <a:p>
            <a:r>
              <a:rPr lang="en-US" dirty="0"/>
              <a:t>What was shattered is now a New Creation.</a:t>
            </a:r>
          </a:p>
        </p:txBody>
      </p:sp>
    </p:spTree>
    <p:extLst>
      <p:ext uri="{BB962C8B-B14F-4D97-AF65-F5344CB8AC3E}">
        <p14:creationId xmlns:p14="http://schemas.microsoft.com/office/powerpoint/2010/main" val="983396473"/>
      </p:ext>
    </p:extLst>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A092-D036-E94F-856D-21AF188BC1D9}"/>
              </a:ext>
            </a:extLst>
          </p:cNvPr>
          <p:cNvSpPr>
            <a:spLocks noGrp="1"/>
          </p:cNvSpPr>
          <p:nvPr>
            <p:ph type="title"/>
          </p:nvPr>
        </p:nvSpPr>
        <p:spPr/>
        <p:txBody>
          <a:bodyPr/>
          <a:lstStyle/>
          <a:p>
            <a:r>
              <a:rPr lang="en-US" dirty="0"/>
              <a:t>Blessed Are The Meek…Inherit</a:t>
            </a:r>
          </a:p>
        </p:txBody>
      </p:sp>
      <p:sp>
        <p:nvSpPr>
          <p:cNvPr id="3" name="Content Placeholder 2">
            <a:extLst>
              <a:ext uri="{FF2B5EF4-FFF2-40B4-BE49-F238E27FC236}">
                <a16:creationId xmlns:a16="http://schemas.microsoft.com/office/drawing/2014/main" id="{7225F9F8-C308-0E45-9FEF-792EB35A1143}"/>
              </a:ext>
            </a:extLst>
          </p:cNvPr>
          <p:cNvSpPr>
            <a:spLocks noGrp="1"/>
          </p:cNvSpPr>
          <p:nvPr>
            <p:ph idx="1"/>
          </p:nvPr>
        </p:nvSpPr>
        <p:spPr/>
        <p:txBody>
          <a:bodyPr>
            <a:normAutofit fontScale="47500" lnSpcReduction="20000"/>
          </a:bodyPr>
          <a:lstStyle/>
          <a:p>
            <a:r>
              <a:rPr lang="en-US" dirty="0"/>
              <a:t>Psalm 37</a:t>
            </a:r>
          </a:p>
          <a:p>
            <a:endParaRPr lang="en-US" dirty="0"/>
          </a:p>
          <a:p>
            <a:r>
              <a:rPr lang="en-US" dirty="0"/>
              <a:t>Who Wins In The End?  </a:t>
            </a:r>
          </a:p>
          <a:p>
            <a:pPr lvl="1"/>
            <a:r>
              <a:rPr lang="en-US" dirty="0"/>
              <a:t>Is it the power-hungry, the ruthless? </a:t>
            </a:r>
          </a:p>
          <a:p>
            <a:pPr lvl="1"/>
            <a:r>
              <a:rPr lang="en-US" dirty="0"/>
              <a:t>Is the the privileged and elite?</a:t>
            </a:r>
          </a:p>
          <a:p>
            <a:pPr lvl="1"/>
            <a:r>
              <a:rPr lang="en-US" dirty="0"/>
              <a:t>No, it is GOD!</a:t>
            </a:r>
          </a:p>
          <a:p>
            <a:pPr lvl="1"/>
            <a:endParaRPr lang="en-US" dirty="0"/>
          </a:p>
          <a:p>
            <a:r>
              <a:rPr lang="en-US" dirty="0"/>
              <a:t>Meekness is Cultivated</a:t>
            </a:r>
          </a:p>
          <a:p>
            <a:pPr lvl="1"/>
            <a:r>
              <a:rPr lang="en-US" dirty="0"/>
              <a:t>Trusting In God</a:t>
            </a:r>
          </a:p>
          <a:p>
            <a:pPr lvl="1"/>
            <a:r>
              <a:rPr lang="en-US" dirty="0"/>
              <a:t>Long-Suffering</a:t>
            </a:r>
          </a:p>
          <a:p>
            <a:pPr lvl="1"/>
            <a:r>
              <a:rPr lang="en-US" dirty="0"/>
              <a:t>Humility</a:t>
            </a:r>
          </a:p>
        </p:txBody>
      </p:sp>
    </p:spTree>
    <p:extLst>
      <p:ext uri="{BB962C8B-B14F-4D97-AF65-F5344CB8AC3E}">
        <p14:creationId xmlns:p14="http://schemas.microsoft.com/office/powerpoint/2010/main" val="456654698"/>
      </p:ext>
    </p:extLst>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A9D4-3803-3F4A-A193-82F688C73D62}"/>
              </a:ext>
            </a:extLst>
          </p:cNvPr>
          <p:cNvSpPr>
            <a:spLocks noGrp="1"/>
          </p:cNvSpPr>
          <p:nvPr>
            <p:ph type="title"/>
          </p:nvPr>
        </p:nvSpPr>
        <p:spPr/>
        <p:txBody>
          <a:bodyPr>
            <a:normAutofit fontScale="90000"/>
          </a:bodyPr>
          <a:lstStyle/>
          <a:p>
            <a:r>
              <a:rPr lang="en-US" dirty="0"/>
              <a:t>Blessed Are Those Who Hunger &amp; Thirst</a:t>
            </a:r>
          </a:p>
        </p:txBody>
      </p:sp>
      <p:sp>
        <p:nvSpPr>
          <p:cNvPr id="3" name="Content Placeholder 2">
            <a:extLst>
              <a:ext uri="{FF2B5EF4-FFF2-40B4-BE49-F238E27FC236}">
                <a16:creationId xmlns:a16="http://schemas.microsoft.com/office/drawing/2014/main" id="{0418D226-F2C3-FC47-AEB5-E1C9A9693D93}"/>
              </a:ext>
            </a:extLst>
          </p:cNvPr>
          <p:cNvSpPr>
            <a:spLocks noGrp="1"/>
          </p:cNvSpPr>
          <p:nvPr>
            <p:ph idx="1"/>
          </p:nvPr>
        </p:nvSpPr>
        <p:spPr/>
        <p:txBody>
          <a:bodyPr>
            <a:normAutofit fontScale="47500" lnSpcReduction="20000"/>
          </a:bodyPr>
          <a:lstStyle/>
          <a:p>
            <a:r>
              <a:rPr lang="en-US" dirty="0"/>
              <a:t>Ps 42:1-2</a:t>
            </a:r>
          </a:p>
          <a:p>
            <a:endParaRPr lang="en-US" dirty="0"/>
          </a:p>
          <a:p>
            <a:r>
              <a:rPr lang="en-US" dirty="0"/>
              <a:t>Our World is Hungry for Happiness, &amp; It Doesn’t Satisfy.</a:t>
            </a:r>
          </a:p>
          <a:p>
            <a:r>
              <a:rPr lang="en-US" dirty="0"/>
              <a:t>Our World Is Hungry for Fame on </a:t>
            </a:r>
            <a:r>
              <a:rPr lang="en-US" dirty="0" err="1"/>
              <a:t>TikTok</a:t>
            </a:r>
            <a:r>
              <a:rPr lang="en-US" dirty="0"/>
              <a:t>, &amp; It Doesn’t Satisfy.</a:t>
            </a:r>
          </a:p>
          <a:p>
            <a:r>
              <a:rPr lang="en-US" dirty="0"/>
              <a:t>Christians Are Hungry For Righteousness, &amp; Find A Joy Only Jesus Can Provide.</a:t>
            </a:r>
          </a:p>
          <a:p>
            <a:endParaRPr lang="en-US" dirty="0"/>
          </a:p>
          <a:p>
            <a:r>
              <a:rPr lang="en-US" dirty="0"/>
              <a:t>We would welcome righteousness in our surroundings, but we are first interested in being MADE righteous by God. The fellowship we lost being restored.</a:t>
            </a:r>
          </a:p>
          <a:p>
            <a:r>
              <a:rPr lang="en-US" dirty="0"/>
              <a:t>Adam &amp; Eve the moment their eyes were open. When they couldn’t “just put it back” but found themselves naked, ashamed, and in sin.</a:t>
            </a:r>
          </a:p>
          <a:p>
            <a:endParaRPr lang="en-US" dirty="0"/>
          </a:p>
        </p:txBody>
      </p:sp>
    </p:spTree>
    <p:extLst>
      <p:ext uri="{BB962C8B-B14F-4D97-AF65-F5344CB8AC3E}">
        <p14:creationId xmlns:p14="http://schemas.microsoft.com/office/powerpoint/2010/main" val="1465190215"/>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425E-5CC8-E74E-9896-AF75B6796620}"/>
              </a:ext>
            </a:extLst>
          </p:cNvPr>
          <p:cNvSpPr>
            <a:spLocks noGrp="1"/>
          </p:cNvSpPr>
          <p:nvPr>
            <p:ph type="title"/>
          </p:nvPr>
        </p:nvSpPr>
        <p:spPr/>
        <p:txBody>
          <a:bodyPr/>
          <a:lstStyle/>
          <a:p>
            <a:r>
              <a:rPr lang="en-US" dirty="0"/>
              <a:t>Blessed Are The Merciful</a:t>
            </a:r>
          </a:p>
        </p:txBody>
      </p:sp>
      <p:sp>
        <p:nvSpPr>
          <p:cNvPr id="3" name="Content Placeholder 2">
            <a:extLst>
              <a:ext uri="{FF2B5EF4-FFF2-40B4-BE49-F238E27FC236}">
                <a16:creationId xmlns:a16="http://schemas.microsoft.com/office/drawing/2014/main" id="{A521F405-7133-EA47-8B80-4F3368311C3A}"/>
              </a:ext>
            </a:extLst>
          </p:cNvPr>
          <p:cNvSpPr>
            <a:spLocks noGrp="1"/>
          </p:cNvSpPr>
          <p:nvPr>
            <p:ph idx="1"/>
          </p:nvPr>
        </p:nvSpPr>
        <p:spPr/>
        <p:txBody>
          <a:bodyPr>
            <a:normAutofit fontScale="85000" lnSpcReduction="20000"/>
          </a:bodyPr>
          <a:lstStyle/>
          <a:p>
            <a:r>
              <a:rPr lang="en-US" dirty="0"/>
              <a:t>Actively Compassionate.</a:t>
            </a:r>
          </a:p>
          <a:p>
            <a:r>
              <a:rPr lang="en-US" dirty="0"/>
              <a:t>Go and Do the Same. Luke 10:37</a:t>
            </a:r>
          </a:p>
          <a:p>
            <a:r>
              <a:rPr lang="en-US" dirty="0"/>
              <a:t>Mt 25 – Those in need are shown active mercy.</a:t>
            </a:r>
          </a:p>
          <a:p>
            <a:r>
              <a:rPr lang="en-US" dirty="0"/>
              <a:t>What are others going through? How can I help?</a:t>
            </a:r>
          </a:p>
          <a:p>
            <a:endParaRPr lang="en-US" dirty="0"/>
          </a:p>
          <a:p>
            <a:r>
              <a:rPr lang="en-US" dirty="0"/>
              <a:t>Proverbs 11:24-25</a:t>
            </a:r>
          </a:p>
        </p:txBody>
      </p:sp>
    </p:spTree>
    <p:extLst>
      <p:ext uri="{BB962C8B-B14F-4D97-AF65-F5344CB8AC3E}">
        <p14:creationId xmlns:p14="http://schemas.microsoft.com/office/powerpoint/2010/main" val="1993498336"/>
      </p:ext>
    </p:extLst>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60CC6-F853-1846-AE35-F536D12EEF8C}"/>
              </a:ext>
            </a:extLst>
          </p:cNvPr>
          <p:cNvSpPr>
            <a:spLocks noGrp="1"/>
          </p:cNvSpPr>
          <p:nvPr>
            <p:ph type="title"/>
          </p:nvPr>
        </p:nvSpPr>
        <p:spPr/>
        <p:txBody>
          <a:bodyPr/>
          <a:lstStyle/>
          <a:p>
            <a:r>
              <a:rPr lang="en-US" dirty="0"/>
              <a:t>Blessed Are The Pure In Heart</a:t>
            </a:r>
          </a:p>
        </p:txBody>
      </p:sp>
      <p:sp>
        <p:nvSpPr>
          <p:cNvPr id="3" name="Content Placeholder 2">
            <a:extLst>
              <a:ext uri="{FF2B5EF4-FFF2-40B4-BE49-F238E27FC236}">
                <a16:creationId xmlns:a16="http://schemas.microsoft.com/office/drawing/2014/main" id="{3746E2D8-D964-2846-9ACD-A7866A0B31E5}"/>
              </a:ext>
            </a:extLst>
          </p:cNvPr>
          <p:cNvSpPr>
            <a:spLocks noGrp="1"/>
          </p:cNvSpPr>
          <p:nvPr>
            <p:ph idx="1"/>
          </p:nvPr>
        </p:nvSpPr>
        <p:spPr/>
        <p:txBody>
          <a:bodyPr>
            <a:normAutofit fontScale="62500" lnSpcReduction="20000"/>
          </a:bodyPr>
          <a:lstStyle/>
          <a:p>
            <a:r>
              <a:rPr lang="en-US" dirty="0"/>
              <a:t>To Set our heart on pleasing the Lord.</a:t>
            </a:r>
          </a:p>
          <a:p>
            <a:pPr lvl="1"/>
            <a:r>
              <a:rPr lang="en-US" dirty="0"/>
              <a:t>Contrast of James 4:8 = pure vs. double-minded.</a:t>
            </a:r>
          </a:p>
          <a:p>
            <a:pPr lvl="1"/>
            <a:r>
              <a:rPr lang="en-US" dirty="0"/>
              <a:t>Elaborated on in Mt. 6:24</a:t>
            </a:r>
          </a:p>
          <a:p>
            <a:r>
              <a:rPr lang="en-US" dirty="0"/>
              <a:t>To Set aside hypocrisy and posturing. (Mt 23:25-28)</a:t>
            </a:r>
          </a:p>
          <a:p>
            <a:r>
              <a:rPr lang="en-US" dirty="0"/>
              <a:t>Joshua 24:15!</a:t>
            </a:r>
          </a:p>
          <a:p>
            <a:r>
              <a:rPr lang="en-US" dirty="0"/>
              <a:t>Psalm 73 – we get distracted, but refreshed in worship.</a:t>
            </a:r>
          </a:p>
          <a:p>
            <a:endParaRPr lang="en-US" dirty="0"/>
          </a:p>
          <a:p>
            <a:r>
              <a:rPr lang="en-US" dirty="0"/>
              <a:t>See God: yes in heaven, but now, in the light of Jesus shining out of His followers. (5:14-16)</a:t>
            </a:r>
          </a:p>
        </p:txBody>
      </p:sp>
    </p:spTree>
    <p:extLst>
      <p:ext uri="{BB962C8B-B14F-4D97-AF65-F5344CB8AC3E}">
        <p14:creationId xmlns:p14="http://schemas.microsoft.com/office/powerpoint/2010/main" val="479329860"/>
      </p:ext>
    </p:extLst>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F85E2E-C0C0-D84C-AF53-3AFE6273717F}"/>
              </a:ext>
            </a:extLst>
          </p:cNvPr>
          <p:cNvPicPr>
            <a:picLocks noChangeAspect="1"/>
          </p:cNvPicPr>
          <p:nvPr/>
        </p:nvPicPr>
        <p:blipFill>
          <a:blip r:embed="rId3"/>
          <a:stretch>
            <a:fillRect/>
          </a:stretch>
        </p:blipFill>
        <p:spPr>
          <a:xfrm>
            <a:off x="0" y="0"/>
            <a:ext cx="9144000" cy="5715000"/>
          </a:xfrm>
          <a:prstGeom prst="rect">
            <a:avLst/>
          </a:prstGeom>
        </p:spPr>
      </p:pic>
      <p:sp>
        <p:nvSpPr>
          <p:cNvPr id="17" name="TextBox 16">
            <a:extLst>
              <a:ext uri="{FF2B5EF4-FFF2-40B4-BE49-F238E27FC236}">
                <a16:creationId xmlns:a16="http://schemas.microsoft.com/office/drawing/2014/main" id="{C621DFC8-DDCB-CF41-8B68-A8C9615608B0}"/>
              </a:ext>
            </a:extLst>
          </p:cNvPr>
          <p:cNvSpPr txBox="1"/>
          <p:nvPr/>
        </p:nvSpPr>
        <p:spPr>
          <a:xfrm>
            <a:off x="5893753" y="1006739"/>
            <a:ext cx="2997741" cy="35394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 Poor In Spirit </a:t>
            </a:r>
            <a:br>
              <a:rPr lang="en-US" sz="2800" b="1" dirty="0">
                <a:solidFill>
                  <a:schemeClr val="bg1"/>
                </a:solidFill>
              </a:rPr>
            </a:br>
            <a:r>
              <a:rPr lang="en-US" sz="2800" b="1" dirty="0">
                <a:solidFill>
                  <a:schemeClr val="bg1"/>
                </a:solidFill>
              </a:rPr>
              <a:t>• Mourn </a:t>
            </a:r>
          </a:p>
          <a:p>
            <a:r>
              <a:rPr lang="en-US" sz="2800" b="1" dirty="0">
                <a:solidFill>
                  <a:schemeClr val="bg1"/>
                </a:solidFill>
              </a:rPr>
              <a:t>• Meek </a:t>
            </a:r>
          </a:p>
          <a:p>
            <a:r>
              <a:rPr lang="en-US" sz="2800" b="1" dirty="0">
                <a:solidFill>
                  <a:schemeClr val="bg1"/>
                </a:solidFill>
              </a:rPr>
              <a:t>• Hunger &amp; Thirst </a:t>
            </a:r>
          </a:p>
          <a:p>
            <a:r>
              <a:rPr lang="en-US" sz="2800" b="1" dirty="0">
                <a:solidFill>
                  <a:schemeClr val="bg1"/>
                </a:solidFill>
              </a:rPr>
              <a:t>• Merciful</a:t>
            </a:r>
          </a:p>
          <a:p>
            <a:r>
              <a:rPr lang="en-US" sz="2800" b="1" dirty="0">
                <a:solidFill>
                  <a:schemeClr val="bg1"/>
                </a:solidFill>
              </a:rPr>
              <a:t>• Pure In Heart</a:t>
            </a:r>
          </a:p>
          <a:p>
            <a:r>
              <a:rPr lang="en-US" sz="2800" b="1" dirty="0">
                <a:solidFill>
                  <a:schemeClr val="bg1"/>
                </a:solidFill>
              </a:rPr>
              <a:t>• Peacemakers</a:t>
            </a:r>
          </a:p>
          <a:p>
            <a:r>
              <a:rPr lang="en-US" sz="2800" b="1" dirty="0">
                <a:solidFill>
                  <a:schemeClr val="bg1"/>
                </a:solidFill>
              </a:rPr>
              <a:t>• Persecuted</a:t>
            </a:r>
          </a:p>
        </p:txBody>
      </p:sp>
      <p:pic>
        <p:nvPicPr>
          <p:cNvPr id="27" name="Picture 26">
            <a:extLst>
              <a:ext uri="{FF2B5EF4-FFF2-40B4-BE49-F238E27FC236}">
                <a16:creationId xmlns:a16="http://schemas.microsoft.com/office/drawing/2014/main" id="{B606C9BA-8428-0A4D-A318-7DD8F2DAB3F4}"/>
              </a:ext>
            </a:extLst>
          </p:cNvPr>
          <p:cNvPicPr>
            <a:picLocks noChangeAspect="1"/>
          </p:cNvPicPr>
          <p:nvPr/>
        </p:nvPicPr>
        <p:blipFill rotWithShape="1">
          <a:blip r:embed="rId4"/>
          <a:srcRect l="19445" r="20185"/>
          <a:stretch/>
        </p:blipFill>
        <p:spPr>
          <a:xfrm>
            <a:off x="331154" y="0"/>
            <a:ext cx="5520267" cy="5715000"/>
          </a:xfrm>
          <a:prstGeom prst="rect">
            <a:avLst/>
          </a:prstGeom>
          <a:effectLst>
            <a:outerShdw blurRad="50800" dist="38100" dir="5400000" algn="t" rotWithShape="0">
              <a:prstClr val="black">
                <a:alpha val="40000"/>
              </a:prstClr>
            </a:outerShdw>
          </a:effectLst>
        </p:spPr>
      </p:pic>
      <p:grpSp>
        <p:nvGrpSpPr>
          <p:cNvPr id="22" name="Group 21">
            <a:extLst>
              <a:ext uri="{FF2B5EF4-FFF2-40B4-BE49-F238E27FC236}">
                <a16:creationId xmlns:a16="http://schemas.microsoft.com/office/drawing/2014/main" id="{0220249E-6648-6D48-9059-D5CCB1454CAC}"/>
              </a:ext>
            </a:extLst>
          </p:cNvPr>
          <p:cNvGrpSpPr/>
          <p:nvPr/>
        </p:nvGrpSpPr>
        <p:grpSpPr>
          <a:xfrm>
            <a:off x="1262491" y="871273"/>
            <a:ext cx="3936993" cy="3243921"/>
            <a:chOff x="2700872" y="897467"/>
            <a:chExt cx="3936993" cy="3243921"/>
          </a:xfrm>
        </p:grpSpPr>
        <p:sp>
          <p:nvSpPr>
            <p:cNvPr id="8" name="TextBox 7">
              <a:extLst>
                <a:ext uri="{FF2B5EF4-FFF2-40B4-BE49-F238E27FC236}">
                  <a16:creationId xmlns:a16="http://schemas.microsoft.com/office/drawing/2014/main" id="{E62EB38E-3317-DB4C-B3A7-6D2C16C40273}"/>
                </a:ext>
              </a:extLst>
            </p:cNvPr>
            <p:cNvSpPr txBox="1"/>
            <p:nvPr/>
          </p:nvSpPr>
          <p:spPr>
            <a:xfrm>
              <a:off x="4080935" y="897467"/>
              <a:ext cx="999066"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11500" b="1" dirty="0">
                  <a:solidFill>
                    <a:schemeClr val="bg1"/>
                  </a:solidFill>
                  <a:latin typeface="Arial" panose="020B0604020202020204" pitchFamily="34" charset="0"/>
                  <a:cs typeface="Arial" panose="020B0604020202020204" pitchFamily="34" charset="0"/>
                </a:rPr>
                <a:t>8</a:t>
              </a:r>
            </a:p>
          </p:txBody>
        </p:sp>
        <p:sp>
          <p:nvSpPr>
            <p:cNvPr id="9" name="TextBox 8">
              <a:extLst>
                <a:ext uri="{FF2B5EF4-FFF2-40B4-BE49-F238E27FC236}">
                  <a16:creationId xmlns:a16="http://schemas.microsoft.com/office/drawing/2014/main" id="{6B84A832-D6A4-DB43-8339-5DC9042AC48B}"/>
                </a:ext>
              </a:extLst>
            </p:cNvPr>
            <p:cNvSpPr txBox="1"/>
            <p:nvPr/>
          </p:nvSpPr>
          <p:spPr>
            <a:xfrm>
              <a:off x="2709332" y="2394816"/>
              <a:ext cx="3928533" cy="92333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5200" b="1" dirty="0">
                  <a:solidFill>
                    <a:schemeClr val="bg1"/>
                  </a:solidFill>
                  <a:latin typeface="Arial" panose="020B0604020202020204" pitchFamily="34" charset="0"/>
                  <a:cs typeface="Arial" panose="020B0604020202020204" pitchFamily="34" charset="0"/>
                </a:rPr>
                <a:t>QUALITIES</a:t>
              </a:r>
            </a:p>
          </p:txBody>
        </p:sp>
        <p:sp>
          <p:nvSpPr>
            <p:cNvPr id="10" name="TextBox 9">
              <a:extLst>
                <a:ext uri="{FF2B5EF4-FFF2-40B4-BE49-F238E27FC236}">
                  <a16:creationId xmlns:a16="http://schemas.microsoft.com/office/drawing/2014/main" id="{24F21E9F-8AEE-6E41-8540-97353187ED40}"/>
                </a:ext>
              </a:extLst>
            </p:cNvPr>
            <p:cNvSpPr txBox="1"/>
            <p:nvPr/>
          </p:nvSpPr>
          <p:spPr>
            <a:xfrm>
              <a:off x="2700872" y="3056482"/>
              <a:ext cx="3750730"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OF A KINGDOM</a:t>
              </a:r>
            </a:p>
          </p:txBody>
        </p:sp>
        <p:sp>
          <p:nvSpPr>
            <p:cNvPr id="21" name="TextBox 20">
              <a:extLst>
                <a:ext uri="{FF2B5EF4-FFF2-40B4-BE49-F238E27FC236}">
                  <a16:creationId xmlns:a16="http://schemas.microsoft.com/office/drawing/2014/main" id="{57491445-1358-864F-A55F-30C513F4F26E}"/>
                </a:ext>
              </a:extLst>
            </p:cNvPr>
            <p:cNvSpPr txBox="1"/>
            <p:nvPr/>
          </p:nvSpPr>
          <p:spPr>
            <a:xfrm>
              <a:off x="2836334" y="3495057"/>
              <a:ext cx="3496732" cy="64633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CITIZEN</a:t>
              </a:r>
            </a:p>
          </p:txBody>
        </p:sp>
      </p:grpSp>
    </p:spTree>
    <p:extLst>
      <p:ext uri="{BB962C8B-B14F-4D97-AF65-F5344CB8AC3E}">
        <p14:creationId xmlns:p14="http://schemas.microsoft.com/office/powerpoint/2010/main" val="102897988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8241-78DA-4C4C-A5F7-FE941F141AF3}"/>
              </a:ext>
            </a:extLst>
          </p:cNvPr>
          <p:cNvSpPr>
            <a:spLocks noGrp="1"/>
          </p:cNvSpPr>
          <p:nvPr>
            <p:ph type="title"/>
          </p:nvPr>
        </p:nvSpPr>
        <p:spPr/>
        <p:txBody>
          <a:bodyPr>
            <a:normAutofit fontScale="90000"/>
          </a:bodyPr>
          <a:lstStyle/>
          <a:p>
            <a:r>
              <a:rPr lang="en-US" dirty="0"/>
              <a:t>Blessed Are The Peacemakers, Sons of God</a:t>
            </a:r>
          </a:p>
        </p:txBody>
      </p:sp>
      <p:sp>
        <p:nvSpPr>
          <p:cNvPr id="3" name="Content Placeholder 2">
            <a:extLst>
              <a:ext uri="{FF2B5EF4-FFF2-40B4-BE49-F238E27FC236}">
                <a16:creationId xmlns:a16="http://schemas.microsoft.com/office/drawing/2014/main" id="{B83E6AA4-BB64-354D-9703-537ACF135C44}"/>
              </a:ext>
            </a:extLst>
          </p:cNvPr>
          <p:cNvSpPr>
            <a:spLocks noGrp="1"/>
          </p:cNvSpPr>
          <p:nvPr>
            <p:ph idx="1"/>
          </p:nvPr>
        </p:nvSpPr>
        <p:spPr/>
        <p:txBody>
          <a:bodyPr>
            <a:normAutofit fontScale="55000" lnSpcReduction="20000"/>
          </a:bodyPr>
          <a:lstStyle/>
          <a:p>
            <a:r>
              <a:rPr lang="en-US" dirty="0"/>
              <a:t>Contrast with Warriors who Dominate &amp; Overpower. The peacemaker offers terms of surrender to those he hopes to redeem, not destroy.</a:t>
            </a:r>
          </a:p>
          <a:p>
            <a:endParaRPr lang="en-US" dirty="0"/>
          </a:p>
          <a:p>
            <a:r>
              <a:rPr lang="en-US" dirty="0"/>
              <a:t>Like the Sons of a Great King, they bring His terms.</a:t>
            </a:r>
          </a:p>
          <a:p>
            <a:endParaRPr lang="en-US" dirty="0"/>
          </a:p>
          <a:p>
            <a:r>
              <a:rPr lang="en-US" dirty="0"/>
              <a:t>You’ll Recognize God’s Children As </a:t>
            </a:r>
            <a:r>
              <a:rPr lang="en-US" dirty="0" err="1"/>
              <a:t>Ambassodors</a:t>
            </a:r>
            <a:r>
              <a:rPr lang="en-US" dirty="0"/>
              <a:t> on the Ministry of </a:t>
            </a:r>
            <a:r>
              <a:rPr lang="en-US" dirty="0" err="1"/>
              <a:t>Reconcilliation</a:t>
            </a:r>
            <a:r>
              <a:rPr lang="en-US" dirty="0"/>
              <a:t>. </a:t>
            </a:r>
          </a:p>
          <a:p>
            <a:r>
              <a:rPr lang="en-US" dirty="0"/>
              <a:t>They are interested in, and actively pursuing, extending the terms of peace God offers.</a:t>
            </a:r>
          </a:p>
          <a:p>
            <a:r>
              <a:rPr lang="en-US" dirty="0"/>
              <a:t>2 Corinthians 5:18-20</a:t>
            </a:r>
          </a:p>
        </p:txBody>
      </p:sp>
    </p:spTree>
    <p:extLst>
      <p:ext uri="{BB962C8B-B14F-4D97-AF65-F5344CB8AC3E}">
        <p14:creationId xmlns:p14="http://schemas.microsoft.com/office/powerpoint/2010/main" val="1736651215"/>
      </p:ext>
    </p:extLst>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2BE6-7F60-734D-9C06-082E20F7F487}"/>
              </a:ext>
            </a:extLst>
          </p:cNvPr>
          <p:cNvSpPr>
            <a:spLocks noGrp="1"/>
          </p:cNvSpPr>
          <p:nvPr>
            <p:ph type="title"/>
          </p:nvPr>
        </p:nvSpPr>
        <p:spPr/>
        <p:txBody>
          <a:bodyPr/>
          <a:lstStyle/>
          <a:p>
            <a:r>
              <a:rPr lang="en-US" dirty="0"/>
              <a:t>Blessed Are The Persecuted</a:t>
            </a:r>
          </a:p>
        </p:txBody>
      </p:sp>
      <p:sp>
        <p:nvSpPr>
          <p:cNvPr id="3" name="Content Placeholder 2">
            <a:extLst>
              <a:ext uri="{FF2B5EF4-FFF2-40B4-BE49-F238E27FC236}">
                <a16:creationId xmlns:a16="http://schemas.microsoft.com/office/drawing/2014/main" id="{DA9BC2D0-0DF9-EA44-89A3-37E2A605C663}"/>
              </a:ext>
            </a:extLst>
          </p:cNvPr>
          <p:cNvSpPr>
            <a:spLocks noGrp="1"/>
          </p:cNvSpPr>
          <p:nvPr>
            <p:ph idx="1"/>
          </p:nvPr>
        </p:nvSpPr>
        <p:spPr/>
        <p:txBody>
          <a:bodyPr>
            <a:normAutofit fontScale="62500" lnSpcReduction="20000"/>
          </a:bodyPr>
          <a:lstStyle/>
          <a:p>
            <a:r>
              <a:rPr lang="en-US" dirty="0"/>
              <a:t>Opposition, Harm, Ridicule meant to deter us from being who, and doing what God desires.</a:t>
            </a:r>
          </a:p>
          <a:p>
            <a:r>
              <a:rPr lang="en-US" dirty="0"/>
              <a:t>2 Things About Kingdom </a:t>
            </a:r>
            <a:r>
              <a:rPr lang="en-US" dirty="0" err="1"/>
              <a:t>Citizes</a:t>
            </a:r>
            <a:r>
              <a:rPr lang="en-US" dirty="0"/>
              <a:t> The World Will Hate:</a:t>
            </a:r>
          </a:p>
          <a:p>
            <a:pPr lvl="1"/>
            <a:r>
              <a:rPr lang="en-US" dirty="0"/>
              <a:t>Life of </a:t>
            </a:r>
            <a:r>
              <a:rPr lang="en-US" dirty="0" err="1"/>
              <a:t>Rigtheousness</a:t>
            </a:r>
            <a:endParaRPr lang="en-US" dirty="0"/>
          </a:p>
          <a:p>
            <a:pPr lvl="1"/>
            <a:r>
              <a:rPr lang="en-US" dirty="0"/>
              <a:t>Loyalty to Jesus</a:t>
            </a:r>
          </a:p>
          <a:p>
            <a:r>
              <a:rPr lang="en-US" dirty="0"/>
              <a:t>The Darkness hates the Light. Rejoice that there was enough of Jesus in us for anyone to notice and object.</a:t>
            </a:r>
          </a:p>
          <a:p>
            <a:r>
              <a:rPr lang="en-US" dirty="0"/>
              <a:t>“Theirs is the Kingdom of Heaven”</a:t>
            </a:r>
          </a:p>
          <a:p>
            <a:pPr lvl="1"/>
            <a:r>
              <a:rPr lang="en-US" dirty="0"/>
              <a:t>No matter who else rejects you, GOD will not!</a:t>
            </a:r>
          </a:p>
          <a:p>
            <a:pPr lvl="1"/>
            <a:r>
              <a:rPr lang="en-US" dirty="0"/>
              <a:t>Rejoice – proceed in fellowship with God’s servants.</a:t>
            </a:r>
          </a:p>
        </p:txBody>
      </p:sp>
    </p:spTree>
    <p:extLst>
      <p:ext uri="{BB962C8B-B14F-4D97-AF65-F5344CB8AC3E}">
        <p14:creationId xmlns:p14="http://schemas.microsoft.com/office/powerpoint/2010/main" val="164670170"/>
      </p:ext>
    </p:extLst>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0808-B4F0-864C-9D9A-E8466B44D4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80136F-10B1-3B4C-840F-3ECAB12DD3C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21865934"/>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1FB6-6F38-8E4E-927C-07C520B6D7E7}"/>
              </a:ext>
            </a:extLst>
          </p:cNvPr>
          <p:cNvSpPr>
            <a:spLocks noGrp="1"/>
          </p:cNvSpPr>
          <p:nvPr>
            <p:ph type="title"/>
          </p:nvPr>
        </p:nvSpPr>
        <p:spPr>
          <a:xfrm>
            <a:off x="628650" y="304271"/>
            <a:ext cx="7886700" cy="2320396"/>
          </a:xfrm>
        </p:spPr>
        <p:txBody>
          <a:bodyPr>
            <a:normAutofit/>
          </a:bodyPr>
          <a:lstStyle/>
          <a:p>
            <a:pPr algn="ctr"/>
            <a:r>
              <a:rPr lang="en-US" dirty="0"/>
              <a:t>“The kingdom, first and foremost, </a:t>
            </a:r>
            <a:br>
              <a:rPr lang="en-US" dirty="0"/>
            </a:br>
            <a:r>
              <a:rPr lang="en-US" dirty="0"/>
              <a:t>has to do with </a:t>
            </a:r>
            <a:r>
              <a:rPr lang="en-US" i="1" dirty="0"/>
              <a:t>what</a:t>
            </a:r>
            <a:r>
              <a:rPr lang="en-US" dirty="0"/>
              <a:t> we are.” </a:t>
            </a:r>
            <a:br>
              <a:rPr lang="en-US" dirty="0"/>
            </a:br>
            <a:r>
              <a:rPr lang="en-US" sz="2800" dirty="0"/>
              <a:t>(Chumbley, p83)</a:t>
            </a:r>
            <a:br>
              <a:rPr lang="en-US" dirty="0"/>
            </a:br>
            <a:endParaRPr lang="en-US" dirty="0"/>
          </a:p>
        </p:txBody>
      </p:sp>
      <p:sp>
        <p:nvSpPr>
          <p:cNvPr id="3" name="Content Placeholder 2">
            <a:extLst>
              <a:ext uri="{FF2B5EF4-FFF2-40B4-BE49-F238E27FC236}">
                <a16:creationId xmlns:a16="http://schemas.microsoft.com/office/drawing/2014/main" id="{7DF278C6-727B-E04D-BD50-69AAFBEFAAC6}"/>
              </a:ext>
            </a:extLst>
          </p:cNvPr>
          <p:cNvSpPr>
            <a:spLocks noGrp="1"/>
          </p:cNvSpPr>
          <p:nvPr>
            <p:ph idx="1"/>
          </p:nvPr>
        </p:nvSpPr>
        <p:spPr>
          <a:xfrm>
            <a:off x="628650" y="2624667"/>
            <a:ext cx="7886700" cy="2522802"/>
          </a:xfrm>
        </p:spPr>
        <p:txBody>
          <a:bodyPr>
            <a:normAutofit/>
          </a:bodyPr>
          <a:lstStyle/>
          <a:p>
            <a:pPr marL="0" indent="0" algn="ctr">
              <a:buNone/>
            </a:pPr>
            <a:r>
              <a:rPr lang="en-US" sz="2800" dirty="0"/>
              <a:t>Good friends inspire us to </a:t>
            </a:r>
            <a:r>
              <a:rPr lang="en-US" sz="2800" u="sng" dirty="0"/>
              <a:t>do more.</a:t>
            </a:r>
            <a:br>
              <a:rPr lang="en-US" sz="2800" u="sng" dirty="0"/>
            </a:br>
            <a:r>
              <a:rPr lang="en-US" sz="2800" dirty="0"/>
              <a:t>Great friends inspire us to </a:t>
            </a:r>
            <a:r>
              <a:rPr lang="en-US" sz="2800" u="sng" dirty="0"/>
              <a:t>be more</a:t>
            </a:r>
            <a:r>
              <a:rPr lang="en-US" sz="2800" dirty="0"/>
              <a:t>.</a:t>
            </a:r>
          </a:p>
        </p:txBody>
      </p:sp>
    </p:spTree>
    <p:extLst>
      <p:ext uri="{BB962C8B-B14F-4D97-AF65-F5344CB8AC3E}">
        <p14:creationId xmlns:p14="http://schemas.microsoft.com/office/powerpoint/2010/main" val="673294551"/>
      </p:ext>
    </p:extLst>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Text Box 3">
            <a:extLst>
              <a:ext uri="{FF2B5EF4-FFF2-40B4-BE49-F238E27FC236}">
                <a16:creationId xmlns:a16="http://schemas.microsoft.com/office/drawing/2014/main" id="{B11A90EC-DFC9-9044-84F9-D7F0C08312AF}"/>
              </a:ext>
            </a:extLst>
          </p:cNvPr>
          <p:cNvSpPr txBox="1">
            <a:spLocks noChangeArrowheads="1"/>
          </p:cNvSpPr>
          <p:nvPr/>
        </p:nvSpPr>
        <p:spPr bwMode="auto">
          <a:xfrm>
            <a:off x="952500" y="190500"/>
            <a:ext cx="7302500" cy="45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2333" b="1" i="1">
                <a:latin typeface="Helvetica" pitchFamily="2" charset="0"/>
              </a:rPr>
              <a:t>The Beatitudes -</a:t>
            </a:r>
            <a:r>
              <a:rPr lang="en-US" altLang="en-US" sz="2333" b="1">
                <a:latin typeface="Helvetica" pitchFamily="2" charset="0"/>
              </a:rPr>
              <a:t> Matthew 5:1-12</a:t>
            </a:r>
          </a:p>
        </p:txBody>
      </p:sp>
      <p:sp>
        <p:nvSpPr>
          <p:cNvPr id="344068" name="Text Box 4">
            <a:extLst>
              <a:ext uri="{FF2B5EF4-FFF2-40B4-BE49-F238E27FC236}">
                <a16:creationId xmlns:a16="http://schemas.microsoft.com/office/drawing/2014/main" id="{5E558850-E549-4C49-9348-FAEA3B3D3697}"/>
              </a:ext>
            </a:extLst>
          </p:cNvPr>
          <p:cNvSpPr txBox="1">
            <a:spLocks noChangeArrowheads="1"/>
          </p:cNvSpPr>
          <p:nvPr/>
        </p:nvSpPr>
        <p:spPr bwMode="auto">
          <a:xfrm>
            <a:off x="1079500" y="952500"/>
            <a:ext cx="7048500" cy="440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0988" indent="-280988">
              <a:defRPr>
                <a:solidFill>
                  <a:schemeClr val="tx1"/>
                </a:solidFill>
                <a:latin typeface="Arial" panose="020B0604020202020204" pitchFamily="34" charset="0"/>
              </a:defRPr>
            </a:lvl1pPr>
            <a:lvl2pPr marL="977900" indent="-457200">
              <a:defRPr>
                <a:solidFill>
                  <a:schemeClr val="tx1"/>
                </a:solidFill>
                <a:latin typeface="Arial" panose="020B0604020202020204" pitchFamily="34" charset="0"/>
              </a:defRPr>
            </a:lvl2pPr>
            <a:lvl3pPr marL="1549400" indent="-457200">
              <a:defRPr>
                <a:solidFill>
                  <a:schemeClr val="tx1"/>
                </a:solidFill>
                <a:latin typeface="Arial" panose="020B0604020202020204" pitchFamily="34" charset="0"/>
              </a:defRPr>
            </a:lvl3pPr>
            <a:lvl4pPr marL="2120900" indent="-457200">
              <a:defRPr>
                <a:solidFill>
                  <a:schemeClr val="tx1"/>
                </a:solidFill>
                <a:latin typeface="Arial" panose="020B0604020202020204" pitchFamily="34" charset="0"/>
              </a:defRPr>
            </a:lvl4pPr>
            <a:lvl5pPr marL="2692400" indent="-457200">
              <a:defRPr>
                <a:solidFill>
                  <a:schemeClr val="tx1"/>
                </a:solidFill>
                <a:latin typeface="Arial" panose="020B0604020202020204" pitchFamily="34" charset="0"/>
              </a:defRPr>
            </a:lvl5pPr>
            <a:lvl6pPr marL="3149600" indent="-457200" fontAlgn="base">
              <a:spcBef>
                <a:spcPct val="0"/>
              </a:spcBef>
              <a:spcAft>
                <a:spcPct val="0"/>
              </a:spcAft>
              <a:defRPr>
                <a:solidFill>
                  <a:schemeClr val="tx1"/>
                </a:solidFill>
                <a:latin typeface="Arial" panose="020B0604020202020204" pitchFamily="34" charset="0"/>
              </a:defRPr>
            </a:lvl6pPr>
            <a:lvl7pPr marL="3606800" indent="-457200" fontAlgn="base">
              <a:spcBef>
                <a:spcPct val="0"/>
              </a:spcBef>
              <a:spcAft>
                <a:spcPct val="0"/>
              </a:spcAft>
              <a:defRPr>
                <a:solidFill>
                  <a:schemeClr val="tx1"/>
                </a:solidFill>
                <a:latin typeface="Arial" panose="020B0604020202020204" pitchFamily="34" charset="0"/>
              </a:defRPr>
            </a:lvl7pPr>
            <a:lvl8pPr marL="4064000" indent="-457200" fontAlgn="base">
              <a:spcBef>
                <a:spcPct val="0"/>
              </a:spcBef>
              <a:spcAft>
                <a:spcPct val="0"/>
              </a:spcAft>
              <a:defRPr>
                <a:solidFill>
                  <a:schemeClr val="tx1"/>
                </a:solidFill>
                <a:latin typeface="Arial" panose="020B0604020202020204" pitchFamily="34" charset="0"/>
              </a:defRPr>
            </a:lvl8pPr>
            <a:lvl9pPr marL="4521200" indent="-457200" fontAlgn="base">
              <a:spcBef>
                <a:spcPct val="0"/>
              </a:spcBef>
              <a:spcAft>
                <a:spcPct val="0"/>
              </a:spcAft>
              <a:defRPr>
                <a:solidFill>
                  <a:schemeClr val="tx1"/>
                </a:solidFill>
                <a:latin typeface="Arial" panose="020B0604020202020204" pitchFamily="34" charset="0"/>
              </a:defRPr>
            </a:lvl9pPr>
          </a:lstStyle>
          <a:p>
            <a:pPr eaLnBrk="0" hangingPunct="0">
              <a:buClr>
                <a:schemeClr val="bg1"/>
              </a:buClr>
              <a:buFont typeface="Wingdings" pitchFamily="2" charset="2"/>
              <a:buChar char="Ø"/>
            </a:pPr>
            <a:r>
              <a:rPr lang="en-US" altLang="en-US" sz="2333" b="1">
                <a:latin typeface="Helvetica" pitchFamily="2" charset="0"/>
              </a:rPr>
              <a:t>“Beatitudes” - </a:t>
            </a:r>
            <a:r>
              <a:rPr lang="en-US" altLang="en-US" sz="2333">
                <a:latin typeface="Helvetica" pitchFamily="2" charset="0"/>
              </a:rPr>
              <a:t>from the Latin </a:t>
            </a:r>
            <a:r>
              <a:rPr lang="en-US" altLang="en-US" sz="2333" i="1">
                <a:latin typeface="Helvetica" pitchFamily="2" charset="0"/>
              </a:rPr>
              <a:t>beatus</a:t>
            </a:r>
            <a:r>
              <a:rPr lang="en-US" altLang="en-US" sz="2333">
                <a:latin typeface="Helvetica" pitchFamily="2" charset="0"/>
              </a:rPr>
              <a:t>, </a:t>
            </a:r>
          </a:p>
          <a:p>
            <a:pPr lvl="1" eaLnBrk="0" hangingPunct="0">
              <a:buClr>
                <a:schemeClr val="bg1"/>
              </a:buClr>
              <a:buFont typeface="Wingdings" pitchFamily="2" charset="2"/>
              <a:buChar char="§"/>
            </a:pPr>
            <a:r>
              <a:rPr lang="en-US" altLang="en-US" sz="2333">
                <a:latin typeface="Helvetica" pitchFamily="2" charset="0"/>
              </a:rPr>
              <a:t>“blessed,” or to “make happy” </a:t>
            </a:r>
          </a:p>
          <a:p>
            <a:pPr eaLnBrk="0" hangingPunct="0"/>
            <a:r>
              <a:rPr lang="en-US" altLang="en-US" sz="2333" b="1">
                <a:latin typeface="Helvetica" pitchFamily="2" charset="0"/>
              </a:rPr>
              <a:t> </a:t>
            </a:r>
          </a:p>
          <a:p>
            <a:pPr eaLnBrk="0" hangingPunct="0">
              <a:buClr>
                <a:schemeClr val="bg1"/>
              </a:buClr>
              <a:buFont typeface="Wingdings" pitchFamily="2" charset="2"/>
              <a:buChar char="Ø"/>
            </a:pPr>
            <a:r>
              <a:rPr lang="en-US" altLang="en-US" sz="2333" b="1">
                <a:latin typeface="Helvetica" pitchFamily="2" charset="0"/>
              </a:rPr>
              <a:t>"Blessed" – from the Greek makarios </a:t>
            </a:r>
          </a:p>
          <a:p>
            <a:pPr lvl="1" eaLnBrk="0" hangingPunct="0">
              <a:buClr>
                <a:schemeClr val="tx1"/>
              </a:buClr>
              <a:buFont typeface="Wingdings" pitchFamily="2" charset="2"/>
              <a:buChar char="§"/>
            </a:pPr>
            <a:r>
              <a:rPr lang="en-US" altLang="en-US" sz="2333">
                <a:latin typeface="Helvetica" pitchFamily="2" charset="0"/>
              </a:rPr>
              <a:t>to be fully satisfied</a:t>
            </a:r>
          </a:p>
          <a:p>
            <a:pPr lvl="1" eaLnBrk="0" hangingPunct="0">
              <a:buClr>
                <a:schemeClr val="tx1"/>
              </a:buClr>
              <a:buFont typeface="Wingdings" pitchFamily="2" charset="2"/>
              <a:buChar char="§"/>
            </a:pPr>
            <a:r>
              <a:rPr lang="en-US" altLang="en-US" sz="2333">
                <a:latin typeface="Helvetica" pitchFamily="2" charset="0"/>
              </a:rPr>
              <a:t>In classical Greek this word described those who possessed consummate bliss.</a:t>
            </a:r>
          </a:p>
          <a:p>
            <a:pPr lvl="1" eaLnBrk="0" hangingPunct="0">
              <a:buClr>
                <a:schemeClr val="tx1"/>
              </a:buClr>
              <a:buFont typeface="Wingdings" pitchFamily="2" charset="2"/>
              <a:buChar char="§"/>
            </a:pPr>
            <a:r>
              <a:rPr lang="en-US" altLang="en-US" sz="2333">
                <a:latin typeface="Helvetica" pitchFamily="2" charset="0"/>
              </a:rPr>
              <a:t>completely independent of all the chances and changes of life</a:t>
            </a:r>
          </a:p>
          <a:p>
            <a:pPr lvl="1" eaLnBrk="0" hangingPunct="0">
              <a:buClr>
                <a:schemeClr val="tx1"/>
              </a:buClr>
              <a:buFont typeface="Wingdings" pitchFamily="2" charset="2"/>
              <a:buChar char="§"/>
            </a:pPr>
            <a:r>
              <a:rPr lang="en-US" altLang="en-US" sz="2333">
                <a:latin typeface="Helvetica" pitchFamily="2" charset="0"/>
              </a:rPr>
              <a:t>Has to do with how God looks at us</a:t>
            </a:r>
          </a:p>
          <a:p>
            <a:pPr lvl="1" eaLnBrk="0" hangingPunct="0">
              <a:buClr>
                <a:schemeClr val="bg1"/>
              </a:buClr>
              <a:buFontTx/>
              <a:buChar char="•"/>
            </a:pPr>
            <a:endParaRPr lang="en-US" altLang="en-US" sz="2333" b="1">
              <a:latin typeface="Helvetica" pitchFamily="2" charset="0"/>
            </a:endParaRPr>
          </a:p>
          <a:p>
            <a:pPr eaLnBrk="0" hangingPunct="0"/>
            <a:endParaRPr lang="en-US" altLang="en-US" sz="1170">
              <a:latin typeface="Times" pitchFamily="2" charset="0"/>
            </a:endParaRPr>
          </a:p>
          <a:p>
            <a:pPr eaLnBrk="0" hangingPunct="0"/>
            <a:endParaRPr lang="en-US" altLang="en-US" sz="1170">
              <a:latin typeface="Times" pitchFamily="2" charset="0"/>
            </a:endParaRPr>
          </a:p>
        </p:txBody>
      </p:sp>
    </p:spTree>
    <p:extLst>
      <p:ext uri="{BB962C8B-B14F-4D97-AF65-F5344CB8AC3E}">
        <p14:creationId xmlns:p14="http://schemas.microsoft.com/office/powerpoint/2010/main" val="1494546136"/>
      </p:ext>
    </p:extLst>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0" name="Rectangle 2">
            <a:extLst>
              <a:ext uri="{FF2B5EF4-FFF2-40B4-BE49-F238E27FC236}">
                <a16:creationId xmlns:a16="http://schemas.microsoft.com/office/drawing/2014/main" id="{9C050F72-05AF-7E48-A37B-14E154157D06}"/>
              </a:ext>
            </a:extLst>
          </p:cNvPr>
          <p:cNvSpPr>
            <a:spLocks noGrp="1" noChangeArrowheads="1"/>
          </p:cNvSpPr>
          <p:nvPr>
            <p:ph type="title"/>
          </p:nvPr>
        </p:nvSpPr>
        <p:spPr>
          <a:xfrm>
            <a:off x="1143000" y="0"/>
            <a:ext cx="6858000" cy="825500"/>
          </a:xfrm>
        </p:spPr>
        <p:txBody>
          <a:bodyPr>
            <a:normAutofit fontScale="90000"/>
          </a:bodyPr>
          <a:lstStyle/>
          <a:p>
            <a:r>
              <a:rPr lang="en-US" altLang="en-US" u="sng">
                <a:solidFill>
                  <a:srgbClr val="000000"/>
                </a:solidFill>
                <a:effectLst>
                  <a:outerShdw blurRad="38100" dist="38100" dir="2700000" algn="tl">
                    <a:srgbClr val="C0C0C0"/>
                  </a:outerShdw>
                </a:effectLst>
              </a:rPr>
              <a:t>The Beatitudes: Character of Citizens</a:t>
            </a:r>
            <a:r>
              <a:rPr lang="en-US" altLang="en-US">
                <a:solidFill>
                  <a:srgbClr val="000000"/>
                </a:solidFill>
                <a:effectLst>
                  <a:outerShdw blurRad="38100" dist="38100" dir="2700000" algn="tl">
                    <a:srgbClr val="C0C0C0"/>
                  </a:outerShdw>
                </a:effectLst>
              </a:rPr>
              <a:t> </a:t>
            </a:r>
          </a:p>
        </p:txBody>
      </p:sp>
      <p:sp>
        <p:nvSpPr>
          <p:cNvPr id="1297411" name="Rectangle 3">
            <a:extLst>
              <a:ext uri="{FF2B5EF4-FFF2-40B4-BE49-F238E27FC236}">
                <a16:creationId xmlns:a16="http://schemas.microsoft.com/office/drawing/2014/main" id="{94067E03-7F76-3A4B-8FAB-6A0EA40FBE45}"/>
              </a:ext>
            </a:extLst>
          </p:cNvPr>
          <p:cNvSpPr>
            <a:spLocks noGrp="1" noChangeArrowheads="1"/>
          </p:cNvSpPr>
          <p:nvPr>
            <p:ph type="body" idx="1"/>
          </p:nvPr>
        </p:nvSpPr>
        <p:spPr>
          <a:xfrm>
            <a:off x="1206500" y="825500"/>
            <a:ext cx="6858000" cy="4889500"/>
          </a:xfrm>
        </p:spPr>
        <p:txBody>
          <a:bodyPr/>
          <a:lstStyle/>
          <a:p>
            <a:pPr marL="349236" indent="-21166">
              <a:spcBef>
                <a:spcPct val="30000"/>
              </a:spcBef>
              <a:buClr>
                <a:srgbClr val="000000"/>
              </a:buClr>
            </a:pPr>
            <a:r>
              <a:rPr lang="en-US" altLang="en-US" sz="2000" u="sng">
                <a:solidFill>
                  <a:srgbClr val="000000"/>
                </a:solidFill>
              </a:rPr>
              <a:t>poor in spirit</a:t>
            </a:r>
            <a:r>
              <a:rPr lang="en-US" altLang="en-US" sz="2000">
                <a:solidFill>
                  <a:srgbClr val="000000"/>
                </a:solidFill>
              </a:rPr>
              <a:t> - complete absence of pride, a complete absence of self-assurance and self-reliance, a consciousness that we are nothing in the presence of God</a:t>
            </a:r>
          </a:p>
          <a:p>
            <a:pPr marL="349236" indent="-21166">
              <a:spcBef>
                <a:spcPct val="30000"/>
              </a:spcBef>
              <a:buClr>
                <a:srgbClr val="000000"/>
              </a:buClr>
            </a:pPr>
            <a:endParaRPr lang="en-US" altLang="en-US" sz="667" u="sng">
              <a:solidFill>
                <a:srgbClr val="000000"/>
              </a:solidFill>
            </a:endParaRPr>
          </a:p>
          <a:p>
            <a:pPr marL="349236" indent="-21166">
              <a:spcBef>
                <a:spcPct val="30000"/>
              </a:spcBef>
              <a:buClr>
                <a:srgbClr val="000000"/>
              </a:buClr>
            </a:pPr>
            <a:r>
              <a:rPr lang="en-US" altLang="en-US" sz="2000" u="sng">
                <a:solidFill>
                  <a:srgbClr val="000000"/>
                </a:solidFill>
              </a:rPr>
              <a:t>Mourn </a:t>
            </a:r>
            <a:r>
              <a:rPr lang="en-US" altLang="en-US" sz="2000">
                <a:solidFill>
                  <a:srgbClr val="000000"/>
                </a:solidFill>
              </a:rPr>
              <a:t>- To mourn is something that follows of necessity from being 'poor in spirit.  As I confront God and His holiness, and contemplate the life that I live, I must mourn about the fact that I am like I am, what I have done, what have I said, what I have thought, how I have behaved with respect to others, that I have sinned against a holy God</a:t>
            </a:r>
          </a:p>
          <a:p>
            <a:pPr marL="349236" indent="-21166">
              <a:spcBef>
                <a:spcPct val="30000"/>
              </a:spcBef>
              <a:buClr>
                <a:srgbClr val="000000"/>
              </a:buClr>
            </a:pPr>
            <a:endParaRPr lang="en-US" altLang="en-US" sz="750">
              <a:solidFill>
                <a:srgbClr val="000000"/>
              </a:solidFill>
            </a:endParaRPr>
          </a:p>
          <a:p>
            <a:pPr marL="349236" indent="-21166">
              <a:spcBef>
                <a:spcPct val="30000"/>
              </a:spcBef>
              <a:buClr>
                <a:srgbClr val="000000"/>
              </a:buClr>
            </a:pPr>
            <a:r>
              <a:rPr lang="en-US" altLang="en-US" sz="2000">
                <a:solidFill>
                  <a:srgbClr val="000000"/>
                </a:solidFill>
              </a:rPr>
              <a:t>    </a:t>
            </a:r>
            <a:r>
              <a:rPr lang="en-US" altLang="en-US" sz="2000" u="sng">
                <a:solidFill>
                  <a:srgbClr val="000000"/>
                </a:solidFill>
              </a:rPr>
              <a:t>Meek</a:t>
            </a:r>
            <a:r>
              <a:rPr lang="en-US" altLang="en-US" sz="2000">
                <a:solidFill>
                  <a:srgbClr val="000000"/>
                </a:solidFill>
              </a:rPr>
              <a:t> – those who have enough strength of character to surrender completely to the will of God, rely on his power and be soft in spirit toward others</a:t>
            </a:r>
          </a:p>
        </p:txBody>
      </p:sp>
    </p:spTree>
    <p:extLst>
      <p:ext uri="{BB962C8B-B14F-4D97-AF65-F5344CB8AC3E}">
        <p14:creationId xmlns:p14="http://schemas.microsoft.com/office/powerpoint/2010/main" val="2825450489"/>
      </p:ext>
    </p:extLst>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2">
            <a:extLst>
              <a:ext uri="{FF2B5EF4-FFF2-40B4-BE49-F238E27FC236}">
                <a16:creationId xmlns:a16="http://schemas.microsoft.com/office/drawing/2014/main" id="{92EBC668-53FA-E84B-83DD-B6522DD8A788}"/>
              </a:ext>
            </a:extLst>
          </p:cNvPr>
          <p:cNvSpPr>
            <a:spLocks noGrp="1" noChangeArrowheads="1"/>
          </p:cNvSpPr>
          <p:nvPr>
            <p:ph type="title"/>
          </p:nvPr>
        </p:nvSpPr>
        <p:spPr>
          <a:xfrm>
            <a:off x="1143000" y="0"/>
            <a:ext cx="6858000" cy="825500"/>
          </a:xfrm>
        </p:spPr>
        <p:txBody>
          <a:bodyPr>
            <a:normAutofit fontScale="90000"/>
          </a:bodyPr>
          <a:lstStyle/>
          <a:p>
            <a:r>
              <a:rPr lang="en-US" altLang="en-US" u="sng">
                <a:solidFill>
                  <a:srgbClr val="000000"/>
                </a:solidFill>
                <a:effectLst>
                  <a:outerShdw blurRad="38100" dist="38100" dir="2700000" algn="tl">
                    <a:srgbClr val="C0C0C0"/>
                  </a:outerShdw>
                </a:effectLst>
              </a:rPr>
              <a:t>The Beatitudes: Character of Citizens</a:t>
            </a:r>
            <a:r>
              <a:rPr lang="en-US" altLang="en-US">
                <a:solidFill>
                  <a:srgbClr val="000000"/>
                </a:solidFill>
                <a:effectLst>
                  <a:outerShdw blurRad="38100" dist="38100" dir="2700000" algn="tl">
                    <a:srgbClr val="C0C0C0"/>
                  </a:outerShdw>
                </a:effectLst>
              </a:rPr>
              <a:t> </a:t>
            </a:r>
          </a:p>
        </p:txBody>
      </p:sp>
      <p:sp>
        <p:nvSpPr>
          <p:cNvPr id="1301507" name="Rectangle 3">
            <a:extLst>
              <a:ext uri="{FF2B5EF4-FFF2-40B4-BE49-F238E27FC236}">
                <a16:creationId xmlns:a16="http://schemas.microsoft.com/office/drawing/2014/main" id="{B6B6FEB3-1B73-454F-A57A-F36B6E8C6FB5}"/>
              </a:ext>
            </a:extLst>
          </p:cNvPr>
          <p:cNvSpPr>
            <a:spLocks noGrp="1" noChangeArrowheads="1"/>
          </p:cNvSpPr>
          <p:nvPr>
            <p:ph type="body" idx="1"/>
          </p:nvPr>
        </p:nvSpPr>
        <p:spPr>
          <a:xfrm>
            <a:off x="1206500" y="825500"/>
            <a:ext cx="6731000" cy="4889500"/>
          </a:xfrm>
        </p:spPr>
        <p:txBody>
          <a:bodyPr/>
          <a:lstStyle/>
          <a:p>
            <a:pPr marL="412733" indent="-31749">
              <a:spcBef>
                <a:spcPct val="30000"/>
              </a:spcBef>
              <a:buClr>
                <a:srgbClr val="000000"/>
              </a:buClr>
            </a:pPr>
            <a:r>
              <a:rPr lang="en-US" altLang="en-US" sz="2333" u="sng">
                <a:solidFill>
                  <a:srgbClr val="000000"/>
                </a:solidFill>
              </a:rPr>
              <a:t>hunger and thirst for righteousness</a:t>
            </a:r>
            <a:r>
              <a:rPr lang="en-US" altLang="en-US" sz="2333">
                <a:solidFill>
                  <a:srgbClr val="000000"/>
                </a:solidFill>
              </a:rPr>
              <a:t> –    Must be an intense desire not only for the righteousness Gods bestows but for the ethical righteousness He demands</a:t>
            </a:r>
            <a:endParaRPr lang="en-US" altLang="en-US" sz="750">
              <a:solidFill>
                <a:srgbClr val="000000"/>
              </a:solidFill>
            </a:endParaRPr>
          </a:p>
          <a:p>
            <a:pPr marL="412733" indent="-31749">
              <a:spcBef>
                <a:spcPct val="30000"/>
              </a:spcBef>
              <a:buClr>
                <a:srgbClr val="000000"/>
              </a:buClr>
            </a:pPr>
            <a:endParaRPr lang="en-US" altLang="en-US" sz="750">
              <a:solidFill>
                <a:srgbClr val="000000"/>
              </a:solidFill>
            </a:endParaRPr>
          </a:p>
          <a:p>
            <a:pPr marL="412733" indent="-31749">
              <a:spcBef>
                <a:spcPct val="30000"/>
              </a:spcBef>
              <a:buClr>
                <a:srgbClr val="000000"/>
              </a:buClr>
            </a:pPr>
            <a:r>
              <a:rPr lang="en-US" altLang="en-US" sz="2333" u="sng">
                <a:solidFill>
                  <a:srgbClr val="000000"/>
                </a:solidFill>
              </a:rPr>
              <a:t>Merciful</a:t>
            </a:r>
            <a:r>
              <a:rPr lang="en-US" altLang="en-US" sz="2333">
                <a:solidFill>
                  <a:srgbClr val="000000"/>
                </a:solidFill>
              </a:rPr>
              <a:t> – actively compassionate, ability to see a need in others because we have been and are in need of God’s mercy, not to be a random impulse but a habitual trait.</a:t>
            </a:r>
          </a:p>
          <a:p>
            <a:pPr marL="412733" indent="-31749">
              <a:spcBef>
                <a:spcPct val="30000"/>
              </a:spcBef>
              <a:buClr>
                <a:srgbClr val="000000"/>
              </a:buClr>
            </a:pPr>
            <a:endParaRPr lang="en-US" altLang="en-US" sz="750">
              <a:solidFill>
                <a:srgbClr val="000000"/>
              </a:solidFill>
            </a:endParaRPr>
          </a:p>
          <a:p>
            <a:pPr marL="412733" indent="-31749">
              <a:spcBef>
                <a:spcPct val="30000"/>
              </a:spcBef>
              <a:buClr>
                <a:srgbClr val="000000"/>
              </a:buClr>
            </a:pPr>
            <a:r>
              <a:rPr lang="en-US" altLang="en-US" sz="2333" u="sng">
                <a:solidFill>
                  <a:srgbClr val="000000"/>
                </a:solidFill>
              </a:rPr>
              <a:t>pure in heart</a:t>
            </a:r>
            <a:r>
              <a:rPr lang="en-US" altLang="en-US" sz="2333">
                <a:solidFill>
                  <a:srgbClr val="000000"/>
                </a:solidFill>
              </a:rPr>
              <a:t> – cleanliness at the center of our being our inner man, singular devotion, clear and undivided loyalty</a:t>
            </a:r>
          </a:p>
        </p:txBody>
      </p:sp>
    </p:spTree>
    <p:extLst>
      <p:ext uri="{BB962C8B-B14F-4D97-AF65-F5344CB8AC3E}">
        <p14:creationId xmlns:p14="http://schemas.microsoft.com/office/powerpoint/2010/main" val="1783863453"/>
      </p:ext>
    </p:extLst>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a:extLst>
              <a:ext uri="{FF2B5EF4-FFF2-40B4-BE49-F238E27FC236}">
                <a16:creationId xmlns:a16="http://schemas.microsoft.com/office/drawing/2014/main" id="{46D3E6FE-0B25-DD46-A61A-7F6CF52F3E0F}"/>
              </a:ext>
            </a:extLst>
          </p:cNvPr>
          <p:cNvSpPr>
            <a:spLocks noGrp="1" noChangeArrowheads="1"/>
          </p:cNvSpPr>
          <p:nvPr>
            <p:ph type="title"/>
          </p:nvPr>
        </p:nvSpPr>
        <p:spPr>
          <a:xfrm>
            <a:off x="1143000" y="0"/>
            <a:ext cx="6858000" cy="825500"/>
          </a:xfrm>
        </p:spPr>
        <p:txBody>
          <a:bodyPr>
            <a:normAutofit fontScale="90000"/>
          </a:bodyPr>
          <a:lstStyle/>
          <a:p>
            <a:r>
              <a:rPr lang="en-US" altLang="en-US" u="sng">
                <a:solidFill>
                  <a:srgbClr val="000000"/>
                </a:solidFill>
                <a:effectLst>
                  <a:outerShdw blurRad="38100" dist="38100" dir="2700000" algn="tl">
                    <a:srgbClr val="C0C0C0"/>
                  </a:outerShdw>
                </a:effectLst>
              </a:rPr>
              <a:t>The Beatitudes: Character of Citizens</a:t>
            </a:r>
            <a:r>
              <a:rPr lang="en-US" altLang="en-US">
                <a:solidFill>
                  <a:srgbClr val="000000"/>
                </a:solidFill>
                <a:effectLst>
                  <a:outerShdw blurRad="38100" dist="38100" dir="2700000" algn="tl">
                    <a:srgbClr val="C0C0C0"/>
                  </a:outerShdw>
                </a:effectLst>
              </a:rPr>
              <a:t> </a:t>
            </a:r>
          </a:p>
        </p:txBody>
      </p:sp>
      <p:sp>
        <p:nvSpPr>
          <p:cNvPr id="1305603" name="Rectangle 3">
            <a:extLst>
              <a:ext uri="{FF2B5EF4-FFF2-40B4-BE49-F238E27FC236}">
                <a16:creationId xmlns:a16="http://schemas.microsoft.com/office/drawing/2014/main" id="{3D47C3F7-6587-8046-A104-B29F779FB21A}"/>
              </a:ext>
            </a:extLst>
          </p:cNvPr>
          <p:cNvSpPr>
            <a:spLocks noGrp="1" noChangeArrowheads="1"/>
          </p:cNvSpPr>
          <p:nvPr>
            <p:ph type="body" idx="1"/>
          </p:nvPr>
        </p:nvSpPr>
        <p:spPr>
          <a:xfrm>
            <a:off x="1206500" y="825500"/>
            <a:ext cx="6731000" cy="4889500"/>
          </a:xfrm>
        </p:spPr>
        <p:txBody>
          <a:bodyPr/>
          <a:lstStyle/>
          <a:p>
            <a:pPr marL="412733" indent="-412733">
              <a:spcBef>
                <a:spcPct val="30000"/>
              </a:spcBef>
              <a:buClr>
                <a:srgbClr val="000000"/>
              </a:buClr>
            </a:pPr>
            <a:r>
              <a:rPr lang="en-US" altLang="en-US" u="sng">
                <a:solidFill>
                  <a:srgbClr val="000000"/>
                </a:solidFill>
              </a:rPr>
              <a:t>Peacemakers</a:t>
            </a:r>
            <a:r>
              <a:rPr lang="en-US" altLang="en-US" b="0">
                <a:solidFill>
                  <a:srgbClr val="000000"/>
                </a:solidFill>
              </a:rPr>
              <a:t> – those who make peace with God and encourage others to make peace with him and who seek to live in peace with all men</a:t>
            </a:r>
          </a:p>
          <a:p>
            <a:pPr marL="412733" indent="-412733">
              <a:spcBef>
                <a:spcPct val="30000"/>
              </a:spcBef>
              <a:buClr>
                <a:srgbClr val="000000"/>
              </a:buClr>
            </a:pPr>
            <a:r>
              <a:rPr lang="en-US" altLang="en-US" u="sng">
                <a:solidFill>
                  <a:srgbClr val="000000"/>
                </a:solidFill>
              </a:rPr>
              <a:t>persecuted for righteousness’ sake</a:t>
            </a:r>
            <a:r>
              <a:rPr lang="en-US" altLang="en-US" b="0">
                <a:solidFill>
                  <a:srgbClr val="000000"/>
                </a:solidFill>
              </a:rPr>
              <a:t> – Those who take faith seriously by taking a stand on spiritual and moral truth will be persecuted for righteousness’ sake.  They shall be welcomed into the kingdom of heaven.</a:t>
            </a:r>
          </a:p>
          <a:p>
            <a:pPr marL="412733" indent="-412733">
              <a:spcBef>
                <a:spcPct val="30000"/>
              </a:spcBef>
              <a:buClr>
                <a:srgbClr val="000000"/>
              </a:buClr>
            </a:pPr>
            <a:endParaRPr lang="en-US" altLang="en-US" sz="750">
              <a:solidFill>
                <a:srgbClr val="000000"/>
              </a:solidFill>
            </a:endParaRPr>
          </a:p>
          <a:p>
            <a:pPr marL="1142954" lvl="2" indent="-380985">
              <a:spcBef>
                <a:spcPct val="30000"/>
              </a:spcBef>
              <a:buClr>
                <a:srgbClr val="000000"/>
              </a:buClr>
            </a:pPr>
            <a:r>
              <a:rPr lang="en-US" altLang="en-US" sz="2167" b="1">
                <a:solidFill>
                  <a:srgbClr val="000000"/>
                </a:solidFill>
                <a:effectLst>
                  <a:outerShdw blurRad="38100" dist="38100" dir="2700000" algn="tl">
                    <a:srgbClr val="C0C0C0"/>
                  </a:outerShdw>
                </a:effectLst>
              </a:rPr>
              <a:t>Mt. 5:12Rejoice and be exceedingly glad: for </a:t>
            </a:r>
            <a:r>
              <a:rPr lang="en-US" altLang="en-US" sz="2167" b="1" u="sng">
                <a:solidFill>
                  <a:srgbClr val="000000"/>
                </a:solidFill>
                <a:effectLst>
                  <a:outerShdw blurRad="38100" dist="38100" dir="2700000" algn="tl">
                    <a:srgbClr val="C0C0C0"/>
                  </a:outerShdw>
                </a:effectLst>
              </a:rPr>
              <a:t>great is your reward in heaven</a:t>
            </a:r>
            <a:r>
              <a:rPr lang="en-US" altLang="en-US" sz="2167" b="1">
                <a:solidFill>
                  <a:srgbClr val="000000"/>
                </a:solidFill>
                <a:effectLst>
                  <a:outerShdw blurRad="38100" dist="38100" dir="2700000" algn="tl">
                    <a:srgbClr val="C0C0C0"/>
                  </a:outerShdw>
                </a:effectLst>
              </a:rPr>
              <a:t>.</a:t>
            </a:r>
          </a:p>
          <a:p>
            <a:pPr marL="1142954" lvl="2" indent="-380985">
              <a:spcBef>
                <a:spcPct val="30000"/>
              </a:spcBef>
              <a:buClr>
                <a:srgbClr val="000000"/>
              </a:buClr>
            </a:pPr>
            <a:r>
              <a:rPr lang="en-US" altLang="en-US" sz="2167" b="1">
                <a:solidFill>
                  <a:srgbClr val="000000"/>
                </a:solidFill>
                <a:effectLst>
                  <a:outerShdw blurRad="38100" dist="38100" dir="2700000" algn="tl">
                    <a:srgbClr val="C0C0C0"/>
                  </a:outerShdw>
                </a:effectLst>
              </a:rPr>
              <a:t>The journey that began in poverty (vs 3) ends in unimaginable wealth.</a:t>
            </a:r>
          </a:p>
          <a:p>
            <a:pPr marL="412733" indent="-412733">
              <a:spcBef>
                <a:spcPct val="30000"/>
              </a:spcBef>
            </a:pPr>
            <a:endParaRPr lang="en-US" altLang="en-US" sz="750">
              <a:solidFill>
                <a:srgbClr val="000000"/>
              </a:solidFill>
            </a:endParaRPr>
          </a:p>
          <a:p>
            <a:pPr marL="412733" indent="-412733">
              <a:spcBef>
                <a:spcPct val="30000"/>
              </a:spcBef>
            </a:pPr>
            <a:endParaRPr lang="en-US" altLang="en-US" sz="750">
              <a:solidFill>
                <a:srgbClr val="000000"/>
              </a:solidFill>
            </a:endParaRPr>
          </a:p>
          <a:p>
            <a:pPr marL="412733" indent="-412733">
              <a:spcBef>
                <a:spcPct val="30000"/>
              </a:spcBef>
            </a:pPr>
            <a:endParaRPr lang="en-US" altLang="en-US" sz="750">
              <a:solidFill>
                <a:srgbClr val="000000"/>
              </a:solidFill>
            </a:endParaRPr>
          </a:p>
        </p:txBody>
      </p:sp>
    </p:spTree>
    <p:extLst>
      <p:ext uri="{BB962C8B-B14F-4D97-AF65-F5344CB8AC3E}">
        <p14:creationId xmlns:p14="http://schemas.microsoft.com/office/powerpoint/2010/main" val="524843329"/>
      </p:ext>
    </p:extLst>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3" name="Text Box 3">
            <a:extLst>
              <a:ext uri="{FF2B5EF4-FFF2-40B4-BE49-F238E27FC236}">
                <a16:creationId xmlns:a16="http://schemas.microsoft.com/office/drawing/2014/main" id="{CB8569F0-F605-7F43-95A1-A5000F689BC7}"/>
              </a:ext>
            </a:extLst>
          </p:cNvPr>
          <p:cNvSpPr txBox="1">
            <a:spLocks noChangeArrowheads="1"/>
          </p:cNvSpPr>
          <p:nvPr/>
        </p:nvSpPr>
        <p:spPr bwMode="auto">
          <a:xfrm>
            <a:off x="952500" y="190500"/>
            <a:ext cx="73025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3000" b="1" u="sng">
                <a:solidFill>
                  <a:srgbClr val="000000"/>
                </a:solidFill>
                <a:effectLst>
                  <a:outerShdw blurRad="38100" dist="38100" dir="2700000" algn="tl">
                    <a:srgbClr val="C0C0C0"/>
                  </a:outerShdw>
                </a:effectLst>
              </a:rPr>
              <a:t>The Beatitudes: Character of Citizens</a:t>
            </a:r>
          </a:p>
        </p:txBody>
      </p:sp>
      <p:sp>
        <p:nvSpPr>
          <p:cNvPr id="353284" name="Text Box 4">
            <a:extLst>
              <a:ext uri="{FF2B5EF4-FFF2-40B4-BE49-F238E27FC236}">
                <a16:creationId xmlns:a16="http://schemas.microsoft.com/office/drawing/2014/main" id="{B758535C-363A-AC45-BB8F-2F0D864758E6}"/>
              </a:ext>
            </a:extLst>
          </p:cNvPr>
          <p:cNvSpPr txBox="1">
            <a:spLocks noChangeArrowheads="1"/>
          </p:cNvSpPr>
          <p:nvPr/>
        </p:nvSpPr>
        <p:spPr bwMode="auto">
          <a:xfrm>
            <a:off x="1333500" y="1270000"/>
            <a:ext cx="6794500" cy="2965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eaLnBrk="0" hangingPunct="0">
              <a:buFont typeface="Wingdings" pitchFamily="2" charset="2"/>
              <a:buChar char="Ø"/>
            </a:pPr>
            <a:r>
              <a:rPr lang="en-US" altLang="en-US" sz="2667">
                <a:solidFill>
                  <a:srgbClr val="000000"/>
                </a:solidFill>
                <a:latin typeface="Helvetica" pitchFamily="2" charset="0"/>
              </a:rPr>
              <a:t>All Christians are meant to manifest all of these characteristics. They are not proverbs to be applied individually, they are a composite.  They are a seamless garment. </a:t>
            </a:r>
          </a:p>
          <a:p>
            <a:pPr eaLnBrk="0" hangingPunct="0"/>
            <a:endParaRPr lang="en-US" altLang="en-US" sz="2667">
              <a:solidFill>
                <a:srgbClr val="000000"/>
              </a:solidFill>
              <a:latin typeface="Helvetica" pitchFamily="2" charset="0"/>
            </a:endParaRPr>
          </a:p>
          <a:p>
            <a:pPr eaLnBrk="0" hangingPunct="0">
              <a:buFont typeface="Wingdings" pitchFamily="2" charset="2"/>
              <a:buChar char="Ø"/>
            </a:pPr>
            <a:r>
              <a:rPr lang="en-US" altLang="en-US" sz="2667">
                <a:solidFill>
                  <a:srgbClr val="000000"/>
                </a:solidFill>
                <a:latin typeface="Helvetica" pitchFamily="2" charset="0"/>
              </a:rPr>
              <a:t>These qualities are chosen qualities</a:t>
            </a:r>
          </a:p>
        </p:txBody>
      </p:sp>
    </p:spTree>
    <p:extLst>
      <p:ext uri="{BB962C8B-B14F-4D97-AF65-F5344CB8AC3E}">
        <p14:creationId xmlns:p14="http://schemas.microsoft.com/office/powerpoint/2010/main" val="1470053600"/>
      </p:ext>
    </p:extLst>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9452E21-007D-3340-BA6A-ED112C5792C8}"/>
              </a:ext>
            </a:extLst>
          </p:cNvPr>
          <p:cNvSpPr/>
          <p:nvPr/>
        </p:nvSpPr>
        <p:spPr>
          <a:xfrm>
            <a:off x="440267" y="1337733"/>
            <a:ext cx="8280400" cy="4064000"/>
          </a:xfrm>
          <a:prstGeom prst="roundRect">
            <a:avLst>
              <a:gd name="adj" fmla="val 11250"/>
            </a:avLst>
          </a:prstGeom>
          <a:solidFill>
            <a:schemeClr val="bg1">
              <a:lumMod val="9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F843A-54D6-CD4F-B208-35DBEB4FE79D}"/>
              </a:ext>
            </a:extLst>
          </p:cNvPr>
          <p:cNvSpPr>
            <a:spLocks noGrp="1"/>
          </p:cNvSpPr>
          <p:nvPr>
            <p:ph type="title"/>
          </p:nvPr>
        </p:nvSpPr>
        <p:spPr>
          <a:xfrm>
            <a:off x="84665" y="0"/>
            <a:ext cx="8940800" cy="1761067"/>
          </a:xfrm>
        </p:spPr>
        <p:txBody>
          <a:bodyPr>
            <a:normAutofit/>
          </a:bodyPr>
          <a:lstStyle/>
          <a:p>
            <a:pPr algn="ctr"/>
            <a:r>
              <a:rPr lang="en-US" sz="4000" dirty="0">
                <a:solidFill>
                  <a:schemeClr val="accent1">
                    <a:lumMod val="75000"/>
                  </a:schemeClr>
                </a:solidFill>
              </a:rPr>
              <a:t>The Beatitudes Are Not One Sided.</a:t>
            </a:r>
          </a:p>
        </p:txBody>
      </p:sp>
      <p:grpSp>
        <p:nvGrpSpPr>
          <p:cNvPr id="24" name="Group 23">
            <a:extLst>
              <a:ext uri="{FF2B5EF4-FFF2-40B4-BE49-F238E27FC236}">
                <a16:creationId xmlns:a16="http://schemas.microsoft.com/office/drawing/2014/main" id="{C2DEF4EC-25EE-8E4A-B601-510CB6AAC4D4}"/>
              </a:ext>
            </a:extLst>
          </p:cNvPr>
          <p:cNvGrpSpPr/>
          <p:nvPr/>
        </p:nvGrpSpPr>
        <p:grpSpPr>
          <a:xfrm>
            <a:off x="2870198" y="1744133"/>
            <a:ext cx="3369734" cy="2513273"/>
            <a:chOff x="2870198" y="1744133"/>
            <a:chExt cx="3369734" cy="2513273"/>
          </a:xfrm>
        </p:grpSpPr>
        <p:sp>
          <p:nvSpPr>
            <p:cNvPr id="6" name="Left-Right Arrow 5">
              <a:extLst>
                <a:ext uri="{FF2B5EF4-FFF2-40B4-BE49-F238E27FC236}">
                  <a16:creationId xmlns:a16="http://schemas.microsoft.com/office/drawing/2014/main" id="{E18F20F8-AC4C-D94A-A09A-2DE1B5F98106}"/>
                </a:ext>
              </a:extLst>
            </p:cNvPr>
            <p:cNvSpPr/>
            <p:nvPr/>
          </p:nvSpPr>
          <p:spPr>
            <a:xfrm>
              <a:off x="2870198" y="2726263"/>
              <a:ext cx="3369734" cy="1531143"/>
            </a:xfrm>
            <a:prstGeom prst="leftRightArrow">
              <a:avLst>
                <a:gd name="adj1" fmla="val 632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BOTH</a:t>
              </a:r>
            </a:p>
          </p:txBody>
        </p:sp>
        <p:sp>
          <p:nvSpPr>
            <p:cNvPr id="7" name="TextBox 6">
              <a:extLst>
                <a:ext uri="{FF2B5EF4-FFF2-40B4-BE49-F238E27FC236}">
                  <a16:creationId xmlns:a16="http://schemas.microsoft.com/office/drawing/2014/main" id="{E05451A3-066D-5B48-BF08-F87A73C353BF}"/>
                </a:ext>
              </a:extLst>
            </p:cNvPr>
            <p:cNvSpPr txBox="1"/>
            <p:nvPr/>
          </p:nvSpPr>
          <p:spPr>
            <a:xfrm>
              <a:off x="3674533" y="1744133"/>
              <a:ext cx="1778000" cy="1200329"/>
            </a:xfrm>
            <a:prstGeom prst="rect">
              <a:avLst/>
            </a:prstGeom>
            <a:noFill/>
          </p:spPr>
          <p:txBody>
            <a:bodyPr wrap="square" rtlCol="0">
              <a:spAutoFit/>
            </a:bodyPr>
            <a:lstStyle/>
            <a:p>
              <a:pPr algn="ctr"/>
              <a:r>
                <a:rPr lang="en-US" sz="3600" b="1" dirty="0">
                  <a:solidFill>
                    <a:schemeClr val="accent5">
                      <a:lumMod val="75000"/>
                    </a:schemeClr>
                  </a:solidFill>
                </a:rPr>
                <a:t>Jesus Teaches</a:t>
              </a:r>
            </a:p>
          </p:txBody>
        </p:sp>
      </p:grpSp>
      <p:grpSp>
        <p:nvGrpSpPr>
          <p:cNvPr id="18" name="Group 17">
            <a:extLst>
              <a:ext uri="{FF2B5EF4-FFF2-40B4-BE49-F238E27FC236}">
                <a16:creationId xmlns:a16="http://schemas.microsoft.com/office/drawing/2014/main" id="{0E720159-D965-5745-8722-7443B3471C08}"/>
              </a:ext>
            </a:extLst>
          </p:cNvPr>
          <p:cNvGrpSpPr/>
          <p:nvPr/>
        </p:nvGrpSpPr>
        <p:grpSpPr>
          <a:xfrm>
            <a:off x="863599" y="1456273"/>
            <a:ext cx="7780864" cy="523220"/>
            <a:chOff x="863599" y="1456273"/>
            <a:chExt cx="7780864" cy="523220"/>
          </a:xfrm>
        </p:grpSpPr>
        <p:sp>
          <p:nvSpPr>
            <p:cNvPr id="8" name="TextBox 7">
              <a:extLst>
                <a:ext uri="{FF2B5EF4-FFF2-40B4-BE49-F238E27FC236}">
                  <a16:creationId xmlns:a16="http://schemas.microsoft.com/office/drawing/2014/main" id="{4715DCD3-A183-E34C-B90E-AF4EBBF5863B}"/>
                </a:ext>
              </a:extLst>
            </p:cNvPr>
            <p:cNvSpPr txBox="1"/>
            <p:nvPr/>
          </p:nvSpPr>
          <p:spPr>
            <a:xfrm>
              <a:off x="863599" y="1456273"/>
              <a:ext cx="2302933" cy="523220"/>
            </a:xfrm>
            <a:prstGeom prst="rect">
              <a:avLst/>
            </a:prstGeom>
            <a:noFill/>
          </p:spPr>
          <p:txBody>
            <a:bodyPr wrap="square" rtlCol="0">
              <a:spAutoFit/>
            </a:bodyPr>
            <a:lstStyle/>
            <a:p>
              <a:r>
                <a:rPr lang="en-US" sz="2800" b="1" dirty="0"/>
                <a:t>• Who To Be</a:t>
              </a:r>
            </a:p>
          </p:txBody>
        </p:sp>
        <p:sp>
          <p:nvSpPr>
            <p:cNvPr id="9" name="TextBox 8">
              <a:extLst>
                <a:ext uri="{FF2B5EF4-FFF2-40B4-BE49-F238E27FC236}">
                  <a16:creationId xmlns:a16="http://schemas.microsoft.com/office/drawing/2014/main" id="{B04EE5F7-7465-F84D-94C1-081A4D860C80}"/>
                </a:ext>
              </a:extLst>
            </p:cNvPr>
            <p:cNvSpPr txBox="1"/>
            <p:nvPr/>
          </p:nvSpPr>
          <p:spPr>
            <a:xfrm>
              <a:off x="6341530" y="1456273"/>
              <a:ext cx="2302933" cy="523220"/>
            </a:xfrm>
            <a:prstGeom prst="rect">
              <a:avLst/>
            </a:prstGeom>
            <a:noFill/>
          </p:spPr>
          <p:txBody>
            <a:bodyPr wrap="square" rtlCol="0">
              <a:spAutoFit/>
            </a:bodyPr>
            <a:lstStyle/>
            <a:p>
              <a:r>
                <a:rPr lang="en-US" sz="2800" b="1" dirty="0"/>
                <a:t>• What To Do</a:t>
              </a:r>
            </a:p>
          </p:txBody>
        </p:sp>
      </p:grpSp>
      <p:grpSp>
        <p:nvGrpSpPr>
          <p:cNvPr id="19" name="Group 18">
            <a:extLst>
              <a:ext uri="{FF2B5EF4-FFF2-40B4-BE49-F238E27FC236}">
                <a16:creationId xmlns:a16="http://schemas.microsoft.com/office/drawing/2014/main" id="{224C3A78-A79C-584F-B916-25D372B16EFA}"/>
              </a:ext>
            </a:extLst>
          </p:cNvPr>
          <p:cNvGrpSpPr/>
          <p:nvPr/>
        </p:nvGrpSpPr>
        <p:grpSpPr>
          <a:xfrm>
            <a:off x="863599" y="1896535"/>
            <a:ext cx="7768171" cy="959947"/>
            <a:chOff x="863599" y="1896535"/>
            <a:chExt cx="7768171" cy="959947"/>
          </a:xfrm>
        </p:grpSpPr>
        <p:sp>
          <p:nvSpPr>
            <p:cNvPr id="10" name="TextBox 9">
              <a:extLst>
                <a:ext uri="{FF2B5EF4-FFF2-40B4-BE49-F238E27FC236}">
                  <a16:creationId xmlns:a16="http://schemas.microsoft.com/office/drawing/2014/main" id="{D0E296A6-7749-DE4D-ABC2-A225FB9080E1}"/>
                </a:ext>
              </a:extLst>
            </p:cNvPr>
            <p:cNvSpPr txBox="1"/>
            <p:nvPr/>
          </p:nvSpPr>
          <p:spPr>
            <a:xfrm>
              <a:off x="863599" y="1896535"/>
              <a:ext cx="2302933" cy="954107"/>
            </a:xfrm>
            <a:prstGeom prst="rect">
              <a:avLst/>
            </a:prstGeom>
            <a:noFill/>
          </p:spPr>
          <p:txBody>
            <a:bodyPr wrap="square" rtlCol="0">
              <a:spAutoFit/>
            </a:bodyPr>
            <a:lstStyle/>
            <a:p>
              <a:r>
                <a:rPr lang="en-US" sz="2800" b="1" dirty="0"/>
                <a:t>• Current </a:t>
              </a:r>
              <a:br>
                <a:rPr lang="en-US" sz="2800" b="1" dirty="0"/>
              </a:br>
              <a:r>
                <a:rPr lang="en-US" sz="2800" b="1" dirty="0"/>
                <a:t>   Fulfillment</a:t>
              </a:r>
            </a:p>
          </p:txBody>
        </p:sp>
        <p:sp>
          <p:nvSpPr>
            <p:cNvPr id="11" name="TextBox 10">
              <a:extLst>
                <a:ext uri="{FF2B5EF4-FFF2-40B4-BE49-F238E27FC236}">
                  <a16:creationId xmlns:a16="http://schemas.microsoft.com/office/drawing/2014/main" id="{EEFA60D6-1979-3749-8D74-BA6151E3DB33}"/>
                </a:ext>
              </a:extLst>
            </p:cNvPr>
            <p:cNvSpPr txBox="1"/>
            <p:nvPr/>
          </p:nvSpPr>
          <p:spPr>
            <a:xfrm>
              <a:off x="6328837" y="1902375"/>
              <a:ext cx="2302933" cy="954107"/>
            </a:xfrm>
            <a:prstGeom prst="rect">
              <a:avLst/>
            </a:prstGeom>
            <a:noFill/>
          </p:spPr>
          <p:txBody>
            <a:bodyPr wrap="square" rtlCol="0">
              <a:spAutoFit/>
            </a:bodyPr>
            <a:lstStyle/>
            <a:p>
              <a:r>
                <a:rPr lang="en-US" sz="2800" b="1" dirty="0"/>
                <a:t>• Future</a:t>
              </a:r>
              <a:br>
                <a:rPr lang="en-US" sz="2800" b="1" dirty="0"/>
              </a:br>
              <a:r>
                <a:rPr lang="en-US" sz="2800" b="1" dirty="0"/>
                <a:t>   Fulfillment</a:t>
              </a:r>
            </a:p>
          </p:txBody>
        </p:sp>
      </p:grpSp>
      <p:grpSp>
        <p:nvGrpSpPr>
          <p:cNvPr id="21" name="Group 20">
            <a:extLst>
              <a:ext uri="{FF2B5EF4-FFF2-40B4-BE49-F238E27FC236}">
                <a16:creationId xmlns:a16="http://schemas.microsoft.com/office/drawing/2014/main" id="{FF483865-7EEF-F043-85B7-FC73C708C363}"/>
              </a:ext>
            </a:extLst>
          </p:cNvPr>
          <p:cNvGrpSpPr/>
          <p:nvPr/>
        </p:nvGrpSpPr>
        <p:grpSpPr>
          <a:xfrm>
            <a:off x="863599" y="2744505"/>
            <a:ext cx="7768171" cy="987970"/>
            <a:chOff x="863599" y="2744505"/>
            <a:chExt cx="7768171" cy="987970"/>
          </a:xfrm>
        </p:grpSpPr>
        <p:sp>
          <p:nvSpPr>
            <p:cNvPr id="12" name="TextBox 11">
              <a:extLst>
                <a:ext uri="{FF2B5EF4-FFF2-40B4-BE49-F238E27FC236}">
                  <a16:creationId xmlns:a16="http://schemas.microsoft.com/office/drawing/2014/main" id="{737B4F31-3083-BD40-90FC-69BE17D26D8D}"/>
                </a:ext>
              </a:extLst>
            </p:cNvPr>
            <p:cNvSpPr txBox="1"/>
            <p:nvPr/>
          </p:nvSpPr>
          <p:spPr>
            <a:xfrm>
              <a:off x="863599" y="2778368"/>
              <a:ext cx="2302933" cy="954107"/>
            </a:xfrm>
            <a:prstGeom prst="rect">
              <a:avLst/>
            </a:prstGeom>
            <a:noFill/>
          </p:spPr>
          <p:txBody>
            <a:bodyPr wrap="square" rtlCol="0">
              <a:spAutoFit/>
            </a:bodyPr>
            <a:lstStyle/>
            <a:p>
              <a:r>
                <a:rPr lang="en-US" sz="2800" b="1" dirty="0"/>
                <a:t>• Physical </a:t>
              </a:r>
              <a:br>
                <a:rPr lang="en-US" sz="2800" b="1" dirty="0"/>
              </a:br>
              <a:r>
                <a:rPr lang="en-US" sz="2800" b="1" dirty="0"/>
                <a:t>   Status</a:t>
              </a:r>
            </a:p>
          </p:txBody>
        </p:sp>
        <p:sp>
          <p:nvSpPr>
            <p:cNvPr id="13" name="TextBox 12">
              <a:extLst>
                <a:ext uri="{FF2B5EF4-FFF2-40B4-BE49-F238E27FC236}">
                  <a16:creationId xmlns:a16="http://schemas.microsoft.com/office/drawing/2014/main" id="{495E0D4C-C22C-6744-A063-ADAE31663D5B}"/>
                </a:ext>
              </a:extLst>
            </p:cNvPr>
            <p:cNvSpPr txBox="1"/>
            <p:nvPr/>
          </p:nvSpPr>
          <p:spPr>
            <a:xfrm>
              <a:off x="6328837" y="2744505"/>
              <a:ext cx="2302933" cy="954107"/>
            </a:xfrm>
            <a:prstGeom prst="rect">
              <a:avLst/>
            </a:prstGeom>
            <a:noFill/>
          </p:spPr>
          <p:txBody>
            <a:bodyPr wrap="square" rtlCol="0">
              <a:spAutoFit/>
            </a:bodyPr>
            <a:lstStyle/>
            <a:p>
              <a:r>
                <a:rPr lang="en-US" sz="2800" b="1" dirty="0"/>
                <a:t>• Internal </a:t>
              </a:r>
              <a:br>
                <a:rPr lang="en-US" sz="2800" b="1" dirty="0"/>
              </a:br>
              <a:r>
                <a:rPr lang="en-US" sz="2800" b="1" dirty="0"/>
                <a:t>   Status</a:t>
              </a:r>
            </a:p>
          </p:txBody>
        </p:sp>
      </p:grpSp>
      <p:grpSp>
        <p:nvGrpSpPr>
          <p:cNvPr id="22" name="Group 21">
            <a:extLst>
              <a:ext uri="{FF2B5EF4-FFF2-40B4-BE49-F238E27FC236}">
                <a16:creationId xmlns:a16="http://schemas.microsoft.com/office/drawing/2014/main" id="{C3BCFC0D-2010-C748-8936-24386C71CBB5}"/>
              </a:ext>
            </a:extLst>
          </p:cNvPr>
          <p:cNvGrpSpPr/>
          <p:nvPr/>
        </p:nvGrpSpPr>
        <p:grpSpPr>
          <a:xfrm>
            <a:off x="863599" y="3634192"/>
            <a:ext cx="7806264" cy="1004398"/>
            <a:chOff x="863599" y="3634192"/>
            <a:chExt cx="7806264" cy="1004398"/>
          </a:xfrm>
        </p:grpSpPr>
        <p:sp>
          <p:nvSpPr>
            <p:cNvPr id="14" name="TextBox 13">
              <a:extLst>
                <a:ext uri="{FF2B5EF4-FFF2-40B4-BE49-F238E27FC236}">
                  <a16:creationId xmlns:a16="http://schemas.microsoft.com/office/drawing/2014/main" id="{C79C3B75-3EEA-0147-9E3F-5C8395E7DAAA}"/>
                </a:ext>
              </a:extLst>
            </p:cNvPr>
            <p:cNvSpPr txBox="1"/>
            <p:nvPr/>
          </p:nvSpPr>
          <p:spPr>
            <a:xfrm>
              <a:off x="863599" y="3684483"/>
              <a:ext cx="2302933" cy="954107"/>
            </a:xfrm>
            <a:prstGeom prst="rect">
              <a:avLst/>
            </a:prstGeom>
            <a:noFill/>
          </p:spPr>
          <p:txBody>
            <a:bodyPr wrap="square" rtlCol="0">
              <a:spAutoFit/>
            </a:bodyPr>
            <a:lstStyle/>
            <a:p>
              <a:r>
                <a:rPr lang="en-US" sz="2800" b="1" dirty="0"/>
                <a:t>• Personal </a:t>
              </a:r>
              <a:br>
                <a:rPr lang="en-US" sz="2800" b="1" dirty="0"/>
              </a:br>
              <a:r>
                <a:rPr lang="en-US" sz="2800" b="1" dirty="0"/>
                <a:t>   Growth</a:t>
              </a:r>
            </a:p>
          </p:txBody>
        </p:sp>
        <p:sp>
          <p:nvSpPr>
            <p:cNvPr id="15" name="TextBox 14">
              <a:extLst>
                <a:ext uri="{FF2B5EF4-FFF2-40B4-BE49-F238E27FC236}">
                  <a16:creationId xmlns:a16="http://schemas.microsoft.com/office/drawing/2014/main" id="{E208510F-BC93-764E-8A74-29FD89EC7175}"/>
                </a:ext>
              </a:extLst>
            </p:cNvPr>
            <p:cNvSpPr txBox="1"/>
            <p:nvPr/>
          </p:nvSpPr>
          <p:spPr>
            <a:xfrm>
              <a:off x="6366930" y="3634192"/>
              <a:ext cx="2302933" cy="954107"/>
            </a:xfrm>
            <a:prstGeom prst="rect">
              <a:avLst/>
            </a:prstGeom>
            <a:noFill/>
          </p:spPr>
          <p:txBody>
            <a:bodyPr wrap="square" rtlCol="0">
              <a:spAutoFit/>
            </a:bodyPr>
            <a:lstStyle/>
            <a:p>
              <a:r>
                <a:rPr lang="en-US" sz="2800" b="1" dirty="0"/>
                <a:t>• Outward </a:t>
              </a:r>
              <a:br>
                <a:rPr lang="en-US" sz="2800" b="1" dirty="0"/>
              </a:br>
              <a:r>
                <a:rPr lang="en-US" sz="2800" b="1" dirty="0"/>
                <a:t>   Service</a:t>
              </a:r>
            </a:p>
          </p:txBody>
        </p:sp>
      </p:grpSp>
      <p:grpSp>
        <p:nvGrpSpPr>
          <p:cNvPr id="23" name="Group 22">
            <a:extLst>
              <a:ext uri="{FF2B5EF4-FFF2-40B4-BE49-F238E27FC236}">
                <a16:creationId xmlns:a16="http://schemas.microsoft.com/office/drawing/2014/main" id="{B16EF593-C59B-7348-8F24-DCAA79D19615}"/>
              </a:ext>
            </a:extLst>
          </p:cNvPr>
          <p:cNvGrpSpPr/>
          <p:nvPr/>
        </p:nvGrpSpPr>
        <p:grpSpPr>
          <a:xfrm>
            <a:off x="867826" y="4569123"/>
            <a:ext cx="7806264" cy="523220"/>
            <a:chOff x="867826" y="4569123"/>
            <a:chExt cx="7806264" cy="523220"/>
          </a:xfrm>
        </p:grpSpPr>
        <p:sp>
          <p:nvSpPr>
            <p:cNvPr id="16" name="TextBox 15">
              <a:extLst>
                <a:ext uri="{FF2B5EF4-FFF2-40B4-BE49-F238E27FC236}">
                  <a16:creationId xmlns:a16="http://schemas.microsoft.com/office/drawing/2014/main" id="{3112CA67-A74E-5A4E-8332-0ACC8CF40308}"/>
                </a:ext>
              </a:extLst>
            </p:cNvPr>
            <p:cNvSpPr txBox="1"/>
            <p:nvPr/>
          </p:nvSpPr>
          <p:spPr>
            <a:xfrm>
              <a:off x="867826" y="4569123"/>
              <a:ext cx="2302933" cy="523220"/>
            </a:xfrm>
            <a:prstGeom prst="rect">
              <a:avLst/>
            </a:prstGeom>
            <a:noFill/>
          </p:spPr>
          <p:txBody>
            <a:bodyPr wrap="square" rtlCol="0">
              <a:spAutoFit/>
            </a:bodyPr>
            <a:lstStyle/>
            <a:p>
              <a:r>
                <a:rPr lang="en-US" sz="2800" b="1" dirty="0"/>
                <a:t>• Blessings</a:t>
              </a:r>
            </a:p>
          </p:txBody>
        </p:sp>
        <p:sp>
          <p:nvSpPr>
            <p:cNvPr id="17" name="TextBox 16">
              <a:extLst>
                <a:ext uri="{FF2B5EF4-FFF2-40B4-BE49-F238E27FC236}">
                  <a16:creationId xmlns:a16="http://schemas.microsoft.com/office/drawing/2014/main" id="{4A5C1017-289C-1146-9630-2CF0C91BCB53}"/>
                </a:ext>
              </a:extLst>
            </p:cNvPr>
            <p:cNvSpPr txBox="1"/>
            <p:nvPr/>
          </p:nvSpPr>
          <p:spPr>
            <a:xfrm>
              <a:off x="6371157" y="4569123"/>
              <a:ext cx="2302933" cy="523220"/>
            </a:xfrm>
            <a:prstGeom prst="rect">
              <a:avLst/>
            </a:prstGeom>
            <a:noFill/>
          </p:spPr>
          <p:txBody>
            <a:bodyPr wrap="square" rtlCol="0">
              <a:spAutoFit/>
            </a:bodyPr>
            <a:lstStyle/>
            <a:p>
              <a:r>
                <a:rPr lang="en-US" sz="2800" b="1" dirty="0"/>
                <a:t>• Hardships</a:t>
              </a:r>
            </a:p>
          </p:txBody>
        </p:sp>
      </p:grpSp>
      <p:sp>
        <p:nvSpPr>
          <p:cNvPr id="20" name="TextBox 19">
            <a:extLst>
              <a:ext uri="{FF2B5EF4-FFF2-40B4-BE49-F238E27FC236}">
                <a16:creationId xmlns:a16="http://schemas.microsoft.com/office/drawing/2014/main" id="{8DC31FC1-495D-A842-9D51-B67A94E11879}"/>
              </a:ext>
            </a:extLst>
          </p:cNvPr>
          <p:cNvSpPr txBox="1"/>
          <p:nvPr/>
        </p:nvSpPr>
        <p:spPr>
          <a:xfrm>
            <a:off x="3636431" y="4024878"/>
            <a:ext cx="1816102" cy="1200329"/>
          </a:xfrm>
          <a:prstGeom prst="rect">
            <a:avLst/>
          </a:prstGeom>
          <a:noFill/>
        </p:spPr>
        <p:txBody>
          <a:bodyPr wrap="square" rtlCol="0">
            <a:spAutoFit/>
          </a:bodyPr>
          <a:lstStyle/>
          <a:p>
            <a:pPr algn="ctr"/>
            <a:r>
              <a:rPr lang="en-US" sz="3600" b="1" dirty="0">
                <a:solidFill>
                  <a:schemeClr val="accent5">
                    <a:lumMod val="75000"/>
                  </a:schemeClr>
                </a:solidFill>
              </a:rPr>
              <a:t>In Life &amp; In Death</a:t>
            </a:r>
          </a:p>
        </p:txBody>
      </p:sp>
    </p:spTree>
    <p:extLst>
      <p:ext uri="{BB962C8B-B14F-4D97-AF65-F5344CB8AC3E}">
        <p14:creationId xmlns:p14="http://schemas.microsoft.com/office/powerpoint/2010/main" val="54618370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 Arrow Callout 6">
            <a:extLst>
              <a:ext uri="{FF2B5EF4-FFF2-40B4-BE49-F238E27FC236}">
                <a16:creationId xmlns:a16="http://schemas.microsoft.com/office/drawing/2014/main" id="{491A1A72-0923-F842-99CA-FE52F5536CD6}"/>
              </a:ext>
            </a:extLst>
          </p:cNvPr>
          <p:cNvSpPr/>
          <p:nvPr/>
        </p:nvSpPr>
        <p:spPr>
          <a:xfrm>
            <a:off x="1007534" y="4216404"/>
            <a:ext cx="7128932" cy="1227668"/>
          </a:xfrm>
          <a:prstGeom prst="upArrowCallout">
            <a:avLst/>
          </a:prstGeom>
          <a:solidFill>
            <a:schemeClr val="accent5">
              <a:lumMod val="50000"/>
              <a:alpha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Give Us Stability</a:t>
            </a:r>
          </a:p>
        </p:txBody>
      </p:sp>
      <p:sp>
        <p:nvSpPr>
          <p:cNvPr id="8" name="Up Arrow Callout 7">
            <a:extLst>
              <a:ext uri="{FF2B5EF4-FFF2-40B4-BE49-F238E27FC236}">
                <a16:creationId xmlns:a16="http://schemas.microsoft.com/office/drawing/2014/main" id="{C03EC617-9799-3A4B-80AE-78EAA398EA0A}"/>
              </a:ext>
            </a:extLst>
          </p:cNvPr>
          <p:cNvSpPr/>
          <p:nvPr/>
        </p:nvSpPr>
        <p:spPr>
          <a:xfrm>
            <a:off x="1524000" y="2912537"/>
            <a:ext cx="6129866" cy="1092201"/>
          </a:xfrm>
          <a:prstGeom prst="upArrowCallout">
            <a:avLst/>
          </a:prstGeom>
          <a:solidFill>
            <a:schemeClr val="accent5">
              <a:lumMod val="50000"/>
              <a:alpha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Stir Our Growth</a:t>
            </a:r>
          </a:p>
        </p:txBody>
      </p:sp>
      <p:sp>
        <p:nvSpPr>
          <p:cNvPr id="9" name="Up Arrow Callout 8">
            <a:extLst>
              <a:ext uri="{FF2B5EF4-FFF2-40B4-BE49-F238E27FC236}">
                <a16:creationId xmlns:a16="http://schemas.microsoft.com/office/drawing/2014/main" id="{5EEC0E45-F19E-594E-A83E-40064A50C670}"/>
              </a:ext>
            </a:extLst>
          </p:cNvPr>
          <p:cNvSpPr/>
          <p:nvPr/>
        </p:nvSpPr>
        <p:spPr>
          <a:xfrm>
            <a:off x="2032000" y="1591737"/>
            <a:ext cx="5080000" cy="1109134"/>
          </a:xfrm>
          <a:prstGeom prst="upArrowCallout">
            <a:avLst/>
          </a:prstGeom>
          <a:solidFill>
            <a:schemeClr val="accent5">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Help Us Serve</a:t>
            </a:r>
          </a:p>
        </p:txBody>
      </p:sp>
      <p:sp>
        <p:nvSpPr>
          <p:cNvPr id="12" name="Up Arrow Callout 11">
            <a:extLst>
              <a:ext uri="{FF2B5EF4-FFF2-40B4-BE49-F238E27FC236}">
                <a16:creationId xmlns:a16="http://schemas.microsoft.com/office/drawing/2014/main" id="{FC70A054-4B86-D641-A121-CE79C9D37C6B}"/>
              </a:ext>
            </a:extLst>
          </p:cNvPr>
          <p:cNvSpPr/>
          <p:nvPr/>
        </p:nvSpPr>
        <p:spPr>
          <a:xfrm>
            <a:off x="2582333" y="287870"/>
            <a:ext cx="4013200" cy="1092201"/>
          </a:xfrm>
          <a:prstGeom prst="upArrowCallout">
            <a:avLst/>
          </a:prstGeom>
          <a:solidFill>
            <a:schemeClr val="accent5">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Elevate Our Thinking</a:t>
            </a:r>
          </a:p>
        </p:txBody>
      </p:sp>
    </p:spTree>
    <p:extLst>
      <p:ext uri="{BB962C8B-B14F-4D97-AF65-F5344CB8AC3E}">
        <p14:creationId xmlns:p14="http://schemas.microsoft.com/office/powerpoint/2010/main" val="181702502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FF49-E450-E54A-A5FF-A66312D5C2CA}"/>
              </a:ext>
            </a:extLst>
          </p:cNvPr>
          <p:cNvSpPr>
            <a:spLocks noGrp="1"/>
          </p:cNvSpPr>
          <p:nvPr>
            <p:ph type="title"/>
          </p:nvPr>
        </p:nvSpPr>
        <p:spPr>
          <a:xfrm>
            <a:off x="628650" y="304271"/>
            <a:ext cx="7886700" cy="1104636"/>
          </a:xfrm>
        </p:spPr>
        <p:txBody>
          <a:bodyPr/>
          <a:lstStyle/>
          <a:p>
            <a:r>
              <a:rPr lang="en-US" dirty="0">
                <a:latin typeface="+mn-lt"/>
              </a:rPr>
              <a:t>Blessed Are The Poor In Spirit…</a:t>
            </a:r>
          </a:p>
        </p:txBody>
      </p:sp>
      <p:sp>
        <p:nvSpPr>
          <p:cNvPr id="3" name="Content Placeholder 2">
            <a:extLst>
              <a:ext uri="{FF2B5EF4-FFF2-40B4-BE49-F238E27FC236}">
                <a16:creationId xmlns:a16="http://schemas.microsoft.com/office/drawing/2014/main" id="{02E4B0E8-C82F-CD40-BB59-11EAF44FD893}"/>
              </a:ext>
            </a:extLst>
          </p:cNvPr>
          <p:cNvSpPr>
            <a:spLocks noGrp="1"/>
          </p:cNvSpPr>
          <p:nvPr>
            <p:ph idx="1"/>
          </p:nvPr>
        </p:nvSpPr>
        <p:spPr>
          <a:xfrm>
            <a:off x="628651" y="4351870"/>
            <a:ext cx="7886700" cy="1092199"/>
          </a:xfrm>
        </p:spPr>
        <p:txBody>
          <a:bodyPr>
            <a:normAutofit/>
          </a:bodyPr>
          <a:lstStyle/>
          <a:p>
            <a:pPr algn="ctr"/>
            <a:r>
              <a:rPr lang="en-US" b="1" dirty="0">
                <a:effectLst>
                  <a:outerShdw blurRad="50800" dist="25400" dir="2700000" algn="tl" rotWithShape="0">
                    <a:prstClr val="black">
                      <a:alpha val="40000"/>
                    </a:prstClr>
                  </a:outerShdw>
                </a:effectLst>
              </a:rPr>
              <a:t>“To Crouch” In Poverty Begging For Assistance.</a:t>
            </a:r>
          </a:p>
          <a:p>
            <a:pPr algn="ctr"/>
            <a:r>
              <a:rPr lang="en-US" b="1" dirty="0">
                <a:effectLst>
                  <a:outerShdw blurRad="50800" dist="25400" dir="2700000" algn="tl" rotWithShape="0">
                    <a:prstClr val="black">
                      <a:alpha val="40000"/>
                    </a:prstClr>
                  </a:outerShdw>
                </a:effectLst>
              </a:rPr>
              <a:t>Luke 18:9,13 &amp; Titus 3:3-7 Reveal Who Enters The Kingdom.</a:t>
            </a:r>
          </a:p>
        </p:txBody>
      </p:sp>
      <p:pic>
        <p:nvPicPr>
          <p:cNvPr id="5" name="Picture 4">
            <a:extLst>
              <a:ext uri="{FF2B5EF4-FFF2-40B4-BE49-F238E27FC236}">
                <a16:creationId xmlns:a16="http://schemas.microsoft.com/office/drawing/2014/main" id="{09518807-F5C4-7B43-9AE6-E6E960204AB5}"/>
              </a:ext>
            </a:extLst>
          </p:cNvPr>
          <p:cNvPicPr>
            <a:picLocks noChangeAspect="1"/>
          </p:cNvPicPr>
          <p:nvPr/>
        </p:nvPicPr>
        <p:blipFill>
          <a:blip r:embed="rId3"/>
          <a:stretch>
            <a:fillRect/>
          </a:stretch>
        </p:blipFill>
        <p:spPr>
          <a:xfrm>
            <a:off x="2523595" y="1408907"/>
            <a:ext cx="4096809" cy="2662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281926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FF49-E450-E54A-A5FF-A66312D5C2CA}"/>
              </a:ext>
            </a:extLst>
          </p:cNvPr>
          <p:cNvSpPr>
            <a:spLocks noGrp="1"/>
          </p:cNvSpPr>
          <p:nvPr>
            <p:ph type="title"/>
          </p:nvPr>
        </p:nvSpPr>
        <p:spPr/>
        <p:txBody>
          <a:bodyPr/>
          <a:lstStyle/>
          <a:p>
            <a:r>
              <a:rPr lang="en-US" dirty="0">
                <a:latin typeface="+mn-lt"/>
              </a:rPr>
              <a:t>Blessed Are Those Who Mourn…</a:t>
            </a:r>
          </a:p>
        </p:txBody>
      </p:sp>
      <p:sp>
        <p:nvSpPr>
          <p:cNvPr id="3" name="Content Placeholder 2">
            <a:extLst>
              <a:ext uri="{FF2B5EF4-FFF2-40B4-BE49-F238E27FC236}">
                <a16:creationId xmlns:a16="http://schemas.microsoft.com/office/drawing/2014/main" id="{02E4B0E8-C82F-CD40-BB59-11EAF44FD893}"/>
              </a:ext>
            </a:extLst>
          </p:cNvPr>
          <p:cNvSpPr>
            <a:spLocks noGrp="1"/>
          </p:cNvSpPr>
          <p:nvPr>
            <p:ph idx="1"/>
          </p:nvPr>
        </p:nvSpPr>
        <p:spPr>
          <a:xfrm>
            <a:off x="931333" y="1730640"/>
            <a:ext cx="2927349" cy="2926027"/>
          </a:xfrm>
        </p:spPr>
        <p:txBody>
          <a:bodyPr>
            <a:normAutofit/>
          </a:bodyPr>
          <a:lstStyle/>
          <a:p>
            <a:r>
              <a:rPr lang="en-US" b="1" dirty="0">
                <a:effectLst>
                  <a:outerShdw blurRad="50800" dist="25400" dir="2700000" algn="tl" rotWithShape="0">
                    <a:prstClr val="black">
                      <a:alpha val="40000"/>
                    </a:prstClr>
                  </a:outerShdw>
                </a:effectLst>
              </a:rPr>
              <a:t>Mourning our Spiritual Condition.</a:t>
            </a:r>
          </a:p>
          <a:p>
            <a:r>
              <a:rPr lang="en-US" b="1" dirty="0">
                <a:effectLst>
                  <a:outerShdw blurRad="50800" dist="25400" dir="2700000" algn="tl" rotWithShape="0">
                    <a:prstClr val="black">
                      <a:alpha val="40000"/>
                    </a:prstClr>
                  </a:outerShdw>
                </a:effectLst>
              </a:rPr>
              <a:t>Godly Sorrow of</a:t>
            </a:r>
            <a:br>
              <a:rPr lang="en-US" b="1" dirty="0">
                <a:effectLst>
                  <a:outerShdw blurRad="50800" dist="25400" dir="2700000" algn="tl" rotWithShape="0">
                    <a:prstClr val="black">
                      <a:alpha val="40000"/>
                    </a:prstClr>
                  </a:outerShdw>
                </a:effectLst>
              </a:rPr>
            </a:br>
            <a:r>
              <a:rPr lang="en-US" b="1" dirty="0">
                <a:effectLst>
                  <a:outerShdw blurRad="50800" dist="25400" dir="2700000" algn="tl" rotWithShape="0">
                    <a:prstClr val="black">
                      <a:alpha val="40000"/>
                    </a:prstClr>
                  </a:outerShdw>
                </a:effectLst>
              </a:rPr>
              <a:t>2 Corinthians 7:10.</a:t>
            </a:r>
          </a:p>
          <a:p>
            <a:r>
              <a:rPr lang="en-US" b="1" dirty="0">
                <a:effectLst>
                  <a:outerShdw blurRad="50800" dist="25400" dir="2700000" algn="tl" rotWithShape="0">
                    <a:prstClr val="black">
                      <a:alpha val="40000"/>
                    </a:prstClr>
                  </a:outerShdw>
                </a:effectLst>
              </a:rPr>
              <a:t>Comfort Comes When We Are Made A New Creation.</a:t>
            </a:r>
          </a:p>
        </p:txBody>
      </p:sp>
      <p:pic>
        <p:nvPicPr>
          <p:cNvPr id="6" name="Picture 5">
            <a:extLst>
              <a:ext uri="{FF2B5EF4-FFF2-40B4-BE49-F238E27FC236}">
                <a16:creationId xmlns:a16="http://schemas.microsoft.com/office/drawing/2014/main" id="{31226309-D4F0-E645-BB63-F9FA38308674}"/>
              </a:ext>
            </a:extLst>
          </p:cNvPr>
          <p:cNvPicPr>
            <a:picLocks noChangeAspect="1"/>
          </p:cNvPicPr>
          <p:nvPr/>
        </p:nvPicPr>
        <p:blipFill>
          <a:blip r:embed="rId3"/>
          <a:stretch>
            <a:fillRect/>
          </a:stretch>
        </p:blipFill>
        <p:spPr>
          <a:xfrm>
            <a:off x="4214283" y="1627280"/>
            <a:ext cx="4273547" cy="2973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874552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FF49-E450-E54A-A5FF-A66312D5C2CA}"/>
              </a:ext>
            </a:extLst>
          </p:cNvPr>
          <p:cNvSpPr>
            <a:spLocks noGrp="1"/>
          </p:cNvSpPr>
          <p:nvPr>
            <p:ph type="title"/>
          </p:nvPr>
        </p:nvSpPr>
        <p:spPr/>
        <p:txBody>
          <a:bodyPr/>
          <a:lstStyle/>
          <a:p>
            <a:r>
              <a:rPr lang="en-US" dirty="0">
                <a:latin typeface="+mn-lt"/>
              </a:rPr>
              <a:t>Blessed Are The Meek…</a:t>
            </a:r>
          </a:p>
        </p:txBody>
      </p:sp>
      <p:sp>
        <p:nvSpPr>
          <p:cNvPr id="3" name="Content Placeholder 2">
            <a:extLst>
              <a:ext uri="{FF2B5EF4-FFF2-40B4-BE49-F238E27FC236}">
                <a16:creationId xmlns:a16="http://schemas.microsoft.com/office/drawing/2014/main" id="{02E4B0E8-C82F-CD40-BB59-11EAF44FD893}"/>
              </a:ext>
            </a:extLst>
          </p:cNvPr>
          <p:cNvSpPr>
            <a:spLocks noGrp="1"/>
          </p:cNvSpPr>
          <p:nvPr>
            <p:ph idx="1"/>
          </p:nvPr>
        </p:nvSpPr>
        <p:spPr>
          <a:xfrm>
            <a:off x="5198537" y="1730640"/>
            <a:ext cx="3251199" cy="3552560"/>
          </a:xfrm>
        </p:spPr>
        <p:txBody>
          <a:bodyPr>
            <a:normAutofit lnSpcReduction="10000"/>
          </a:bodyPr>
          <a:lstStyle/>
          <a:p>
            <a:r>
              <a:rPr lang="en-US" b="1" dirty="0">
                <a:effectLst>
                  <a:outerShdw blurRad="50800" dist="25400" dir="2700000" algn="tl" rotWithShape="0">
                    <a:prstClr val="black">
                      <a:alpha val="40000"/>
                    </a:prstClr>
                  </a:outerShdw>
                </a:effectLst>
              </a:rPr>
              <a:t>Who Wins In The End?</a:t>
            </a:r>
          </a:p>
          <a:p>
            <a:pPr lvl="1"/>
            <a:r>
              <a:rPr lang="en-US" b="1" dirty="0">
                <a:effectLst>
                  <a:outerShdw blurRad="50800" dist="25400" dir="2700000" algn="tl" rotWithShape="0">
                    <a:prstClr val="black">
                      <a:alpha val="40000"/>
                    </a:prstClr>
                  </a:outerShdw>
                </a:effectLst>
              </a:rPr>
              <a:t>Power-Hungry?</a:t>
            </a:r>
          </a:p>
          <a:p>
            <a:pPr lvl="1"/>
            <a:r>
              <a:rPr lang="en-US" b="1" dirty="0">
                <a:effectLst>
                  <a:outerShdw blurRad="50800" dist="25400" dir="2700000" algn="tl" rotWithShape="0">
                    <a:prstClr val="black">
                      <a:alpha val="40000"/>
                    </a:prstClr>
                  </a:outerShdw>
                </a:effectLst>
              </a:rPr>
              <a:t>Wealthy Elite?</a:t>
            </a:r>
          </a:p>
          <a:p>
            <a:r>
              <a:rPr lang="en-US" b="1" dirty="0">
                <a:effectLst>
                  <a:outerShdw blurRad="50800" dist="25400" dir="2700000" algn="tl" rotWithShape="0">
                    <a:prstClr val="black">
                      <a:alpha val="40000"/>
                    </a:prstClr>
                  </a:outerShdw>
                </a:effectLst>
              </a:rPr>
              <a:t>Psalm 37 Is Jesus’ Answer.</a:t>
            </a:r>
          </a:p>
          <a:p>
            <a:r>
              <a:rPr lang="en-US" b="1" dirty="0">
                <a:effectLst>
                  <a:outerShdw blurRad="50800" dist="25400" dir="2700000" algn="tl" rotWithShape="0">
                    <a:prstClr val="black">
                      <a:alpha val="40000"/>
                    </a:prstClr>
                  </a:outerShdw>
                </a:effectLst>
              </a:rPr>
              <a:t>Meekness Is Cultivated Through:</a:t>
            </a:r>
          </a:p>
          <a:p>
            <a:pPr lvl="1"/>
            <a:r>
              <a:rPr lang="en-US" b="1" dirty="0">
                <a:effectLst>
                  <a:outerShdw blurRad="50800" dist="25400" dir="2700000" algn="tl" rotWithShape="0">
                    <a:prstClr val="black">
                      <a:alpha val="40000"/>
                    </a:prstClr>
                  </a:outerShdw>
                </a:effectLst>
              </a:rPr>
              <a:t>Trust In God</a:t>
            </a:r>
          </a:p>
          <a:p>
            <a:pPr lvl="1"/>
            <a:r>
              <a:rPr lang="en-US" b="1" dirty="0">
                <a:effectLst>
                  <a:outerShdw blurRad="50800" dist="25400" dir="2700000" algn="tl" rotWithShape="0">
                    <a:prstClr val="black">
                      <a:alpha val="40000"/>
                    </a:prstClr>
                  </a:outerShdw>
                </a:effectLst>
              </a:rPr>
              <a:t>Long-Suffering</a:t>
            </a:r>
          </a:p>
          <a:p>
            <a:pPr lvl="1"/>
            <a:r>
              <a:rPr lang="en-US" b="1" dirty="0">
                <a:effectLst>
                  <a:outerShdw blurRad="50800" dist="25400" dir="2700000" algn="tl" rotWithShape="0">
                    <a:prstClr val="black">
                      <a:alpha val="40000"/>
                    </a:prstClr>
                  </a:outerShdw>
                </a:effectLst>
              </a:rPr>
              <a:t>Humility</a:t>
            </a:r>
          </a:p>
          <a:p>
            <a:endParaRPr lang="en-US" b="1" dirty="0">
              <a:effectLst>
                <a:outerShdw blurRad="50800" dist="25400" dir="2700000" algn="tl" rotWithShape="0">
                  <a:prstClr val="black">
                    <a:alpha val="40000"/>
                  </a:prstClr>
                </a:outerShdw>
              </a:effectLst>
            </a:endParaRPr>
          </a:p>
        </p:txBody>
      </p:sp>
      <p:pic>
        <p:nvPicPr>
          <p:cNvPr id="5" name="Picture 4">
            <a:extLst>
              <a:ext uri="{FF2B5EF4-FFF2-40B4-BE49-F238E27FC236}">
                <a16:creationId xmlns:a16="http://schemas.microsoft.com/office/drawing/2014/main" id="{B9BAEA8B-981A-9C42-A1F5-31D31C3AD70C}"/>
              </a:ext>
            </a:extLst>
          </p:cNvPr>
          <p:cNvPicPr>
            <a:picLocks noChangeAspect="1"/>
          </p:cNvPicPr>
          <p:nvPr/>
        </p:nvPicPr>
        <p:blipFill rotWithShape="1">
          <a:blip r:embed="rId3"/>
          <a:srcRect l="11401" t="17481" r="10889"/>
          <a:stretch/>
        </p:blipFill>
        <p:spPr>
          <a:xfrm>
            <a:off x="880534" y="1627280"/>
            <a:ext cx="3803796" cy="3029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725688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FF49-E450-E54A-A5FF-A66312D5C2CA}"/>
              </a:ext>
            </a:extLst>
          </p:cNvPr>
          <p:cNvSpPr>
            <a:spLocks noGrp="1"/>
          </p:cNvSpPr>
          <p:nvPr>
            <p:ph type="title"/>
          </p:nvPr>
        </p:nvSpPr>
        <p:spPr>
          <a:xfrm>
            <a:off x="0" y="304271"/>
            <a:ext cx="9144000" cy="1104636"/>
          </a:xfrm>
        </p:spPr>
        <p:txBody>
          <a:bodyPr>
            <a:normAutofit/>
          </a:bodyPr>
          <a:lstStyle/>
          <a:p>
            <a:r>
              <a:rPr lang="en-US" dirty="0">
                <a:latin typeface="+mn-lt"/>
              </a:rPr>
              <a:t>Blessed Are Those Who Hunger &amp; Thirst…</a:t>
            </a:r>
          </a:p>
        </p:txBody>
      </p:sp>
      <p:sp>
        <p:nvSpPr>
          <p:cNvPr id="3" name="Content Placeholder 2">
            <a:extLst>
              <a:ext uri="{FF2B5EF4-FFF2-40B4-BE49-F238E27FC236}">
                <a16:creationId xmlns:a16="http://schemas.microsoft.com/office/drawing/2014/main" id="{02E4B0E8-C82F-CD40-BB59-11EAF44FD893}"/>
              </a:ext>
            </a:extLst>
          </p:cNvPr>
          <p:cNvSpPr>
            <a:spLocks noGrp="1"/>
          </p:cNvSpPr>
          <p:nvPr>
            <p:ph idx="1"/>
          </p:nvPr>
        </p:nvSpPr>
        <p:spPr>
          <a:xfrm>
            <a:off x="355600" y="4148668"/>
            <a:ext cx="8415867" cy="1566332"/>
          </a:xfrm>
        </p:spPr>
        <p:txBody>
          <a:bodyPr>
            <a:normAutofit/>
          </a:bodyPr>
          <a:lstStyle/>
          <a:p>
            <a:pPr algn="ctr"/>
            <a:r>
              <a:rPr lang="en-US" b="1" dirty="0">
                <a:effectLst>
                  <a:outerShdw blurRad="50800" dist="25400" dir="2700000" algn="tl" rotWithShape="0">
                    <a:prstClr val="black">
                      <a:alpha val="40000"/>
                    </a:prstClr>
                  </a:outerShdw>
                </a:effectLst>
              </a:rPr>
              <a:t>Psalm 42:1-2</a:t>
            </a:r>
          </a:p>
          <a:p>
            <a:pPr algn="ctr"/>
            <a:r>
              <a:rPr lang="en-US" b="1" dirty="0">
                <a:effectLst>
                  <a:outerShdw blurRad="50800" dist="25400" dir="2700000" algn="tl" rotWithShape="0">
                    <a:prstClr val="black">
                      <a:alpha val="40000"/>
                    </a:prstClr>
                  </a:outerShdw>
                </a:effectLst>
              </a:rPr>
              <a:t>Our World Is Hungry For Happiness, But It Doesn’t Satisfy.</a:t>
            </a:r>
          </a:p>
          <a:p>
            <a:pPr algn="ctr"/>
            <a:r>
              <a:rPr lang="en-US" b="1" dirty="0">
                <a:effectLst>
                  <a:outerShdw blurRad="50800" dist="25400" dir="2700000" algn="tl" rotWithShape="0">
                    <a:prstClr val="black">
                      <a:alpha val="40000"/>
                    </a:prstClr>
                  </a:outerShdw>
                </a:effectLst>
              </a:rPr>
              <a:t>We Hunger For Righteousness Personally &amp; In Our Community.</a:t>
            </a:r>
          </a:p>
        </p:txBody>
      </p:sp>
      <p:pic>
        <p:nvPicPr>
          <p:cNvPr id="6" name="Picture 5">
            <a:extLst>
              <a:ext uri="{FF2B5EF4-FFF2-40B4-BE49-F238E27FC236}">
                <a16:creationId xmlns:a16="http://schemas.microsoft.com/office/drawing/2014/main" id="{A539DFC2-6743-714E-8644-449FB2F66BAA}"/>
              </a:ext>
            </a:extLst>
          </p:cNvPr>
          <p:cNvPicPr>
            <a:picLocks noChangeAspect="1"/>
          </p:cNvPicPr>
          <p:nvPr/>
        </p:nvPicPr>
        <p:blipFill rotWithShape="1">
          <a:blip r:embed="rId3"/>
          <a:srcRect l="11679" t="23190" r="6147"/>
          <a:stretch/>
        </p:blipFill>
        <p:spPr>
          <a:xfrm>
            <a:off x="2552698" y="1408907"/>
            <a:ext cx="4119035" cy="2566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916011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FF49-E450-E54A-A5FF-A66312D5C2CA}"/>
              </a:ext>
            </a:extLst>
          </p:cNvPr>
          <p:cNvSpPr>
            <a:spLocks noGrp="1"/>
          </p:cNvSpPr>
          <p:nvPr>
            <p:ph type="title"/>
          </p:nvPr>
        </p:nvSpPr>
        <p:spPr/>
        <p:txBody>
          <a:bodyPr/>
          <a:lstStyle/>
          <a:p>
            <a:r>
              <a:rPr lang="en-US" dirty="0">
                <a:latin typeface="+mn-lt"/>
              </a:rPr>
              <a:t>Blessed Are The Merciful…</a:t>
            </a:r>
          </a:p>
        </p:txBody>
      </p:sp>
      <p:sp>
        <p:nvSpPr>
          <p:cNvPr id="3" name="Content Placeholder 2">
            <a:extLst>
              <a:ext uri="{FF2B5EF4-FFF2-40B4-BE49-F238E27FC236}">
                <a16:creationId xmlns:a16="http://schemas.microsoft.com/office/drawing/2014/main" id="{02E4B0E8-C82F-CD40-BB59-11EAF44FD893}"/>
              </a:ext>
            </a:extLst>
          </p:cNvPr>
          <p:cNvSpPr>
            <a:spLocks noGrp="1"/>
          </p:cNvSpPr>
          <p:nvPr>
            <p:ph idx="1"/>
          </p:nvPr>
        </p:nvSpPr>
        <p:spPr>
          <a:xfrm>
            <a:off x="5300133" y="1730640"/>
            <a:ext cx="3215217" cy="3196960"/>
          </a:xfrm>
        </p:spPr>
        <p:txBody>
          <a:bodyPr>
            <a:normAutofit/>
          </a:bodyPr>
          <a:lstStyle/>
          <a:p>
            <a:r>
              <a:rPr lang="en-US" b="1" dirty="0">
                <a:effectLst>
                  <a:outerShdw blurRad="50800" dist="38100" dir="2700000" algn="tl" rotWithShape="0">
                    <a:prstClr val="black">
                      <a:alpha val="40000"/>
                    </a:prstClr>
                  </a:outerShdw>
                </a:effectLst>
              </a:rPr>
              <a:t>The Active Compassion of </a:t>
            </a:r>
            <a:br>
              <a:rPr lang="en-US" b="1" dirty="0">
                <a:effectLst>
                  <a:outerShdw blurRad="50800" dist="38100" dir="2700000" algn="tl" rotWithShape="0">
                    <a:prstClr val="black">
                      <a:alpha val="40000"/>
                    </a:prstClr>
                  </a:outerShdw>
                </a:effectLst>
              </a:rPr>
            </a:br>
            <a:r>
              <a:rPr lang="en-US" b="1" dirty="0">
                <a:effectLst>
                  <a:outerShdw blurRad="50800" dist="38100" dir="2700000" algn="tl" rotWithShape="0">
                    <a:prstClr val="black">
                      <a:alpha val="40000"/>
                    </a:prstClr>
                  </a:outerShdw>
                </a:effectLst>
              </a:rPr>
              <a:t>Luke 10:37.</a:t>
            </a:r>
          </a:p>
          <a:p>
            <a:r>
              <a:rPr lang="en-US" b="1" dirty="0">
                <a:effectLst>
                  <a:outerShdw blurRad="50800" dist="38100" dir="2700000" algn="tl" rotWithShape="0">
                    <a:prstClr val="black">
                      <a:alpha val="40000"/>
                    </a:prstClr>
                  </a:outerShdw>
                </a:effectLst>
              </a:rPr>
              <a:t>Thoughtfulness To Consider What Others Are Going Through.</a:t>
            </a:r>
          </a:p>
          <a:p>
            <a:r>
              <a:rPr lang="en-US" b="1" dirty="0">
                <a:effectLst>
                  <a:outerShdw blurRad="50800" dist="38100" dir="2700000" algn="tl" rotWithShape="0">
                    <a:prstClr val="black">
                      <a:alpha val="40000"/>
                    </a:prstClr>
                  </a:outerShdw>
                </a:effectLst>
              </a:rPr>
              <a:t>Proverbs 11:24-25</a:t>
            </a:r>
          </a:p>
        </p:txBody>
      </p:sp>
      <p:pic>
        <p:nvPicPr>
          <p:cNvPr id="6" name="Picture 5">
            <a:extLst>
              <a:ext uri="{FF2B5EF4-FFF2-40B4-BE49-F238E27FC236}">
                <a16:creationId xmlns:a16="http://schemas.microsoft.com/office/drawing/2014/main" id="{EE7F244D-DFAA-634F-9336-789DEB557E33}"/>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a14:imgEffect>
                      <a14:colorTemperature colorTemp="6218"/>
                    </a14:imgEffect>
                    <a14:imgEffect>
                      <a14:saturation sat="170000"/>
                    </a14:imgEffect>
                    <a14:imgEffect>
                      <a14:brightnessContrast bright="-4000" contrast="-14000"/>
                    </a14:imgEffect>
                  </a14:imgLayer>
                </a14:imgProps>
              </a:ext>
            </a:extLst>
          </a:blip>
          <a:srcRect l="15652" r="18707"/>
          <a:stretch/>
        </p:blipFill>
        <p:spPr>
          <a:xfrm>
            <a:off x="628650" y="1633628"/>
            <a:ext cx="4146549" cy="3158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4118510"/>
      </p:ext>
    </p:extLst>
  </p:cSld>
  <p:clrMapOvr>
    <a:masterClrMapping/>
  </p:clrMapOvr>
  <p:transition>
    <p:wipe dir="d"/>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1050</TotalTime>
  <Words>3052</Words>
  <Application>Microsoft Office PowerPoint</Application>
  <PresentationFormat>On-screen Show (16:10)</PresentationFormat>
  <Paragraphs>303</Paragraphs>
  <Slides>28</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Helvetica</vt:lpstr>
      <vt:lpstr>Times</vt:lpstr>
      <vt:lpstr>Wingdings</vt:lpstr>
      <vt:lpstr>Office Theme</vt:lpstr>
      <vt:lpstr>Beatitudes</vt:lpstr>
      <vt:lpstr>PowerPoint Presentation</vt:lpstr>
      <vt:lpstr>The Beatitudes Are Not One Sided.</vt:lpstr>
      <vt:lpstr>PowerPoint Presentation</vt:lpstr>
      <vt:lpstr>Blessed Are The Poor In Spirit…</vt:lpstr>
      <vt:lpstr>Blessed Are Those Who Mourn…</vt:lpstr>
      <vt:lpstr>Blessed Are The Meek…</vt:lpstr>
      <vt:lpstr>Blessed Are Those Who Hunger &amp; Thirst…</vt:lpstr>
      <vt:lpstr>Blessed Are The Merciful…</vt:lpstr>
      <vt:lpstr>Blessed Are The Pure In Heart…</vt:lpstr>
      <vt:lpstr>Blessed Are The Peacemakers…</vt:lpstr>
      <vt:lpstr>Blessed Are The Persecuted…</vt:lpstr>
      <vt:lpstr>PowerPoint Presentation</vt:lpstr>
      <vt:lpstr>Beatitudes</vt:lpstr>
      <vt:lpstr>Blessed Are Those Who Mourn</vt:lpstr>
      <vt:lpstr>Blessed Are The Meek…Inherit</vt:lpstr>
      <vt:lpstr>Blessed Are Those Who Hunger &amp; Thirst</vt:lpstr>
      <vt:lpstr>Blessed Are The Merciful</vt:lpstr>
      <vt:lpstr>Blessed Are The Pure In Heart</vt:lpstr>
      <vt:lpstr>Blessed Are The Peacemakers, Sons of God</vt:lpstr>
      <vt:lpstr>Blessed Are The Persecuted</vt:lpstr>
      <vt:lpstr>PowerPoint Presentation</vt:lpstr>
      <vt:lpstr>“The kingdom, first and foremost,  has to do with what we are.”  (Chumbley, p83) </vt:lpstr>
      <vt:lpstr>PowerPoint Presentation</vt:lpstr>
      <vt:lpstr>The Beatitudes: Character of Citizens </vt:lpstr>
      <vt:lpstr>The Beatitudes: Character of Citizens </vt:lpstr>
      <vt:lpstr>The Beatitudes: Character of Citizens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Beattitudes</dc:title>
  <dc:creator>Phillip Shumake</dc:creator>
  <cp:lastModifiedBy>Brad Beutjer</cp:lastModifiedBy>
  <cp:revision>100</cp:revision>
  <dcterms:created xsi:type="dcterms:W3CDTF">2021-09-07T15:15:03Z</dcterms:created>
  <dcterms:modified xsi:type="dcterms:W3CDTF">2021-09-12T12:52:20Z</dcterms:modified>
</cp:coreProperties>
</file>