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5" r:id="rId3"/>
    <p:sldId id="267" r:id="rId4"/>
    <p:sldId id="274" r:id="rId5"/>
    <p:sldId id="276" r:id="rId6"/>
    <p:sldId id="279" r:id="rId7"/>
    <p:sldId id="280" r:id="rId8"/>
    <p:sldId id="277" r:id="rId9"/>
    <p:sldId id="281" r:id="rId1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E1F"/>
    <a:srgbClr val="DD5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p:restoredTop sz="94934"/>
  </p:normalViewPr>
  <p:slideViewPr>
    <p:cSldViewPr snapToGrid="0" snapToObjects="1">
      <p:cViewPr varScale="1">
        <p:scale>
          <a:sx n="126" d="100"/>
          <a:sy n="126" d="100"/>
        </p:scale>
        <p:origin x="9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AEA9C-FBDA-344E-BC8B-CBD655C9E7EE}" type="datetimeFigureOut">
              <a:rPr lang="en-US" smtClean="0"/>
              <a:t>9/19/2021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8055D-D20B-BA4B-A855-F389FEB4C959}" type="slidenum">
              <a:rPr lang="en-US" smtClean="0"/>
              <a:t>‹#›</a:t>
            </a:fld>
            <a:endParaRPr lang="en-US"/>
          </a:p>
        </p:txBody>
      </p:sp>
    </p:spTree>
    <p:extLst>
      <p:ext uri="{BB962C8B-B14F-4D97-AF65-F5344CB8AC3E}">
        <p14:creationId xmlns:p14="http://schemas.microsoft.com/office/powerpoint/2010/main" val="180687132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A8055D-D20B-BA4B-A855-F389FEB4C959}" type="slidenum">
              <a:rPr lang="en-US" smtClean="0"/>
              <a:t>1</a:t>
            </a:fld>
            <a:endParaRPr lang="en-US"/>
          </a:p>
        </p:txBody>
      </p:sp>
    </p:spTree>
    <p:extLst>
      <p:ext uri="{BB962C8B-B14F-4D97-AF65-F5344CB8AC3E}">
        <p14:creationId xmlns:p14="http://schemas.microsoft.com/office/powerpoint/2010/main" val="205484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56861667"/>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57798985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293389986"/>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BEF185-C9C9-0044-AE91-B1D18252B13A}"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126242712"/>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EF185-C9C9-0044-AE91-B1D18252B13A}" type="datetimeFigureOut">
              <a:rPr lang="en-US" smtClean="0"/>
              <a:t>9/19/2021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605458349"/>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BEF185-C9C9-0044-AE91-B1D18252B13A}"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1427120814"/>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BEF185-C9C9-0044-AE91-B1D18252B13A}" type="datetimeFigureOut">
              <a:rPr lang="en-US" smtClean="0"/>
              <a:t>9/19/2021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020144651"/>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BEF185-C9C9-0044-AE91-B1D18252B13A}" type="datetimeFigureOut">
              <a:rPr lang="en-US" smtClean="0"/>
              <a:t>9/19/2021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2505663764"/>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EF185-C9C9-0044-AE91-B1D18252B13A}" type="datetimeFigureOut">
              <a:rPr lang="en-US" smtClean="0"/>
              <a:t>9/19/2021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5231946"/>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3537136112"/>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3BEF185-C9C9-0044-AE91-B1D18252B13A}" type="datetimeFigureOut">
              <a:rPr lang="en-US" smtClean="0"/>
              <a:t>9/19/2021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6D966-B1A6-C74C-98C5-24D51812A5C4}" type="slidenum">
              <a:rPr lang="en-US" smtClean="0"/>
              <a:t>‹#›</a:t>
            </a:fld>
            <a:endParaRPr lang="en-US"/>
          </a:p>
        </p:txBody>
      </p:sp>
    </p:spTree>
    <p:extLst>
      <p:ext uri="{BB962C8B-B14F-4D97-AF65-F5344CB8AC3E}">
        <p14:creationId xmlns:p14="http://schemas.microsoft.com/office/powerpoint/2010/main" val="4126766878"/>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3BEF185-C9C9-0044-AE91-B1D18252B13A}" type="datetimeFigureOut">
              <a:rPr lang="en-US" smtClean="0"/>
              <a:t>9/19/2021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DC6D966-B1A6-C74C-98C5-24D51812A5C4}" type="slidenum">
              <a:rPr lang="en-US" smtClean="0"/>
              <a:t>‹#›</a:t>
            </a:fld>
            <a:endParaRPr lang="en-US"/>
          </a:p>
        </p:txBody>
      </p:sp>
    </p:spTree>
    <p:extLst>
      <p:ext uri="{BB962C8B-B14F-4D97-AF65-F5344CB8AC3E}">
        <p14:creationId xmlns:p14="http://schemas.microsoft.com/office/powerpoint/2010/main" val="4237280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9E44-C99A-E949-AE31-5885C201233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ACB7B6-9CC8-B54F-B11D-7ECFDB9978D3}"/>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AAB0167-4901-9A49-A25C-B7A435AC3F9A}"/>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45819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6" name="Content Placeholder 2">
            <a:extLst>
              <a:ext uri="{FF2B5EF4-FFF2-40B4-BE49-F238E27FC236}">
                <a16:creationId xmlns:a16="http://schemas.microsoft.com/office/drawing/2014/main" id="{CE08EDBD-FE64-F24D-BE80-A1FECB2A4155}"/>
              </a:ext>
            </a:extLst>
          </p:cNvPr>
          <p:cNvSpPr txBox="1">
            <a:spLocks/>
          </p:cNvSpPr>
          <p:nvPr/>
        </p:nvSpPr>
        <p:spPr>
          <a:xfrm>
            <a:off x="132522" y="216045"/>
            <a:ext cx="8878955" cy="5282910"/>
          </a:xfrm>
          <a:prstGeom prst="rect">
            <a:avLst/>
          </a:prstGeom>
          <a:solidFill>
            <a:srgbClr val="1D1E1F"/>
          </a:solidFill>
        </p:spPr>
        <p:txBody>
          <a:bodyP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sz="4000" b="1" dirty="0">
              <a:solidFill>
                <a:schemeClr val="bg1"/>
              </a:solidFill>
            </a:endParaRPr>
          </a:p>
          <a:p>
            <a:pPr marL="0" indent="0" algn="ctr">
              <a:buNone/>
            </a:pPr>
            <a:r>
              <a:rPr lang="en-US" sz="4000" b="1" dirty="0">
                <a:solidFill>
                  <a:schemeClr val="bg1"/>
                </a:solidFill>
              </a:rPr>
              <a:t>“A new commandment I give to you, that you love one another, even as I have loved you, that you also love one another. By this all men will know that you are My disciples, if you have love for one another.”</a:t>
            </a:r>
          </a:p>
          <a:p>
            <a:pPr marL="0" indent="0" algn="ctr">
              <a:buNone/>
            </a:pPr>
            <a:endParaRPr lang="en-US" sz="4000" b="1" dirty="0">
              <a:solidFill>
                <a:schemeClr val="bg1"/>
              </a:solidFill>
            </a:endParaRPr>
          </a:p>
          <a:p>
            <a:pPr marL="0" indent="0" algn="ctr">
              <a:buNone/>
            </a:pPr>
            <a:r>
              <a:rPr lang="en-US" sz="4000" b="1" dirty="0">
                <a:solidFill>
                  <a:schemeClr val="bg1"/>
                </a:solidFill>
              </a:rPr>
              <a:t>John 13:34-35</a:t>
            </a:r>
            <a:br>
              <a:rPr lang="en-US" sz="4000" b="1" dirty="0">
                <a:solidFill>
                  <a:schemeClr val="bg1"/>
                </a:solidFill>
              </a:rPr>
            </a:br>
            <a:endParaRPr lang="en-US" sz="4000" b="1" dirty="0">
              <a:solidFill>
                <a:schemeClr val="bg1"/>
              </a:solidFill>
            </a:endParaRPr>
          </a:p>
        </p:txBody>
      </p:sp>
    </p:spTree>
    <p:extLst>
      <p:ext uri="{BB962C8B-B14F-4D97-AF65-F5344CB8AC3E}">
        <p14:creationId xmlns:p14="http://schemas.microsoft.com/office/powerpoint/2010/main" val="275936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C920A57-CBBB-174E-94C3-4E553A9DB8AE}"/>
              </a:ext>
            </a:extLst>
          </p:cNvPr>
          <p:cNvSpPr>
            <a:spLocks noGrp="1"/>
          </p:cNvSpPr>
          <p:nvPr>
            <p:ph type="title"/>
          </p:nvPr>
        </p:nvSpPr>
        <p:spPr>
          <a:xfrm>
            <a:off x="628650" y="87961"/>
            <a:ext cx="7886700" cy="806774"/>
          </a:xfrm>
        </p:spPr>
        <p:txBody>
          <a:bodyPr/>
          <a:lstStyle/>
          <a:p>
            <a:pPr algn="ctr"/>
            <a:r>
              <a:rPr lang="en-US" sz="3600" b="1" dirty="0">
                <a:solidFill>
                  <a:schemeClr val="bg1"/>
                </a:solidFill>
              </a:rPr>
              <a:t>Theme Goals</a:t>
            </a:r>
            <a:endParaRPr lang="en-US" b="1" dirty="0">
              <a:solidFill>
                <a:schemeClr val="bg1"/>
              </a:solidFill>
            </a:endParaRPr>
          </a:p>
        </p:txBody>
      </p:sp>
      <p:sp>
        <p:nvSpPr>
          <p:cNvPr id="6" name="Content Placeholder 2">
            <a:extLst>
              <a:ext uri="{FF2B5EF4-FFF2-40B4-BE49-F238E27FC236}">
                <a16:creationId xmlns:a16="http://schemas.microsoft.com/office/drawing/2014/main" id="{CE08EDBD-FE64-F24D-BE80-A1FECB2A4155}"/>
              </a:ext>
            </a:extLst>
          </p:cNvPr>
          <p:cNvSpPr txBox="1">
            <a:spLocks/>
          </p:cNvSpPr>
          <p:nvPr/>
        </p:nvSpPr>
        <p:spPr>
          <a:xfrm>
            <a:off x="145774" y="982696"/>
            <a:ext cx="8878955" cy="4644343"/>
          </a:xfrm>
          <a:prstGeom prst="rect">
            <a:avLst/>
          </a:prstGeom>
          <a:solidFill>
            <a:srgbClr val="1D1E1F"/>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chemeClr val="bg1"/>
                </a:solidFill>
              </a:rPr>
              <a:t>To study the unique Biblical ways our love for one another can be practiced that surpasses the limits of worldly relationships.</a:t>
            </a:r>
          </a:p>
          <a:p>
            <a:endParaRPr lang="en-US" sz="2400" b="1" dirty="0">
              <a:solidFill>
                <a:schemeClr val="bg1"/>
              </a:solidFill>
            </a:endParaRPr>
          </a:p>
          <a:p>
            <a:r>
              <a:rPr lang="en-US" sz="2400" b="1" dirty="0">
                <a:solidFill>
                  <a:schemeClr val="bg1"/>
                </a:solidFill>
              </a:rPr>
              <a:t>To rekindle, repair, and renew our love for one another after the isolation and social challenges of the last year.</a:t>
            </a:r>
          </a:p>
          <a:p>
            <a:endParaRPr lang="en-US" sz="2400" b="1" dirty="0">
              <a:solidFill>
                <a:schemeClr val="bg1"/>
              </a:solidFill>
            </a:endParaRPr>
          </a:p>
          <a:p>
            <a:r>
              <a:rPr lang="en-US" sz="2400" b="1" dirty="0">
                <a:solidFill>
                  <a:schemeClr val="bg1"/>
                </a:solidFill>
              </a:rPr>
              <a:t>To plan and encourage additional opportunities to spend time together.</a:t>
            </a:r>
          </a:p>
          <a:p>
            <a:endParaRPr lang="en-US" sz="2400" b="1" dirty="0">
              <a:solidFill>
                <a:schemeClr val="bg1"/>
              </a:solidFill>
            </a:endParaRPr>
          </a:p>
          <a:p>
            <a:r>
              <a:rPr lang="en-US" sz="2400" b="1" dirty="0">
                <a:solidFill>
                  <a:schemeClr val="bg1"/>
                </a:solidFill>
              </a:rPr>
              <a:t>To develop a Christ-centered love for one another that neighbors and friends seeking God will notice and want</a:t>
            </a:r>
            <a:br>
              <a:rPr lang="en-US" sz="2400" b="1" dirty="0">
                <a:solidFill>
                  <a:schemeClr val="bg1"/>
                </a:solidFill>
              </a:rPr>
            </a:br>
            <a:r>
              <a:rPr lang="en-US" sz="2400" b="1" dirty="0">
                <a:solidFill>
                  <a:schemeClr val="bg1"/>
                </a:solidFill>
              </a:rPr>
              <a:t>to join.</a:t>
            </a:r>
          </a:p>
        </p:txBody>
      </p:sp>
    </p:spTree>
    <p:extLst>
      <p:ext uri="{BB962C8B-B14F-4D97-AF65-F5344CB8AC3E}">
        <p14:creationId xmlns:p14="http://schemas.microsoft.com/office/powerpoint/2010/main" val="2734787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1E1F"/>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2DDCC8-4040-0F41-A030-B865927F3396}"/>
              </a:ext>
            </a:extLst>
          </p:cNvPr>
          <p:cNvGraphicFramePr>
            <a:graphicFrameLocks noGrp="1"/>
          </p:cNvGraphicFramePr>
          <p:nvPr>
            <p:extLst>
              <p:ext uri="{D42A27DB-BD31-4B8C-83A1-F6EECF244321}">
                <p14:modId xmlns:p14="http://schemas.microsoft.com/office/powerpoint/2010/main" val="1472544958"/>
              </p:ext>
            </p:extLst>
          </p:nvPr>
        </p:nvGraphicFramePr>
        <p:xfrm>
          <a:off x="406512" y="161546"/>
          <a:ext cx="8330976" cy="5391907"/>
        </p:xfrm>
        <a:graphic>
          <a:graphicData uri="http://schemas.openxmlformats.org/drawingml/2006/table">
            <a:tbl>
              <a:tblPr firstRow="1" bandRow="1">
                <a:tableStyleId>{5C22544A-7EE6-4342-B048-85BDC9FD1C3A}</a:tableStyleId>
              </a:tblPr>
              <a:tblGrid>
                <a:gridCol w="1121093">
                  <a:extLst>
                    <a:ext uri="{9D8B030D-6E8A-4147-A177-3AD203B41FA5}">
                      <a16:colId xmlns:a16="http://schemas.microsoft.com/office/drawing/2014/main" val="2791907738"/>
                    </a:ext>
                  </a:extLst>
                </a:gridCol>
                <a:gridCol w="3790759">
                  <a:extLst>
                    <a:ext uri="{9D8B030D-6E8A-4147-A177-3AD203B41FA5}">
                      <a16:colId xmlns:a16="http://schemas.microsoft.com/office/drawing/2014/main" val="1881182467"/>
                    </a:ext>
                  </a:extLst>
                </a:gridCol>
                <a:gridCol w="1468260">
                  <a:extLst>
                    <a:ext uri="{9D8B030D-6E8A-4147-A177-3AD203B41FA5}">
                      <a16:colId xmlns:a16="http://schemas.microsoft.com/office/drawing/2014/main" val="3399859082"/>
                    </a:ext>
                  </a:extLst>
                </a:gridCol>
                <a:gridCol w="1950864">
                  <a:extLst>
                    <a:ext uri="{9D8B030D-6E8A-4147-A177-3AD203B41FA5}">
                      <a16:colId xmlns:a16="http://schemas.microsoft.com/office/drawing/2014/main" val="881373630"/>
                    </a:ext>
                  </a:extLst>
                </a:gridCol>
              </a:tblGrid>
              <a:tr h="317171">
                <a:tc>
                  <a:txBody>
                    <a:bodyPr/>
                    <a:lstStyle/>
                    <a:p>
                      <a:pPr algn="ctr"/>
                      <a:r>
                        <a:rPr lang="en-US" b="1" dirty="0"/>
                        <a:t>Lesson</a:t>
                      </a:r>
                    </a:p>
                  </a:txBody>
                  <a:tcPr>
                    <a:solidFill>
                      <a:schemeClr val="accent1">
                        <a:lumMod val="50000"/>
                      </a:schemeClr>
                    </a:solidFill>
                  </a:tcPr>
                </a:tc>
                <a:tc>
                  <a:txBody>
                    <a:bodyPr/>
                    <a:lstStyle/>
                    <a:p>
                      <a:pPr algn="ctr"/>
                      <a:r>
                        <a:rPr lang="en-US" b="1" dirty="0"/>
                        <a:t>Topic</a:t>
                      </a:r>
                    </a:p>
                  </a:txBody>
                  <a:tcPr>
                    <a:solidFill>
                      <a:schemeClr val="accent1">
                        <a:lumMod val="50000"/>
                      </a:schemeClr>
                    </a:solidFill>
                  </a:tcPr>
                </a:tc>
                <a:tc>
                  <a:txBody>
                    <a:bodyPr/>
                    <a:lstStyle/>
                    <a:p>
                      <a:pPr algn="ctr"/>
                      <a:r>
                        <a:rPr lang="en-US" b="1" dirty="0"/>
                        <a:t>Date</a:t>
                      </a:r>
                    </a:p>
                  </a:txBody>
                  <a:tcPr>
                    <a:solidFill>
                      <a:schemeClr val="accent1">
                        <a:lumMod val="50000"/>
                      </a:schemeClr>
                    </a:solidFill>
                  </a:tcPr>
                </a:tc>
                <a:tc>
                  <a:txBody>
                    <a:bodyPr/>
                    <a:lstStyle/>
                    <a:p>
                      <a:pPr algn="ctr"/>
                      <a:r>
                        <a:rPr lang="en-US" b="1" dirty="0"/>
                        <a:t>Speaker / Action</a:t>
                      </a:r>
                    </a:p>
                  </a:txBody>
                  <a:tcPr>
                    <a:solidFill>
                      <a:schemeClr val="accent1">
                        <a:lumMod val="50000"/>
                      </a:schemeClr>
                    </a:solidFill>
                  </a:tcPr>
                </a:tc>
                <a:extLst>
                  <a:ext uri="{0D108BD9-81ED-4DB2-BD59-A6C34878D82A}">
                    <a16:rowId xmlns:a16="http://schemas.microsoft.com/office/drawing/2014/main" val="860003811"/>
                  </a:ext>
                </a:extLst>
              </a:tr>
              <a:tr h="317171">
                <a:tc>
                  <a:txBody>
                    <a:bodyPr/>
                    <a:lstStyle/>
                    <a:p>
                      <a:pPr algn="l"/>
                      <a:r>
                        <a:rPr lang="en-US" b="0" dirty="0"/>
                        <a:t>Lessons 1-3</a:t>
                      </a:r>
                    </a:p>
                  </a:txBody>
                  <a:tcPr>
                    <a:solidFill>
                      <a:srgbClr val="9BE3CC"/>
                    </a:solidFill>
                  </a:tcPr>
                </a:tc>
                <a:tc gridSpan="3">
                  <a:txBody>
                    <a:bodyPr/>
                    <a:lstStyle/>
                    <a:p>
                      <a:pPr algn="ctr"/>
                      <a:r>
                        <a:rPr lang="en-US" b="0" dirty="0"/>
                        <a:t>Disciples Who Love One Another</a:t>
                      </a:r>
                    </a:p>
                  </a:txBody>
                  <a:tcPr>
                    <a:solidFill>
                      <a:srgbClr val="9BE3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1818401"/>
                  </a:ext>
                </a:extLst>
              </a:tr>
              <a:tr h="317171">
                <a:tc>
                  <a:txBody>
                    <a:bodyPr/>
                    <a:lstStyle/>
                    <a:p>
                      <a:pPr algn="ctr"/>
                      <a:r>
                        <a:rPr lang="en-US" b="1" dirty="0"/>
                        <a:t>Lesson 1</a:t>
                      </a:r>
                    </a:p>
                  </a:txBody>
                  <a:tcPr/>
                </a:tc>
                <a:tc>
                  <a:txBody>
                    <a:bodyPr/>
                    <a:lstStyle/>
                    <a:p>
                      <a:pPr algn="ctr"/>
                      <a:r>
                        <a:rPr lang="en-US" b="1" dirty="0"/>
                        <a:t>“By This, The World Will Know…” (John 13:35)</a:t>
                      </a:r>
                    </a:p>
                  </a:txBody>
                  <a:tcPr/>
                </a:tc>
                <a:tc>
                  <a:txBody>
                    <a:bodyPr/>
                    <a:lstStyle/>
                    <a:p>
                      <a:pPr algn="ctr"/>
                      <a:r>
                        <a:rPr lang="en-US" b="1"/>
                        <a:t>September</a:t>
                      </a:r>
                      <a:endParaRPr lang="en-US" b="1" dirty="0"/>
                    </a:p>
                  </a:txBody>
                  <a:tcPr/>
                </a:tc>
                <a:tc>
                  <a:txBody>
                    <a:bodyPr/>
                    <a:lstStyle/>
                    <a:p>
                      <a:pPr algn="ctr"/>
                      <a:r>
                        <a:rPr lang="en-US" b="1" dirty="0"/>
                        <a:t>Erik</a:t>
                      </a:r>
                    </a:p>
                  </a:txBody>
                  <a:tcPr/>
                </a:tc>
                <a:extLst>
                  <a:ext uri="{0D108BD9-81ED-4DB2-BD59-A6C34878D82A}">
                    <a16:rowId xmlns:a16="http://schemas.microsoft.com/office/drawing/2014/main" val="3950300373"/>
                  </a:ext>
                </a:extLst>
              </a:tr>
              <a:tr h="317171">
                <a:tc>
                  <a:txBody>
                    <a:bodyPr/>
                    <a:lstStyle/>
                    <a:p>
                      <a:pPr algn="ctr"/>
                      <a:r>
                        <a:rPr lang="en-US" b="0" dirty="0"/>
                        <a:t>Lesson 2</a:t>
                      </a:r>
                    </a:p>
                  </a:txBody>
                  <a:tcPr/>
                </a:tc>
                <a:tc>
                  <a:txBody>
                    <a:bodyPr/>
                    <a:lstStyle/>
                    <a:p>
                      <a:pPr algn="ctr"/>
                      <a:r>
                        <a:rPr lang="en-US" b="0" dirty="0"/>
                        <a:t>Why </a:t>
                      </a:r>
                      <a:r>
                        <a:rPr lang="en-US" b="0"/>
                        <a:t>Christianity Can Create Community</a:t>
                      </a:r>
                      <a:endParaRPr lang="en-US" b="0" dirty="0"/>
                    </a:p>
                  </a:txBody>
                  <a:tcPr/>
                </a:tc>
                <a:tc>
                  <a:txBody>
                    <a:bodyPr/>
                    <a:lstStyle/>
                    <a:p>
                      <a:pPr algn="ctr"/>
                      <a:r>
                        <a:rPr lang="en-US" b="0"/>
                        <a:t>October</a:t>
                      </a:r>
                      <a:endParaRPr lang="en-US" b="0" dirty="0"/>
                    </a:p>
                  </a:txBody>
                  <a:tcPr/>
                </a:tc>
                <a:tc>
                  <a:txBody>
                    <a:bodyPr/>
                    <a:lstStyle/>
                    <a:p>
                      <a:pPr algn="ctr"/>
                      <a:r>
                        <a:rPr lang="en-US" b="0" dirty="0"/>
                        <a:t>Erik</a:t>
                      </a:r>
                    </a:p>
                  </a:txBody>
                  <a:tcPr/>
                </a:tc>
                <a:extLst>
                  <a:ext uri="{0D108BD9-81ED-4DB2-BD59-A6C34878D82A}">
                    <a16:rowId xmlns:a16="http://schemas.microsoft.com/office/drawing/2014/main" val="1968873514"/>
                  </a:ext>
                </a:extLst>
              </a:tr>
              <a:tr h="317171">
                <a:tc>
                  <a:txBody>
                    <a:bodyPr/>
                    <a:lstStyle/>
                    <a:p>
                      <a:pPr algn="ctr"/>
                      <a:r>
                        <a:rPr lang="en-US" b="0" dirty="0"/>
                        <a:t>Lesson 3</a:t>
                      </a:r>
                    </a:p>
                  </a:txBody>
                  <a:tcPr/>
                </a:tc>
                <a:tc>
                  <a:txBody>
                    <a:bodyPr/>
                    <a:lstStyle/>
                    <a:p>
                      <a:pPr algn="ctr"/>
                      <a:r>
                        <a:rPr lang="en-US" b="0" dirty="0"/>
                        <a:t>Reasons We Don’t Need One Another</a:t>
                      </a:r>
                    </a:p>
                  </a:txBody>
                  <a:tcPr/>
                </a:tc>
                <a:tc>
                  <a:txBody>
                    <a:bodyPr/>
                    <a:lstStyle/>
                    <a:p>
                      <a:pPr algn="ctr"/>
                      <a:r>
                        <a:rPr lang="en-US" b="0" dirty="0"/>
                        <a:t>November</a:t>
                      </a:r>
                    </a:p>
                  </a:txBody>
                  <a:tcPr/>
                </a:tc>
                <a:tc>
                  <a:txBody>
                    <a:bodyPr/>
                    <a:lstStyle/>
                    <a:p>
                      <a:pPr algn="ctr"/>
                      <a:endParaRPr lang="en-US" b="0" dirty="0"/>
                    </a:p>
                  </a:txBody>
                  <a:tcPr/>
                </a:tc>
                <a:extLst>
                  <a:ext uri="{0D108BD9-81ED-4DB2-BD59-A6C34878D82A}">
                    <a16:rowId xmlns:a16="http://schemas.microsoft.com/office/drawing/2014/main" val="3290326182"/>
                  </a:ext>
                </a:extLst>
              </a:tr>
              <a:tr h="317171">
                <a:tc>
                  <a:txBody>
                    <a:bodyPr/>
                    <a:lstStyle/>
                    <a:p>
                      <a:pPr algn="l"/>
                      <a:r>
                        <a:rPr lang="en-US" b="0" dirty="0"/>
                        <a:t>Lessons 4-6</a:t>
                      </a:r>
                    </a:p>
                  </a:txBody>
                  <a:tcPr>
                    <a:solidFill>
                      <a:srgbClr val="9BE3CC"/>
                    </a:solidFill>
                  </a:tcPr>
                </a:tc>
                <a:tc gridSpan="3">
                  <a:txBody>
                    <a:bodyPr/>
                    <a:lstStyle/>
                    <a:p>
                      <a:pPr algn="ctr"/>
                      <a:r>
                        <a:rPr lang="en-US" b="0" dirty="0"/>
                        <a:t>Love One Another In Deed</a:t>
                      </a:r>
                    </a:p>
                  </a:txBody>
                  <a:tcPr>
                    <a:solidFill>
                      <a:srgbClr val="9BE3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9472620"/>
                  </a:ext>
                </a:extLst>
              </a:tr>
              <a:tr h="317171">
                <a:tc>
                  <a:txBody>
                    <a:bodyPr/>
                    <a:lstStyle/>
                    <a:p>
                      <a:pPr algn="ctr"/>
                      <a:r>
                        <a:rPr lang="en-US" b="0" dirty="0"/>
                        <a:t>Lesson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Honor One Another (Romans 12:10)</a:t>
                      </a:r>
                    </a:p>
                  </a:txBody>
                  <a:tcPr/>
                </a:tc>
                <a:tc>
                  <a:txBody>
                    <a:bodyPr/>
                    <a:lstStyle/>
                    <a:p>
                      <a:pPr algn="ctr"/>
                      <a:r>
                        <a:rPr lang="en-US" b="0"/>
                        <a:t>December</a:t>
                      </a:r>
                      <a:endParaRPr lang="en-US" b="0" dirty="0"/>
                    </a:p>
                  </a:txBody>
                  <a:tcPr/>
                </a:tc>
                <a:tc>
                  <a:txBody>
                    <a:bodyPr/>
                    <a:lstStyle/>
                    <a:p>
                      <a:pPr algn="ctr"/>
                      <a:r>
                        <a:rPr lang="en-US" b="0" dirty="0">
                          <a:solidFill>
                            <a:schemeClr val="tx1"/>
                          </a:solidFill>
                        </a:rPr>
                        <a:t>Phillip</a:t>
                      </a:r>
                    </a:p>
                  </a:txBody>
                  <a:tcPr/>
                </a:tc>
                <a:extLst>
                  <a:ext uri="{0D108BD9-81ED-4DB2-BD59-A6C34878D82A}">
                    <a16:rowId xmlns:a16="http://schemas.microsoft.com/office/drawing/2014/main" val="1732232237"/>
                  </a:ext>
                </a:extLst>
              </a:tr>
              <a:tr h="317171">
                <a:tc>
                  <a:txBody>
                    <a:bodyPr/>
                    <a:lstStyle/>
                    <a:p>
                      <a:pPr algn="ctr"/>
                      <a:r>
                        <a:rPr lang="en-US" b="0" dirty="0"/>
                        <a:t>Lesson 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Welcome One Another (1 Peter 4:9, Rom 15:7)</a:t>
                      </a:r>
                    </a:p>
                  </a:txBody>
                  <a:tcPr/>
                </a:tc>
                <a:tc>
                  <a:txBody>
                    <a:bodyPr/>
                    <a:lstStyle/>
                    <a:p>
                      <a:pPr algn="ctr"/>
                      <a:r>
                        <a:rPr lang="en-US" b="0"/>
                        <a:t>January</a:t>
                      </a:r>
                      <a:endParaRPr lang="en-US" b="0" dirty="0"/>
                    </a:p>
                  </a:txBody>
                  <a:tcPr/>
                </a:tc>
                <a:tc>
                  <a:txBody>
                    <a:bodyPr/>
                    <a:lstStyle/>
                    <a:p>
                      <a:pPr algn="ctr"/>
                      <a:r>
                        <a:rPr lang="en-US" b="0" dirty="0"/>
                        <a:t>Phillip </a:t>
                      </a:r>
                    </a:p>
                  </a:txBody>
                  <a:tcPr/>
                </a:tc>
                <a:extLst>
                  <a:ext uri="{0D108BD9-81ED-4DB2-BD59-A6C34878D82A}">
                    <a16:rowId xmlns:a16="http://schemas.microsoft.com/office/drawing/2014/main" val="4221933274"/>
                  </a:ext>
                </a:extLst>
              </a:tr>
              <a:tr h="317171">
                <a:tc>
                  <a:txBody>
                    <a:bodyPr/>
                    <a:lstStyle/>
                    <a:p>
                      <a:pPr algn="ctr"/>
                      <a:r>
                        <a:rPr lang="en-US" b="0" dirty="0"/>
                        <a:t>Lesson 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Serve One Another (Galatians 5:13)</a:t>
                      </a:r>
                    </a:p>
                  </a:txBody>
                  <a:tcPr/>
                </a:tc>
                <a:tc>
                  <a:txBody>
                    <a:bodyPr/>
                    <a:lstStyle/>
                    <a:p>
                      <a:pPr algn="ctr"/>
                      <a:r>
                        <a:rPr lang="en-US" b="0" dirty="0"/>
                        <a:t>February</a:t>
                      </a:r>
                    </a:p>
                  </a:txBody>
                  <a:tcPr/>
                </a:tc>
                <a:tc>
                  <a:txBody>
                    <a:bodyPr/>
                    <a:lstStyle/>
                    <a:p>
                      <a:pPr algn="ctr"/>
                      <a:endParaRPr lang="en-US" b="0" dirty="0"/>
                    </a:p>
                  </a:txBody>
                  <a:tcPr/>
                </a:tc>
                <a:extLst>
                  <a:ext uri="{0D108BD9-81ED-4DB2-BD59-A6C34878D82A}">
                    <a16:rowId xmlns:a16="http://schemas.microsoft.com/office/drawing/2014/main" val="1078171716"/>
                  </a:ext>
                </a:extLst>
              </a:tr>
              <a:tr h="317171">
                <a:tc>
                  <a:txBody>
                    <a:bodyPr/>
                    <a:lstStyle/>
                    <a:p>
                      <a:pPr algn="ctr"/>
                      <a:r>
                        <a:rPr lang="en-US" b="0" dirty="0"/>
                        <a:t>Lesson 7-10</a:t>
                      </a:r>
                    </a:p>
                  </a:txBody>
                  <a:tcPr>
                    <a:solidFill>
                      <a:srgbClr val="9BE3CC"/>
                    </a:solidFill>
                  </a:tcPr>
                </a:tc>
                <a:tc gridSpan="3">
                  <a:txBody>
                    <a:bodyPr/>
                    <a:lstStyle/>
                    <a:p>
                      <a:pPr algn="ctr"/>
                      <a:r>
                        <a:rPr lang="en-US" b="0" dirty="0"/>
                        <a:t>Love One Another In Truth</a:t>
                      </a:r>
                    </a:p>
                  </a:txBody>
                  <a:tcPr>
                    <a:solidFill>
                      <a:srgbClr val="9BE3CC"/>
                    </a:solidFill>
                  </a:tcPr>
                </a:tc>
                <a:tc hMerge="1">
                  <a:txBody>
                    <a:bodyPr/>
                    <a:lstStyle/>
                    <a:p>
                      <a:endParaRPr lang="en-US"/>
                    </a:p>
                  </a:txBody>
                  <a:tcPr/>
                </a:tc>
                <a:tc hMerge="1">
                  <a:txBody>
                    <a:bodyPr/>
                    <a:lstStyle/>
                    <a:p>
                      <a:pPr algn="ctr"/>
                      <a:endParaRPr lang="en-US" b="1" dirty="0">
                        <a:solidFill>
                          <a:srgbClr val="ED9641"/>
                        </a:solidFill>
                      </a:endParaRPr>
                    </a:p>
                  </a:txBody>
                  <a:tcPr/>
                </a:tc>
                <a:extLst>
                  <a:ext uri="{0D108BD9-81ED-4DB2-BD59-A6C34878D82A}">
                    <a16:rowId xmlns:a16="http://schemas.microsoft.com/office/drawing/2014/main" val="2471201216"/>
                  </a:ext>
                </a:extLst>
              </a:tr>
              <a:tr h="317171">
                <a:tc>
                  <a:txBody>
                    <a:bodyPr/>
                    <a:lstStyle/>
                    <a:p>
                      <a:pPr algn="ctr"/>
                      <a:r>
                        <a:rPr lang="en-US" b="0" dirty="0"/>
                        <a:t>Lesson 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Stir Up One Another (Heb. 10:24-25,)</a:t>
                      </a:r>
                    </a:p>
                  </a:txBody>
                  <a:tcPr/>
                </a:tc>
                <a:tc>
                  <a:txBody>
                    <a:bodyPr/>
                    <a:lstStyle/>
                    <a:p>
                      <a:pPr algn="ctr"/>
                      <a:r>
                        <a:rPr lang="en-US" b="0"/>
                        <a:t>March</a:t>
                      </a:r>
                      <a:endParaRPr lang="en-US" b="0" dirty="0"/>
                    </a:p>
                  </a:txBody>
                  <a:tcPr/>
                </a:tc>
                <a:tc>
                  <a:txBody>
                    <a:bodyPr/>
                    <a:lstStyle/>
                    <a:p>
                      <a:pPr algn="ctr"/>
                      <a:r>
                        <a:rPr lang="en-US" b="0" dirty="0">
                          <a:solidFill>
                            <a:schemeClr val="tx1"/>
                          </a:solidFill>
                        </a:rPr>
                        <a:t>D. Hamlett</a:t>
                      </a:r>
                    </a:p>
                  </a:txBody>
                  <a:tcPr/>
                </a:tc>
                <a:extLst>
                  <a:ext uri="{0D108BD9-81ED-4DB2-BD59-A6C34878D82A}">
                    <a16:rowId xmlns:a16="http://schemas.microsoft.com/office/drawing/2014/main" val="3565593256"/>
                  </a:ext>
                </a:extLst>
              </a:tr>
              <a:tr h="317171">
                <a:tc>
                  <a:txBody>
                    <a:bodyPr/>
                    <a:lstStyle/>
                    <a:p>
                      <a:pPr algn="ctr"/>
                      <a:r>
                        <a:rPr lang="en-US" b="0"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Conferring With One Another (Acts 4:15) (1:14)</a:t>
                      </a:r>
                    </a:p>
                  </a:txBody>
                  <a:tcPr/>
                </a:tc>
                <a:tc>
                  <a:txBody>
                    <a:bodyPr/>
                    <a:lstStyle/>
                    <a:p>
                      <a:pPr algn="ctr"/>
                      <a:r>
                        <a:rPr lang="en-US" b="0"/>
                        <a:t>April</a:t>
                      </a:r>
                      <a:endParaRPr lang="en-US" b="0" dirty="0"/>
                    </a:p>
                  </a:txBody>
                  <a:tcPr/>
                </a:tc>
                <a:tc>
                  <a:txBody>
                    <a:bodyPr/>
                    <a:lstStyle/>
                    <a:p>
                      <a:pPr algn="ctr"/>
                      <a:r>
                        <a:rPr lang="en-US" b="0" dirty="0"/>
                        <a:t>Sewell </a:t>
                      </a:r>
                    </a:p>
                  </a:txBody>
                  <a:tcPr/>
                </a:tc>
                <a:extLst>
                  <a:ext uri="{0D108BD9-81ED-4DB2-BD59-A6C34878D82A}">
                    <a16:rowId xmlns:a16="http://schemas.microsoft.com/office/drawing/2014/main" val="55416966"/>
                  </a:ext>
                </a:extLst>
              </a:tr>
              <a:tr h="317171">
                <a:tc>
                  <a:txBody>
                    <a:bodyPr/>
                    <a:lstStyle/>
                    <a:p>
                      <a:pPr algn="ctr"/>
                      <a:r>
                        <a:rPr lang="en-US" b="0"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Confess &amp; Pray with One Another (James 5:16)</a:t>
                      </a:r>
                    </a:p>
                  </a:txBody>
                  <a:tcPr/>
                </a:tc>
                <a:tc>
                  <a:txBody>
                    <a:bodyPr/>
                    <a:lstStyle/>
                    <a:p>
                      <a:pPr algn="ctr"/>
                      <a:r>
                        <a:rPr lang="en-US" b="0"/>
                        <a:t>May</a:t>
                      </a:r>
                      <a:endParaRPr lang="en-US" b="0" dirty="0"/>
                    </a:p>
                  </a:txBody>
                  <a:tcPr/>
                </a:tc>
                <a:tc>
                  <a:txBody>
                    <a:bodyPr/>
                    <a:lstStyle/>
                    <a:p>
                      <a:pPr algn="ctr"/>
                      <a:r>
                        <a:rPr lang="en-US" b="0" dirty="0"/>
                        <a:t>Bill</a:t>
                      </a:r>
                    </a:p>
                  </a:txBody>
                  <a:tcPr/>
                </a:tc>
                <a:extLst>
                  <a:ext uri="{0D108BD9-81ED-4DB2-BD59-A6C34878D82A}">
                    <a16:rowId xmlns:a16="http://schemas.microsoft.com/office/drawing/2014/main" val="3442698315"/>
                  </a:ext>
                </a:extLst>
              </a:tr>
              <a:tr h="317171">
                <a:tc>
                  <a:txBody>
                    <a:bodyPr/>
                    <a:lstStyle/>
                    <a:p>
                      <a:pPr algn="ctr"/>
                      <a:r>
                        <a:rPr lang="en-US" b="0"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Addressing One Another in Song (Eph. 5:19)</a:t>
                      </a:r>
                    </a:p>
                  </a:txBody>
                  <a:tcPr/>
                </a:tc>
                <a:tc>
                  <a:txBody>
                    <a:bodyPr/>
                    <a:lstStyle/>
                    <a:p>
                      <a:pPr algn="ctr"/>
                      <a:r>
                        <a:rPr lang="en-US" b="0"/>
                        <a:t>June</a:t>
                      </a:r>
                      <a:endParaRPr lang="en-US" b="0" dirty="0"/>
                    </a:p>
                  </a:txBody>
                  <a:tcPr/>
                </a:tc>
                <a:tc>
                  <a:txBody>
                    <a:bodyPr/>
                    <a:lstStyle/>
                    <a:p>
                      <a:pPr algn="ctr"/>
                      <a:r>
                        <a:rPr lang="en-US" b="0" dirty="0"/>
                        <a:t>Sewell</a:t>
                      </a:r>
                    </a:p>
                  </a:txBody>
                  <a:tcPr/>
                </a:tc>
                <a:extLst>
                  <a:ext uri="{0D108BD9-81ED-4DB2-BD59-A6C34878D82A}">
                    <a16:rowId xmlns:a16="http://schemas.microsoft.com/office/drawing/2014/main" val="1852698852"/>
                  </a:ext>
                </a:extLst>
              </a:tr>
              <a:tr h="317171">
                <a:tc>
                  <a:txBody>
                    <a:bodyPr/>
                    <a:lstStyle/>
                    <a:p>
                      <a:pPr algn="ctr"/>
                      <a:r>
                        <a:rPr lang="en-US" b="0"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Forbearing with One Another (Colossians 3:13)</a:t>
                      </a:r>
                    </a:p>
                  </a:txBody>
                  <a:tcPr/>
                </a:tc>
                <a:tc>
                  <a:txBody>
                    <a:bodyPr/>
                    <a:lstStyle/>
                    <a:p>
                      <a:pPr algn="ctr"/>
                      <a:r>
                        <a:rPr lang="en-US" b="0" dirty="0"/>
                        <a:t>July</a:t>
                      </a:r>
                    </a:p>
                  </a:txBody>
                  <a:tcPr/>
                </a:tc>
                <a:tc>
                  <a:txBody>
                    <a:bodyPr/>
                    <a:lstStyle/>
                    <a:p>
                      <a:pPr algn="ctr"/>
                      <a:r>
                        <a:rPr lang="en-US" b="0" dirty="0"/>
                        <a:t>Phillip</a:t>
                      </a:r>
                    </a:p>
                  </a:txBody>
                  <a:tcPr/>
                </a:tc>
                <a:extLst>
                  <a:ext uri="{0D108BD9-81ED-4DB2-BD59-A6C34878D82A}">
                    <a16:rowId xmlns:a16="http://schemas.microsoft.com/office/drawing/2014/main" val="3206591061"/>
                  </a:ext>
                </a:extLst>
              </a:tr>
              <a:tr h="317171">
                <a:tc>
                  <a:txBody>
                    <a:bodyPr/>
                    <a:lstStyle/>
                    <a:p>
                      <a:pPr algn="ctr"/>
                      <a:endParaRPr lang="en-US" b="0" dirty="0"/>
                    </a:p>
                  </a:txBody>
                  <a:tcPr/>
                </a:tc>
                <a:tc gridSpan="3">
                  <a:txBody>
                    <a:bodyPr/>
                    <a:lstStyle/>
                    <a:p>
                      <a:pPr algn="ctr"/>
                      <a:r>
                        <a:rPr lang="en-US" b="0" dirty="0"/>
                        <a:t>Abide In God’s Love</a:t>
                      </a:r>
                    </a:p>
                  </a:txBody>
                  <a:tcPr>
                    <a:solidFill>
                      <a:srgbClr val="9BE3CC"/>
                    </a:solidFill>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4126343263"/>
                  </a:ext>
                </a:extLst>
              </a:tr>
              <a:tr h="317171">
                <a:tc>
                  <a:txBody>
                    <a:bodyPr/>
                    <a:lstStyle/>
                    <a:p>
                      <a:pPr algn="ctr"/>
                      <a:r>
                        <a:rPr lang="en-US" b="0"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The Test of our Love for God (1 John 4:7) </a:t>
                      </a:r>
                    </a:p>
                  </a:txBody>
                  <a:tcPr/>
                </a:tc>
                <a:tc>
                  <a:txBody>
                    <a:bodyPr/>
                    <a:lstStyle/>
                    <a:p>
                      <a:pPr algn="ctr"/>
                      <a:r>
                        <a:rPr lang="en-US" b="0" dirty="0"/>
                        <a:t>August</a:t>
                      </a:r>
                    </a:p>
                  </a:txBody>
                  <a:tcPr/>
                </a:tc>
                <a:tc>
                  <a:txBody>
                    <a:bodyPr/>
                    <a:lstStyle/>
                    <a:p>
                      <a:pPr algn="ctr"/>
                      <a:endParaRPr lang="en-US" b="0" dirty="0"/>
                    </a:p>
                  </a:txBody>
                  <a:tcPr/>
                </a:tc>
                <a:extLst>
                  <a:ext uri="{0D108BD9-81ED-4DB2-BD59-A6C34878D82A}">
                    <a16:rowId xmlns:a16="http://schemas.microsoft.com/office/drawing/2014/main" val="612453330"/>
                  </a:ext>
                </a:extLst>
              </a:tr>
            </a:tbl>
          </a:graphicData>
        </a:graphic>
      </p:graphicFrame>
    </p:spTree>
    <p:extLst>
      <p:ext uri="{BB962C8B-B14F-4D97-AF65-F5344CB8AC3E}">
        <p14:creationId xmlns:p14="http://schemas.microsoft.com/office/powerpoint/2010/main" val="134225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C920A57-CBBB-174E-94C3-4E553A9DB8AE}"/>
              </a:ext>
            </a:extLst>
          </p:cNvPr>
          <p:cNvSpPr>
            <a:spLocks noGrp="1"/>
          </p:cNvSpPr>
          <p:nvPr>
            <p:ph type="title"/>
          </p:nvPr>
        </p:nvSpPr>
        <p:spPr>
          <a:xfrm>
            <a:off x="628650" y="87961"/>
            <a:ext cx="7886700" cy="806774"/>
          </a:xfrm>
        </p:spPr>
        <p:txBody>
          <a:bodyPr/>
          <a:lstStyle/>
          <a:p>
            <a:pPr algn="ctr"/>
            <a:r>
              <a:rPr lang="en-US" sz="3600" b="1" dirty="0">
                <a:solidFill>
                  <a:schemeClr val="bg1"/>
                </a:solidFill>
              </a:rPr>
              <a:t>Why our Love For One Another Matters</a:t>
            </a:r>
            <a:endParaRPr lang="en-US" b="1" dirty="0">
              <a:solidFill>
                <a:schemeClr val="bg1"/>
              </a:solidFill>
            </a:endParaRPr>
          </a:p>
        </p:txBody>
      </p:sp>
      <p:sp>
        <p:nvSpPr>
          <p:cNvPr id="6" name="Content Placeholder 2">
            <a:extLst>
              <a:ext uri="{FF2B5EF4-FFF2-40B4-BE49-F238E27FC236}">
                <a16:creationId xmlns:a16="http://schemas.microsoft.com/office/drawing/2014/main" id="{CE08EDBD-FE64-F24D-BE80-A1FECB2A4155}"/>
              </a:ext>
            </a:extLst>
          </p:cNvPr>
          <p:cNvSpPr txBox="1">
            <a:spLocks/>
          </p:cNvSpPr>
          <p:nvPr/>
        </p:nvSpPr>
        <p:spPr>
          <a:xfrm>
            <a:off x="145774" y="894736"/>
            <a:ext cx="8878955" cy="4820264"/>
          </a:xfrm>
          <a:prstGeom prst="rect">
            <a:avLst/>
          </a:prstGeom>
          <a:solidFill>
            <a:srgbClr val="1D1E1F"/>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chemeClr val="bg1"/>
                </a:solidFill>
              </a:rPr>
              <a:t>Reveals Real Disciples (John 13:31-35)</a:t>
            </a:r>
          </a:p>
          <a:p>
            <a:pPr lvl="1"/>
            <a:r>
              <a:rPr lang="en-US" sz="2000" b="1" dirty="0">
                <a:solidFill>
                  <a:schemeClr val="bg1"/>
                </a:solidFill>
              </a:rPr>
              <a:t>“…praising God and having favor with all the people.” (Acts 2:47)</a:t>
            </a:r>
          </a:p>
          <a:p>
            <a:pPr lvl="1"/>
            <a:r>
              <a:rPr lang="en-US" sz="2000" b="1" dirty="0">
                <a:solidFill>
                  <a:schemeClr val="bg1"/>
                </a:solidFill>
              </a:rPr>
              <a:t>“There was not a needy person among them…” (Acts 4:34)</a:t>
            </a:r>
          </a:p>
          <a:p>
            <a:pPr lvl="1"/>
            <a:r>
              <a:rPr lang="en-US" sz="2000" b="1" dirty="0">
                <a:solidFill>
                  <a:schemeClr val="bg1"/>
                </a:solidFill>
              </a:rPr>
              <a:t>“But there will be no poor among you…” (Deut. 15:4)</a:t>
            </a:r>
          </a:p>
          <a:p>
            <a:pPr lvl="1"/>
            <a:r>
              <a:rPr lang="en-US" sz="2000" b="1" dirty="0">
                <a:solidFill>
                  <a:schemeClr val="bg1"/>
                </a:solidFill>
              </a:rPr>
              <a:t>“For Macedonia and Achaia have been pleased to make some contribution for the poor among the saints at Jerusalem.” (Romans 15:26)</a:t>
            </a:r>
          </a:p>
          <a:p>
            <a:endParaRPr lang="en-US" sz="2400" b="1" dirty="0">
              <a:solidFill>
                <a:schemeClr val="bg1"/>
              </a:solidFill>
            </a:endParaRPr>
          </a:p>
          <a:p>
            <a:r>
              <a:rPr lang="en-US" sz="2400" b="1" dirty="0">
                <a:solidFill>
                  <a:schemeClr val="bg1"/>
                </a:solidFill>
              </a:rPr>
              <a:t>To Prove the Father Sent Jesus (John 17:21-26)</a:t>
            </a:r>
          </a:p>
          <a:p>
            <a:pPr lvl="1"/>
            <a:r>
              <a:rPr lang="en-US" sz="2000" b="1" dirty="0">
                <a:solidFill>
                  <a:schemeClr val="bg1"/>
                </a:solidFill>
              </a:rPr>
              <a:t>“﻿In John 13 the point was that, if an individual Christian does not show love toward other true Christians, the world has a right to judge that he is not a Christian. Here ﻿Jesus is stating something else which is much more cutting, much more profound: We cannot expect the world to believe that the Father sent the Son, that Jesus' claims are true, and that Christianity is true, unless the world sees some reality of the oneness of true Christians.” (Francis A. Schaeffer)</a:t>
            </a:r>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175441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6" name="Content Placeholder 2">
            <a:extLst>
              <a:ext uri="{FF2B5EF4-FFF2-40B4-BE49-F238E27FC236}">
                <a16:creationId xmlns:a16="http://schemas.microsoft.com/office/drawing/2014/main" id="{C9B7FB4E-276C-9F46-8423-C000E31BEB60}"/>
              </a:ext>
            </a:extLst>
          </p:cNvPr>
          <p:cNvSpPr txBox="1">
            <a:spLocks/>
          </p:cNvSpPr>
          <p:nvPr/>
        </p:nvSpPr>
        <p:spPr>
          <a:xfrm>
            <a:off x="454635" y="447368"/>
            <a:ext cx="8234729" cy="4820264"/>
          </a:xfrm>
          <a:prstGeom prst="rect">
            <a:avLst/>
          </a:prstGeom>
          <a:solidFill>
            <a:srgbClr val="1D1E1F">
              <a:alpha val="0"/>
            </a:srgbClr>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sz="3600" b="1" dirty="0">
              <a:solidFill>
                <a:schemeClr val="bg1"/>
              </a:solidFill>
            </a:endParaRPr>
          </a:p>
          <a:p>
            <a:pPr marL="0" indent="0" algn="ctr">
              <a:buNone/>
            </a:pPr>
            <a:endParaRPr lang="en-US" sz="3600" b="1" dirty="0">
              <a:solidFill>
                <a:schemeClr val="bg1"/>
              </a:solidFill>
            </a:endParaRPr>
          </a:p>
          <a:p>
            <a:pPr marL="0" indent="0" algn="ctr">
              <a:buNone/>
            </a:pPr>
            <a:r>
              <a:rPr lang="en-US" sz="4000" b="1" dirty="0">
                <a:solidFill>
                  <a:schemeClr val="bg1"/>
                </a:solidFill>
              </a:rPr>
              <a:t>Cultivating a loving community is not merely about having a “nice family” in Christ. It is also about reaching a lost and dying world. </a:t>
            </a:r>
          </a:p>
        </p:txBody>
      </p:sp>
    </p:spTree>
    <p:extLst>
      <p:ext uri="{BB962C8B-B14F-4D97-AF65-F5344CB8AC3E}">
        <p14:creationId xmlns:p14="http://schemas.microsoft.com/office/powerpoint/2010/main" val="150603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C920A57-CBBB-174E-94C3-4E553A9DB8AE}"/>
              </a:ext>
            </a:extLst>
          </p:cNvPr>
          <p:cNvSpPr>
            <a:spLocks noGrp="1"/>
          </p:cNvSpPr>
          <p:nvPr>
            <p:ph type="title"/>
          </p:nvPr>
        </p:nvSpPr>
        <p:spPr>
          <a:xfrm>
            <a:off x="628650" y="87961"/>
            <a:ext cx="7886700" cy="806774"/>
          </a:xfrm>
        </p:spPr>
        <p:txBody>
          <a:bodyPr/>
          <a:lstStyle/>
          <a:p>
            <a:pPr algn="ctr"/>
            <a:r>
              <a:rPr lang="en-US" sz="3600" b="1" dirty="0">
                <a:solidFill>
                  <a:schemeClr val="bg1"/>
                </a:solidFill>
              </a:rPr>
              <a:t>What Loving One Another Requires</a:t>
            </a:r>
            <a:endParaRPr lang="en-US" b="1" dirty="0">
              <a:solidFill>
                <a:schemeClr val="bg1"/>
              </a:solidFill>
            </a:endParaRPr>
          </a:p>
        </p:txBody>
      </p:sp>
      <p:sp>
        <p:nvSpPr>
          <p:cNvPr id="6" name="Content Placeholder 2">
            <a:extLst>
              <a:ext uri="{FF2B5EF4-FFF2-40B4-BE49-F238E27FC236}">
                <a16:creationId xmlns:a16="http://schemas.microsoft.com/office/drawing/2014/main" id="{CE08EDBD-FE64-F24D-BE80-A1FECB2A4155}"/>
              </a:ext>
            </a:extLst>
          </p:cNvPr>
          <p:cNvSpPr txBox="1">
            <a:spLocks/>
          </p:cNvSpPr>
          <p:nvPr/>
        </p:nvSpPr>
        <p:spPr>
          <a:xfrm>
            <a:off x="145774" y="894736"/>
            <a:ext cx="8878955" cy="4820264"/>
          </a:xfrm>
          <a:prstGeom prst="rect">
            <a:avLst/>
          </a:prstGeom>
          <a:solidFill>
            <a:srgbClr val="1D1E1F"/>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3200" b="1" dirty="0">
              <a:solidFill>
                <a:schemeClr val="bg1"/>
              </a:solidFill>
            </a:endParaRPr>
          </a:p>
          <a:p>
            <a:r>
              <a:rPr lang="en-US" sz="3200" b="1" dirty="0">
                <a:solidFill>
                  <a:schemeClr val="bg1"/>
                </a:solidFill>
              </a:rPr>
              <a:t>That We Are Filled With God’s Love (John 15:9-12)</a:t>
            </a:r>
          </a:p>
          <a:p>
            <a:pPr lvl="1"/>
            <a:r>
              <a:rPr lang="en-US" sz="2800" b="1" dirty="0">
                <a:solidFill>
                  <a:schemeClr val="bg1"/>
                </a:solidFill>
              </a:rPr>
              <a:t>“As I have loved you” (vs. 12)</a:t>
            </a:r>
          </a:p>
          <a:p>
            <a:pPr lvl="1"/>
            <a:r>
              <a:rPr lang="en-US" sz="2800" b="1" dirty="0">
                <a:solidFill>
                  <a:schemeClr val="bg1"/>
                </a:solidFill>
              </a:rPr>
              <a:t>“Abide in my love” (vs. 9)</a:t>
            </a:r>
          </a:p>
          <a:p>
            <a:endParaRPr lang="en-US" sz="3200" b="1" dirty="0">
              <a:solidFill>
                <a:schemeClr val="bg1"/>
              </a:solidFill>
            </a:endParaRPr>
          </a:p>
          <a:p>
            <a:endParaRPr lang="en-US" sz="3200" b="1" dirty="0">
              <a:solidFill>
                <a:schemeClr val="bg1"/>
              </a:solidFill>
            </a:endParaRPr>
          </a:p>
          <a:p>
            <a:r>
              <a:rPr lang="en-US" sz="3200" b="1" dirty="0">
                <a:solidFill>
                  <a:schemeClr val="bg1"/>
                </a:solidFill>
              </a:rPr>
              <a:t>Lay Down our Lives (John 15:13)</a:t>
            </a:r>
          </a:p>
          <a:p>
            <a:pPr marL="0" indent="0">
              <a:buNone/>
            </a:pPr>
            <a:endParaRPr lang="en-US" sz="3200" b="1" dirty="0">
              <a:solidFill>
                <a:schemeClr val="bg1"/>
              </a:solidFill>
            </a:endParaRPr>
          </a:p>
          <a:p>
            <a:endParaRPr lang="en-US" sz="3200" b="1" dirty="0">
              <a:solidFill>
                <a:schemeClr val="bg1"/>
              </a:solidFill>
            </a:endParaRPr>
          </a:p>
        </p:txBody>
      </p:sp>
    </p:spTree>
    <p:extLst>
      <p:ext uri="{BB962C8B-B14F-4D97-AF65-F5344CB8AC3E}">
        <p14:creationId xmlns:p14="http://schemas.microsoft.com/office/powerpoint/2010/main" val="313389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1E1F"/>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2DDCC8-4040-0F41-A030-B865927F3396}"/>
              </a:ext>
            </a:extLst>
          </p:cNvPr>
          <p:cNvGraphicFramePr>
            <a:graphicFrameLocks noGrp="1"/>
          </p:cNvGraphicFramePr>
          <p:nvPr/>
        </p:nvGraphicFramePr>
        <p:xfrm>
          <a:off x="406512" y="161546"/>
          <a:ext cx="8330976" cy="5391907"/>
        </p:xfrm>
        <a:graphic>
          <a:graphicData uri="http://schemas.openxmlformats.org/drawingml/2006/table">
            <a:tbl>
              <a:tblPr firstRow="1" bandRow="1">
                <a:tableStyleId>{5C22544A-7EE6-4342-B048-85BDC9FD1C3A}</a:tableStyleId>
              </a:tblPr>
              <a:tblGrid>
                <a:gridCol w="1121093">
                  <a:extLst>
                    <a:ext uri="{9D8B030D-6E8A-4147-A177-3AD203B41FA5}">
                      <a16:colId xmlns:a16="http://schemas.microsoft.com/office/drawing/2014/main" val="2791907738"/>
                    </a:ext>
                  </a:extLst>
                </a:gridCol>
                <a:gridCol w="3790759">
                  <a:extLst>
                    <a:ext uri="{9D8B030D-6E8A-4147-A177-3AD203B41FA5}">
                      <a16:colId xmlns:a16="http://schemas.microsoft.com/office/drawing/2014/main" val="1881182467"/>
                    </a:ext>
                  </a:extLst>
                </a:gridCol>
                <a:gridCol w="1468260">
                  <a:extLst>
                    <a:ext uri="{9D8B030D-6E8A-4147-A177-3AD203B41FA5}">
                      <a16:colId xmlns:a16="http://schemas.microsoft.com/office/drawing/2014/main" val="3399859082"/>
                    </a:ext>
                  </a:extLst>
                </a:gridCol>
                <a:gridCol w="1950864">
                  <a:extLst>
                    <a:ext uri="{9D8B030D-6E8A-4147-A177-3AD203B41FA5}">
                      <a16:colId xmlns:a16="http://schemas.microsoft.com/office/drawing/2014/main" val="881373630"/>
                    </a:ext>
                  </a:extLst>
                </a:gridCol>
              </a:tblGrid>
              <a:tr h="317171">
                <a:tc>
                  <a:txBody>
                    <a:bodyPr/>
                    <a:lstStyle/>
                    <a:p>
                      <a:pPr algn="ctr"/>
                      <a:r>
                        <a:rPr lang="en-US" b="1" dirty="0"/>
                        <a:t>Lesson</a:t>
                      </a:r>
                    </a:p>
                  </a:txBody>
                  <a:tcPr>
                    <a:solidFill>
                      <a:schemeClr val="accent1">
                        <a:lumMod val="50000"/>
                      </a:schemeClr>
                    </a:solidFill>
                  </a:tcPr>
                </a:tc>
                <a:tc>
                  <a:txBody>
                    <a:bodyPr/>
                    <a:lstStyle/>
                    <a:p>
                      <a:pPr algn="ctr"/>
                      <a:r>
                        <a:rPr lang="en-US" b="1" dirty="0"/>
                        <a:t>Topic</a:t>
                      </a:r>
                    </a:p>
                  </a:txBody>
                  <a:tcPr>
                    <a:solidFill>
                      <a:schemeClr val="accent1">
                        <a:lumMod val="50000"/>
                      </a:schemeClr>
                    </a:solidFill>
                  </a:tcPr>
                </a:tc>
                <a:tc>
                  <a:txBody>
                    <a:bodyPr/>
                    <a:lstStyle/>
                    <a:p>
                      <a:pPr algn="ctr"/>
                      <a:r>
                        <a:rPr lang="en-US" b="1" dirty="0"/>
                        <a:t>Date</a:t>
                      </a:r>
                    </a:p>
                  </a:txBody>
                  <a:tcPr>
                    <a:solidFill>
                      <a:schemeClr val="accent1">
                        <a:lumMod val="50000"/>
                      </a:schemeClr>
                    </a:solidFill>
                  </a:tcPr>
                </a:tc>
                <a:tc>
                  <a:txBody>
                    <a:bodyPr/>
                    <a:lstStyle/>
                    <a:p>
                      <a:pPr algn="ctr"/>
                      <a:r>
                        <a:rPr lang="en-US" b="1" dirty="0"/>
                        <a:t>Speaker / Action</a:t>
                      </a:r>
                    </a:p>
                  </a:txBody>
                  <a:tcPr>
                    <a:solidFill>
                      <a:schemeClr val="accent1">
                        <a:lumMod val="50000"/>
                      </a:schemeClr>
                    </a:solidFill>
                  </a:tcPr>
                </a:tc>
                <a:extLst>
                  <a:ext uri="{0D108BD9-81ED-4DB2-BD59-A6C34878D82A}">
                    <a16:rowId xmlns:a16="http://schemas.microsoft.com/office/drawing/2014/main" val="860003811"/>
                  </a:ext>
                </a:extLst>
              </a:tr>
              <a:tr h="317171">
                <a:tc>
                  <a:txBody>
                    <a:bodyPr/>
                    <a:lstStyle/>
                    <a:p>
                      <a:pPr algn="l"/>
                      <a:r>
                        <a:rPr lang="en-US" b="0" dirty="0"/>
                        <a:t>Lessons 1-3</a:t>
                      </a:r>
                    </a:p>
                  </a:txBody>
                  <a:tcPr>
                    <a:solidFill>
                      <a:srgbClr val="9BE3CC"/>
                    </a:solidFill>
                  </a:tcPr>
                </a:tc>
                <a:tc gridSpan="3">
                  <a:txBody>
                    <a:bodyPr/>
                    <a:lstStyle/>
                    <a:p>
                      <a:pPr algn="ctr"/>
                      <a:r>
                        <a:rPr lang="en-US" b="0" dirty="0"/>
                        <a:t>Disciples Who Love One Another</a:t>
                      </a:r>
                    </a:p>
                  </a:txBody>
                  <a:tcPr>
                    <a:solidFill>
                      <a:srgbClr val="9BE3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1818401"/>
                  </a:ext>
                </a:extLst>
              </a:tr>
              <a:tr h="317171">
                <a:tc>
                  <a:txBody>
                    <a:bodyPr/>
                    <a:lstStyle/>
                    <a:p>
                      <a:pPr algn="ctr"/>
                      <a:r>
                        <a:rPr lang="en-US" b="1" dirty="0"/>
                        <a:t>Lesson 1</a:t>
                      </a:r>
                    </a:p>
                  </a:txBody>
                  <a:tcPr/>
                </a:tc>
                <a:tc>
                  <a:txBody>
                    <a:bodyPr/>
                    <a:lstStyle/>
                    <a:p>
                      <a:pPr algn="ctr"/>
                      <a:r>
                        <a:rPr lang="en-US" b="1" dirty="0"/>
                        <a:t>“By This, The World Will Know…” (John 13:35)</a:t>
                      </a:r>
                    </a:p>
                  </a:txBody>
                  <a:tcPr/>
                </a:tc>
                <a:tc>
                  <a:txBody>
                    <a:bodyPr/>
                    <a:lstStyle/>
                    <a:p>
                      <a:pPr algn="ctr"/>
                      <a:r>
                        <a:rPr lang="en-US" b="1"/>
                        <a:t>September</a:t>
                      </a:r>
                      <a:endParaRPr lang="en-US" b="1" dirty="0"/>
                    </a:p>
                  </a:txBody>
                  <a:tcPr/>
                </a:tc>
                <a:tc>
                  <a:txBody>
                    <a:bodyPr/>
                    <a:lstStyle/>
                    <a:p>
                      <a:pPr algn="ctr"/>
                      <a:r>
                        <a:rPr lang="en-US" b="1" dirty="0"/>
                        <a:t>Erik</a:t>
                      </a:r>
                    </a:p>
                  </a:txBody>
                  <a:tcPr/>
                </a:tc>
                <a:extLst>
                  <a:ext uri="{0D108BD9-81ED-4DB2-BD59-A6C34878D82A}">
                    <a16:rowId xmlns:a16="http://schemas.microsoft.com/office/drawing/2014/main" val="3950300373"/>
                  </a:ext>
                </a:extLst>
              </a:tr>
              <a:tr h="317171">
                <a:tc>
                  <a:txBody>
                    <a:bodyPr/>
                    <a:lstStyle/>
                    <a:p>
                      <a:pPr algn="ctr"/>
                      <a:r>
                        <a:rPr lang="en-US" b="0" dirty="0"/>
                        <a:t>Lesson 2</a:t>
                      </a:r>
                    </a:p>
                  </a:txBody>
                  <a:tcPr/>
                </a:tc>
                <a:tc>
                  <a:txBody>
                    <a:bodyPr/>
                    <a:lstStyle/>
                    <a:p>
                      <a:pPr algn="ctr"/>
                      <a:r>
                        <a:rPr lang="en-US" b="0" dirty="0"/>
                        <a:t>Why </a:t>
                      </a:r>
                      <a:r>
                        <a:rPr lang="en-US" b="0"/>
                        <a:t>Christianity Can Create Community</a:t>
                      </a:r>
                      <a:endParaRPr lang="en-US" b="0" dirty="0"/>
                    </a:p>
                  </a:txBody>
                  <a:tcPr/>
                </a:tc>
                <a:tc>
                  <a:txBody>
                    <a:bodyPr/>
                    <a:lstStyle/>
                    <a:p>
                      <a:pPr algn="ctr"/>
                      <a:r>
                        <a:rPr lang="en-US" b="0"/>
                        <a:t>October</a:t>
                      </a:r>
                      <a:endParaRPr lang="en-US" b="0" dirty="0"/>
                    </a:p>
                  </a:txBody>
                  <a:tcPr/>
                </a:tc>
                <a:tc>
                  <a:txBody>
                    <a:bodyPr/>
                    <a:lstStyle/>
                    <a:p>
                      <a:pPr algn="ctr"/>
                      <a:r>
                        <a:rPr lang="en-US" b="0" dirty="0"/>
                        <a:t>Erik</a:t>
                      </a:r>
                    </a:p>
                  </a:txBody>
                  <a:tcPr/>
                </a:tc>
                <a:extLst>
                  <a:ext uri="{0D108BD9-81ED-4DB2-BD59-A6C34878D82A}">
                    <a16:rowId xmlns:a16="http://schemas.microsoft.com/office/drawing/2014/main" val="1968873514"/>
                  </a:ext>
                </a:extLst>
              </a:tr>
              <a:tr h="317171">
                <a:tc>
                  <a:txBody>
                    <a:bodyPr/>
                    <a:lstStyle/>
                    <a:p>
                      <a:pPr algn="ctr"/>
                      <a:r>
                        <a:rPr lang="en-US" b="0" dirty="0"/>
                        <a:t>Lesson 3</a:t>
                      </a:r>
                    </a:p>
                  </a:txBody>
                  <a:tcPr/>
                </a:tc>
                <a:tc>
                  <a:txBody>
                    <a:bodyPr/>
                    <a:lstStyle/>
                    <a:p>
                      <a:pPr algn="ctr"/>
                      <a:r>
                        <a:rPr lang="en-US" b="0" dirty="0"/>
                        <a:t>Reasons We Don’t Need One Another</a:t>
                      </a:r>
                    </a:p>
                  </a:txBody>
                  <a:tcPr/>
                </a:tc>
                <a:tc>
                  <a:txBody>
                    <a:bodyPr/>
                    <a:lstStyle/>
                    <a:p>
                      <a:pPr algn="ctr"/>
                      <a:r>
                        <a:rPr lang="en-US" b="0" dirty="0"/>
                        <a:t>November</a:t>
                      </a:r>
                    </a:p>
                  </a:txBody>
                  <a:tcPr/>
                </a:tc>
                <a:tc>
                  <a:txBody>
                    <a:bodyPr/>
                    <a:lstStyle/>
                    <a:p>
                      <a:pPr algn="ctr"/>
                      <a:endParaRPr lang="en-US" b="0" dirty="0"/>
                    </a:p>
                  </a:txBody>
                  <a:tcPr/>
                </a:tc>
                <a:extLst>
                  <a:ext uri="{0D108BD9-81ED-4DB2-BD59-A6C34878D82A}">
                    <a16:rowId xmlns:a16="http://schemas.microsoft.com/office/drawing/2014/main" val="3290326182"/>
                  </a:ext>
                </a:extLst>
              </a:tr>
              <a:tr h="317171">
                <a:tc>
                  <a:txBody>
                    <a:bodyPr/>
                    <a:lstStyle/>
                    <a:p>
                      <a:pPr algn="l"/>
                      <a:r>
                        <a:rPr lang="en-US" b="0" dirty="0"/>
                        <a:t>Lessons 4-6</a:t>
                      </a:r>
                    </a:p>
                  </a:txBody>
                  <a:tcPr>
                    <a:solidFill>
                      <a:srgbClr val="9BE3CC"/>
                    </a:solidFill>
                  </a:tcPr>
                </a:tc>
                <a:tc gridSpan="3">
                  <a:txBody>
                    <a:bodyPr/>
                    <a:lstStyle/>
                    <a:p>
                      <a:pPr algn="ctr"/>
                      <a:r>
                        <a:rPr lang="en-US" b="0" dirty="0"/>
                        <a:t>Love One Another In Deed</a:t>
                      </a:r>
                    </a:p>
                  </a:txBody>
                  <a:tcPr>
                    <a:solidFill>
                      <a:srgbClr val="9BE3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9472620"/>
                  </a:ext>
                </a:extLst>
              </a:tr>
              <a:tr h="317171">
                <a:tc>
                  <a:txBody>
                    <a:bodyPr/>
                    <a:lstStyle/>
                    <a:p>
                      <a:pPr algn="ctr"/>
                      <a:r>
                        <a:rPr lang="en-US" b="0" dirty="0"/>
                        <a:t>Lesson 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Honor One Another (Romans 12:10)</a:t>
                      </a:r>
                    </a:p>
                  </a:txBody>
                  <a:tcPr/>
                </a:tc>
                <a:tc>
                  <a:txBody>
                    <a:bodyPr/>
                    <a:lstStyle/>
                    <a:p>
                      <a:pPr algn="ctr"/>
                      <a:r>
                        <a:rPr lang="en-US" b="0"/>
                        <a:t>December</a:t>
                      </a:r>
                      <a:endParaRPr lang="en-US" b="0" dirty="0"/>
                    </a:p>
                  </a:txBody>
                  <a:tcPr/>
                </a:tc>
                <a:tc>
                  <a:txBody>
                    <a:bodyPr/>
                    <a:lstStyle/>
                    <a:p>
                      <a:pPr algn="ctr"/>
                      <a:r>
                        <a:rPr lang="en-US" b="0" dirty="0">
                          <a:solidFill>
                            <a:schemeClr val="tx1"/>
                          </a:solidFill>
                        </a:rPr>
                        <a:t>Phillip</a:t>
                      </a:r>
                    </a:p>
                  </a:txBody>
                  <a:tcPr/>
                </a:tc>
                <a:extLst>
                  <a:ext uri="{0D108BD9-81ED-4DB2-BD59-A6C34878D82A}">
                    <a16:rowId xmlns:a16="http://schemas.microsoft.com/office/drawing/2014/main" val="1732232237"/>
                  </a:ext>
                </a:extLst>
              </a:tr>
              <a:tr h="317171">
                <a:tc>
                  <a:txBody>
                    <a:bodyPr/>
                    <a:lstStyle/>
                    <a:p>
                      <a:pPr algn="ctr"/>
                      <a:r>
                        <a:rPr lang="en-US" b="0" dirty="0"/>
                        <a:t>Lesson 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Welcome One Another (1 Peter 4:9, Rom 15:7)</a:t>
                      </a:r>
                    </a:p>
                  </a:txBody>
                  <a:tcPr/>
                </a:tc>
                <a:tc>
                  <a:txBody>
                    <a:bodyPr/>
                    <a:lstStyle/>
                    <a:p>
                      <a:pPr algn="ctr"/>
                      <a:r>
                        <a:rPr lang="en-US" b="0"/>
                        <a:t>January</a:t>
                      </a:r>
                      <a:endParaRPr lang="en-US" b="0" dirty="0"/>
                    </a:p>
                  </a:txBody>
                  <a:tcPr/>
                </a:tc>
                <a:tc>
                  <a:txBody>
                    <a:bodyPr/>
                    <a:lstStyle/>
                    <a:p>
                      <a:pPr algn="ctr"/>
                      <a:r>
                        <a:rPr lang="en-US" b="0" dirty="0"/>
                        <a:t>Phillip </a:t>
                      </a:r>
                    </a:p>
                  </a:txBody>
                  <a:tcPr/>
                </a:tc>
                <a:extLst>
                  <a:ext uri="{0D108BD9-81ED-4DB2-BD59-A6C34878D82A}">
                    <a16:rowId xmlns:a16="http://schemas.microsoft.com/office/drawing/2014/main" val="4221933274"/>
                  </a:ext>
                </a:extLst>
              </a:tr>
              <a:tr h="317171">
                <a:tc>
                  <a:txBody>
                    <a:bodyPr/>
                    <a:lstStyle/>
                    <a:p>
                      <a:pPr algn="ctr"/>
                      <a:r>
                        <a:rPr lang="en-US" b="0" dirty="0"/>
                        <a:t>Lesson 6</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Serve One Another (Galatians 5:13)</a:t>
                      </a:r>
                    </a:p>
                  </a:txBody>
                  <a:tcPr/>
                </a:tc>
                <a:tc>
                  <a:txBody>
                    <a:bodyPr/>
                    <a:lstStyle/>
                    <a:p>
                      <a:pPr algn="ctr"/>
                      <a:r>
                        <a:rPr lang="en-US" b="0" dirty="0"/>
                        <a:t>February</a:t>
                      </a:r>
                    </a:p>
                  </a:txBody>
                  <a:tcPr/>
                </a:tc>
                <a:tc>
                  <a:txBody>
                    <a:bodyPr/>
                    <a:lstStyle/>
                    <a:p>
                      <a:pPr algn="ctr"/>
                      <a:endParaRPr lang="en-US" b="0" dirty="0"/>
                    </a:p>
                  </a:txBody>
                  <a:tcPr/>
                </a:tc>
                <a:extLst>
                  <a:ext uri="{0D108BD9-81ED-4DB2-BD59-A6C34878D82A}">
                    <a16:rowId xmlns:a16="http://schemas.microsoft.com/office/drawing/2014/main" val="1078171716"/>
                  </a:ext>
                </a:extLst>
              </a:tr>
              <a:tr h="317171">
                <a:tc>
                  <a:txBody>
                    <a:bodyPr/>
                    <a:lstStyle/>
                    <a:p>
                      <a:pPr algn="ctr"/>
                      <a:r>
                        <a:rPr lang="en-US" b="0" dirty="0"/>
                        <a:t>Lesson 7-10</a:t>
                      </a:r>
                    </a:p>
                  </a:txBody>
                  <a:tcPr>
                    <a:solidFill>
                      <a:srgbClr val="9BE3CC"/>
                    </a:solidFill>
                  </a:tcPr>
                </a:tc>
                <a:tc gridSpan="3">
                  <a:txBody>
                    <a:bodyPr/>
                    <a:lstStyle/>
                    <a:p>
                      <a:pPr algn="ctr"/>
                      <a:r>
                        <a:rPr lang="en-US" b="0" dirty="0"/>
                        <a:t>Love One Another In Truth</a:t>
                      </a:r>
                    </a:p>
                  </a:txBody>
                  <a:tcPr>
                    <a:solidFill>
                      <a:srgbClr val="9BE3CC"/>
                    </a:solidFill>
                  </a:tcPr>
                </a:tc>
                <a:tc hMerge="1">
                  <a:txBody>
                    <a:bodyPr/>
                    <a:lstStyle/>
                    <a:p>
                      <a:endParaRPr lang="en-US"/>
                    </a:p>
                  </a:txBody>
                  <a:tcPr/>
                </a:tc>
                <a:tc hMerge="1">
                  <a:txBody>
                    <a:bodyPr/>
                    <a:lstStyle/>
                    <a:p>
                      <a:pPr algn="ctr"/>
                      <a:endParaRPr lang="en-US" b="1" dirty="0">
                        <a:solidFill>
                          <a:srgbClr val="ED9641"/>
                        </a:solidFill>
                      </a:endParaRPr>
                    </a:p>
                  </a:txBody>
                  <a:tcPr/>
                </a:tc>
                <a:extLst>
                  <a:ext uri="{0D108BD9-81ED-4DB2-BD59-A6C34878D82A}">
                    <a16:rowId xmlns:a16="http://schemas.microsoft.com/office/drawing/2014/main" val="2471201216"/>
                  </a:ext>
                </a:extLst>
              </a:tr>
              <a:tr h="317171">
                <a:tc>
                  <a:txBody>
                    <a:bodyPr/>
                    <a:lstStyle/>
                    <a:p>
                      <a:pPr algn="ctr"/>
                      <a:r>
                        <a:rPr lang="en-US" b="0" dirty="0"/>
                        <a:t>Lesson 7</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Stir Up One Another (Heb. 10:24-25,)</a:t>
                      </a:r>
                    </a:p>
                  </a:txBody>
                  <a:tcPr/>
                </a:tc>
                <a:tc>
                  <a:txBody>
                    <a:bodyPr/>
                    <a:lstStyle/>
                    <a:p>
                      <a:pPr algn="ctr"/>
                      <a:r>
                        <a:rPr lang="en-US" b="0"/>
                        <a:t>March</a:t>
                      </a:r>
                      <a:endParaRPr lang="en-US" b="0" dirty="0"/>
                    </a:p>
                  </a:txBody>
                  <a:tcPr/>
                </a:tc>
                <a:tc>
                  <a:txBody>
                    <a:bodyPr/>
                    <a:lstStyle/>
                    <a:p>
                      <a:pPr algn="ctr"/>
                      <a:r>
                        <a:rPr lang="en-US" b="0" dirty="0">
                          <a:solidFill>
                            <a:schemeClr val="tx1"/>
                          </a:solidFill>
                        </a:rPr>
                        <a:t>D. Hamlett</a:t>
                      </a:r>
                    </a:p>
                  </a:txBody>
                  <a:tcPr/>
                </a:tc>
                <a:extLst>
                  <a:ext uri="{0D108BD9-81ED-4DB2-BD59-A6C34878D82A}">
                    <a16:rowId xmlns:a16="http://schemas.microsoft.com/office/drawing/2014/main" val="3565593256"/>
                  </a:ext>
                </a:extLst>
              </a:tr>
              <a:tr h="317171">
                <a:tc>
                  <a:txBody>
                    <a:bodyPr/>
                    <a:lstStyle/>
                    <a:p>
                      <a:pPr algn="ctr"/>
                      <a:r>
                        <a:rPr lang="en-US" b="0" dirty="0"/>
                        <a:t>Lesson 8</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Conferring With One Another (Acts 4:15) (1:14)</a:t>
                      </a:r>
                    </a:p>
                  </a:txBody>
                  <a:tcPr/>
                </a:tc>
                <a:tc>
                  <a:txBody>
                    <a:bodyPr/>
                    <a:lstStyle/>
                    <a:p>
                      <a:pPr algn="ctr"/>
                      <a:r>
                        <a:rPr lang="en-US" b="0"/>
                        <a:t>April</a:t>
                      </a:r>
                      <a:endParaRPr lang="en-US" b="0" dirty="0"/>
                    </a:p>
                  </a:txBody>
                  <a:tcPr/>
                </a:tc>
                <a:tc>
                  <a:txBody>
                    <a:bodyPr/>
                    <a:lstStyle/>
                    <a:p>
                      <a:pPr algn="ctr"/>
                      <a:r>
                        <a:rPr lang="en-US" b="0" dirty="0"/>
                        <a:t>Sewell </a:t>
                      </a:r>
                    </a:p>
                  </a:txBody>
                  <a:tcPr/>
                </a:tc>
                <a:extLst>
                  <a:ext uri="{0D108BD9-81ED-4DB2-BD59-A6C34878D82A}">
                    <a16:rowId xmlns:a16="http://schemas.microsoft.com/office/drawing/2014/main" val="55416966"/>
                  </a:ext>
                </a:extLst>
              </a:tr>
              <a:tr h="317171">
                <a:tc>
                  <a:txBody>
                    <a:bodyPr/>
                    <a:lstStyle/>
                    <a:p>
                      <a:pPr algn="ctr"/>
                      <a:r>
                        <a:rPr lang="en-US" b="0" dirty="0"/>
                        <a:t>Lesson 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Confess &amp; Pray with One Another (James 5:16)</a:t>
                      </a:r>
                    </a:p>
                  </a:txBody>
                  <a:tcPr/>
                </a:tc>
                <a:tc>
                  <a:txBody>
                    <a:bodyPr/>
                    <a:lstStyle/>
                    <a:p>
                      <a:pPr algn="ctr"/>
                      <a:r>
                        <a:rPr lang="en-US" b="0"/>
                        <a:t>May</a:t>
                      </a:r>
                      <a:endParaRPr lang="en-US" b="0" dirty="0"/>
                    </a:p>
                  </a:txBody>
                  <a:tcPr/>
                </a:tc>
                <a:tc>
                  <a:txBody>
                    <a:bodyPr/>
                    <a:lstStyle/>
                    <a:p>
                      <a:pPr algn="ctr"/>
                      <a:r>
                        <a:rPr lang="en-US" b="0" dirty="0"/>
                        <a:t>Bill</a:t>
                      </a:r>
                    </a:p>
                  </a:txBody>
                  <a:tcPr/>
                </a:tc>
                <a:extLst>
                  <a:ext uri="{0D108BD9-81ED-4DB2-BD59-A6C34878D82A}">
                    <a16:rowId xmlns:a16="http://schemas.microsoft.com/office/drawing/2014/main" val="3442698315"/>
                  </a:ext>
                </a:extLst>
              </a:tr>
              <a:tr h="317171">
                <a:tc>
                  <a:txBody>
                    <a:bodyPr/>
                    <a:lstStyle/>
                    <a:p>
                      <a:pPr algn="ctr"/>
                      <a:r>
                        <a:rPr lang="en-US" b="0" dirty="0"/>
                        <a:t>Lesson 10</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Addressing One Another in Song (Eph. 5:19)</a:t>
                      </a:r>
                    </a:p>
                  </a:txBody>
                  <a:tcPr/>
                </a:tc>
                <a:tc>
                  <a:txBody>
                    <a:bodyPr/>
                    <a:lstStyle/>
                    <a:p>
                      <a:pPr algn="ctr"/>
                      <a:r>
                        <a:rPr lang="en-US" b="0"/>
                        <a:t>June</a:t>
                      </a:r>
                      <a:endParaRPr lang="en-US" b="0" dirty="0"/>
                    </a:p>
                  </a:txBody>
                  <a:tcPr/>
                </a:tc>
                <a:tc>
                  <a:txBody>
                    <a:bodyPr/>
                    <a:lstStyle/>
                    <a:p>
                      <a:pPr algn="ctr"/>
                      <a:r>
                        <a:rPr lang="en-US" b="0" dirty="0"/>
                        <a:t>Sewell</a:t>
                      </a:r>
                    </a:p>
                  </a:txBody>
                  <a:tcPr/>
                </a:tc>
                <a:extLst>
                  <a:ext uri="{0D108BD9-81ED-4DB2-BD59-A6C34878D82A}">
                    <a16:rowId xmlns:a16="http://schemas.microsoft.com/office/drawing/2014/main" val="1852698852"/>
                  </a:ext>
                </a:extLst>
              </a:tr>
              <a:tr h="317171">
                <a:tc>
                  <a:txBody>
                    <a:bodyPr/>
                    <a:lstStyle/>
                    <a:p>
                      <a:pPr algn="ctr"/>
                      <a:r>
                        <a:rPr lang="en-US" b="0" dirty="0"/>
                        <a:t>Lesson 11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Forbearing with One Another (Colossians 3:13)</a:t>
                      </a:r>
                    </a:p>
                  </a:txBody>
                  <a:tcPr/>
                </a:tc>
                <a:tc>
                  <a:txBody>
                    <a:bodyPr/>
                    <a:lstStyle/>
                    <a:p>
                      <a:pPr algn="ctr"/>
                      <a:r>
                        <a:rPr lang="en-US" b="0" dirty="0"/>
                        <a:t>July</a:t>
                      </a:r>
                    </a:p>
                  </a:txBody>
                  <a:tcPr/>
                </a:tc>
                <a:tc>
                  <a:txBody>
                    <a:bodyPr/>
                    <a:lstStyle/>
                    <a:p>
                      <a:pPr algn="ctr"/>
                      <a:r>
                        <a:rPr lang="en-US" b="0" dirty="0"/>
                        <a:t>Phillip</a:t>
                      </a:r>
                    </a:p>
                  </a:txBody>
                  <a:tcPr/>
                </a:tc>
                <a:extLst>
                  <a:ext uri="{0D108BD9-81ED-4DB2-BD59-A6C34878D82A}">
                    <a16:rowId xmlns:a16="http://schemas.microsoft.com/office/drawing/2014/main" val="3206591061"/>
                  </a:ext>
                </a:extLst>
              </a:tr>
              <a:tr h="317171">
                <a:tc>
                  <a:txBody>
                    <a:bodyPr/>
                    <a:lstStyle/>
                    <a:p>
                      <a:pPr algn="ctr"/>
                      <a:endParaRPr lang="en-US" b="0" dirty="0"/>
                    </a:p>
                  </a:txBody>
                  <a:tcPr/>
                </a:tc>
                <a:tc gridSpan="3">
                  <a:txBody>
                    <a:bodyPr/>
                    <a:lstStyle/>
                    <a:p>
                      <a:pPr algn="ctr"/>
                      <a:r>
                        <a:rPr lang="en-US" b="0" dirty="0"/>
                        <a:t>Abide In God’s Love</a:t>
                      </a:r>
                    </a:p>
                  </a:txBody>
                  <a:tcPr>
                    <a:solidFill>
                      <a:srgbClr val="9BE3CC"/>
                    </a:solidFill>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4126343263"/>
                  </a:ext>
                </a:extLst>
              </a:tr>
              <a:tr h="317171">
                <a:tc>
                  <a:txBody>
                    <a:bodyPr/>
                    <a:lstStyle/>
                    <a:p>
                      <a:pPr algn="ctr"/>
                      <a:r>
                        <a:rPr lang="en-US" b="0" dirty="0"/>
                        <a:t>Lesson 12</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0" dirty="0"/>
                        <a:t>The Test of our Love for God (1 John 4:7) </a:t>
                      </a:r>
                    </a:p>
                  </a:txBody>
                  <a:tcPr/>
                </a:tc>
                <a:tc>
                  <a:txBody>
                    <a:bodyPr/>
                    <a:lstStyle/>
                    <a:p>
                      <a:pPr algn="ctr"/>
                      <a:r>
                        <a:rPr lang="en-US" b="0" dirty="0"/>
                        <a:t>August</a:t>
                      </a:r>
                    </a:p>
                  </a:txBody>
                  <a:tcPr/>
                </a:tc>
                <a:tc>
                  <a:txBody>
                    <a:bodyPr/>
                    <a:lstStyle/>
                    <a:p>
                      <a:pPr algn="ctr"/>
                      <a:endParaRPr lang="en-US" b="0" dirty="0"/>
                    </a:p>
                  </a:txBody>
                  <a:tcPr/>
                </a:tc>
                <a:extLst>
                  <a:ext uri="{0D108BD9-81ED-4DB2-BD59-A6C34878D82A}">
                    <a16:rowId xmlns:a16="http://schemas.microsoft.com/office/drawing/2014/main" val="612453330"/>
                  </a:ext>
                </a:extLst>
              </a:tr>
            </a:tbl>
          </a:graphicData>
        </a:graphic>
      </p:graphicFrame>
    </p:spTree>
    <p:extLst>
      <p:ext uri="{BB962C8B-B14F-4D97-AF65-F5344CB8AC3E}">
        <p14:creationId xmlns:p14="http://schemas.microsoft.com/office/powerpoint/2010/main" val="1819772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A392E9-B25C-1046-9EDD-FBE154712EE8}"/>
              </a:ext>
            </a:extLst>
          </p:cNvPr>
          <p:cNvPicPr>
            <a:picLocks noChangeAspect="1"/>
          </p:cNvPicPr>
          <p:nvPr/>
        </p:nvPicPr>
        <p:blipFill>
          <a:blip r:embed="rId2"/>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C920A57-CBBB-174E-94C3-4E553A9DB8AE}"/>
              </a:ext>
            </a:extLst>
          </p:cNvPr>
          <p:cNvSpPr>
            <a:spLocks noGrp="1"/>
          </p:cNvSpPr>
          <p:nvPr>
            <p:ph type="title"/>
          </p:nvPr>
        </p:nvSpPr>
        <p:spPr>
          <a:xfrm>
            <a:off x="628650" y="87961"/>
            <a:ext cx="7886700" cy="806774"/>
          </a:xfrm>
        </p:spPr>
        <p:txBody>
          <a:bodyPr/>
          <a:lstStyle/>
          <a:p>
            <a:pPr algn="ctr"/>
            <a:r>
              <a:rPr lang="en-US" sz="3600" b="1" dirty="0">
                <a:solidFill>
                  <a:schemeClr val="bg1"/>
                </a:solidFill>
              </a:rPr>
              <a:t>What Loving One Another Requires</a:t>
            </a:r>
            <a:endParaRPr lang="en-US" b="1" dirty="0">
              <a:solidFill>
                <a:schemeClr val="bg1"/>
              </a:solidFill>
            </a:endParaRPr>
          </a:p>
        </p:txBody>
      </p:sp>
      <p:sp>
        <p:nvSpPr>
          <p:cNvPr id="6" name="Content Placeholder 2">
            <a:extLst>
              <a:ext uri="{FF2B5EF4-FFF2-40B4-BE49-F238E27FC236}">
                <a16:creationId xmlns:a16="http://schemas.microsoft.com/office/drawing/2014/main" id="{CE08EDBD-FE64-F24D-BE80-A1FECB2A4155}"/>
              </a:ext>
            </a:extLst>
          </p:cNvPr>
          <p:cNvSpPr txBox="1">
            <a:spLocks/>
          </p:cNvSpPr>
          <p:nvPr/>
        </p:nvSpPr>
        <p:spPr>
          <a:xfrm>
            <a:off x="145774" y="894736"/>
            <a:ext cx="8878955" cy="4820264"/>
          </a:xfrm>
          <a:prstGeom prst="rect">
            <a:avLst/>
          </a:prstGeom>
          <a:solidFill>
            <a:srgbClr val="1D1E1F"/>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3600" b="1" dirty="0">
              <a:solidFill>
                <a:schemeClr val="bg1"/>
              </a:solidFill>
            </a:endParaRPr>
          </a:p>
          <a:p>
            <a:r>
              <a:rPr lang="en-US" sz="3600" b="1" dirty="0">
                <a:solidFill>
                  <a:schemeClr val="bg1"/>
                </a:solidFill>
              </a:rPr>
              <a:t>“So death is at work in us, but life in you.”</a:t>
            </a:r>
          </a:p>
          <a:p>
            <a:pPr marL="0" indent="0">
              <a:buNone/>
            </a:pPr>
            <a:r>
              <a:rPr lang="en-US" sz="3600" b="1" dirty="0">
                <a:solidFill>
                  <a:schemeClr val="bg1"/>
                </a:solidFill>
              </a:rPr>
              <a:t>  2 Corinthians 4:12</a:t>
            </a:r>
          </a:p>
          <a:p>
            <a:endParaRPr lang="en-US" sz="3600" b="1" dirty="0">
              <a:solidFill>
                <a:schemeClr val="bg1"/>
              </a:solidFill>
            </a:endParaRPr>
          </a:p>
          <a:p>
            <a:pPr marL="0" indent="0">
              <a:buNone/>
            </a:pPr>
            <a:endParaRPr lang="en-US" sz="3600" b="1" dirty="0">
              <a:solidFill>
                <a:schemeClr val="bg1"/>
              </a:solidFill>
            </a:endParaRPr>
          </a:p>
          <a:p>
            <a:r>
              <a:rPr lang="en-US" sz="3600" b="1" dirty="0">
                <a:solidFill>
                  <a:schemeClr val="bg1"/>
                </a:solidFill>
              </a:rPr>
              <a:t>“Bear one another's burdens, and so fulfill the law of Christ.”</a:t>
            </a:r>
          </a:p>
          <a:p>
            <a:pPr marL="0" indent="0">
              <a:buNone/>
            </a:pPr>
            <a:r>
              <a:rPr lang="en-US" sz="3600" b="1" dirty="0">
                <a:solidFill>
                  <a:schemeClr val="bg1"/>
                </a:solidFill>
              </a:rPr>
              <a:t>  Galatians 6:2</a:t>
            </a:r>
          </a:p>
        </p:txBody>
      </p:sp>
    </p:spTree>
    <p:extLst>
      <p:ext uri="{BB962C8B-B14F-4D97-AF65-F5344CB8AC3E}">
        <p14:creationId xmlns:p14="http://schemas.microsoft.com/office/powerpoint/2010/main" val="265784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dissolv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4207</TotalTime>
  <Words>813</Words>
  <Application>Microsoft Office PowerPoint</Application>
  <PresentationFormat>On-screen Show (16:10)</PresentationFormat>
  <Paragraphs>153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Theme Goals</vt:lpstr>
      <vt:lpstr>PowerPoint Presentation</vt:lpstr>
      <vt:lpstr>Why our Love For One Another Matters</vt:lpstr>
      <vt:lpstr>PowerPoint Presentation</vt:lpstr>
      <vt:lpstr>What Loving One Another Requires</vt:lpstr>
      <vt:lpstr>PowerPoint Presentation</vt:lpstr>
      <vt:lpstr>What Loving One Another Requires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Brad Beutjer</cp:lastModifiedBy>
  <cp:revision>73</cp:revision>
  <dcterms:created xsi:type="dcterms:W3CDTF">2021-07-26T19:52:02Z</dcterms:created>
  <dcterms:modified xsi:type="dcterms:W3CDTF">2021-09-19T21:30:00Z</dcterms:modified>
</cp:coreProperties>
</file>