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0" r:id="rId1"/>
  </p:sldMasterIdLst>
  <p:notesMasterIdLst>
    <p:notesMasterId r:id="rId13"/>
  </p:notesMasterIdLst>
  <p:sldIdLst>
    <p:sldId id="268" r:id="rId2"/>
    <p:sldId id="267" r:id="rId3"/>
    <p:sldId id="258" r:id="rId4"/>
    <p:sldId id="256" r:id="rId5"/>
    <p:sldId id="265" r:id="rId6"/>
    <p:sldId id="259" r:id="rId7"/>
    <p:sldId id="260" r:id="rId8"/>
    <p:sldId id="262" r:id="rId9"/>
    <p:sldId id="263" r:id="rId10"/>
    <p:sldId id="261" r:id="rId11"/>
    <p:sldId id="264" r:id="rId12"/>
  </p:sldIdLst>
  <p:sldSz cx="9144000" cy="5715000" type="screen16x10"/>
  <p:notesSz cx="9290050" cy="700405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176" autoAdjust="0"/>
    <p:restoredTop sz="94249" autoAdjust="0"/>
  </p:normalViewPr>
  <p:slideViewPr>
    <p:cSldViewPr snapToGrid="0">
      <p:cViewPr varScale="1">
        <p:scale>
          <a:sx n="81" d="100"/>
          <a:sy n="81" d="100"/>
        </p:scale>
        <p:origin x="126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5900" cy="3508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62563" y="0"/>
            <a:ext cx="4025900" cy="3508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D24AF6-829B-4C08-B3F7-0041DF3AA199}" type="datetimeFigureOut">
              <a:rPr lang="en-US" smtClean="0"/>
              <a:t>9/25/2021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754313" y="876300"/>
            <a:ext cx="3781425" cy="23637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8688" y="3370263"/>
            <a:ext cx="7432675" cy="27590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53213"/>
            <a:ext cx="4025900" cy="3508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62563" y="6653213"/>
            <a:ext cx="4025900" cy="3508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438C9A-004E-4964-B0F2-33E8FD18A5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88162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3438C9A-004E-4964-B0F2-33E8FD18A54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42006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13335" y="668582"/>
            <a:ext cx="6477805" cy="2117859"/>
          </a:xfrm>
        </p:spPr>
        <p:txBody>
          <a:bodyPr bIns="0" anchor="b">
            <a:normAutofit/>
          </a:bodyPr>
          <a:lstStyle>
            <a:lvl1pPr algn="l">
              <a:defRPr sz="495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13335" y="2942671"/>
            <a:ext cx="6477804" cy="814684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350" b="0" cap="all" baseline="0">
                <a:solidFill>
                  <a:schemeClr val="tx1"/>
                </a:solidFill>
              </a:defRPr>
            </a:lvl1pPr>
            <a:lvl2pPr marL="342900" indent="0" algn="ctr">
              <a:buNone/>
              <a:defRPr sz="135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12376" y="274423"/>
            <a:ext cx="3730436" cy="25766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8249" y="665811"/>
            <a:ext cx="608264" cy="419648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813335" y="2940452"/>
            <a:ext cx="6477804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181661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090422" y="1539240"/>
            <a:ext cx="720564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49170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79333" y="665811"/>
            <a:ext cx="1211807" cy="388324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83504" y="665811"/>
            <a:ext cx="5871623" cy="388324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7079333" y="665811"/>
            <a:ext cx="0" cy="3883241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33410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090422" y="1539240"/>
            <a:ext cx="720564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65439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0679" y="1463442"/>
            <a:ext cx="6482366" cy="1573292"/>
          </a:xfrm>
        </p:spPr>
        <p:txBody>
          <a:bodyPr anchor="b">
            <a:normAutofit/>
          </a:bodyPr>
          <a:lstStyle>
            <a:lvl1pPr algn="l">
              <a:defRPr sz="27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0679" y="3171829"/>
            <a:ext cx="6472835" cy="844108"/>
          </a:xfrm>
        </p:spPr>
        <p:txBody>
          <a:bodyPr tIns="91440">
            <a:normAutofit/>
          </a:bodyPr>
          <a:lstStyle>
            <a:lvl1pPr marL="0" indent="0" algn="l">
              <a:buNone/>
              <a:defRPr sz="1350">
                <a:solidFill>
                  <a:schemeClr val="tx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090679" y="3170821"/>
            <a:ext cx="6472835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879216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6913" y="670741"/>
            <a:ext cx="7204226" cy="88275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85498" y="1675732"/>
            <a:ext cx="3483864" cy="287382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10328" y="1681119"/>
            <a:ext cx="3483864" cy="286793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9/25/2021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090422" y="1539240"/>
            <a:ext cx="720564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174828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5394" y="670136"/>
            <a:ext cx="7205746" cy="88026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85393" y="1682958"/>
            <a:ext cx="3483864" cy="668286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165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85393" y="2353558"/>
            <a:ext cx="3483864" cy="2203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9272" y="1685836"/>
            <a:ext cx="3483864" cy="668531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165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09272" y="2351243"/>
            <a:ext cx="3483864" cy="219780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9/25/2021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090422" y="1539240"/>
            <a:ext cx="720564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7759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9/25/2021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090422" y="1539240"/>
            <a:ext cx="720564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856053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9/25/2021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11113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3504" y="665811"/>
            <a:ext cx="2454824" cy="1872598"/>
          </a:xfrm>
        </p:spPr>
        <p:txBody>
          <a:bodyPr anchor="b">
            <a:normAutofit/>
          </a:bodyPr>
          <a:lstStyle>
            <a:lvl1pPr algn="l">
              <a:defRPr sz="1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82785" y="665812"/>
            <a:ext cx="4509353" cy="388235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83504" y="2671243"/>
            <a:ext cx="2456260" cy="1873484"/>
          </a:xfrm>
        </p:spPr>
        <p:txBody>
          <a:bodyPr/>
          <a:lstStyle>
            <a:lvl1pPr marL="0" indent="0" algn="l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9/25/2021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086210" y="2671243"/>
            <a:ext cx="2452118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665223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5608041" y="401809"/>
            <a:ext cx="3055900" cy="4290918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8405" y="941261"/>
            <a:ext cx="4149246" cy="1525487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3292" y="935452"/>
            <a:ext cx="2093378" cy="3221939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87747" y="2621660"/>
            <a:ext cx="4143303" cy="1669785"/>
          </a:xfrm>
        </p:spPr>
        <p:txBody>
          <a:bodyPr>
            <a:normAutofit/>
          </a:bodyPr>
          <a:lstStyle>
            <a:lvl1pPr marL="0" indent="0" algn="l">
              <a:buNone/>
              <a:defRPr sz="135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085537" y="4558214"/>
            <a:ext cx="4145513" cy="266769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smtClean="0"/>
              <a:pPr/>
              <a:t>9/25/2021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085537" y="265534"/>
            <a:ext cx="4155753" cy="26744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085537" y="2619671"/>
            <a:ext cx="414551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11045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1682897"/>
            <a:ext cx="9144000" cy="3421618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5105400"/>
            <a:ext cx="9144000" cy="619125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88685" y="670433"/>
            <a:ext cx="7202456" cy="87436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88685" y="1679777"/>
            <a:ext cx="7202456" cy="28755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65604" y="275308"/>
            <a:ext cx="2625536" cy="2576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9/25/2021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684" y="274423"/>
            <a:ext cx="4454127" cy="2576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60046" y="665811"/>
            <a:ext cx="608264" cy="41964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1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5107011"/>
            <a:ext cx="9144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381856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24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120000"/>
        </a:lnSpc>
        <a:spcBef>
          <a:spcPts val="75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5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35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05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9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9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9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9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9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620713-B674-4A55-984F-9CB101C5570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71707F4-73E2-4BF4-A756-5578268E94A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E34A9AF-F6E7-4D3F-B8FD-EA51DCF03E4D}"/>
              </a:ext>
            </a:extLst>
          </p:cNvPr>
          <p:cNvSpPr txBox="1"/>
          <p:nvPr/>
        </p:nvSpPr>
        <p:spPr>
          <a:xfrm>
            <a:off x="0" y="0"/>
            <a:ext cx="9144000" cy="590931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19225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512FDA-447D-4B84-95B0-6258596430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9125" y="0"/>
            <a:ext cx="8391525" cy="874363"/>
          </a:xfrm>
        </p:spPr>
        <p:txBody>
          <a:bodyPr>
            <a:normAutofit fontScale="90000"/>
          </a:bodyPr>
          <a:lstStyle/>
          <a:p>
            <a:pPr algn="ctr"/>
            <a:br>
              <a:rPr lang="en-US" dirty="0"/>
            </a:br>
            <a:r>
              <a:rPr lang="en-US" sz="4400" dirty="0"/>
              <a:t>THE REST OF THE STORY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2B1F77-8C21-4A94-A5C2-5A98D51FFA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670252"/>
            <a:ext cx="8858249" cy="3501823"/>
          </a:xfrm>
        </p:spPr>
        <p:txBody>
          <a:bodyPr>
            <a:normAutofit fontScale="32500" lnSpcReduction="20000"/>
          </a:bodyPr>
          <a:lstStyle/>
          <a:p>
            <a:r>
              <a:rPr lang="en-US" sz="7400" dirty="0"/>
              <a:t>[The eleven apostles] “</a:t>
            </a:r>
            <a:r>
              <a:rPr lang="en-US" sz="7400" b="0" i="0" dirty="0">
                <a:solidFill>
                  <a:srgbClr val="000000"/>
                </a:solidFill>
                <a:effectLst/>
                <a:latin typeface="system-ui"/>
              </a:rPr>
              <a:t>all continued with one accord in prayer and supplication, with the women and Mary the mother of Jesus, and </a:t>
            </a:r>
            <a:r>
              <a:rPr lang="en-US" sz="7400" b="1" i="0" dirty="0">
                <a:solidFill>
                  <a:srgbClr val="000000"/>
                </a:solidFill>
                <a:effectLst/>
                <a:latin typeface="system-ui"/>
              </a:rPr>
              <a:t>with His brothers</a:t>
            </a:r>
            <a:r>
              <a:rPr lang="en-US" sz="7400" b="0" i="0" dirty="0">
                <a:solidFill>
                  <a:srgbClr val="000000"/>
                </a:solidFill>
                <a:effectLst/>
                <a:latin typeface="system-ui"/>
              </a:rPr>
              <a:t>” (Acts 1:14).</a:t>
            </a:r>
          </a:p>
          <a:p>
            <a:r>
              <a:rPr lang="en-US" sz="7400" b="0" i="0" dirty="0">
                <a:solidFill>
                  <a:srgbClr val="000000"/>
                </a:solidFill>
                <a:effectLst/>
                <a:latin typeface="system-ui"/>
              </a:rPr>
              <a:t>“After that He was seen by </a:t>
            </a:r>
            <a:r>
              <a:rPr lang="en-US" sz="7400" b="1" i="0" dirty="0">
                <a:solidFill>
                  <a:srgbClr val="000000"/>
                </a:solidFill>
                <a:effectLst/>
                <a:latin typeface="system-ui"/>
              </a:rPr>
              <a:t>James</a:t>
            </a:r>
            <a:r>
              <a:rPr lang="en-US" sz="7400" b="0" i="0" dirty="0">
                <a:solidFill>
                  <a:srgbClr val="000000"/>
                </a:solidFill>
                <a:effectLst/>
                <a:latin typeface="system-ui"/>
              </a:rPr>
              <a:t>…(1 Cor. 15:7)</a:t>
            </a:r>
          </a:p>
          <a:p>
            <a:r>
              <a:rPr lang="en-US" sz="7400" dirty="0">
                <a:solidFill>
                  <a:srgbClr val="000000"/>
                </a:solidFill>
                <a:latin typeface="system-ui"/>
              </a:rPr>
              <a:t>“</a:t>
            </a:r>
            <a:r>
              <a:rPr lang="en-US" sz="7400" b="0" i="0" dirty="0">
                <a:solidFill>
                  <a:srgbClr val="000000"/>
                </a:solidFill>
                <a:effectLst/>
                <a:latin typeface="system-ui"/>
              </a:rPr>
              <a:t>But I saw none of </a:t>
            </a:r>
            <a:r>
              <a:rPr lang="en-US" sz="7400" i="0" dirty="0">
                <a:solidFill>
                  <a:srgbClr val="000000"/>
                </a:solidFill>
                <a:effectLst/>
                <a:latin typeface="system-ui"/>
              </a:rPr>
              <a:t>the</a:t>
            </a:r>
            <a:r>
              <a:rPr lang="en-US" sz="7400" b="0" i="0" dirty="0">
                <a:solidFill>
                  <a:srgbClr val="000000"/>
                </a:solidFill>
                <a:effectLst/>
                <a:latin typeface="system-ui"/>
              </a:rPr>
              <a:t> other apostles except </a:t>
            </a:r>
            <a:r>
              <a:rPr lang="en-US" sz="7400" b="1" i="0" dirty="0">
                <a:solidFill>
                  <a:srgbClr val="000000"/>
                </a:solidFill>
                <a:effectLst/>
                <a:latin typeface="system-ui"/>
              </a:rPr>
              <a:t>James, </a:t>
            </a:r>
            <a:r>
              <a:rPr lang="en-US" sz="7400" b="0" i="0" dirty="0">
                <a:solidFill>
                  <a:srgbClr val="000000"/>
                </a:solidFill>
                <a:effectLst/>
                <a:latin typeface="system-ui"/>
              </a:rPr>
              <a:t> </a:t>
            </a:r>
            <a:r>
              <a:rPr lang="en-US" sz="7400" b="1" i="0" dirty="0">
                <a:solidFill>
                  <a:srgbClr val="000000"/>
                </a:solidFill>
                <a:effectLst/>
                <a:latin typeface="system-ui"/>
              </a:rPr>
              <a:t>the</a:t>
            </a:r>
            <a:r>
              <a:rPr lang="en-US" sz="7400" b="0" i="0" dirty="0">
                <a:solidFill>
                  <a:srgbClr val="000000"/>
                </a:solidFill>
                <a:effectLst/>
                <a:latin typeface="system-ui"/>
              </a:rPr>
              <a:t> </a:t>
            </a:r>
            <a:r>
              <a:rPr lang="en-US" sz="7400" b="1" i="0" dirty="0">
                <a:solidFill>
                  <a:srgbClr val="000000"/>
                </a:solidFill>
                <a:effectLst/>
                <a:latin typeface="system-ui"/>
              </a:rPr>
              <a:t>Lord’s brother</a:t>
            </a:r>
            <a:r>
              <a:rPr lang="en-US" sz="7400" dirty="0">
                <a:solidFill>
                  <a:srgbClr val="000000"/>
                </a:solidFill>
                <a:latin typeface="system-ui"/>
              </a:rPr>
              <a:t>” (Galatians 1:14)</a:t>
            </a:r>
          </a:p>
          <a:p>
            <a:r>
              <a:rPr lang="en-US" sz="7400" b="1" i="0" dirty="0">
                <a:solidFill>
                  <a:srgbClr val="000000"/>
                </a:solidFill>
                <a:effectLst/>
                <a:latin typeface="system-ui"/>
              </a:rPr>
              <a:t>“James,</a:t>
            </a:r>
            <a:r>
              <a:rPr lang="en-US" sz="7400" b="0" i="0" dirty="0">
                <a:solidFill>
                  <a:srgbClr val="000000"/>
                </a:solidFill>
                <a:effectLst/>
                <a:latin typeface="system-ui"/>
              </a:rPr>
              <a:t> a bondservant of God and of the Lord Jesus Christ….”</a:t>
            </a:r>
          </a:p>
          <a:p>
            <a:r>
              <a:rPr lang="en-US" sz="7400" b="0" i="0" dirty="0">
                <a:solidFill>
                  <a:srgbClr val="000000"/>
                </a:solidFill>
                <a:effectLst/>
                <a:latin typeface="system-ui"/>
              </a:rPr>
              <a:t>“</a:t>
            </a:r>
            <a:r>
              <a:rPr lang="en-US" sz="7400" b="1" i="0" dirty="0">
                <a:solidFill>
                  <a:srgbClr val="000000"/>
                </a:solidFill>
                <a:effectLst/>
                <a:latin typeface="system-ui"/>
              </a:rPr>
              <a:t>Jude</a:t>
            </a:r>
            <a:r>
              <a:rPr lang="en-US" sz="7400" b="0" i="0" dirty="0">
                <a:solidFill>
                  <a:srgbClr val="000000"/>
                </a:solidFill>
                <a:effectLst/>
                <a:latin typeface="system-ui"/>
              </a:rPr>
              <a:t>, a bondservant of Jesus Christ, and brother of James…,”</a:t>
            </a:r>
            <a:endParaRPr lang="en-US" sz="7400" dirty="0">
              <a:solidFill>
                <a:srgbClr val="000000"/>
              </a:solidFill>
              <a:latin typeface="system-ui"/>
            </a:endParaRPr>
          </a:p>
          <a:p>
            <a:endParaRPr lang="en-US" sz="27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52AE07E-519A-4F73-8D43-00A2BA09C7FF}"/>
              </a:ext>
            </a:extLst>
          </p:cNvPr>
          <p:cNvSpPr txBox="1"/>
          <p:nvPr/>
        </p:nvSpPr>
        <p:spPr>
          <a:xfrm>
            <a:off x="2100262" y="878887"/>
            <a:ext cx="542925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Where do we find them next?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89430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8AB974-A3A5-4D77-B316-9B357F3436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Three great Lessons: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15E3164-8F51-4E63-B13E-526EFE073B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62872" y="1634940"/>
            <a:ext cx="7202456" cy="2875511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200" dirty="0"/>
              <a:t>Evidence for the Resurrection.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/>
              <a:t>Hope for unbelievers.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/>
              <a:t>A place for you in the family of God.</a:t>
            </a:r>
          </a:p>
          <a:p>
            <a:pPr marL="0" indent="0">
              <a:buNone/>
            </a:pPr>
            <a:endParaRPr lang="en-US" sz="32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7A7286B-9582-42D9-A0BE-454FE84B1A6A}"/>
              </a:ext>
            </a:extLst>
          </p:cNvPr>
          <p:cNvSpPr txBox="1"/>
          <p:nvPr/>
        </p:nvSpPr>
        <p:spPr>
          <a:xfrm>
            <a:off x="390293" y="3833342"/>
            <a:ext cx="8363414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i="1" dirty="0">
                <a:solidFill>
                  <a:srgbClr val="00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“For whoever does the will of God is My brother and My sister and mother.”</a:t>
            </a:r>
            <a:endParaRPr lang="en-US" sz="3200" b="1" i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2869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>
            <a:extLst>
              <a:ext uri="{FF2B5EF4-FFF2-40B4-BE49-F238E27FC236}">
                <a16:creationId xmlns:a16="http://schemas.microsoft.com/office/drawing/2014/main" id="{7013A21A-6440-4CD4-9FC7-9EB2C70204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5715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9212DBB-92DE-41CF-A718-18775D2C1E2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15346" y="0"/>
            <a:ext cx="5225143" cy="5225143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1F9D9EDA-C0A7-4C90-8497-854D9E744B06}"/>
              </a:ext>
            </a:extLst>
          </p:cNvPr>
          <p:cNvSpPr txBox="1"/>
          <p:nvPr/>
        </p:nvSpPr>
        <p:spPr>
          <a:xfrm>
            <a:off x="1051173" y="5225143"/>
            <a:ext cx="65534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Martyr’s Monument,  Oxford, England</a:t>
            </a:r>
          </a:p>
        </p:txBody>
      </p:sp>
    </p:spTree>
    <p:extLst>
      <p:ext uri="{BB962C8B-B14F-4D97-AF65-F5344CB8AC3E}">
        <p14:creationId xmlns:p14="http://schemas.microsoft.com/office/powerpoint/2010/main" val="3049116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F1176DA6-4BBF-42A4-9C94-E6613CCD6B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5715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9AAB0AE-172B-4FB4-80C2-86CD6B8242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7759" y="400050"/>
            <a:ext cx="8428482" cy="4914900"/>
          </a:xfrm>
          <a:prstGeom prst="rect">
            <a:avLst/>
          </a:prstGeom>
          <a:solidFill>
            <a:schemeClr val="bg1"/>
          </a:solidFill>
          <a:ln w="22225">
            <a:solidFill>
              <a:srgbClr val="EEEA7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A group of people in a living room&#10;&#10;Description automatically generated with medium confidence">
            <a:extLst>
              <a:ext uri="{FF2B5EF4-FFF2-40B4-BE49-F238E27FC236}">
                <a16:creationId xmlns:a16="http://schemas.microsoft.com/office/drawing/2014/main" id="{C4F5F181-FF23-4020-9C12-7C497E084DA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0477" b="6190"/>
          <a:stretch/>
        </p:blipFill>
        <p:spPr>
          <a:xfrm>
            <a:off x="857940" y="536222"/>
            <a:ext cx="7428119" cy="46425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80549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210BF3-CADE-4F8A-9DF6-57D35F178CE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/>
              <a:t>The Unbelieving Brothers of Jesus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2ACAF53-9CEA-48D3-AEF0-D0FB38D1F7E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/>
              <a:t>John 7:1-9</a:t>
            </a:r>
          </a:p>
        </p:txBody>
      </p:sp>
      <p:sp>
        <p:nvSpPr>
          <p:cNvPr id="4" name="AutoShape 2">
            <a:extLst>
              <a:ext uri="{FF2B5EF4-FFF2-40B4-BE49-F238E27FC236}">
                <a16:creationId xmlns:a16="http://schemas.microsoft.com/office/drawing/2014/main" id="{FE12A87C-C123-4853-9A17-556A83B40B34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419600" y="27051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6AE873B-68BE-4216-80ED-750288ED0AC6}"/>
              </a:ext>
            </a:extLst>
          </p:cNvPr>
          <p:cNvSpPr txBox="1"/>
          <p:nvPr/>
        </p:nvSpPr>
        <p:spPr>
          <a:xfrm>
            <a:off x="1645539" y="4103649"/>
            <a:ext cx="681339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Who were these brothers of Jesus?</a:t>
            </a:r>
          </a:p>
        </p:txBody>
      </p:sp>
    </p:spTree>
    <p:extLst>
      <p:ext uri="{BB962C8B-B14F-4D97-AF65-F5344CB8AC3E}">
        <p14:creationId xmlns:p14="http://schemas.microsoft.com/office/powerpoint/2010/main" val="591808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99846F2-F19A-4149-8794-B101B2A5AD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/>
              <a:t>Named in Matthew 13:55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6159551-9055-4E49-BB23-88853C4D7D73}"/>
              </a:ext>
            </a:extLst>
          </p:cNvPr>
          <p:cNvSpPr txBox="1"/>
          <p:nvPr/>
        </p:nvSpPr>
        <p:spPr>
          <a:xfrm>
            <a:off x="1098605" y="2072670"/>
            <a:ext cx="719253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0" i="0" dirty="0">
                <a:solidFill>
                  <a:srgbClr val="000000"/>
                </a:solidFill>
                <a:effectLst/>
                <a:latin typeface="system-ui"/>
              </a:rPr>
              <a:t>“Is </a:t>
            </a:r>
            <a:r>
              <a:rPr lang="en-US" sz="3200" i="0" dirty="0">
                <a:solidFill>
                  <a:srgbClr val="000000"/>
                </a:solidFill>
                <a:effectLst/>
                <a:latin typeface="system-ui"/>
              </a:rPr>
              <a:t>this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system-ui"/>
              </a:rPr>
              <a:t> not the carpenter’s son? Is not His mother called Mary? And His brothers James, </a:t>
            </a:r>
            <a:r>
              <a:rPr lang="en-US" sz="3200" b="0" i="0" dirty="0" err="1">
                <a:solidFill>
                  <a:srgbClr val="000000"/>
                </a:solidFill>
                <a:effectLst/>
                <a:latin typeface="system-ui"/>
              </a:rPr>
              <a:t>Joses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system-ui"/>
              </a:rPr>
              <a:t>, Simon, and Judas?”</a:t>
            </a:r>
            <a:endParaRPr lang="en-US" sz="3200" dirty="0"/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BBD1AF0D-CB04-4AAC-B2AF-F2803184290E}"/>
              </a:ext>
            </a:extLst>
          </p:cNvPr>
          <p:cNvCxnSpPr>
            <a:cxnSpLocks/>
          </p:cNvCxnSpPr>
          <p:nvPr/>
        </p:nvCxnSpPr>
        <p:spPr>
          <a:xfrm flipH="1">
            <a:off x="2687443" y="3557238"/>
            <a:ext cx="1037064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B81D1E10-1FB4-48A8-A234-7D21A373F66E}"/>
              </a:ext>
            </a:extLst>
          </p:cNvPr>
          <p:cNvCxnSpPr>
            <a:cxnSpLocks/>
          </p:cNvCxnSpPr>
          <p:nvPr/>
        </p:nvCxnSpPr>
        <p:spPr>
          <a:xfrm flipH="1">
            <a:off x="6865433" y="3553520"/>
            <a:ext cx="929269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11205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52E342-8585-4E72-81DD-62F5D90B3F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1146" y="722530"/>
            <a:ext cx="7733580" cy="874363"/>
          </a:xfrm>
        </p:spPr>
        <p:txBody>
          <a:bodyPr>
            <a:normAutofit/>
          </a:bodyPr>
          <a:lstStyle/>
          <a:p>
            <a:r>
              <a:rPr lang="en-US" sz="4000" dirty="0"/>
              <a:t>They Should have believed.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2CBE77-68CD-4D96-9DF3-DB2070D9A2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5936" y="1682021"/>
            <a:ext cx="8932128" cy="3432904"/>
          </a:xfrm>
        </p:spPr>
        <p:txBody>
          <a:bodyPr>
            <a:normAutofit fontScale="85000" lnSpcReduction="20000"/>
          </a:bodyPr>
          <a:lstStyle/>
          <a:p>
            <a:r>
              <a:rPr lang="en-US" sz="3200" dirty="0"/>
              <a:t> </a:t>
            </a:r>
            <a:r>
              <a:rPr lang="en-US" sz="3500" dirty="0"/>
              <a:t>If Mary shared her story with them.</a:t>
            </a:r>
          </a:p>
          <a:p>
            <a:r>
              <a:rPr lang="en-US" sz="3500" dirty="0"/>
              <a:t>They knew of miracles in Capernaum (Lk. 4:23)</a:t>
            </a:r>
          </a:p>
          <a:p>
            <a:r>
              <a:rPr lang="en-US" sz="3500" dirty="0"/>
              <a:t>A few had been healed in Nazareth (Mark 6:5-6)</a:t>
            </a:r>
          </a:p>
          <a:p>
            <a:r>
              <a:rPr lang="en-US" sz="3500" dirty="0"/>
              <a:t>Miracles are recorded to produce faith (John 20:30-31)</a:t>
            </a:r>
          </a:p>
          <a:p>
            <a:r>
              <a:rPr lang="en-US" sz="3500" dirty="0"/>
              <a:t>His character would not allow Him to deceive.</a:t>
            </a:r>
          </a:p>
          <a:p>
            <a:r>
              <a:rPr lang="en-US" sz="3500" dirty="0"/>
              <a:t>His intelligence would forbid His being deceived. </a:t>
            </a:r>
          </a:p>
        </p:txBody>
      </p:sp>
    </p:spTree>
    <p:extLst>
      <p:ext uri="{BB962C8B-B14F-4D97-AF65-F5344CB8AC3E}">
        <p14:creationId xmlns:p14="http://schemas.microsoft.com/office/powerpoint/2010/main" val="37141545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8CACC4-D6C2-4518-8D3F-50B0B9E922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Why they did not believe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6F9176-DB98-4F2D-B631-3268B4E94F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1444" y="1679777"/>
            <a:ext cx="8519532" cy="3148701"/>
          </a:xfrm>
        </p:spPr>
        <p:txBody>
          <a:bodyPr>
            <a:normAutofit lnSpcReduction="10000"/>
          </a:bodyPr>
          <a:lstStyle/>
          <a:p>
            <a:r>
              <a:rPr lang="en-US" sz="3200" dirty="0"/>
              <a:t>Familiarity</a:t>
            </a:r>
          </a:p>
          <a:p>
            <a:r>
              <a:rPr lang="en-US" sz="3200" dirty="0"/>
              <a:t>His sudden change at the age of 30.</a:t>
            </a:r>
          </a:p>
          <a:p>
            <a:r>
              <a:rPr lang="en-US" sz="3200" dirty="0"/>
              <a:t>Their neighbors did not believe and it was easier to agree with them than to argue with them. </a:t>
            </a:r>
          </a:p>
          <a:p>
            <a:r>
              <a:rPr lang="en-US" sz="3200" dirty="0"/>
              <a:t>They would be accused of family loyalty.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2762225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8CACC4-D6C2-4518-8D3F-50B0B9E922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2234" y="625828"/>
            <a:ext cx="8519531" cy="874363"/>
          </a:xfrm>
        </p:spPr>
        <p:txBody>
          <a:bodyPr>
            <a:normAutofit fontScale="90000"/>
          </a:bodyPr>
          <a:lstStyle/>
          <a:p>
            <a:r>
              <a:rPr lang="en-US" sz="4000" dirty="0"/>
              <a:t>Evidence that they did not believe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6F9176-DB98-4F2D-B631-3268B4E94F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1444" y="1679777"/>
            <a:ext cx="8519532" cy="3226760"/>
          </a:xfrm>
        </p:spPr>
        <p:txBody>
          <a:bodyPr>
            <a:normAutofit fontScale="92500" lnSpcReduction="20000"/>
          </a:bodyPr>
          <a:lstStyle/>
          <a:p>
            <a:r>
              <a:rPr lang="en-US" sz="3200" dirty="0"/>
              <a:t>They questioned His methods, a lack of faith.</a:t>
            </a:r>
          </a:p>
          <a:p>
            <a:r>
              <a:rPr lang="en-US" sz="3200" dirty="0"/>
              <a:t>It was because they did not understand His goals. </a:t>
            </a:r>
          </a:p>
          <a:p>
            <a:r>
              <a:rPr lang="en-US" sz="3200" dirty="0"/>
              <a:t>They had in mind an earthly kingdom like Rome where obedience is accomplished by outward force.</a:t>
            </a:r>
          </a:p>
          <a:p>
            <a:r>
              <a:rPr lang="en-US" sz="3200" dirty="0"/>
              <a:t>The Kingdom of God depends on obedience from within: “faith working through love.” (Galatians 5:6)</a:t>
            </a:r>
          </a:p>
        </p:txBody>
      </p:sp>
    </p:spTree>
    <p:extLst>
      <p:ext uri="{BB962C8B-B14F-4D97-AF65-F5344CB8AC3E}">
        <p14:creationId xmlns:p14="http://schemas.microsoft.com/office/powerpoint/2010/main" val="8440533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CCD9352C-D547-4C39-9920-33B5E804EB4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334716" y="2336275"/>
            <a:ext cx="3906103" cy="2197809"/>
          </a:xfrm>
        </p:spPr>
        <p:txBody>
          <a:bodyPr>
            <a:noAutofit/>
          </a:bodyPr>
          <a:lstStyle/>
          <a:p>
            <a:r>
              <a:rPr lang="en-US" sz="2400" dirty="0"/>
              <a:t>Forgiveness of past sins</a:t>
            </a:r>
          </a:p>
          <a:p>
            <a:r>
              <a:rPr lang="en-US" sz="2400" dirty="0"/>
              <a:t>Music to Please God</a:t>
            </a:r>
          </a:p>
          <a:p>
            <a:r>
              <a:rPr lang="en-US" sz="2400" dirty="0"/>
              <a:t>To defeat Satan</a:t>
            </a:r>
          </a:p>
          <a:p>
            <a:r>
              <a:rPr lang="en-US" sz="2400" dirty="0"/>
              <a:t>To save souls</a:t>
            </a:r>
          </a:p>
          <a:p>
            <a:r>
              <a:rPr lang="en-US" sz="2400" dirty="0"/>
              <a:t>Committed Disciples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B8CACC4-D6C2-4518-8D3F-50B0B9E922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4189" y="361402"/>
            <a:ext cx="8110165" cy="880266"/>
          </a:xfrm>
        </p:spPr>
        <p:txBody>
          <a:bodyPr>
            <a:normAutofit fontScale="90000"/>
          </a:bodyPr>
          <a:lstStyle/>
          <a:p>
            <a:r>
              <a:rPr lang="en-US" sz="4000" dirty="0"/>
              <a:t>Our Faith is lacking when we question the lord’s provisions.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D90E097-27B4-491A-9D6C-A39A0621D2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37754" y="1673188"/>
            <a:ext cx="4016807" cy="668286"/>
          </a:xfrm>
        </p:spPr>
        <p:txBody>
          <a:bodyPr>
            <a:noAutofit/>
          </a:bodyPr>
          <a:lstStyle/>
          <a:p>
            <a:r>
              <a:rPr lang="en-US" sz="2800" dirty="0"/>
              <a:t>Human Inventions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6F9176-DB98-4F2D-B631-3268B4E94F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17344" y="2336275"/>
            <a:ext cx="3857625" cy="2853242"/>
          </a:xfrm>
        </p:spPr>
        <p:txBody>
          <a:bodyPr>
            <a:normAutofit/>
          </a:bodyPr>
          <a:lstStyle/>
          <a:p>
            <a:r>
              <a:rPr lang="en-US" sz="2400" dirty="0"/>
              <a:t>Infant Baptism</a:t>
            </a:r>
          </a:p>
          <a:p>
            <a:r>
              <a:rPr lang="en-US" sz="2400" dirty="0"/>
              <a:t>Instrumental Music</a:t>
            </a:r>
          </a:p>
          <a:p>
            <a:r>
              <a:rPr lang="en-US" sz="2400" dirty="0"/>
              <a:t>Political Involvement</a:t>
            </a:r>
          </a:p>
          <a:p>
            <a:r>
              <a:rPr lang="en-US" sz="2400" dirty="0"/>
              <a:t>Social Service</a:t>
            </a:r>
          </a:p>
          <a:p>
            <a:r>
              <a:rPr lang="en-US" sz="2400" dirty="0"/>
              <a:t>Large Organizations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35C2789F-C343-4275-9579-9F7E482FB42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545836" y="1667744"/>
            <a:ext cx="3483864" cy="668531"/>
          </a:xfrm>
        </p:spPr>
        <p:txBody>
          <a:bodyPr>
            <a:normAutofit/>
          </a:bodyPr>
          <a:lstStyle/>
          <a:p>
            <a:r>
              <a:rPr lang="en-US" sz="2800" dirty="0"/>
              <a:t>Divine purpose</a:t>
            </a:r>
          </a:p>
        </p:txBody>
      </p:sp>
    </p:spTree>
    <p:extLst>
      <p:ext uri="{BB962C8B-B14F-4D97-AF65-F5344CB8AC3E}">
        <p14:creationId xmlns:p14="http://schemas.microsoft.com/office/powerpoint/2010/main" val="21587739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 build="p"/>
    </p:bldLst>
  </p:timing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314</TotalTime>
  <Words>411</Words>
  <Application>Microsoft Office PowerPoint</Application>
  <PresentationFormat>On-screen Show (16:10)</PresentationFormat>
  <Paragraphs>68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Calibri</vt:lpstr>
      <vt:lpstr>Gill Sans MT</vt:lpstr>
      <vt:lpstr>Segoe UI</vt:lpstr>
      <vt:lpstr>system-ui</vt:lpstr>
      <vt:lpstr>Times New Roman</vt:lpstr>
      <vt:lpstr>Gallery</vt:lpstr>
      <vt:lpstr>PowerPoint Presentation</vt:lpstr>
      <vt:lpstr>PowerPoint Presentation</vt:lpstr>
      <vt:lpstr>PowerPoint Presentation</vt:lpstr>
      <vt:lpstr>The Unbelieving Brothers of Jesus</vt:lpstr>
      <vt:lpstr>Named in Matthew 13:55</vt:lpstr>
      <vt:lpstr>They Should have believed.</vt:lpstr>
      <vt:lpstr>Why they did not believe</vt:lpstr>
      <vt:lpstr>Evidence that they did not believe</vt:lpstr>
      <vt:lpstr>Our Faith is lacking when we question the lord’s provisions.</vt:lpstr>
      <vt:lpstr> THE REST OF THE STORY</vt:lpstr>
      <vt:lpstr>Three great Lessons: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Unbelieving Brothers of Jesus</dc:title>
  <dc:creator>Brad Beutjer</dc:creator>
  <cp:lastModifiedBy>Brad Beutjer</cp:lastModifiedBy>
  <cp:revision>20</cp:revision>
  <cp:lastPrinted>2021-09-24T00:12:14Z</cp:lastPrinted>
  <dcterms:created xsi:type="dcterms:W3CDTF">2021-09-23T20:50:39Z</dcterms:created>
  <dcterms:modified xsi:type="dcterms:W3CDTF">2021-09-25T23:40:00Z</dcterms:modified>
</cp:coreProperties>
</file>