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4" r:id="rId3"/>
    <p:sldId id="265" r:id="rId4"/>
    <p:sldId id="257" r:id="rId5"/>
    <p:sldId id="272" r:id="rId6"/>
    <p:sldId id="271" r:id="rId7"/>
    <p:sldId id="267" r:id="rId8"/>
    <p:sldId id="273" r:id="rId9"/>
    <p:sldId id="269" r:id="rId10"/>
    <p:sldId id="275" r:id="rId11"/>
    <p:sldId id="274" r:id="rId1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5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p:restoredTop sz="75157"/>
  </p:normalViewPr>
  <p:slideViewPr>
    <p:cSldViewPr snapToGrid="0" snapToObjects="1">
      <p:cViewPr varScale="1">
        <p:scale>
          <a:sx n="70" d="100"/>
          <a:sy n="70" d="100"/>
        </p:scale>
        <p:origin x="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A10E3-C41A-8F44-A084-607D6E64F990}" type="datetimeFigureOut">
              <a:rPr lang="en-US" smtClean="0"/>
              <a:t>9/25/21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DEFF8-892C-6C4E-A58C-3879D0B961FB}" type="slidenum">
              <a:rPr lang="en-US" smtClean="0"/>
              <a:t>‹#›</a:t>
            </a:fld>
            <a:endParaRPr lang="en-US"/>
          </a:p>
        </p:txBody>
      </p:sp>
    </p:spTree>
    <p:extLst>
      <p:ext uri="{BB962C8B-B14F-4D97-AF65-F5344CB8AC3E}">
        <p14:creationId xmlns:p14="http://schemas.microsoft.com/office/powerpoint/2010/main" val="389996889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Acts%2016&amp;version=NASB1995#fen-NASB1995-27489b"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His name is only mentioned in the Bible ____ times.</a:t>
            </a:r>
          </a:p>
        </p:txBody>
      </p:sp>
      <p:sp>
        <p:nvSpPr>
          <p:cNvPr id="4" name="Slide Number Placeholder 3"/>
          <p:cNvSpPr>
            <a:spLocks noGrp="1"/>
          </p:cNvSpPr>
          <p:nvPr>
            <p:ph type="sldNum" sz="quarter" idx="5"/>
          </p:nvPr>
        </p:nvSpPr>
        <p:spPr/>
        <p:txBody>
          <a:bodyPr/>
          <a:lstStyle/>
          <a:p>
            <a:fld id="{15ADEFF8-892C-6C4E-A58C-3879D0B961FB}" type="slidenum">
              <a:rPr lang="en-US" smtClean="0"/>
              <a:t>1</a:t>
            </a:fld>
            <a:endParaRPr lang="en-US"/>
          </a:p>
        </p:txBody>
      </p:sp>
    </p:spTree>
    <p:extLst>
      <p:ext uri="{BB962C8B-B14F-4D97-AF65-F5344CB8AC3E}">
        <p14:creationId xmlns:p14="http://schemas.microsoft.com/office/powerpoint/2010/main" val="100728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Like Silas, There Is More To Everyone’s Story…</a:t>
            </a:r>
          </a:p>
          <a:p>
            <a:endParaRPr lang="en-US" dirty="0"/>
          </a:p>
          <a:p>
            <a:r>
              <a:rPr lang="en-US" dirty="0"/>
              <a:t>Your name can be in the book that REALLY MATTERS!</a:t>
            </a:r>
          </a:p>
          <a:p>
            <a:endParaRPr lang="en-US" dirty="0"/>
          </a:p>
          <a:p>
            <a:r>
              <a:rPr lang="en-US" dirty="0"/>
              <a:t>Like Silas preached again and again – repent of your sins, confess your faith in Christ, and be buried with Jesus in baptism to have your sins WASHED AWAY.</a:t>
            </a:r>
          </a:p>
        </p:txBody>
      </p:sp>
      <p:sp>
        <p:nvSpPr>
          <p:cNvPr id="4" name="Slide Number Placeholder 3"/>
          <p:cNvSpPr>
            <a:spLocks noGrp="1"/>
          </p:cNvSpPr>
          <p:nvPr>
            <p:ph type="sldNum" sz="quarter" idx="5"/>
          </p:nvPr>
        </p:nvSpPr>
        <p:spPr/>
        <p:txBody>
          <a:bodyPr/>
          <a:lstStyle/>
          <a:p>
            <a:fld id="{15ADEFF8-892C-6C4E-A58C-3879D0B961FB}" type="slidenum">
              <a:rPr lang="en-US" smtClean="0"/>
              <a:t>10</a:t>
            </a:fld>
            <a:endParaRPr lang="en-US"/>
          </a:p>
        </p:txBody>
      </p:sp>
    </p:spTree>
    <p:extLst>
      <p:ext uri="{BB962C8B-B14F-4D97-AF65-F5344CB8AC3E}">
        <p14:creationId xmlns:p14="http://schemas.microsoft.com/office/powerpoint/2010/main" val="1539917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Like Silas, There Is More To Everyone’s Story…</a:t>
            </a:r>
          </a:p>
          <a:p>
            <a:endParaRPr lang="en-US" dirty="0"/>
          </a:p>
          <a:p>
            <a:r>
              <a:rPr lang="en-US" dirty="0"/>
              <a:t>His name is only mentioned in the Bible ____ times.</a:t>
            </a:r>
          </a:p>
        </p:txBody>
      </p:sp>
      <p:sp>
        <p:nvSpPr>
          <p:cNvPr id="4" name="Slide Number Placeholder 3"/>
          <p:cNvSpPr>
            <a:spLocks noGrp="1"/>
          </p:cNvSpPr>
          <p:nvPr>
            <p:ph type="sldNum" sz="quarter" idx="5"/>
          </p:nvPr>
        </p:nvSpPr>
        <p:spPr/>
        <p:txBody>
          <a:bodyPr/>
          <a:lstStyle/>
          <a:p>
            <a:fld id="{15ADEFF8-892C-6C4E-A58C-3879D0B961FB}" type="slidenum">
              <a:rPr lang="en-US" smtClean="0"/>
              <a:t>11</a:t>
            </a:fld>
            <a:endParaRPr lang="en-US"/>
          </a:p>
        </p:txBody>
      </p:sp>
    </p:spTree>
    <p:extLst>
      <p:ext uri="{BB962C8B-B14F-4D97-AF65-F5344CB8AC3E}">
        <p14:creationId xmlns:p14="http://schemas.microsoft.com/office/powerpoint/2010/main" val="417321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remember that Silas traveled with Paul on the 2</a:t>
            </a:r>
            <a:r>
              <a:rPr lang="en-US" baseline="30000" dirty="0"/>
              <a:t>nd</a:t>
            </a:r>
            <a:r>
              <a:rPr lang="en-US" dirty="0"/>
              <a:t> Missionary Journey.  Perhaps most famously – that in the Philippian Jail, Silas was singing hymns and praying with Paul through the night.</a:t>
            </a:r>
          </a:p>
          <a:p>
            <a:endParaRPr lang="en-US" dirty="0"/>
          </a:p>
          <a:p>
            <a:r>
              <a:rPr lang="en-US" dirty="0"/>
              <a:t>This brought him into contact with many of the churches and people we read about in the NT…but let me help you think of the significance of this in another way.</a:t>
            </a:r>
          </a:p>
          <a:p>
            <a:endParaRPr lang="en-US" dirty="0"/>
          </a:p>
          <a:p>
            <a:r>
              <a:rPr lang="en-US" dirty="0"/>
              <a:t>Consider the books of the NT…</a:t>
            </a:r>
          </a:p>
        </p:txBody>
      </p:sp>
      <p:sp>
        <p:nvSpPr>
          <p:cNvPr id="4" name="Slide Number Placeholder 3"/>
          <p:cNvSpPr>
            <a:spLocks noGrp="1"/>
          </p:cNvSpPr>
          <p:nvPr>
            <p:ph type="sldNum" sz="quarter" idx="5"/>
          </p:nvPr>
        </p:nvSpPr>
        <p:spPr/>
        <p:txBody>
          <a:bodyPr/>
          <a:lstStyle/>
          <a:p>
            <a:fld id="{15ADEFF8-892C-6C4E-A58C-3879D0B961FB}" type="slidenum">
              <a:rPr lang="en-US" smtClean="0"/>
              <a:t>2</a:t>
            </a:fld>
            <a:endParaRPr lang="en-US"/>
          </a:p>
        </p:txBody>
      </p:sp>
    </p:spTree>
    <p:extLst>
      <p:ext uri="{BB962C8B-B14F-4D97-AF65-F5344CB8AC3E}">
        <p14:creationId xmlns:p14="http://schemas.microsoft.com/office/powerpoint/2010/main" val="384973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More than just seeing the familiar map, I’d like you to think about Silas connection to the people and churches of the New Testament.</a:t>
            </a:r>
          </a:p>
          <a:p>
            <a:r>
              <a:rPr lang="en-US" dirty="0"/>
              <a:t>We may not know Silas very well, but Silas KNEW EVERYONE!</a:t>
            </a:r>
          </a:p>
          <a:p>
            <a:endParaRPr lang="en-US" dirty="0"/>
          </a:p>
          <a:p>
            <a:endParaRPr lang="en-US" dirty="0"/>
          </a:p>
          <a:p>
            <a:r>
              <a:rPr lang="en-US" dirty="0"/>
              <a:t>He was present, and called on to serve at the Discussion in Acts 15 - so he knew the apostles….which would include both Matthew &amp; John.</a:t>
            </a:r>
          </a:p>
          <a:p>
            <a:r>
              <a:rPr lang="en-US" dirty="0"/>
              <a:t>He was with Luke (who joins Paul’s travels in Acts 16:10).</a:t>
            </a:r>
          </a:p>
          <a:p>
            <a:r>
              <a:rPr lang="en-US" dirty="0"/>
              <a:t>He visits Corinth with Paul and carries the letter of 2 Corinthians to the church in this city.</a:t>
            </a:r>
          </a:p>
          <a:p>
            <a:r>
              <a:rPr lang="en-US" dirty="0"/>
              <a:t>He traveled with Paul through Galatia carrying the letter from Acts 15.</a:t>
            </a:r>
          </a:p>
          <a:p>
            <a:r>
              <a:rPr lang="en-US" dirty="0"/>
              <a:t>He was with Paul when they passed through Ephesus at the end of the 2</a:t>
            </a:r>
            <a:r>
              <a:rPr lang="en-US" baseline="30000" dirty="0"/>
              <a:t>nd</a:t>
            </a:r>
            <a:r>
              <a:rPr lang="en-US" dirty="0"/>
              <a:t> Journey.</a:t>
            </a:r>
          </a:p>
          <a:p>
            <a:r>
              <a:rPr lang="en-US" dirty="0"/>
              <a:t>He was in prison in Philippi singing.</a:t>
            </a:r>
          </a:p>
          <a:p>
            <a:r>
              <a:rPr lang="en-US" dirty="0"/>
              <a:t>He preached in Thessalonica.</a:t>
            </a:r>
          </a:p>
          <a:p>
            <a:r>
              <a:rPr lang="en-US" dirty="0"/>
              <a:t>He’s “known Timothy forever” since they all met together in Acts 16 when Paul recruits him.</a:t>
            </a:r>
          </a:p>
          <a:p>
            <a:r>
              <a:rPr lang="en-US" dirty="0"/>
              <a:t>He’s been with James in Acts 15.</a:t>
            </a:r>
          </a:p>
          <a:p>
            <a:r>
              <a:rPr lang="en-US" dirty="0"/>
              <a:t>He helps Peter write 1 Peter, as mentioned in 5:12.</a:t>
            </a:r>
          </a:p>
          <a:p>
            <a:endParaRPr lang="en-US" dirty="0"/>
          </a:p>
          <a:p>
            <a:r>
              <a:rPr lang="en-US" dirty="0"/>
              <a:t>Silas had a hand in edifying and encouraging NEARLY EVERY CHURCH in the NT!  WOW!  We need to get to know this guy!</a:t>
            </a:r>
          </a:p>
          <a:p>
            <a:endParaRPr lang="en-US" dirty="0"/>
          </a:p>
          <a:p>
            <a:endParaRPr lang="en-US" dirty="0"/>
          </a:p>
        </p:txBody>
      </p:sp>
      <p:sp>
        <p:nvSpPr>
          <p:cNvPr id="4" name="Slide Number Placeholder 3"/>
          <p:cNvSpPr>
            <a:spLocks noGrp="1"/>
          </p:cNvSpPr>
          <p:nvPr>
            <p:ph type="sldNum" sz="quarter" idx="5"/>
          </p:nvPr>
        </p:nvSpPr>
        <p:spPr/>
        <p:txBody>
          <a:bodyPr/>
          <a:lstStyle/>
          <a:p>
            <a:fld id="{15ADEFF8-892C-6C4E-A58C-3879D0B961FB}" type="slidenum">
              <a:rPr lang="en-US" smtClean="0"/>
              <a:t>3</a:t>
            </a:fld>
            <a:endParaRPr lang="en-US"/>
          </a:p>
        </p:txBody>
      </p:sp>
    </p:spTree>
    <p:extLst>
      <p:ext uri="{BB962C8B-B14F-4D97-AF65-F5344CB8AC3E}">
        <p14:creationId xmlns:p14="http://schemas.microsoft.com/office/powerpoint/2010/main" val="72151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15:22.</a:t>
            </a:r>
          </a:p>
          <a:p>
            <a:r>
              <a:rPr lang="en-US" dirty="0"/>
              <a:t>Not necessarily a deacon – but a man of solid character, trustworthy, reliable, able to bring the right attitude (peacemaker) to the churches with the letter.</a:t>
            </a:r>
          </a:p>
          <a:p>
            <a:r>
              <a:rPr lang="en-US" dirty="0"/>
              <a:t>15:27 – Expected to Elaborate &amp; Confirm</a:t>
            </a:r>
          </a:p>
          <a:p>
            <a:r>
              <a:rPr lang="en-US" dirty="0"/>
              <a:t>15:32 “with a lengthy message” – the kind of lesson you were glad kept going.</a:t>
            </a:r>
          </a:p>
          <a:p>
            <a:r>
              <a:rPr lang="en-US" dirty="0"/>
              <a:t>15:40 – Impressive Enough, Paul Wanted Him.</a:t>
            </a:r>
          </a:p>
          <a:p>
            <a:r>
              <a:rPr lang="en-US" dirty="0"/>
              <a:t>Willing Enough, He Went With Paul.</a:t>
            </a:r>
          </a:p>
          <a:p>
            <a:r>
              <a:rPr lang="en-US" dirty="0"/>
              <a:t>** I Want To Live With The Maturity, I Can Be Called On…</a:t>
            </a:r>
          </a:p>
          <a:p>
            <a:pPr lvl="1"/>
            <a:r>
              <a:rPr lang="en-US" dirty="0"/>
              <a:t>To help out, To step into, To lift up, To tell </a:t>
            </a:r>
            <a:r>
              <a:rPr lang="en-US" dirty="0" err="1"/>
              <a:t>tohers</a:t>
            </a:r>
            <a:r>
              <a:rPr lang="en-US" dirty="0"/>
              <a:t>…</a:t>
            </a:r>
          </a:p>
          <a:p>
            <a:endParaRPr lang="en-US" dirty="0"/>
          </a:p>
        </p:txBody>
      </p:sp>
      <p:sp>
        <p:nvSpPr>
          <p:cNvPr id="4" name="Slide Number Placeholder 3"/>
          <p:cNvSpPr>
            <a:spLocks noGrp="1"/>
          </p:cNvSpPr>
          <p:nvPr>
            <p:ph type="sldNum" sz="quarter" idx="5"/>
          </p:nvPr>
        </p:nvSpPr>
        <p:spPr/>
        <p:txBody>
          <a:bodyPr/>
          <a:lstStyle/>
          <a:p>
            <a:fld id="{15ADEFF8-892C-6C4E-A58C-3879D0B961FB}" type="slidenum">
              <a:rPr lang="en-US" smtClean="0"/>
              <a:t>4</a:t>
            </a:fld>
            <a:endParaRPr lang="en-US"/>
          </a:p>
        </p:txBody>
      </p:sp>
    </p:spTree>
    <p:extLst>
      <p:ext uri="{BB962C8B-B14F-4D97-AF65-F5344CB8AC3E}">
        <p14:creationId xmlns:p14="http://schemas.microsoft.com/office/powerpoint/2010/main" val="227669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God’s Authority, Not Man’s Preferences, Determine The Outcome.</a:t>
            </a:r>
          </a:p>
          <a:p>
            <a:endParaRPr lang="en-US" dirty="0"/>
          </a:p>
        </p:txBody>
      </p:sp>
      <p:sp>
        <p:nvSpPr>
          <p:cNvPr id="4" name="Slide Number Placeholder 3"/>
          <p:cNvSpPr>
            <a:spLocks noGrp="1"/>
          </p:cNvSpPr>
          <p:nvPr>
            <p:ph type="sldNum" sz="quarter" idx="5"/>
          </p:nvPr>
        </p:nvSpPr>
        <p:spPr/>
        <p:txBody>
          <a:bodyPr/>
          <a:lstStyle/>
          <a:p>
            <a:fld id="{15ADEFF8-892C-6C4E-A58C-3879D0B961FB}" type="slidenum">
              <a:rPr lang="en-US" smtClean="0"/>
              <a:t>5</a:t>
            </a:fld>
            <a:endParaRPr lang="en-US"/>
          </a:p>
        </p:txBody>
      </p:sp>
    </p:spTree>
    <p:extLst>
      <p:ext uri="{BB962C8B-B14F-4D97-AF65-F5344CB8AC3E}">
        <p14:creationId xmlns:p14="http://schemas.microsoft.com/office/powerpoint/2010/main" val="396229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Asked To Help, Silas Gives It His All.</a:t>
            </a:r>
          </a:p>
          <a:p>
            <a:pPr lvl="1"/>
            <a:r>
              <a:rPr lang="en-US" dirty="0"/>
              <a:t>Asked To Deliver The Letter</a:t>
            </a:r>
          </a:p>
          <a:p>
            <a:pPr lvl="1"/>
            <a:r>
              <a:rPr lang="en-US" dirty="0"/>
              <a:t>Asked To Preach &amp; Encourage Unity</a:t>
            </a:r>
          </a:p>
          <a:p>
            <a:pPr lvl="1"/>
            <a:r>
              <a:rPr lang="en-US" dirty="0"/>
              <a:t>Asked To Travel With Paul</a:t>
            </a:r>
          </a:p>
          <a:p>
            <a:pPr lvl="1"/>
            <a:r>
              <a:rPr lang="en-US" dirty="0"/>
              <a:t>Asked To Stay Behind</a:t>
            </a:r>
          </a:p>
          <a:p>
            <a:pPr lvl="1"/>
            <a:r>
              <a:rPr lang="en-US" dirty="0"/>
              <a:t>Asked To Free Up Paul</a:t>
            </a:r>
          </a:p>
          <a:p>
            <a:pPr lvl="1"/>
            <a:r>
              <a:rPr lang="en-US" dirty="0"/>
              <a:t>Asked To Write &amp; Deliver Letters</a:t>
            </a:r>
          </a:p>
          <a:p>
            <a:pPr lvl="1"/>
            <a:endParaRPr lang="en-US" dirty="0"/>
          </a:p>
          <a:p>
            <a:r>
              <a:rPr lang="en-US" dirty="0"/>
              <a:t>Like Paul, He Wants The Lost To Be Saved, And He Wants The Saved To Excel.</a:t>
            </a:r>
          </a:p>
          <a:p>
            <a:pPr lvl="1"/>
            <a:r>
              <a:rPr lang="en-US" dirty="0"/>
              <a:t>He Will Go Where Needed, He Will Elaborate Until Clear, </a:t>
            </a:r>
          </a:p>
          <a:p>
            <a:pPr lvl="0"/>
            <a:endParaRPr lang="en-US" dirty="0"/>
          </a:p>
          <a:p>
            <a:endParaRPr lang="en-US" dirty="0"/>
          </a:p>
        </p:txBody>
      </p:sp>
      <p:sp>
        <p:nvSpPr>
          <p:cNvPr id="4" name="Slide Number Placeholder 3"/>
          <p:cNvSpPr>
            <a:spLocks noGrp="1"/>
          </p:cNvSpPr>
          <p:nvPr>
            <p:ph type="sldNum" sz="quarter" idx="5"/>
          </p:nvPr>
        </p:nvSpPr>
        <p:spPr/>
        <p:txBody>
          <a:bodyPr/>
          <a:lstStyle/>
          <a:p>
            <a:fld id="{15ADEFF8-892C-6C4E-A58C-3879D0B961FB}" type="slidenum">
              <a:rPr lang="en-US" smtClean="0"/>
              <a:t>6</a:t>
            </a:fld>
            <a:endParaRPr lang="en-US"/>
          </a:p>
        </p:txBody>
      </p:sp>
    </p:spTree>
    <p:extLst>
      <p:ext uri="{BB962C8B-B14F-4D97-AF65-F5344CB8AC3E}">
        <p14:creationId xmlns:p14="http://schemas.microsoft.com/office/powerpoint/2010/main" val="41617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I Can Learn So Much From HIM!!</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lvl="1"/>
            <a:r>
              <a:rPr lang="en-US" dirty="0"/>
              <a:t>17:14 – “Clean Up Crew” – Able to fly under the radar enough to wrap things up strong and solid before departing.</a:t>
            </a:r>
          </a:p>
          <a:p>
            <a:pPr lvl="1"/>
            <a:r>
              <a:rPr lang="en-US" dirty="0"/>
              <a:t>18:5 – Likely worked to help support Paul’s needs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Silas Is A Problem-Solver.  When The Disagreement Is Resolved, But Unity Needs To Be Encouraged – They Want Silas.</a:t>
            </a:r>
          </a:p>
          <a:p>
            <a:endParaRPr lang="en-US" dirty="0"/>
          </a:p>
          <a:p>
            <a:r>
              <a:rPr lang="en-US" dirty="0"/>
              <a:t>**Not only does Silas set a great example of following up – but he actually shows us the Voice we need to bring to these occasions. </a:t>
            </a:r>
          </a:p>
          <a:p>
            <a:r>
              <a:rPr lang="en-US" dirty="0"/>
              <a:t>Follow up with Unity…with Courage…with Truth.</a:t>
            </a:r>
          </a:p>
          <a:p>
            <a:endParaRPr lang="en-US" dirty="0"/>
          </a:p>
        </p:txBody>
      </p:sp>
      <p:sp>
        <p:nvSpPr>
          <p:cNvPr id="4" name="Slide Number Placeholder 3"/>
          <p:cNvSpPr>
            <a:spLocks noGrp="1"/>
          </p:cNvSpPr>
          <p:nvPr>
            <p:ph type="sldNum" sz="quarter" idx="5"/>
          </p:nvPr>
        </p:nvSpPr>
        <p:spPr/>
        <p:txBody>
          <a:bodyPr/>
          <a:lstStyle/>
          <a:p>
            <a:fld id="{15ADEFF8-892C-6C4E-A58C-3879D0B961FB}" type="slidenum">
              <a:rPr lang="en-US" smtClean="0"/>
              <a:t>7</a:t>
            </a:fld>
            <a:endParaRPr lang="en-US"/>
          </a:p>
        </p:txBody>
      </p:sp>
    </p:spTree>
    <p:extLst>
      <p:ext uri="{BB962C8B-B14F-4D97-AF65-F5344CB8AC3E}">
        <p14:creationId xmlns:p14="http://schemas.microsoft.com/office/powerpoint/2010/main" val="2474233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Acts 16:4-5</a:t>
            </a:r>
          </a:p>
          <a:p>
            <a:endParaRPr lang="en-US" dirty="0"/>
          </a:p>
          <a:p>
            <a:r>
              <a:rPr lang="en-US" sz="936" b="1" i="0" kern="1200" baseline="30000" dirty="0">
                <a:solidFill>
                  <a:schemeClr val="tx1"/>
                </a:solidFill>
                <a:effectLst/>
                <a:latin typeface="+mn-lt"/>
                <a:ea typeface="+mn-ea"/>
                <a:cs typeface="+mn-cs"/>
              </a:rPr>
              <a:t>4 </a:t>
            </a:r>
            <a:r>
              <a:rPr lang="en-US" sz="936" b="0" i="0" kern="1200" dirty="0">
                <a:solidFill>
                  <a:schemeClr val="tx1"/>
                </a:solidFill>
                <a:effectLst/>
                <a:latin typeface="+mn-lt"/>
                <a:ea typeface="+mn-ea"/>
                <a:cs typeface="+mn-cs"/>
              </a:rPr>
              <a:t>Now while they were passing through the cities, they were delivering the decrees which had been decided upon by the apostles and elders who were in Jerusalem, for them to observe. </a:t>
            </a:r>
            <a:r>
              <a:rPr lang="en-US" sz="936" b="1" i="0" kern="1200" baseline="30000" dirty="0">
                <a:solidFill>
                  <a:schemeClr val="tx1"/>
                </a:solidFill>
                <a:effectLst/>
                <a:latin typeface="+mn-lt"/>
                <a:ea typeface="+mn-ea"/>
                <a:cs typeface="+mn-cs"/>
              </a:rPr>
              <a:t>5 </a:t>
            </a:r>
            <a:r>
              <a:rPr lang="en-US" sz="936" b="0" i="0" kern="1200" dirty="0">
                <a:solidFill>
                  <a:schemeClr val="tx1"/>
                </a:solidFill>
                <a:effectLst/>
                <a:latin typeface="+mn-lt"/>
                <a:ea typeface="+mn-ea"/>
                <a:cs typeface="+mn-cs"/>
              </a:rPr>
              <a:t>So the churches were being strengthened </a:t>
            </a:r>
            <a:r>
              <a:rPr lang="en-US" sz="936" b="0" i="0" kern="1200" baseline="30000" dirty="0">
                <a:solidFill>
                  <a:schemeClr val="tx1"/>
                </a:solidFill>
                <a:effectLst/>
                <a:latin typeface="+mn-lt"/>
                <a:ea typeface="+mn-ea"/>
                <a:cs typeface="+mn-cs"/>
              </a:rPr>
              <a:t>[</a:t>
            </a:r>
            <a:r>
              <a:rPr lang="en-US" sz="936" b="0" i="0" kern="1200" baseline="30000" dirty="0">
                <a:solidFill>
                  <a:schemeClr val="tx1"/>
                </a:solidFill>
                <a:effectLst/>
                <a:latin typeface="+mn-lt"/>
                <a:ea typeface="+mn-ea"/>
                <a:cs typeface="+mn-cs"/>
                <a:hlinkClick r:id="rId3" tooltip="See footnote b"/>
              </a:rPr>
              <a:t>b</a:t>
            </a:r>
            <a:r>
              <a:rPr lang="en-US" sz="936" b="0" i="0" kern="1200" baseline="30000" dirty="0">
                <a:solidFill>
                  <a:schemeClr val="tx1"/>
                </a:solidFill>
                <a:effectLst/>
                <a:latin typeface="+mn-lt"/>
                <a:ea typeface="+mn-ea"/>
                <a:cs typeface="+mn-cs"/>
              </a:rPr>
              <a:t>]</a:t>
            </a:r>
            <a:r>
              <a:rPr lang="en-US" sz="936" b="0" i="0" kern="1200" dirty="0">
                <a:solidFill>
                  <a:schemeClr val="tx1"/>
                </a:solidFill>
                <a:effectLst/>
                <a:latin typeface="+mn-lt"/>
                <a:ea typeface="+mn-ea"/>
                <a:cs typeface="+mn-cs"/>
              </a:rPr>
              <a:t>in the faith, and were increasing in number daily.</a:t>
            </a:r>
          </a:p>
          <a:p>
            <a:endParaRPr lang="en-US" sz="936" b="0" i="0" kern="1200" dirty="0">
              <a:solidFill>
                <a:schemeClr val="tx1"/>
              </a:solidFill>
              <a:effectLst/>
              <a:latin typeface="+mn-lt"/>
              <a:ea typeface="+mn-ea"/>
              <a:cs typeface="+mn-cs"/>
            </a:endParaRPr>
          </a:p>
          <a:p>
            <a:pPr lvl="1"/>
            <a:r>
              <a:rPr lang="en-US" dirty="0"/>
              <a:t>Acts 17:3 – Explaining &amp; Giving Evidence (One of Erik’s strengths, is it yours?)</a:t>
            </a:r>
          </a:p>
          <a:p>
            <a:pPr lvl="1"/>
            <a:r>
              <a:rPr lang="en-US" dirty="0"/>
              <a:t>17:12 – Goes Equally to the Jews &amp; Greeks. No partiality. A Unifier (which is consistent with his first job in Acts 15)</a:t>
            </a:r>
          </a:p>
          <a:p>
            <a:endParaRPr lang="en-US" dirty="0"/>
          </a:p>
        </p:txBody>
      </p:sp>
      <p:sp>
        <p:nvSpPr>
          <p:cNvPr id="4" name="Slide Number Placeholder 3"/>
          <p:cNvSpPr>
            <a:spLocks noGrp="1"/>
          </p:cNvSpPr>
          <p:nvPr>
            <p:ph type="sldNum" sz="quarter" idx="5"/>
          </p:nvPr>
        </p:nvSpPr>
        <p:spPr/>
        <p:txBody>
          <a:bodyPr/>
          <a:lstStyle/>
          <a:p>
            <a:fld id="{15ADEFF8-892C-6C4E-A58C-3879D0B961FB}" type="slidenum">
              <a:rPr lang="en-US" smtClean="0"/>
              <a:t>8</a:t>
            </a:fld>
            <a:endParaRPr lang="en-US"/>
          </a:p>
        </p:txBody>
      </p:sp>
    </p:spTree>
    <p:extLst>
      <p:ext uri="{BB962C8B-B14F-4D97-AF65-F5344CB8AC3E}">
        <p14:creationId xmlns:p14="http://schemas.microsoft.com/office/powerpoint/2010/main" val="3662792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Contrast with John Mark. (Acts 15)</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Silas Puts His Hands To The Task &amp; Does Not Turn Back</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Silas Is On-The-Go</a:t>
            </a:r>
          </a:p>
          <a:p>
            <a:endParaRPr lang="en-US" dirty="0"/>
          </a:p>
          <a:p>
            <a:endParaRPr lang="en-US" dirty="0"/>
          </a:p>
          <a:p>
            <a:endParaRPr lang="en-US" dirty="0"/>
          </a:p>
          <a:p>
            <a:r>
              <a:rPr lang="en-US" dirty="0"/>
              <a:t>Not Only Endure, But Overcome Persecution &amp; Keep Going</a:t>
            </a:r>
          </a:p>
          <a:p>
            <a:r>
              <a:rPr lang="en-US" dirty="0"/>
              <a:t>Consistent Quality with Paul &amp; Peter</a:t>
            </a:r>
          </a:p>
          <a:p>
            <a:endParaRPr lang="en-US" dirty="0"/>
          </a:p>
          <a:p>
            <a:endParaRPr lang="en-US" dirty="0"/>
          </a:p>
          <a:p>
            <a:r>
              <a:rPr lang="en-US" dirty="0"/>
              <a:t>We Persevere By Adapting To The Needs of the Day.</a:t>
            </a:r>
          </a:p>
          <a:p>
            <a:pPr lvl="1"/>
            <a:r>
              <a:rPr lang="en-US" dirty="0"/>
              <a:t>Welcoming Timothy Onboard / Freeing Up Paul To Preach</a:t>
            </a:r>
          </a:p>
          <a:p>
            <a:endParaRPr lang="en-US" dirty="0"/>
          </a:p>
          <a:p>
            <a:endParaRPr lang="en-US" dirty="0"/>
          </a:p>
          <a:p>
            <a:r>
              <a:rPr lang="en-US" dirty="0"/>
              <a:t>Words &amp; Example of Paul – we may not get to literally sit side-by-side with Paul like Silas did, but we do have the next best thing!!</a:t>
            </a:r>
          </a:p>
          <a:p>
            <a:r>
              <a:rPr lang="en-US" dirty="0"/>
              <a:t>* The list just wouldn’t be realistic if we don’t acknowledge their friendship and partnership.</a:t>
            </a:r>
          </a:p>
        </p:txBody>
      </p:sp>
      <p:sp>
        <p:nvSpPr>
          <p:cNvPr id="4" name="Slide Number Placeholder 3"/>
          <p:cNvSpPr>
            <a:spLocks noGrp="1"/>
          </p:cNvSpPr>
          <p:nvPr>
            <p:ph type="sldNum" sz="quarter" idx="5"/>
          </p:nvPr>
        </p:nvSpPr>
        <p:spPr/>
        <p:txBody>
          <a:bodyPr/>
          <a:lstStyle/>
          <a:p>
            <a:fld id="{15ADEFF8-892C-6C4E-A58C-3879D0B961FB}" type="slidenum">
              <a:rPr lang="en-US" smtClean="0"/>
              <a:t>9</a:t>
            </a:fld>
            <a:endParaRPr lang="en-US"/>
          </a:p>
        </p:txBody>
      </p:sp>
    </p:spTree>
    <p:extLst>
      <p:ext uri="{BB962C8B-B14F-4D97-AF65-F5344CB8AC3E}">
        <p14:creationId xmlns:p14="http://schemas.microsoft.com/office/powerpoint/2010/main" val="37873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C87DA0-D3F3-1F4B-92CD-79C64EC7F9AA}" type="datetimeFigureOut">
              <a:rPr lang="en-US" smtClean="0"/>
              <a:t>9/25/21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2513284407"/>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87DA0-D3F3-1F4B-92CD-79C64EC7F9AA}" type="datetimeFigureOut">
              <a:rPr lang="en-US" smtClean="0"/>
              <a:t>9/25/21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213288766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87DA0-D3F3-1F4B-92CD-79C64EC7F9AA}" type="datetimeFigureOut">
              <a:rPr lang="en-US" smtClean="0"/>
              <a:t>9/25/21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1703946787"/>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0">
                <a:latin typeface="+mn-lt"/>
              </a:defRPr>
            </a:lvl1pPr>
          </a:lstStyle>
          <a:p>
            <a:r>
              <a:rPr lang="en-US" dirty="0"/>
              <a:t>Click to edit Master title style</a:t>
            </a:r>
          </a:p>
        </p:txBody>
      </p:sp>
      <p:sp>
        <p:nvSpPr>
          <p:cNvPr id="3" name="Content Placeholder 2"/>
          <p:cNvSpPr>
            <a:spLocks noGrp="1"/>
          </p:cNvSpPr>
          <p:nvPr>
            <p:ph idx="1"/>
          </p:nvPr>
        </p:nvSpPr>
        <p:spPr>
          <a:xfrm>
            <a:off x="1097279" y="1521354"/>
            <a:ext cx="7720149" cy="3626115"/>
          </a:xfrm>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C87DA0-D3F3-1F4B-92CD-79C64EC7F9AA}" type="datetimeFigureOut">
              <a:rPr lang="en-US" smtClean="0"/>
              <a:t>9/25/21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299588095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87DA0-D3F3-1F4B-92CD-79C64EC7F9AA}" type="datetimeFigureOut">
              <a:rPr lang="en-US" smtClean="0"/>
              <a:t>9/25/21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226379945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87DA0-D3F3-1F4B-92CD-79C64EC7F9AA}" type="datetimeFigureOut">
              <a:rPr lang="en-US" smtClean="0"/>
              <a:t>9/25/21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3944671160"/>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C87DA0-D3F3-1F4B-92CD-79C64EC7F9AA}" type="datetimeFigureOut">
              <a:rPr lang="en-US" smtClean="0"/>
              <a:t>9/25/21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1816632165"/>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87DA0-D3F3-1F4B-92CD-79C64EC7F9AA}" type="datetimeFigureOut">
              <a:rPr lang="en-US" smtClean="0"/>
              <a:t>9/25/21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2410288337"/>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87DA0-D3F3-1F4B-92CD-79C64EC7F9AA}" type="datetimeFigureOut">
              <a:rPr lang="en-US" smtClean="0"/>
              <a:t>9/25/21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1513963308"/>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C87DA0-D3F3-1F4B-92CD-79C64EC7F9AA}" type="datetimeFigureOut">
              <a:rPr lang="en-US" smtClean="0"/>
              <a:t>9/25/21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295831364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C87DA0-D3F3-1F4B-92CD-79C64EC7F9AA}" type="datetimeFigureOut">
              <a:rPr lang="en-US" smtClean="0"/>
              <a:t>9/25/21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B1A9A-CFC5-AB49-A1AC-CDE432724473}" type="slidenum">
              <a:rPr lang="en-US" smtClean="0"/>
              <a:t>‹#›</a:t>
            </a:fld>
            <a:endParaRPr lang="en-US"/>
          </a:p>
        </p:txBody>
      </p:sp>
    </p:spTree>
    <p:extLst>
      <p:ext uri="{BB962C8B-B14F-4D97-AF65-F5344CB8AC3E}">
        <p14:creationId xmlns:p14="http://schemas.microsoft.com/office/powerpoint/2010/main" val="3882328297"/>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DC87DA0-D3F3-1F4B-92CD-79C64EC7F9AA}" type="datetimeFigureOut">
              <a:rPr lang="en-US" smtClean="0"/>
              <a:t>9/25/21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86B1A9A-CFC5-AB49-A1AC-CDE432724473}" type="slidenum">
              <a:rPr lang="en-US" smtClean="0"/>
              <a:t>‹#›</a:t>
            </a:fld>
            <a:endParaRPr lang="en-US"/>
          </a:p>
        </p:txBody>
      </p:sp>
    </p:spTree>
    <p:extLst>
      <p:ext uri="{BB962C8B-B14F-4D97-AF65-F5344CB8AC3E}">
        <p14:creationId xmlns:p14="http://schemas.microsoft.com/office/powerpoint/2010/main" val="1995202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4473-4D7A-9348-992E-50EF678ABFDD}"/>
              </a:ext>
            </a:extLst>
          </p:cNvPr>
          <p:cNvSpPr>
            <a:spLocks noGrp="1"/>
          </p:cNvSpPr>
          <p:nvPr>
            <p:ph type="ctrTitle"/>
          </p:nvPr>
        </p:nvSpPr>
        <p:spPr/>
        <p:txBody>
          <a:bodyPr/>
          <a:lstStyle/>
          <a:p>
            <a:r>
              <a:rPr lang="en-US" dirty="0"/>
              <a:t>Silas</a:t>
            </a:r>
          </a:p>
        </p:txBody>
      </p:sp>
      <p:sp>
        <p:nvSpPr>
          <p:cNvPr id="3" name="Subtitle 2">
            <a:extLst>
              <a:ext uri="{FF2B5EF4-FFF2-40B4-BE49-F238E27FC236}">
                <a16:creationId xmlns:a16="http://schemas.microsoft.com/office/drawing/2014/main" id="{1762580C-1660-9645-993F-AB7AA5CE8D1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204092D-10DF-CF44-B9FA-851320F50AA0}"/>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421716958"/>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DDBF-D2F0-664F-A104-FF0F5C679C8D}"/>
              </a:ext>
            </a:extLst>
          </p:cNvPr>
          <p:cNvSpPr>
            <a:spLocks noGrp="1"/>
          </p:cNvSpPr>
          <p:nvPr>
            <p:ph type="title"/>
          </p:nvPr>
        </p:nvSpPr>
        <p:spPr>
          <a:xfrm>
            <a:off x="1005840" y="304271"/>
            <a:ext cx="7509510" cy="2146322"/>
          </a:xfrm>
        </p:spPr>
        <p:txBody>
          <a:bodyPr>
            <a:normAutofit/>
          </a:bodyPr>
          <a:lstStyle/>
          <a:p>
            <a:r>
              <a:rPr lang="en-US" sz="4000" b="1" dirty="0">
                <a:solidFill>
                  <a:schemeClr val="accent1">
                    <a:lumMod val="75000"/>
                  </a:schemeClr>
                </a:solidFill>
              </a:rPr>
              <a:t>Silas Is Named 18 Times, </a:t>
            </a:r>
            <a:br>
              <a:rPr lang="en-US" sz="4000" b="1" dirty="0">
                <a:solidFill>
                  <a:schemeClr val="accent1">
                    <a:lumMod val="75000"/>
                  </a:schemeClr>
                </a:solidFill>
              </a:rPr>
            </a:br>
            <a:r>
              <a:rPr lang="en-US" sz="4000" b="1" dirty="0">
                <a:solidFill>
                  <a:schemeClr val="accent1">
                    <a:lumMod val="75000"/>
                  </a:schemeClr>
                </a:solidFill>
              </a:rPr>
              <a:t>But There Is More To His Story.</a:t>
            </a:r>
          </a:p>
        </p:txBody>
      </p:sp>
      <p:sp>
        <p:nvSpPr>
          <p:cNvPr id="3" name="Content Placeholder 2">
            <a:extLst>
              <a:ext uri="{FF2B5EF4-FFF2-40B4-BE49-F238E27FC236}">
                <a16:creationId xmlns:a16="http://schemas.microsoft.com/office/drawing/2014/main" id="{67CCD27A-9A3D-1946-8A96-252635160FDD}"/>
              </a:ext>
            </a:extLst>
          </p:cNvPr>
          <p:cNvSpPr>
            <a:spLocks noGrp="1"/>
          </p:cNvSpPr>
          <p:nvPr>
            <p:ph idx="1"/>
          </p:nvPr>
        </p:nvSpPr>
        <p:spPr>
          <a:xfrm>
            <a:off x="1499616" y="2450593"/>
            <a:ext cx="7336100" cy="2615185"/>
          </a:xfrm>
        </p:spPr>
        <p:txBody>
          <a:bodyPr>
            <a:normAutofit/>
          </a:bodyPr>
          <a:lstStyle/>
          <a:p>
            <a:r>
              <a:rPr lang="en-US" dirty="0"/>
              <a:t>“Indeed, true companion, I ask you also to help these women who have shared my struggle in </a:t>
            </a:r>
            <a:r>
              <a:rPr lang="en-US" i="1" dirty="0"/>
              <a:t>the cause of</a:t>
            </a:r>
            <a:r>
              <a:rPr lang="en-US" dirty="0"/>
              <a:t> the gospel, together with Clement also </a:t>
            </a:r>
            <a:r>
              <a:rPr lang="en-US" b="1" dirty="0">
                <a:solidFill>
                  <a:schemeClr val="accent1">
                    <a:lumMod val="75000"/>
                  </a:schemeClr>
                </a:solidFill>
              </a:rPr>
              <a:t>and the rest of my fellow workers, whose names are in the book of life.”</a:t>
            </a:r>
            <a:r>
              <a:rPr lang="en-US" dirty="0"/>
              <a:t> Philippians 4:3</a:t>
            </a:r>
          </a:p>
        </p:txBody>
      </p:sp>
    </p:spTree>
    <p:extLst>
      <p:ext uri="{BB962C8B-B14F-4D97-AF65-F5344CB8AC3E}">
        <p14:creationId xmlns:p14="http://schemas.microsoft.com/office/powerpoint/2010/main" val="2132285061"/>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4473-4D7A-9348-992E-50EF678ABFDD}"/>
              </a:ext>
            </a:extLst>
          </p:cNvPr>
          <p:cNvSpPr>
            <a:spLocks noGrp="1"/>
          </p:cNvSpPr>
          <p:nvPr>
            <p:ph type="ctrTitle"/>
          </p:nvPr>
        </p:nvSpPr>
        <p:spPr/>
        <p:txBody>
          <a:bodyPr/>
          <a:lstStyle/>
          <a:p>
            <a:r>
              <a:rPr lang="en-US" dirty="0"/>
              <a:t>Silas</a:t>
            </a:r>
          </a:p>
        </p:txBody>
      </p:sp>
      <p:sp>
        <p:nvSpPr>
          <p:cNvPr id="3" name="Subtitle 2">
            <a:extLst>
              <a:ext uri="{FF2B5EF4-FFF2-40B4-BE49-F238E27FC236}">
                <a16:creationId xmlns:a16="http://schemas.microsoft.com/office/drawing/2014/main" id="{1762580C-1660-9645-993F-AB7AA5CE8D1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204092D-10DF-CF44-B9FA-851320F50AA0}"/>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768608733"/>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575004-9BC8-754C-9753-62E3D9AC38AB}"/>
              </a:ext>
            </a:extLst>
          </p:cNvPr>
          <p:cNvPicPr>
            <a:picLocks noChangeAspect="1"/>
          </p:cNvPicPr>
          <p:nvPr/>
        </p:nvPicPr>
        <p:blipFill rotWithShape="1">
          <a:blip r:embed="rId3"/>
          <a:srcRect t="1120" r="1540" b="14638"/>
          <a:stretch/>
        </p:blipFill>
        <p:spPr>
          <a:xfrm>
            <a:off x="841249" y="963341"/>
            <a:ext cx="7583560" cy="4629500"/>
          </a:xfrm>
          <a:prstGeom prst="rect">
            <a:avLst/>
          </a:prstGeom>
        </p:spPr>
      </p:pic>
      <p:sp>
        <p:nvSpPr>
          <p:cNvPr id="2" name="Title 1">
            <a:extLst>
              <a:ext uri="{FF2B5EF4-FFF2-40B4-BE49-F238E27FC236}">
                <a16:creationId xmlns:a16="http://schemas.microsoft.com/office/drawing/2014/main" id="{571D99B9-AA46-3F48-BEE2-10EA5CC3A294}"/>
              </a:ext>
            </a:extLst>
          </p:cNvPr>
          <p:cNvSpPr>
            <a:spLocks noGrp="1"/>
          </p:cNvSpPr>
          <p:nvPr>
            <p:ph type="title"/>
          </p:nvPr>
        </p:nvSpPr>
        <p:spPr>
          <a:xfrm>
            <a:off x="628650" y="29951"/>
            <a:ext cx="8259318" cy="1104636"/>
          </a:xfrm>
        </p:spPr>
        <p:txBody>
          <a:bodyPr/>
          <a:lstStyle/>
          <a:p>
            <a:pPr algn="ctr"/>
            <a:r>
              <a:rPr lang="en-US" b="1" dirty="0">
                <a:solidFill>
                  <a:schemeClr val="accent1">
                    <a:lumMod val="75000"/>
                  </a:schemeClr>
                </a:solidFill>
                <a:latin typeface="+mn-lt"/>
              </a:rPr>
              <a:t>Paul &amp; Silas On The 2</a:t>
            </a:r>
            <a:r>
              <a:rPr lang="en-US" b="1" baseline="30000" dirty="0">
                <a:solidFill>
                  <a:schemeClr val="accent1">
                    <a:lumMod val="75000"/>
                  </a:schemeClr>
                </a:solidFill>
                <a:latin typeface="+mn-lt"/>
              </a:rPr>
              <a:t>nd</a:t>
            </a:r>
            <a:r>
              <a:rPr lang="en-US" b="1" dirty="0">
                <a:solidFill>
                  <a:schemeClr val="accent1">
                    <a:lumMod val="75000"/>
                  </a:schemeClr>
                </a:solidFill>
                <a:latin typeface="+mn-lt"/>
              </a:rPr>
              <a:t> Missionary Journey</a:t>
            </a:r>
          </a:p>
        </p:txBody>
      </p:sp>
    </p:spTree>
    <p:extLst>
      <p:ext uri="{BB962C8B-B14F-4D97-AF65-F5344CB8AC3E}">
        <p14:creationId xmlns:p14="http://schemas.microsoft.com/office/powerpoint/2010/main" val="3788579367"/>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BF30B1-442C-1E44-A365-F3F86A3AA4B5}"/>
              </a:ext>
            </a:extLst>
          </p:cNvPr>
          <p:cNvPicPr>
            <a:picLocks noChangeAspect="1"/>
          </p:cNvPicPr>
          <p:nvPr/>
        </p:nvPicPr>
        <p:blipFill>
          <a:blip r:embed="rId3"/>
          <a:stretch>
            <a:fillRect/>
          </a:stretch>
        </p:blipFill>
        <p:spPr>
          <a:xfrm>
            <a:off x="0" y="1139935"/>
            <a:ext cx="9144000" cy="4239802"/>
          </a:xfrm>
          <a:prstGeom prst="rect">
            <a:avLst/>
          </a:prstGeom>
        </p:spPr>
      </p:pic>
      <p:grpSp>
        <p:nvGrpSpPr>
          <p:cNvPr id="13" name="Group 12">
            <a:extLst>
              <a:ext uri="{FF2B5EF4-FFF2-40B4-BE49-F238E27FC236}">
                <a16:creationId xmlns:a16="http://schemas.microsoft.com/office/drawing/2014/main" id="{0B9EE13B-74C5-2E44-8DAD-76AB9428955A}"/>
              </a:ext>
            </a:extLst>
          </p:cNvPr>
          <p:cNvGrpSpPr/>
          <p:nvPr/>
        </p:nvGrpSpPr>
        <p:grpSpPr>
          <a:xfrm>
            <a:off x="43543" y="1173027"/>
            <a:ext cx="9049657" cy="4150086"/>
            <a:chOff x="43543" y="770691"/>
            <a:chExt cx="9049657" cy="4150086"/>
          </a:xfrm>
        </p:grpSpPr>
        <p:sp>
          <p:nvSpPr>
            <p:cNvPr id="6" name="Rounded Rectangle 5">
              <a:extLst>
                <a:ext uri="{FF2B5EF4-FFF2-40B4-BE49-F238E27FC236}">
                  <a16:creationId xmlns:a16="http://schemas.microsoft.com/office/drawing/2014/main" id="{9AC8CF7E-1DDC-8F45-8A28-A7E605154DD0}"/>
                </a:ext>
              </a:extLst>
            </p:cNvPr>
            <p:cNvSpPr/>
            <p:nvPr/>
          </p:nvSpPr>
          <p:spPr>
            <a:xfrm>
              <a:off x="3077029" y="770691"/>
              <a:ext cx="1494971" cy="827314"/>
            </a:xfrm>
            <a:prstGeom prst="roundRect">
              <a:avLst>
                <a:gd name="adj" fmla="val 11526"/>
              </a:avLst>
            </a:prstGeom>
            <a:solidFill>
              <a:srgbClr val="F3F5F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B29E4-37A2-754B-9405-0DDF530D8D13}"/>
                </a:ext>
              </a:extLst>
            </p:cNvPr>
            <p:cNvSpPr/>
            <p:nvPr/>
          </p:nvSpPr>
          <p:spPr>
            <a:xfrm>
              <a:off x="43543" y="1598005"/>
              <a:ext cx="1494971" cy="827314"/>
            </a:xfrm>
            <a:prstGeom prst="roundRect">
              <a:avLst>
                <a:gd name="adj" fmla="val 11526"/>
              </a:avLst>
            </a:prstGeom>
            <a:solidFill>
              <a:srgbClr val="F3F5F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61AA936-CD96-B549-BD31-6E9108F8A92C}"/>
                </a:ext>
              </a:extLst>
            </p:cNvPr>
            <p:cNvSpPr/>
            <p:nvPr/>
          </p:nvSpPr>
          <p:spPr>
            <a:xfrm>
              <a:off x="61686" y="2425319"/>
              <a:ext cx="1494971" cy="827314"/>
            </a:xfrm>
            <a:prstGeom prst="roundRect">
              <a:avLst>
                <a:gd name="adj" fmla="val 11526"/>
              </a:avLst>
            </a:prstGeom>
            <a:solidFill>
              <a:srgbClr val="F3F5F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BAF68B0-1E6E-C242-AB0C-8174A6D5C4E4}"/>
                </a:ext>
              </a:extLst>
            </p:cNvPr>
            <p:cNvSpPr/>
            <p:nvPr/>
          </p:nvSpPr>
          <p:spPr>
            <a:xfrm>
              <a:off x="7598229" y="2443843"/>
              <a:ext cx="1494971" cy="827314"/>
            </a:xfrm>
            <a:prstGeom prst="roundRect">
              <a:avLst>
                <a:gd name="adj" fmla="val 11526"/>
              </a:avLst>
            </a:prstGeom>
            <a:solidFill>
              <a:srgbClr val="F3F5F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46819D5-0A71-DD47-92B0-62345EABB668}"/>
                </a:ext>
              </a:extLst>
            </p:cNvPr>
            <p:cNvSpPr/>
            <p:nvPr/>
          </p:nvSpPr>
          <p:spPr>
            <a:xfrm>
              <a:off x="61686" y="3285725"/>
              <a:ext cx="1494971" cy="827314"/>
            </a:xfrm>
            <a:prstGeom prst="roundRect">
              <a:avLst>
                <a:gd name="adj" fmla="val 11526"/>
              </a:avLst>
            </a:prstGeom>
            <a:solidFill>
              <a:srgbClr val="F3F5F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BC310C5-7A7E-D643-830C-98C8D906CB08}"/>
                </a:ext>
              </a:extLst>
            </p:cNvPr>
            <p:cNvSpPr/>
            <p:nvPr/>
          </p:nvSpPr>
          <p:spPr>
            <a:xfrm>
              <a:off x="1567543" y="3252633"/>
              <a:ext cx="1494971" cy="827314"/>
            </a:xfrm>
            <a:prstGeom prst="roundRect">
              <a:avLst>
                <a:gd name="adj" fmla="val 11526"/>
              </a:avLst>
            </a:prstGeom>
            <a:solidFill>
              <a:srgbClr val="F3F5F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3EE47D4-45A9-404D-9975-A1640EBC6E5F}"/>
                </a:ext>
              </a:extLst>
            </p:cNvPr>
            <p:cNvSpPr/>
            <p:nvPr/>
          </p:nvSpPr>
          <p:spPr>
            <a:xfrm>
              <a:off x="59872" y="4093463"/>
              <a:ext cx="1494971" cy="827314"/>
            </a:xfrm>
            <a:prstGeom prst="roundRect">
              <a:avLst>
                <a:gd name="adj" fmla="val 11526"/>
              </a:avLst>
            </a:prstGeom>
            <a:solidFill>
              <a:srgbClr val="F3F5F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D5538A14-5B16-DA4C-B277-43B6C7A874E4}"/>
              </a:ext>
            </a:extLst>
          </p:cNvPr>
          <p:cNvSpPr txBox="1">
            <a:spLocks/>
          </p:cNvSpPr>
          <p:nvPr/>
        </p:nvSpPr>
        <p:spPr>
          <a:xfrm>
            <a:off x="628650" y="304271"/>
            <a:ext cx="8259318" cy="11046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solidFill>
                  <a:schemeClr val="accent1">
                    <a:lumMod val="75000"/>
                  </a:schemeClr>
                </a:solidFill>
                <a:latin typeface="+mn-lt"/>
              </a:rPr>
              <a:t>Paul &amp; Silas On The 2</a:t>
            </a:r>
            <a:r>
              <a:rPr lang="en-US" b="1" baseline="30000" dirty="0">
                <a:solidFill>
                  <a:schemeClr val="accent1">
                    <a:lumMod val="75000"/>
                  </a:schemeClr>
                </a:solidFill>
                <a:latin typeface="+mn-lt"/>
              </a:rPr>
              <a:t>nd</a:t>
            </a:r>
            <a:r>
              <a:rPr lang="en-US" b="1" dirty="0">
                <a:solidFill>
                  <a:schemeClr val="accent1">
                    <a:lumMod val="75000"/>
                  </a:schemeClr>
                </a:solidFill>
                <a:latin typeface="+mn-lt"/>
              </a:rPr>
              <a:t> Missionary Journey</a:t>
            </a:r>
          </a:p>
        </p:txBody>
      </p:sp>
    </p:spTree>
    <p:extLst>
      <p:ext uri="{BB962C8B-B14F-4D97-AF65-F5344CB8AC3E}">
        <p14:creationId xmlns:p14="http://schemas.microsoft.com/office/powerpoint/2010/main" val="687876830"/>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C63C-F9A3-0547-AC3F-7A229F27D0D3}"/>
              </a:ext>
            </a:extLst>
          </p:cNvPr>
          <p:cNvSpPr>
            <a:spLocks noGrp="1"/>
          </p:cNvSpPr>
          <p:nvPr>
            <p:ph type="title"/>
          </p:nvPr>
        </p:nvSpPr>
        <p:spPr>
          <a:xfrm>
            <a:off x="628650" y="304270"/>
            <a:ext cx="7886700" cy="1527979"/>
          </a:xfrm>
        </p:spPr>
        <p:txBody>
          <a:bodyPr>
            <a:normAutofit/>
          </a:bodyPr>
          <a:lstStyle/>
          <a:p>
            <a:r>
              <a:rPr lang="en-US" sz="4000" b="1" dirty="0">
                <a:solidFill>
                  <a:schemeClr val="accent1">
                    <a:lumMod val="75000"/>
                  </a:schemeClr>
                </a:solidFill>
              </a:rPr>
              <a:t>Getting To Know Silas</a:t>
            </a:r>
          </a:p>
        </p:txBody>
      </p:sp>
      <p:sp>
        <p:nvSpPr>
          <p:cNvPr id="3" name="Content Placeholder 2">
            <a:extLst>
              <a:ext uri="{FF2B5EF4-FFF2-40B4-BE49-F238E27FC236}">
                <a16:creationId xmlns:a16="http://schemas.microsoft.com/office/drawing/2014/main" id="{52309D1E-8669-474B-94DD-B12192EE34DB}"/>
              </a:ext>
            </a:extLst>
          </p:cNvPr>
          <p:cNvSpPr>
            <a:spLocks noGrp="1"/>
          </p:cNvSpPr>
          <p:nvPr>
            <p:ph idx="1"/>
          </p:nvPr>
        </p:nvSpPr>
        <p:spPr>
          <a:xfrm>
            <a:off x="1097279" y="1832250"/>
            <a:ext cx="7827265" cy="3882750"/>
          </a:xfrm>
        </p:spPr>
        <p:txBody>
          <a:bodyPr>
            <a:normAutofit fontScale="92500" lnSpcReduction="10000"/>
          </a:bodyPr>
          <a:lstStyle/>
          <a:p>
            <a:r>
              <a:rPr lang="en-US" dirty="0"/>
              <a:t>Luke Calls Silas “A Leading Man” In Jerusalem.</a:t>
            </a:r>
          </a:p>
          <a:p>
            <a:r>
              <a:rPr lang="en-US" dirty="0"/>
              <a:t>Peter Calls Silas “Our Faithful Brother.” </a:t>
            </a:r>
          </a:p>
          <a:p>
            <a:r>
              <a:rPr lang="en-US" dirty="0"/>
              <a:t>Yes, This Is The Same Person…</a:t>
            </a:r>
            <a:br>
              <a:rPr lang="en-US" dirty="0"/>
            </a:br>
            <a:r>
              <a:rPr lang="en-US" dirty="0"/>
              <a:t>   Silas (Greek) and Silvanus (Roman)</a:t>
            </a:r>
          </a:p>
          <a:p>
            <a:r>
              <a:rPr lang="en-US" dirty="0"/>
              <a:t>Parallel Passage with Paul, Silas, &amp; Timothy at Corinth</a:t>
            </a:r>
          </a:p>
          <a:p>
            <a:pPr lvl="1"/>
            <a:r>
              <a:rPr lang="en-US" dirty="0"/>
              <a:t>But when Silas and Timothy came down from Macedonia, Paul </a:t>
            </a:r>
            <a:r>
              <a:rPr lang="en-US" i="1" dirty="0"/>
              <a:t>began </a:t>
            </a:r>
            <a:r>
              <a:rPr lang="en-US" dirty="0"/>
              <a:t>devoting himself completely to the word, solemnly testifying to the Jews that Jesus was the Christ.(18:5)</a:t>
            </a:r>
          </a:p>
          <a:p>
            <a:pPr lvl="1"/>
            <a:r>
              <a:rPr lang="en-US" dirty="0"/>
              <a:t>For the Son of God, Christ Jesus, who was preached among you by us—by me and Silvanus and Timothy—was not yes and no, but is yes in Him. (2 Cor. 1:19)</a:t>
            </a:r>
          </a:p>
        </p:txBody>
      </p:sp>
    </p:spTree>
    <p:extLst>
      <p:ext uri="{BB962C8B-B14F-4D97-AF65-F5344CB8AC3E}">
        <p14:creationId xmlns:p14="http://schemas.microsoft.com/office/powerpoint/2010/main" val="134684357"/>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89A6-439B-784F-A09C-F97C13D26843}"/>
              </a:ext>
            </a:extLst>
          </p:cNvPr>
          <p:cNvSpPr>
            <a:spLocks noGrp="1"/>
          </p:cNvSpPr>
          <p:nvPr>
            <p:ph type="title"/>
          </p:nvPr>
        </p:nvSpPr>
        <p:spPr>
          <a:xfrm>
            <a:off x="628650" y="304270"/>
            <a:ext cx="7886700" cy="2073169"/>
          </a:xfrm>
        </p:spPr>
        <p:txBody>
          <a:bodyPr>
            <a:normAutofit/>
          </a:bodyPr>
          <a:lstStyle/>
          <a:p>
            <a:pPr algn="ctr"/>
            <a:r>
              <a:rPr lang="en-US" sz="4000" b="1" dirty="0">
                <a:solidFill>
                  <a:schemeClr val="accent1">
                    <a:lumMod val="75000"/>
                  </a:schemeClr>
                </a:solidFill>
              </a:rPr>
              <a:t>Silas Knows The </a:t>
            </a:r>
            <a:br>
              <a:rPr lang="en-US" sz="4000" b="1" dirty="0">
                <a:solidFill>
                  <a:schemeClr val="accent1">
                    <a:lumMod val="75000"/>
                  </a:schemeClr>
                </a:solidFill>
              </a:rPr>
            </a:br>
            <a:r>
              <a:rPr lang="en-US" sz="4000" b="1" dirty="0">
                <a:solidFill>
                  <a:schemeClr val="accent1">
                    <a:lumMod val="75000"/>
                  </a:schemeClr>
                </a:solidFill>
              </a:rPr>
              <a:t>Difference Between Seeking </a:t>
            </a:r>
            <a:br>
              <a:rPr lang="en-US" sz="4000" b="1" dirty="0">
                <a:solidFill>
                  <a:schemeClr val="accent1">
                    <a:lumMod val="75000"/>
                  </a:schemeClr>
                </a:solidFill>
              </a:rPr>
            </a:br>
            <a:r>
              <a:rPr lang="en-US" sz="4000" b="1" dirty="0">
                <a:solidFill>
                  <a:schemeClr val="accent1">
                    <a:lumMod val="75000"/>
                  </a:schemeClr>
                </a:solidFill>
              </a:rPr>
              <a:t>God’s Will vs. Man’s Will.</a:t>
            </a:r>
          </a:p>
        </p:txBody>
      </p:sp>
      <p:sp>
        <p:nvSpPr>
          <p:cNvPr id="3" name="Content Placeholder 2">
            <a:extLst>
              <a:ext uri="{FF2B5EF4-FFF2-40B4-BE49-F238E27FC236}">
                <a16:creationId xmlns:a16="http://schemas.microsoft.com/office/drawing/2014/main" id="{F4F2E919-C936-0F42-8171-8FF8D678973E}"/>
              </a:ext>
            </a:extLst>
          </p:cNvPr>
          <p:cNvSpPr>
            <a:spLocks noGrp="1"/>
          </p:cNvSpPr>
          <p:nvPr>
            <p:ph idx="1"/>
          </p:nvPr>
        </p:nvSpPr>
        <p:spPr>
          <a:xfrm>
            <a:off x="1097279" y="2377440"/>
            <a:ext cx="7720149" cy="2770029"/>
          </a:xfrm>
        </p:spPr>
        <p:txBody>
          <a:bodyPr>
            <a:normAutofit/>
          </a:bodyPr>
          <a:lstStyle/>
          <a:p>
            <a:r>
              <a:rPr lang="en-US" sz="2400" dirty="0"/>
              <a:t>Teachers Attempting To Push Their Personal Doctrine.</a:t>
            </a:r>
          </a:p>
          <a:p>
            <a:pPr lvl="1"/>
            <a:r>
              <a:rPr lang="en-US" sz="2000" dirty="0"/>
              <a:t>Acts 15:1</a:t>
            </a:r>
          </a:p>
          <a:p>
            <a:r>
              <a:rPr lang="en-US" sz="2400" dirty="0"/>
              <a:t>They Meet To Consider The ACTIONS of God.</a:t>
            </a:r>
          </a:p>
          <a:p>
            <a:r>
              <a:rPr lang="en-US" sz="2400" dirty="0"/>
              <a:t>They Meet To Consider The APPROVAL of God.</a:t>
            </a:r>
          </a:p>
          <a:p>
            <a:r>
              <a:rPr lang="en-US" sz="2400" dirty="0"/>
              <a:t>They Meet To Consider The POWER of God.</a:t>
            </a:r>
          </a:p>
          <a:p>
            <a:r>
              <a:rPr lang="en-US" sz="2400" dirty="0"/>
              <a:t>They Meet To Consider The WORD of God.</a:t>
            </a:r>
          </a:p>
          <a:p>
            <a:endParaRPr lang="en-US" sz="2400" dirty="0"/>
          </a:p>
        </p:txBody>
      </p:sp>
    </p:spTree>
    <p:extLst>
      <p:ext uri="{BB962C8B-B14F-4D97-AF65-F5344CB8AC3E}">
        <p14:creationId xmlns:p14="http://schemas.microsoft.com/office/powerpoint/2010/main" val="3055528547"/>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E901-0567-D146-8F9B-1A8044A1C953}"/>
              </a:ext>
            </a:extLst>
          </p:cNvPr>
          <p:cNvSpPr>
            <a:spLocks noGrp="1"/>
          </p:cNvSpPr>
          <p:nvPr>
            <p:ph type="title"/>
          </p:nvPr>
        </p:nvSpPr>
        <p:spPr>
          <a:xfrm>
            <a:off x="628650" y="304270"/>
            <a:ext cx="7886700" cy="2000017"/>
          </a:xfrm>
        </p:spPr>
        <p:txBody>
          <a:bodyPr>
            <a:normAutofit/>
          </a:bodyPr>
          <a:lstStyle/>
          <a:p>
            <a:pPr algn="ctr"/>
            <a:r>
              <a:rPr lang="en-US" sz="4000" b="1" dirty="0">
                <a:solidFill>
                  <a:schemeClr val="accent1">
                    <a:lumMod val="75000"/>
                  </a:schemeClr>
                </a:solidFill>
              </a:rPr>
              <a:t>Silas Gives His All For</a:t>
            </a:r>
            <a:br>
              <a:rPr lang="en-US" sz="4000" b="1" dirty="0">
                <a:solidFill>
                  <a:schemeClr val="accent1">
                    <a:lumMod val="75000"/>
                  </a:schemeClr>
                </a:solidFill>
              </a:rPr>
            </a:br>
            <a:r>
              <a:rPr lang="en-US" sz="4000" b="1" dirty="0">
                <a:solidFill>
                  <a:schemeClr val="accent1">
                    <a:lumMod val="75000"/>
                  </a:schemeClr>
                </a:solidFill>
              </a:rPr>
              <a:t>“The Progress of the Gospel.”</a:t>
            </a:r>
          </a:p>
        </p:txBody>
      </p:sp>
      <p:sp>
        <p:nvSpPr>
          <p:cNvPr id="3" name="Content Placeholder 2">
            <a:extLst>
              <a:ext uri="{FF2B5EF4-FFF2-40B4-BE49-F238E27FC236}">
                <a16:creationId xmlns:a16="http://schemas.microsoft.com/office/drawing/2014/main" id="{1723F7F8-9BBF-AD41-B28A-8DF58B15909E}"/>
              </a:ext>
            </a:extLst>
          </p:cNvPr>
          <p:cNvSpPr>
            <a:spLocks noGrp="1"/>
          </p:cNvSpPr>
          <p:nvPr>
            <p:ph idx="1"/>
          </p:nvPr>
        </p:nvSpPr>
        <p:spPr>
          <a:xfrm>
            <a:off x="976122" y="2304288"/>
            <a:ext cx="7886700" cy="3182112"/>
          </a:xfrm>
        </p:spPr>
        <p:txBody>
          <a:bodyPr>
            <a:normAutofit fontScale="92500" lnSpcReduction="10000"/>
          </a:bodyPr>
          <a:lstStyle/>
          <a:p>
            <a:r>
              <a:rPr lang="en-US" dirty="0"/>
              <a:t>“Now I want you to know, brethren, that my circumstances have turned out </a:t>
            </a:r>
            <a:r>
              <a:rPr lang="en-US" b="1" dirty="0"/>
              <a:t>for the greater</a:t>
            </a:r>
            <a:br>
              <a:rPr lang="en-US" b="1" dirty="0"/>
            </a:br>
            <a:r>
              <a:rPr lang="en-US" b="1" dirty="0"/>
              <a:t> progress of the gospel</a:t>
            </a:r>
            <a:r>
              <a:rPr lang="en-US" dirty="0"/>
              <a:t>,” Philippians 1:12</a:t>
            </a:r>
          </a:p>
          <a:p>
            <a:r>
              <a:rPr lang="en-US" b="1" baseline="30000" dirty="0"/>
              <a:t>23 </a:t>
            </a:r>
            <a:r>
              <a:rPr lang="en-US" dirty="0"/>
              <a:t>But I am hard-pressed from both </a:t>
            </a:r>
            <a:r>
              <a:rPr lang="en-US" i="1" dirty="0"/>
              <a:t>directions</a:t>
            </a:r>
            <a:r>
              <a:rPr lang="en-US" dirty="0"/>
              <a:t>, having the desire to depart and be with Christ, for </a:t>
            </a:r>
            <a:r>
              <a:rPr lang="en-US" i="1" dirty="0"/>
              <a:t>that </a:t>
            </a:r>
            <a:r>
              <a:rPr lang="en-US" dirty="0"/>
              <a:t>is very much better; </a:t>
            </a:r>
            <a:r>
              <a:rPr lang="en-US" b="1" baseline="30000" dirty="0"/>
              <a:t>24 </a:t>
            </a:r>
            <a:r>
              <a:rPr lang="en-US" dirty="0"/>
              <a:t>yet to remain on in the flesh is more necessary for your sake. </a:t>
            </a:r>
            <a:r>
              <a:rPr lang="en-US" b="1" baseline="30000" dirty="0"/>
              <a:t>25 </a:t>
            </a:r>
            <a:r>
              <a:rPr lang="en-US" dirty="0"/>
              <a:t>Convinced of this, I know that I will remain and continue with you all </a:t>
            </a:r>
            <a:r>
              <a:rPr lang="en-US" b="1" dirty="0"/>
              <a:t>for your progress and joy in the faith</a:t>
            </a:r>
            <a:r>
              <a:rPr lang="en-US" dirty="0"/>
              <a:t>,” Philippians 1:23-25 </a:t>
            </a:r>
          </a:p>
        </p:txBody>
      </p:sp>
    </p:spTree>
    <p:extLst>
      <p:ext uri="{BB962C8B-B14F-4D97-AF65-F5344CB8AC3E}">
        <p14:creationId xmlns:p14="http://schemas.microsoft.com/office/powerpoint/2010/main" val="4148678604"/>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EB43-CB72-9F4A-A802-44050C2AB656}"/>
              </a:ext>
            </a:extLst>
          </p:cNvPr>
          <p:cNvSpPr>
            <a:spLocks noGrp="1"/>
          </p:cNvSpPr>
          <p:nvPr>
            <p:ph type="title"/>
          </p:nvPr>
        </p:nvSpPr>
        <p:spPr>
          <a:xfrm>
            <a:off x="866394" y="304270"/>
            <a:ext cx="7886700" cy="1890289"/>
          </a:xfrm>
        </p:spPr>
        <p:txBody>
          <a:bodyPr>
            <a:normAutofit/>
          </a:bodyPr>
          <a:lstStyle/>
          <a:p>
            <a:pPr algn="ctr"/>
            <a:r>
              <a:rPr lang="en-US" sz="4000" b="1" dirty="0">
                <a:solidFill>
                  <a:schemeClr val="accent1">
                    <a:lumMod val="75000"/>
                  </a:schemeClr>
                </a:solidFill>
              </a:rPr>
              <a:t>Silas Is Outstanding </a:t>
            </a:r>
            <a:br>
              <a:rPr lang="en-US" sz="4000" b="1" dirty="0">
                <a:solidFill>
                  <a:schemeClr val="accent1">
                    <a:lumMod val="75000"/>
                  </a:schemeClr>
                </a:solidFill>
              </a:rPr>
            </a:br>
            <a:r>
              <a:rPr lang="en-US" sz="4000" b="1" dirty="0">
                <a:solidFill>
                  <a:schemeClr val="accent1">
                    <a:lumMod val="75000"/>
                  </a:schemeClr>
                </a:solidFill>
              </a:rPr>
              <a:t>At Following-Up.</a:t>
            </a:r>
          </a:p>
        </p:txBody>
      </p:sp>
      <p:sp>
        <p:nvSpPr>
          <p:cNvPr id="3" name="Content Placeholder 2">
            <a:extLst>
              <a:ext uri="{FF2B5EF4-FFF2-40B4-BE49-F238E27FC236}">
                <a16:creationId xmlns:a16="http://schemas.microsoft.com/office/drawing/2014/main" id="{2576D8F8-DCDF-2341-BAB0-E506020D3FBF}"/>
              </a:ext>
            </a:extLst>
          </p:cNvPr>
          <p:cNvSpPr>
            <a:spLocks noGrp="1"/>
          </p:cNvSpPr>
          <p:nvPr>
            <p:ph idx="1"/>
          </p:nvPr>
        </p:nvSpPr>
        <p:spPr>
          <a:xfrm>
            <a:off x="1097279" y="2194560"/>
            <a:ext cx="7720149" cy="3383280"/>
          </a:xfrm>
        </p:spPr>
        <p:txBody>
          <a:bodyPr>
            <a:normAutofit fontScale="92500"/>
          </a:bodyPr>
          <a:lstStyle/>
          <a:p>
            <a:r>
              <a:rPr lang="en-US" dirty="0"/>
              <a:t>After The Disagreement, Silas Is Part of the Healing.</a:t>
            </a:r>
          </a:p>
          <a:p>
            <a:r>
              <a:rPr lang="en-US" dirty="0"/>
              <a:t>After The 1</a:t>
            </a:r>
            <a:r>
              <a:rPr lang="en-US" baseline="30000" dirty="0"/>
              <a:t>st</a:t>
            </a:r>
            <a:r>
              <a:rPr lang="en-US" dirty="0"/>
              <a:t> Journey, Silas Is Part of the Second.</a:t>
            </a:r>
          </a:p>
          <a:p>
            <a:r>
              <a:rPr lang="en-US" dirty="0"/>
              <a:t>After Paul Leaves Berea, Silas &amp; Timothy Stay. (17:14)</a:t>
            </a:r>
          </a:p>
          <a:p>
            <a:r>
              <a:rPr lang="en-US" dirty="0"/>
              <a:t>When We Need To Follow Up: </a:t>
            </a:r>
          </a:p>
          <a:p>
            <a:pPr lvl="1"/>
            <a:r>
              <a:rPr lang="en-US" sz="2600" dirty="0"/>
              <a:t>Be A Voice of Unity (15)</a:t>
            </a:r>
          </a:p>
          <a:p>
            <a:pPr lvl="1"/>
            <a:r>
              <a:rPr lang="en-US" sz="2600" dirty="0"/>
              <a:t>Be A Voice of Courage (16)</a:t>
            </a:r>
          </a:p>
          <a:p>
            <a:pPr lvl="1"/>
            <a:r>
              <a:rPr lang="en-US" sz="2600" dirty="0"/>
              <a:t>Be A Voice of Truth (17)</a:t>
            </a:r>
          </a:p>
        </p:txBody>
      </p:sp>
    </p:spTree>
    <p:extLst>
      <p:ext uri="{BB962C8B-B14F-4D97-AF65-F5344CB8AC3E}">
        <p14:creationId xmlns:p14="http://schemas.microsoft.com/office/powerpoint/2010/main" val="2420812775"/>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25A9-5C8A-0047-9201-D5772A642DEC}"/>
              </a:ext>
            </a:extLst>
          </p:cNvPr>
          <p:cNvSpPr>
            <a:spLocks noGrp="1"/>
          </p:cNvSpPr>
          <p:nvPr>
            <p:ph type="title"/>
          </p:nvPr>
        </p:nvSpPr>
        <p:spPr>
          <a:xfrm>
            <a:off x="811530" y="304270"/>
            <a:ext cx="7886700" cy="1597681"/>
          </a:xfrm>
        </p:spPr>
        <p:txBody>
          <a:bodyPr>
            <a:normAutofit/>
          </a:bodyPr>
          <a:lstStyle/>
          <a:p>
            <a:pPr algn="ctr"/>
            <a:r>
              <a:rPr lang="en-US" sz="4000" b="1" dirty="0">
                <a:solidFill>
                  <a:schemeClr val="accent1">
                    <a:lumMod val="75000"/>
                  </a:schemeClr>
                </a:solidFill>
              </a:rPr>
              <a:t>Silas Is Great At</a:t>
            </a:r>
            <a:br>
              <a:rPr lang="en-US" sz="4000" b="1" dirty="0">
                <a:solidFill>
                  <a:schemeClr val="accent1">
                    <a:lumMod val="75000"/>
                  </a:schemeClr>
                </a:solidFill>
              </a:rPr>
            </a:br>
            <a:r>
              <a:rPr lang="en-US" sz="4000" b="1" dirty="0">
                <a:solidFill>
                  <a:schemeClr val="accent1">
                    <a:lumMod val="75000"/>
                  </a:schemeClr>
                </a:solidFill>
              </a:rPr>
              <a:t>“Explaining &amp; Giving Evidence.”</a:t>
            </a:r>
          </a:p>
        </p:txBody>
      </p:sp>
      <p:sp>
        <p:nvSpPr>
          <p:cNvPr id="3" name="Content Placeholder 2">
            <a:extLst>
              <a:ext uri="{FF2B5EF4-FFF2-40B4-BE49-F238E27FC236}">
                <a16:creationId xmlns:a16="http://schemas.microsoft.com/office/drawing/2014/main" id="{8CA74302-D7F2-9248-86D7-E17709846E95}"/>
              </a:ext>
            </a:extLst>
          </p:cNvPr>
          <p:cNvSpPr>
            <a:spLocks noGrp="1"/>
          </p:cNvSpPr>
          <p:nvPr>
            <p:ph idx="1"/>
          </p:nvPr>
        </p:nvSpPr>
        <p:spPr>
          <a:xfrm>
            <a:off x="1097279" y="1901952"/>
            <a:ext cx="7720149" cy="3813048"/>
          </a:xfrm>
        </p:spPr>
        <p:txBody>
          <a:bodyPr>
            <a:normAutofit fontScale="85000" lnSpcReduction="20000"/>
          </a:bodyPr>
          <a:lstStyle/>
          <a:p>
            <a:r>
              <a:rPr lang="en-US" b="1" baseline="30000" dirty="0"/>
              <a:t>27 </a:t>
            </a:r>
            <a:r>
              <a:rPr lang="en-US" dirty="0"/>
              <a:t>“Therefore we have sent Judas and Silas, who themselves will also report the same things by word </a:t>
            </a:r>
            <a:r>
              <a:rPr lang="en-US" i="1" dirty="0"/>
              <a:t>of mouth</a:t>
            </a:r>
            <a:r>
              <a:rPr lang="en-US" dirty="0"/>
              <a:t>. (15:27)</a:t>
            </a:r>
          </a:p>
          <a:p>
            <a:r>
              <a:rPr lang="en-US" b="1" baseline="30000" dirty="0"/>
              <a:t>32 </a:t>
            </a:r>
            <a:r>
              <a:rPr lang="en-US" dirty="0"/>
              <a:t>Judas and Silas, also being prophets themselves, encouraged and strengthened the brethren with a lengthy message. (15:32)</a:t>
            </a:r>
          </a:p>
          <a:p>
            <a:r>
              <a:rPr lang="en-US" dirty="0"/>
              <a:t>17</a:t>
            </a:r>
            <a:r>
              <a:rPr lang="en-US" b="1" dirty="0"/>
              <a:t> </a:t>
            </a:r>
            <a:r>
              <a:rPr lang="en-US" dirty="0"/>
              <a:t>Now when they had traveled through Amphipolis and Apollonia, they came to Thessalonica, where there was a synagogue of the Jews. </a:t>
            </a:r>
            <a:r>
              <a:rPr lang="en-US" b="1" baseline="30000" dirty="0"/>
              <a:t>2 </a:t>
            </a:r>
            <a:r>
              <a:rPr lang="en-US" dirty="0"/>
              <a:t>And according to Paul’s custom, he went to them, and for three Sabbaths reasoned with them from the Scriptures, </a:t>
            </a:r>
            <a:r>
              <a:rPr lang="en-US" b="1" baseline="30000" dirty="0"/>
              <a:t>3</a:t>
            </a:r>
            <a:r>
              <a:rPr lang="en-US" u="sng" baseline="30000" dirty="0"/>
              <a:t> </a:t>
            </a:r>
            <a:r>
              <a:rPr lang="en-US" b="1" dirty="0"/>
              <a:t>explaining and giving evidence </a:t>
            </a:r>
            <a:r>
              <a:rPr lang="en-US" dirty="0"/>
              <a:t>that the Christ had to suffer and rise again from the dead, and </a:t>
            </a:r>
            <a:r>
              <a:rPr lang="en-US" i="1" dirty="0"/>
              <a:t>saying</a:t>
            </a:r>
            <a:r>
              <a:rPr lang="en-US" dirty="0"/>
              <a:t>, “This Jesus whom I am proclaiming to you is the Christ.” </a:t>
            </a:r>
          </a:p>
        </p:txBody>
      </p:sp>
    </p:spTree>
    <p:extLst>
      <p:ext uri="{BB962C8B-B14F-4D97-AF65-F5344CB8AC3E}">
        <p14:creationId xmlns:p14="http://schemas.microsoft.com/office/powerpoint/2010/main" val="3059903028"/>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C3A1-5D52-8A44-96F2-EC6D67072752}"/>
              </a:ext>
            </a:extLst>
          </p:cNvPr>
          <p:cNvSpPr>
            <a:spLocks noGrp="1"/>
          </p:cNvSpPr>
          <p:nvPr>
            <p:ph type="title"/>
          </p:nvPr>
        </p:nvSpPr>
        <p:spPr>
          <a:xfrm>
            <a:off x="628650" y="304270"/>
            <a:ext cx="8387334" cy="1926865"/>
          </a:xfrm>
        </p:spPr>
        <p:txBody>
          <a:bodyPr>
            <a:normAutofit/>
          </a:bodyPr>
          <a:lstStyle/>
          <a:p>
            <a:r>
              <a:rPr lang="en-US" sz="4000" b="1" dirty="0">
                <a:solidFill>
                  <a:schemeClr val="accent1">
                    <a:lumMod val="75000"/>
                  </a:schemeClr>
                </a:solidFill>
              </a:rPr>
              <a:t>Silas Shows Us How</a:t>
            </a:r>
            <a:br>
              <a:rPr lang="en-US" sz="4000" b="1" dirty="0">
                <a:solidFill>
                  <a:schemeClr val="accent1">
                    <a:lumMod val="75000"/>
                  </a:schemeClr>
                </a:solidFill>
              </a:rPr>
            </a:br>
            <a:r>
              <a:rPr lang="en-US" sz="4000" b="1" dirty="0">
                <a:solidFill>
                  <a:schemeClr val="accent1">
                    <a:lumMod val="75000"/>
                  </a:schemeClr>
                </a:solidFill>
              </a:rPr>
              <a:t>To Persevere During Hardships.</a:t>
            </a:r>
          </a:p>
        </p:txBody>
      </p:sp>
      <p:sp>
        <p:nvSpPr>
          <p:cNvPr id="3" name="Content Placeholder 2">
            <a:extLst>
              <a:ext uri="{FF2B5EF4-FFF2-40B4-BE49-F238E27FC236}">
                <a16:creationId xmlns:a16="http://schemas.microsoft.com/office/drawing/2014/main" id="{EF61F947-097F-4D40-9A1B-EC17F0302F02}"/>
              </a:ext>
            </a:extLst>
          </p:cNvPr>
          <p:cNvSpPr>
            <a:spLocks noGrp="1"/>
          </p:cNvSpPr>
          <p:nvPr>
            <p:ph idx="1"/>
          </p:nvPr>
        </p:nvSpPr>
        <p:spPr>
          <a:xfrm>
            <a:off x="1097279" y="2231136"/>
            <a:ext cx="7918705" cy="3099213"/>
          </a:xfrm>
        </p:spPr>
        <p:txBody>
          <a:bodyPr>
            <a:normAutofit/>
          </a:bodyPr>
          <a:lstStyle/>
          <a:p>
            <a:r>
              <a:rPr lang="en-US" dirty="0"/>
              <a:t>By Adapting To The Needs of the Day.</a:t>
            </a:r>
          </a:p>
          <a:p>
            <a:r>
              <a:rPr lang="en-US" dirty="0"/>
              <a:t>By Remembering The Sufferings of Jesus.</a:t>
            </a:r>
          </a:p>
          <a:p>
            <a:r>
              <a:rPr lang="en-US" dirty="0"/>
              <a:t>By Praising God Through The Storm.</a:t>
            </a:r>
          </a:p>
          <a:p>
            <a:r>
              <a:rPr lang="en-US" dirty="0"/>
              <a:t>By Absorbing The Words &amp; Example of Paul.</a:t>
            </a:r>
          </a:p>
          <a:p>
            <a:r>
              <a:rPr lang="en-US" dirty="0"/>
              <a:t>By Doing What’s Right Even When Unpopular.</a:t>
            </a:r>
          </a:p>
          <a:p>
            <a:r>
              <a:rPr lang="en-US" dirty="0"/>
              <a:t>By Taking The Gospel To The Next Group.</a:t>
            </a:r>
          </a:p>
        </p:txBody>
      </p:sp>
    </p:spTree>
    <p:extLst>
      <p:ext uri="{BB962C8B-B14F-4D97-AF65-F5344CB8AC3E}">
        <p14:creationId xmlns:p14="http://schemas.microsoft.com/office/powerpoint/2010/main" val="3107045641"/>
      </p:ext>
    </p:extLst>
  </p:cSld>
  <p:clrMapOvr>
    <a:masterClrMapping/>
  </p:clrMapOvr>
  <p:transition>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TotalTime>
  <Words>1600</Words>
  <Application>Microsoft Macintosh PowerPoint</Application>
  <PresentationFormat>On-screen Show (16:10)</PresentationFormat>
  <Paragraphs>137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Silas</vt:lpstr>
      <vt:lpstr>Paul &amp; Silas On The 2nd Missionary Journey</vt:lpstr>
      <vt:lpstr>PowerPoint Presentation</vt:lpstr>
      <vt:lpstr>Getting To Know Silas</vt:lpstr>
      <vt:lpstr>Silas Knows The  Difference Between Seeking  God’s Will vs. Man’s Will.</vt:lpstr>
      <vt:lpstr>Silas Gives His All For “The Progress of the Gospel.”</vt:lpstr>
      <vt:lpstr>Silas Is Outstanding  At Following-Up.</vt:lpstr>
      <vt:lpstr>Silas Is Great At “Explaining &amp; Giving Evidence.”</vt:lpstr>
      <vt:lpstr>Silas Shows Us How To Persevere During Hardships.</vt:lpstr>
      <vt:lpstr>Silas Is Named 18 Times,  But There Is More To His Story.</vt:lpstr>
      <vt:lpstr>Silas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57</cp:revision>
  <dcterms:created xsi:type="dcterms:W3CDTF">2021-09-21T14:00:20Z</dcterms:created>
  <dcterms:modified xsi:type="dcterms:W3CDTF">2021-09-25T15:04:32Z</dcterms:modified>
</cp:coreProperties>
</file>