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7"/>
  </p:notesMasterIdLst>
  <p:sldIdLst>
    <p:sldId id="258" r:id="rId2"/>
    <p:sldId id="256" r:id="rId3"/>
    <p:sldId id="257" r:id="rId4"/>
    <p:sldId id="260" r:id="rId5"/>
    <p:sldId id="259" r:id="rId6"/>
    <p:sldId id="261" r:id="rId7"/>
    <p:sldId id="262" r:id="rId8"/>
    <p:sldId id="266" r:id="rId9"/>
    <p:sldId id="263" r:id="rId10"/>
    <p:sldId id="264" r:id="rId11"/>
    <p:sldId id="267" r:id="rId12"/>
    <p:sldId id="265" r:id="rId13"/>
    <p:sldId id="268" r:id="rId14"/>
    <p:sldId id="269" r:id="rId15"/>
    <p:sldId id="270"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61"/>
  </p:normalViewPr>
  <p:slideViewPr>
    <p:cSldViewPr snapToGrid="0" snapToObjects="1">
      <p:cViewPr varScale="1">
        <p:scale>
          <a:sx n="120" d="100"/>
          <a:sy n="120" d="100"/>
        </p:scale>
        <p:origin x="200"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161B3-79DD-3F40-BCB7-68AF954F408C}" type="datetimeFigureOut">
              <a:rPr lang="en-US" smtClean="0"/>
              <a:t>9/18/21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EB94F3-C31C-0240-B6D7-CEB5F172FCF9}" type="slidenum">
              <a:rPr lang="en-US" smtClean="0"/>
              <a:t>‹#›</a:t>
            </a:fld>
            <a:endParaRPr lang="en-US"/>
          </a:p>
        </p:txBody>
      </p:sp>
    </p:spTree>
    <p:extLst>
      <p:ext uri="{BB962C8B-B14F-4D97-AF65-F5344CB8AC3E}">
        <p14:creationId xmlns:p14="http://schemas.microsoft.com/office/powerpoint/2010/main" val="4835755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EB94F3-C31C-0240-B6D7-CEB5F172FCF9}" type="slidenum">
              <a:rPr lang="en-US" smtClean="0"/>
              <a:t>7</a:t>
            </a:fld>
            <a:endParaRPr lang="en-US"/>
          </a:p>
        </p:txBody>
      </p:sp>
    </p:spTree>
    <p:extLst>
      <p:ext uri="{BB962C8B-B14F-4D97-AF65-F5344CB8AC3E}">
        <p14:creationId xmlns:p14="http://schemas.microsoft.com/office/powerpoint/2010/main" val="388747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FEF7A8-E0A6-5E47-A24E-AF8E1C8D109B}"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83767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FEF7A8-E0A6-5E47-A24E-AF8E1C8D109B}"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252261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FEF7A8-E0A6-5E47-A24E-AF8E1C8D109B}"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195376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FEF7A8-E0A6-5E47-A24E-AF8E1C8D109B}"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307796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EF7A8-E0A6-5E47-A24E-AF8E1C8D109B}" type="datetimeFigureOut">
              <a:rPr lang="en-US" smtClean="0"/>
              <a:t>9/18/21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194212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FEF7A8-E0A6-5E47-A24E-AF8E1C8D109B}" type="datetimeFigureOut">
              <a:rPr lang="en-US" smtClean="0"/>
              <a:t>9/18/21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222946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FEF7A8-E0A6-5E47-A24E-AF8E1C8D109B}" type="datetimeFigureOut">
              <a:rPr lang="en-US" smtClean="0"/>
              <a:t>9/18/21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269757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FEF7A8-E0A6-5E47-A24E-AF8E1C8D109B}" type="datetimeFigureOut">
              <a:rPr lang="en-US" smtClean="0"/>
              <a:t>9/18/21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54212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EF7A8-E0A6-5E47-A24E-AF8E1C8D109B}" type="datetimeFigureOut">
              <a:rPr lang="en-US" smtClean="0"/>
              <a:t>9/18/21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219974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CFEF7A8-E0A6-5E47-A24E-AF8E1C8D109B}" type="datetimeFigureOut">
              <a:rPr lang="en-US" smtClean="0"/>
              <a:t>9/18/21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40745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CFEF7A8-E0A6-5E47-A24E-AF8E1C8D109B}" type="datetimeFigureOut">
              <a:rPr lang="en-US" smtClean="0"/>
              <a:t>9/18/21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BF672-0D38-3346-BA66-1F9FA432EA7A}" type="slidenum">
              <a:rPr lang="en-US" smtClean="0"/>
              <a:t>‹#›</a:t>
            </a:fld>
            <a:endParaRPr lang="en-US"/>
          </a:p>
        </p:txBody>
      </p:sp>
    </p:spTree>
    <p:extLst>
      <p:ext uri="{BB962C8B-B14F-4D97-AF65-F5344CB8AC3E}">
        <p14:creationId xmlns:p14="http://schemas.microsoft.com/office/powerpoint/2010/main" val="177865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CFEF7A8-E0A6-5E47-A24E-AF8E1C8D109B}" type="datetimeFigureOut">
              <a:rPr lang="en-US" smtClean="0"/>
              <a:t>9/18/21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99FBF672-0D38-3346-BA66-1F9FA432EA7A}" type="slidenum">
              <a:rPr lang="en-US" smtClean="0"/>
              <a:t>‹#›</a:t>
            </a:fld>
            <a:endParaRPr lang="en-US"/>
          </a:p>
        </p:txBody>
      </p:sp>
    </p:spTree>
    <p:extLst>
      <p:ext uri="{BB962C8B-B14F-4D97-AF65-F5344CB8AC3E}">
        <p14:creationId xmlns:p14="http://schemas.microsoft.com/office/powerpoint/2010/main" val="97809791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2320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50006" y="15213"/>
            <a:ext cx="1971675" cy="799175"/>
          </a:xfrm>
          <a:ln>
            <a:noFill/>
          </a:ln>
        </p:spPr>
        <p:txBody>
          <a:bodyPr/>
          <a:lstStyle/>
          <a:p>
            <a:r>
              <a:rPr lang="en-US" dirty="0"/>
              <a:t>Love will…</a:t>
            </a:r>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210978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solidFill>
                  <a:schemeClr val="tx2">
                    <a:lumMod val="75000"/>
                  </a:schemeClr>
                </a:solidFill>
              </a:rPr>
              <a:t>say true hard things.</a:t>
            </a:r>
          </a:p>
        </p:txBody>
      </p:sp>
      <p:sp>
        <p:nvSpPr>
          <p:cNvPr id="7" name="Title 1">
            <a:extLst>
              <a:ext uri="{FF2B5EF4-FFF2-40B4-BE49-F238E27FC236}">
                <a16:creationId xmlns:a16="http://schemas.microsoft.com/office/drawing/2014/main" id="{3C333B70-6244-B947-8623-AA8A596E44BA}"/>
              </a:ext>
            </a:extLst>
          </p:cNvPr>
          <p:cNvSpPr txBox="1">
            <a:spLocks/>
          </p:cNvSpPr>
          <p:nvPr/>
        </p:nvSpPr>
        <p:spPr>
          <a:xfrm>
            <a:off x="3860009" y="15213"/>
            <a:ext cx="1662112" cy="799175"/>
          </a:xfrm>
          <a:prstGeom prst="rect">
            <a:avLst/>
          </a:prstGeom>
          <a:ln>
            <a:solidFill>
              <a:schemeClr val="bg2">
                <a:lumMod val="60000"/>
                <a:lumOff val="4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dirty="0">
                <a:solidFill>
                  <a:schemeClr val="tx2">
                    <a:lumMod val="75000"/>
                  </a:schemeClr>
                </a:solidFill>
              </a:rPr>
              <a:t>challenge me.</a:t>
            </a:r>
          </a:p>
        </p:txBody>
      </p:sp>
      <p:sp>
        <p:nvSpPr>
          <p:cNvPr id="10" name="Content Placeholder 2">
            <a:extLst>
              <a:ext uri="{FF2B5EF4-FFF2-40B4-BE49-F238E27FC236}">
                <a16:creationId xmlns:a16="http://schemas.microsoft.com/office/drawing/2014/main" id="{50B3462E-7368-BC4B-9804-D4601899E30C}"/>
              </a:ext>
            </a:extLst>
          </p:cNvPr>
          <p:cNvSpPr>
            <a:spLocks noGrp="1"/>
          </p:cNvSpPr>
          <p:nvPr>
            <p:ph sz="half" idx="1"/>
          </p:nvPr>
        </p:nvSpPr>
        <p:spPr>
          <a:xfrm>
            <a:off x="71440" y="1044442"/>
            <a:ext cx="4336255" cy="4655345"/>
          </a:xfrm>
        </p:spPr>
        <p:txBody>
          <a:bodyPr>
            <a:normAutofit fontScale="92500" lnSpcReduction="20000"/>
          </a:bodyPr>
          <a:lstStyle/>
          <a:p>
            <a:pPr marL="0" indent="0" algn="ctr">
              <a:buNone/>
            </a:pPr>
            <a:r>
              <a:rPr lang="en-US" b="1" baseline="30000" dirty="0"/>
              <a:t>16 </a:t>
            </a:r>
            <a:r>
              <a:rPr lang="en-US" dirty="0"/>
              <a:t>We know love by this, that He laid down His life for us; and we ought to lay down our lives for the brethren. </a:t>
            </a:r>
            <a:r>
              <a:rPr lang="en-US" b="1" baseline="30000" dirty="0"/>
              <a:t>17 </a:t>
            </a:r>
            <a:r>
              <a:rPr lang="en-US" dirty="0"/>
              <a:t>But whoever has the world’s goods, and sees his brother in need and closes his heart against him, how does the love of God abide in him? </a:t>
            </a:r>
            <a:r>
              <a:rPr lang="en-US" b="1" baseline="30000" dirty="0"/>
              <a:t>18 </a:t>
            </a:r>
            <a:r>
              <a:rPr lang="en-US" dirty="0"/>
              <a:t>Little children, let us not love with word or with tongue, but in deed and truth.  1 John 3:16-18</a:t>
            </a:r>
          </a:p>
          <a:p>
            <a:pPr marL="0" indent="0" algn="ctr">
              <a:buNone/>
            </a:pPr>
            <a:r>
              <a:rPr lang="en-US" dirty="0"/>
              <a:t>Now, brethren, we </a:t>
            </a:r>
            <a:r>
              <a:rPr lang="en-US" i="1" dirty="0"/>
              <a:t>wish to</a:t>
            </a:r>
            <a:r>
              <a:rPr lang="en-US" dirty="0"/>
              <a:t> make known to you the grace of God which has been given in the churches of Macedonia, </a:t>
            </a:r>
            <a:r>
              <a:rPr lang="en-US" b="1" baseline="30000" dirty="0"/>
              <a:t>2 </a:t>
            </a:r>
            <a:r>
              <a:rPr lang="en-US" dirty="0"/>
              <a:t>that in a great ordeal of affliction their abundance of joy and their deep poverty overflowed in the wealth of their liberality…</a:t>
            </a:r>
            <a:r>
              <a:rPr lang="en-US" baseline="30000" dirty="0"/>
              <a:t>24</a:t>
            </a:r>
            <a:r>
              <a:rPr lang="en-US" dirty="0"/>
              <a:t>Therefore openly before the churches, show them the proof of your love and of our reason for boasting about you.</a:t>
            </a:r>
          </a:p>
          <a:p>
            <a:pPr marL="0" indent="0" algn="ctr">
              <a:buNone/>
            </a:pPr>
            <a:r>
              <a:rPr lang="en-US" dirty="0"/>
              <a:t>2 Corinthians 8:1-2, 24</a:t>
            </a:r>
          </a:p>
        </p:txBody>
      </p:sp>
    </p:spTree>
    <p:extLst>
      <p:ext uri="{BB962C8B-B14F-4D97-AF65-F5344CB8AC3E}">
        <p14:creationId xmlns:p14="http://schemas.microsoft.com/office/powerpoint/2010/main" val="29588866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50006" y="15213"/>
            <a:ext cx="1971675" cy="799175"/>
          </a:xfrm>
          <a:ln>
            <a:noFill/>
          </a:ln>
        </p:spPr>
        <p:txBody>
          <a:bodyPr/>
          <a:lstStyle/>
          <a:p>
            <a:r>
              <a:rPr lang="en-US" dirty="0"/>
              <a:t>Love will…</a:t>
            </a:r>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210978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solidFill>
                  <a:schemeClr val="tx2">
                    <a:lumMod val="75000"/>
                  </a:schemeClr>
                </a:solidFill>
              </a:rPr>
              <a:t>say true hard things.</a:t>
            </a:r>
          </a:p>
        </p:txBody>
      </p:sp>
      <p:sp>
        <p:nvSpPr>
          <p:cNvPr id="7" name="Title 1">
            <a:extLst>
              <a:ext uri="{FF2B5EF4-FFF2-40B4-BE49-F238E27FC236}">
                <a16:creationId xmlns:a16="http://schemas.microsoft.com/office/drawing/2014/main" id="{3C333B70-6244-B947-8623-AA8A596E44BA}"/>
              </a:ext>
            </a:extLst>
          </p:cNvPr>
          <p:cNvSpPr txBox="1">
            <a:spLocks/>
          </p:cNvSpPr>
          <p:nvPr/>
        </p:nvSpPr>
        <p:spPr>
          <a:xfrm>
            <a:off x="3860009" y="15213"/>
            <a:ext cx="1662112" cy="799175"/>
          </a:xfrm>
          <a:prstGeom prst="rect">
            <a:avLst/>
          </a:prstGeom>
          <a:ln>
            <a:solidFill>
              <a:schemeClr val="bg2">
                <a:lumMod val="60000"/>
                <a:lumOff val="4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dirty="0">
                <a:solidFill>
                  <a:schemeClr val="tx2">
                    <a:lumMod val="75000"/>
                  </a:schemeClr>
                </a:solidFill>
              </a:rPr>
              <a:t>challenge me.</a:t>
            </a:r>
          </a:p>
        </p:txBody>
      </p:sp>
      <p:sp>
        <p:nvSpPr>
          <p:cNvPr id="8" name="Title 1">
            <a:extLst>
              <a:ext uri="{FF2B5EF4-FFF2-40B4-BE49-F238E27FC236}">
                <a16:creationId xmlns:a16="http://schemas.microsoft.com/office/drawing/2014/main" id="{D7C56B39-6A58-4F44-81D0-1B721EF54AE2}"/>
              </a:ext>
            </a:extLst>
          </p:cNvPr>
          <p:cNvSpPr txBox="1">
            <a:spLocks/>
          </p:cNvSpPr>
          <p:nvPr/>
        </p:nvSpPr>
        <p:spPr>
          <a:xfrm>
            <a:off x="561022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9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b="1" dirty="0"/>
              <a:t>help me when I can’t help myself. </a:t>
            </a:r>
          </a:p>
        </p:txBody>
      </p:sp>
      <p:sp>
        <p:nvSpPr>
          <p:cNvPr id="10" name="Content Placeholder 2">
            <a:extLst>
              <a:ext uri="{FF2B5EF4-FFF2-40B4-BE49-F238E27FC236}">
                <a16:creationId xmlns:a16="http://schemas.microsoft.com/office/drawing/2014/main" id="{50B3462E-7368-BC4B-9804-D4601899E30C}"/>
              </a:ext>
            </a:extLst>
          </p:cNvPr>
          <p:cNvSpPr>
            <a:spLocks noGrp="1"/>
          </p:cNvSpPr>
          <p:nvPr>
            <p:ph sz="half" idx="1"/>
          </p:nvPr>
        </p:nvSpPr>
        <p:spPr>
          <a:xfrm>
            <a:off x="71440" y="1044442"/>
            <a:ext cx="4336255" cy="4655345"/>
          </a:xfrm>
        </p:spPr>
        <p:txBody>
          <a:bodyPr>
            <a:normAutofit fontScale="92500" lnSpcReduction="10000"/>
          </a:bodyPr>
          <a:lstStyle/>
          <a:p>
            <a:pPr marL="0" indent="0" algn="ctr">
              <a:buNone/>
            </a:pPr>
            <a:r>
              <a:rPr lang="en-US" b="1" baseline="30000" dirty="0"/>
              <a:t>16 </a:t>
            </a:r>
            <a:r>
              <a:rPr lang="en-US" dirty="0"/>
              <a:t>We know love by this, that He laid down His life for us; and we ought to lay down our lives for the brethren. </a:t>
            </a:r>
            <a:r>
              <a:rPr lang="en-US" b="1" baseline="30000" dirty="0"/>
              <a:t>17 </a:t>
            </a:r>
            <a:r>
              <a:rPr lang="en-US" dirty="0"/>
              <a:t>But whoever has the world’s goods, and sees his brother in need and closes his heart against him, how does the love of God abide in him? </a:t>
            </a:r>
            <a:r>
              <a:rPr lang="en-US" b="1" baseline="30000" dirty="0"/>
              <a:t>18 </a:t>
            </a:r>
            <a:r>
              <a:rPr lang="en-US" dirty="0"/>
              <a:t>Little children, let us not love with word or with tongue, but in deed and truth.  1 John 3:16-18</a:t>
            </a:r>
          </a:p>
          <a:p>
            <a:pPr marL="0" indent="0" algn="ctr">
              <a:buNone/>
            </a:pPr>
            <a:r>
              <a:rPr lang="en-US" b="1" baseline="30000" dirty="0"/>
              <a:t>13 </a:t>
            </a:r>
            <a:r>
              <a:rPr lang="en-US" dirty="0"/>
              <a:t>For you were called to freedom, brethren; only </a:t>
            </a:r>
            <a:r>
              <a:rPr lang="en-US" i="1" dirty="0"/>
              <a:t>do</a:t>
            </a:r>
            <a:r>
              <a:rPr lang="en-US" dirty="0"/>
              <a:t> not </a:t>
            </a:r>
            <a:r>
              <a:rPr lang="en-US" i="1" dirty="0"/>
              <a:t>turn</a:t>
            </a:r>
            <a:r>
              <a:rPr lang="en-US" dirty="0"/>
              <a:t> your freedom into an opportunity for the flesh, but through love serve one another. </a:t>
            </a:r>
            <a:r>
              <a:rPr lang="en-US" b="1" baseline="30000" dirty="0"/>
              <a:t>14 </a:t>
            </a:r>
            <a:r>
              <a:rPr lang="en-US" dirty="0"/>
              <a:t>For the whole Law is fulfilled in one word, in the </a:t>
            </a:r>
            <a:r>
              <a:rPr lang="en-US" i="1" dirty="0"/>
              <a:t>statement</a:t>
            </a:r>
            <a:r>
              <a:rPr lang="en-US" dirty="0"/>
              <a:t>, “You shall love your neighbor as yourself.”…</a:t>
            </a:r>
            <a:r>
              <a:rPr lang="en-US" b="1" baseline="30000" dirty="0"/>
              <a:t> 2 </a:t>
            </a:r>
            <a:r>
              <a:rPr lang="en-US" dirty="0"/>
              <a:t>Bear one another’s burdens, and thereby fulfill the law of Christ. Galatians 5:13-14; 6:2</a:t>
            </a:r>
          </a:p>
        </p:txBody>
      </p:sp>
      <p:sp>
        <p:nvSpPr>
          <p:cNvPr id="12" name="Content Placeholder 3">
            <a:extLst>
              <a:ext uri="{FF2B5EF4-FFF2-40B4-BE49-F238E27FC236}">
                <a16:creationId xmlns:a16="http://schemas.microsoft.com/office/drawing/2014/main" id="{D78D2683-C523-AD4E-B9A8-3CA7845B1888}"/>
              </a:ext>
            </a:extLst>
          </p:cNvPr>
          <p:cNvSpPr>
            <a:spLocks noGrp="1"/>
          </p:cNvSpPr>
          <p:nvPr>
            <p:ph sz="half" idx="2"/>
          </p:nvPr>
        </p:nvSpPr>
        <p:spPr>
          <a:xfrm>
            <a:off x="4629149" y="1044442"/>
            <a:ext cx="4336255" cy="4103027"/>
          </a:xfrm>
        </p:spPr>
        <p:txBody>
          <a:bodyPr>
            <a:normAutofit fontScale="92500" lnSpcReduction="20000"/>
          </a:bodyPr>
          <a:lstStyle/>
          <a:p>
            <a:pPr marL="0" indent="0">
              <a:buNone/>
            </a:pPr>
            <a:r>
              <a:rPr lang="en-US" sz="2800" dirty="0"/>
              <a:t>Will you allow yourself to be loved</a:t>
            </a:r>
            <a:r>
              <a:rPr lang="en-US" sz="2600" dirty="0"/>
              <a:t>?</a:t>
            </a:r>
          </a:p>
          <a:p>
            <a:r>
              <a:rPr lang="en-US" sz="2600" dirty="0"/>
              <a:t>Do I let my brethren know when I’m in need and don’t have a way out?</a:t>
            </a:r>
          </a:p>
          <a:p>
            <a:r>
              <a:rPr lang="en-US" sz="2600" dirty="0"/>
              <a:t>Am I so concerned with people’s perception of how “my life” is going, that I’m willing to continue to drown in my burdens?</a:t>
            </a:r>
          </a:p>
          <a:p>
            <a:r>
              <a:rPr lang="en-US" sz="2600" dirty="0"/>
              <a:t>Is my usual response: “don’t worry about it I’m okay,” because I’m afraid I’m just going to be an inconvenience? </a:t>
            </a:r>
            <a:endParaRPr lang="en-US" dirty="0"/>
          </a:p>
          <a:p>
            <a:endParaRPr lang="en-US" dirty="0"/>
          </a:p>
        </p:txBody>
      </p:sp>
    </p:spTree>
    <p:extLst>
      <p:ext uri="{BB962C8B-B14F-4D97-AF65-F5344CB8AC3E}">
        <p14:creationId xmlns:p14="http://schemas.microsoft.com/office/powerpoint/2010/main" val="3584953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50006" y="15213"/>
            <a:ext cx="1971675" cy="799175"/>
          </a:xfrm>
          <a:ln>
            <a:noFill/>
          </a:ln>
        </p:spPr>
        <p:txBody>
          <a:bodyPr/>
          <a:lstStyle/>
          <a:p>
            <a:r>
              <a:rPr lang="en-US" dirty="0"/>
              <a:t>Love will…</a:t>
            </a:r>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210978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solidFill>
                  <a:schemeClr val="tx2">
                    <a:lumMod val="75000"/>
                  </a:schemeClr>
                </a:solidFill>
              </a:rPr>
              <a:t>say true hard things.</a:t>
            </a:r>
          </a:p>
        </p:txBody>
      </p:sp>
      <p:sp>
        <p:nvSpPr>
          <p:cNvPr id="7" name="Title 1">
            <a:extLst>
              <a:ext uri="{FF2B5EF4-FFF2-40B4-BE49-F238E27FC236}">
                <a16:creationId xmlns:a16="http://schemas.microsoft.com/office/drawing/2014/main" id="{3C333B70-6244-B947-8623-AA8A596E44BA}"/>
              </a:ext>
            </a:extLst>
          </p:cNvPr>
          <p:cNvSpPr txBox="1">
            <a:spLocks/>
          </p:cNvSpPr>
          <p:nvPr/>
        </p:nvSpPr>
        <p:spPr>
          <a:xfrm>
            <a:off x="3860009" y="15213"/>
            <a:ext cx="1662112" cy="799175"/>
          </a:xfrm>
          <a:prstGeom prst="rect">
            <a:avLst/>
          </a:prstGeom>
          <a:ln>
            <a:solidFill>
              <a:schemeClr val="bg2">
                <a:lumMod val="60000"/>
                <a:lumOff val="4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dirty="0">
                <a:solidFill>
                  <a:schemeClr val="tx2">
                    <a:lumMod val="75000"/>
                  </a:schemeClr>
                </a:solidFill>
              </a:rPr>
              <a:t>challenge me.</a:t>
            </a:r>
          </a:p>
        </p:txBody>
      </p:sp>
      <p:sp>
        <p:nvSpPr>
          <p:cNvPr id="8" name="Title 1">
            <a:extLst>
              <a:ext uri="{FF2B5EF4-FFF2-40B4-BE49-F238E27FC236}">
                <a16:creationId xmlns:a16="http://schemas.microsoft.com/office/drawing/2014/main" id="{D7C56B39-6A58-4F44-81D0-1B721EF54AE2}"/>
              </a:ext>
            </a:extLst>
          </p:cNvPr>
          <p:cNvSpPr txBox="1">
            <a:spLocks/>
          </p:cNvSpPr>
          <p:nvPr/>
        </p:nvSpPr>
        <p:spPr>
          <a:xfrm>
            <a:off x="561022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9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dirty="0">
                <a:solidFill>
                  <a:schemeClr val="tx2">
                    <a:lumMod val="75000"/>
                  </a:schemeClr>
                </a:solidFill>
              </a:rPr>
              <a:t>help me when I can’t help myself. </a:t>
            </a:r>
          </a:p>
        </p:txBody>
      </p:sp>
      <p:sp>
        <p:nvSpPr>
          <p:cNvPr id="9" name="Title 1">
            <a:extLst>
              <a:ext uri="{FF2B5EF4-FFF2-40B4-BE49-F238E27FC236}">
                <a16:creationId xmlns:a16="http://schemas.microsoft.com/office/drawing/2014/main" id="{470FC951-48BA-3E44-8363-CFD4BD8BE00F}"/>
              </a:ext>
            </a:extLst>
          </p:cNvPr>
          <p:cNvSpPr txBox="1">
            <a:spLocks/>
          </p:cNvSpPr>
          <p:nvPr/>
        </p:nvSpPr>
        <p:spPr>
          <a:xfrm>
            <a:off x="7360449" y="15213"/>
            <a:ext cx="1662112" cy="799175"/>
          </a:xfrm>
          <a:prstGeom prst="rect">
            <a:avLst/>
          </a:prstGeom>
          <a:ln>
            <a:solidFill>
              <a:schemeClr val="bg2">
                <a:lumMod val="60000"/>
                <a:lumOff val="40000"/>
              </a:schemeClr>
            </a:solidFill>
          </a:ln>
        </p:spPr>
        <p:txBody>
          <a:bodyPr vert="horz" lIns="91440" tIns="45720" rIns="91440" bIns="45720" rtlCol="0" anchor="ctr">
            <a:normAutofit fontScale="9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b="1" dirty="0"/>
              <a:t>correct me when I am in sin. </a:t>
            </a:r>
          </a:p>
        </p:txBody>
      </p:sp>
      <p:sp>
        <p:nvSpPr>
          <p:cNvPr id="10" name="Content Placeholder 2">
            <a:extLst>
              <a:ext uri="{FF2B5EF4-FFF2-40B4-BE49-F238E27FC236}">
                <a16:creationId xmlns:a16="http://schemas.microsoft.com/office/drawing/2014/main" id="{94EAD57E-F3DD-C743-BD60-D1D32246F739}"/>
              </a:ext>
            </a:extLst>
          </p:cNvPr>
          <p:cNvSpPr>
            <a:spLocks noGrp="1"/>
          </p:cNvSpPr>
          <p:nvPr>
            <p:ph sz="half" idx="1"/>
          </p:nvPr>
        </p:nvSpPr>
        <p:spPr>
          <a:xfrm>
            <a:off x="71440" y="1044442"/>
            <a:ext cx="4336255" cy="4655345"/>
          </a:xfrm>
        </p:spPr>
        <p:txBody>
          <a:bodyPr>
            <a:normAutofit fontScale="92500" lnSpcReduction="10000"/>
          </a:bodyPr>
          <a:lstStyle/>
          <a:p>
            <a:pPr marL="0" indent="0" algn="ctr">
              <a:buNone/>
            </a:pPr>
            <a:r>
              <a:rPr lang="en-US" b="1" baseline="30000" dirty="0"/>
              <a:t>19 </a:t>
            </a:r>
            <a:r>
              <a:rPr lang="en-US" dirty="0"/>
              <a:t>Those whom I love, I reprove and discipline; therefore be zealous and repent.</a:t>
            </a:r>
          </a:p>
          <a:p>
            <a:pPr marL="0" indent="0" algn="ctr">
              <a:buNone/>
            </a:pPr>
            <a:r>
              <a:rPr lang="en-US" dirty="0"/>
              <a:t>Revelation 3:19</a:t>
            </a:r>
          </a:p>
          <a:p>
            <a:pPr marL="0" indent="0" algn="ctr">
              <a:buNone/>
            </a:pPr>
            <a:r>
              <a:rPr lang="en-US" b="1" baseline="30000" dirty="0"/>
              <a:t>8 </a:t>
            </a:r>
            <a:r>
              <a:rPr lang="en-US" dirty="0"/>
              <a:t>Above all, keep fervent in your love for one another, because love covers a multitude of sins.</a:t>
            </a:r>
          </a:p>
          <a:p>
            <a:pPr marL="0" indent="0" algn="ctr">
              <a:buNone/>
            </a:pPr>
            <a:r>
              <a:rPr lang="en-US" dirty="0"/>
              <a:t>1 Peter 4:8</a:t>
            </a:r>
          </a:p>
          <a:p>
            <a:pPr marL="0" indent="0" algn="ctr">
              <a:buNone/>
            </a:pPr>
            <a:r>
              <a:rPr lang="en-US" b="1" baseline="30000" dirty="0"/>
              <a:t>21 </a:t>
            </a:r>
            <a:r>
              <a:rPr lang="en-US" dirty="0"/>
              <a:t>keep yourselves in the love of God, waiting anxiously for the mercy of our Lord Jesus Christ to eternal life. </a:t>
            </a:r>
            <a:r>
              <a:rPr lang="en-US" b="1" baseline="30000" dirty="0"/>
              <a:t>22 </a:t>
            </a:r>
            <a:r>
              <a:rPr lang="en-US" dirty="0"/>
              <a:t>And have mercy on some, who are doubting; </a:t>
            </a:r>
            <a:r>
              <a:rPr lang="en-US" b="1" baseline="30000" dirty="0"/>
              <a:t>23 </a:t>
            </a:r>
            <a:r>
              <a:rPr lang="en-US" dirty="0"/>
              <a:t>save others, snatching them out of the fire; and on some have mercy with fear, hating even the garment polluted by the flesh.</a:t>
            </a:r>
          </a:p>
          <a:p>
            <a:pPr marL="0" indent="0" algn="ctr">
              <a:buNone/>
            </a:pPr>
            <a:r>
              <a:rPr lang="en-US" dirty="0"/>
              <a:t>Jude 21-23</a:t>
            </a:r>
          </a:p>
        </p:txBody>
      </p:sp>
      <p:sp>
        <p:nvSpPr>
          <p:cNvPr id="13" name="Content Placeholder 3">
            <a:extLst>
              <a:ext uri="{FF2B5EF4-FFF2-40B4-BE49-F238E27FC236}">
                <a16:creationId xmlns:a16="http://schemas.microsoft.com/office/drawing/2014/main" id="{A95D480C-09BF-A24A-83E2-B8AF1749E642}"/>
              </a:ext>
            </a:extLst>
          </p:cNvPr>
          <p:cNvSpPr>
            <a:spLocks noGrp="1"/>
          </p:cNvSpPr>
          <p:nvPr>
            <p:ph sz="half" idx="2"/>
          </p:nvPr>
        </p:nvSpPr>
        <p:spPr>
          <a:xfrm>
            <a:off x="4629149" y="1044442"/>
            <a:ext cx="4336255" cy="4103027"/>
          </a:xfrm>
        </p:spPr>
        <p:txBody>
          <a:bodyPr>
            <a:normAutofit fontScale="92500" lnSpcReduction="10000"/>
          </a:bodyPr>
          <a:lstStyle/>
          <a:p>
            <a:pPr marL="0" indent="0">
              <a:buNone/>
            </a:pPr>
            <a:r>
              <a:rPr lang="en-US" sz="2800" dirty="0"/>
              <a:t>Will you allow yourself to be loved</a:t>
            </a:r>
            <a:r>
              <a:rPr lang="en-US" sz="2600" dirty="0"/>
              <a:t>?</a:t>
            </a:r>
          </a:p>
          <a:p>
            <a:r>
              <a:rPr lang="en-US" sz="2600" dirty="0"/>
              <a:t>How do I respond to being told that I’m in sin?</a:t>
            </a:r>
          </a:p>
          <a:p>
            <a:r>
              <a:rPr lang="en-US" sz="2600" dirty="0"/>
              <a:t>Do I lash out or give excuses? </a:t>
            </a:r>
          </a:p>
          <a:p>
            <a:r>
              <a:rPr lang="en-US" sz="2600" dirty="0"/>
              <a:t>Do I bury it so deeply that everyone else is completely unaware?</a:t>
            </a:r>
          </a:p>
          <a:p>
            <a:endParaRPr lang="en-US" dirty="0"/>
          </a:p>
        </p:txBody>
      </p:sp>
    </p:spTree>
    <p:extLst>
      <p:ext uri="{BB962C8B-B14F-4D97-AF65-F5344CB8AC3E}">
        <p14:creationId xmlns:p14="http://schemas.microsoft.com/office/powerpoint/2010/main" val="2244174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fade">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2250281" y="143801"/>
            <a:ext cx="4643438" cy="799175"/>
          </a:xfrm>
          <a:ln>
            <a:noFill/>
          </a:ln>
        </p:spPr>
        <p:txBody>
          <a:bodyPr>
            <a:normAutofit/>
          </a:bodyPr>
          <a:lstStyle/>
          <a:p>
            <a:pPr algn="ctr"/>
            <a:r>
              <a:rPr lang="en-US" sz="4800" dirty="0"/>
              <a:t>Love will…</a:t>
            </a:r>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1131095" y="1207294"/>
            <a:ext cx="3262311" cy="1521620"/>
          </a:xfrm>
          <a:prstGeom prst="rect">
            <a:avLst/>
          </a:prstGeom>
          <a:ln>
            <a:solidFill>
              <a:schemeClr val="tx1">
                <a:lumMod val="85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say true hard things.</a:t>
            </a:r>
          </a:p>
        </p:txBody>
      </p:sp>
      <p:sp>
        <p:nvSpPr>
          <p:cNvPr id="7" name="Title 1">
            <a:extLst>
              <a:ext uri="{FF2B5EF4-FFF2-40B4-BE49-F238E27FC236}">
                <a16:creationId xmlns:a16="http://schemas.microsoft.com/office/drawing/2014/main" id="{3C333B70-6244-B947-8623-AA8A596E44BA}"/>
              </a:ext>
            </a:extLst>
          </p:cNvPr>
          <p:cNvSpPr txBox="1">
            <a:spLocks/>
          </p:cNvSpPr>
          <p:nvPr/>
        </p:nvSpPr>
        <p:spPr>
          <a:xfrm>
            <a:off x="1131094" y="2729837"/>
            <a:ext cx="3262311" cy="1521620"/>
          </a:xfrm>
          <a:prstGeom prst="rect">
            <a:avLst/>
          </a:prstGeom>
          <a:ln>
            <a:solidFill>
              <a:schemeClr val="tx1">
                <a:lumMod val="85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challenge me.</a:t>
            </a:r>
          </a:p>
        </p:txBody>
      </p:sp>
      <p:sp>
        <p:nvSpPr>
          <p:cNvPr id="8" name="Title 1">
            <a:extLst>
              <a:ext uri="{FF2B5EF4-FFF2-40B4-BE49-F238E27FC236}">
                <a16:creationId xmlns:a16="http://schemas.microsoft.com/office/drawing/2014/main" id="{D7C56B39-6A58-4F44-81D0-1B721EF54AE2}"/>
              </a:ext>
            </a:extLst>
          </p:cNvPr>
          <p:cNvSpPr txBox="1">
            <a:spLocks/>
          </p:cNvSpPr>
          <p:nvPr/>
        </p:nvSpPr>
        <p:spPr>
          <a:xfrm>
            <a:off x="4393405" y="1207294"/>
            <a:ext cx="3262311" cy="1521620"/>
          </a:xfrm>
          <a:prstGeom prst="rect">
            <a:avLst/>
          </a:prstGeom>
          <a:ln>
            <a:solidFill>
              <a:schemeClr val="tx1">
                <a:lumMod val="85000"/>
              </a:schemeClr>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help me when I can’t help myself. </a:t>
            </a:r>
          </a:p>
        </p:txBody>
      </p:sp>
      <p:sp>
        <p:nvSpPr>
          <p:cNvPr id="9" name="Title 1">
            <a:extLst>
              <a:ext uri="{FF2B5EF4-FFF2-40B4-BE49-F238E27FC236}">
                <a16:creationId xmlns:a16="http://schemas.microsoft.com/office/drawing/2014/main" id="{470FC951-48BA-3E44-8363-CFD4BD8BE00F}"/>
              </a:ext>
            </a:extLst>
          </p:cNvPr>
          <p:cNvSpPr txBox="1">
            <a:spLocks/>
          </p:cNvSpPr>
          <p:nvPr/>
        </p:nvSpPr>
        <p:spPr>
          <a:xfrm>
            <a:off x="4393405" y="2729837"/>
            <a:ext cx="3262312" cy="1521620"/>
          </a:xfrm>
          <a:prstGeom prst="rect">
            <a:avLst/>
          </a:prstGeom>
          <a:ln>
            <a:solidFill>
              <a:schemeClr val="tx1">
                <a:lumMod val="85000"/>
              </a:schemeClr>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dirty="0"/>
              <a:t>correct me when I am in sin. </a:t>
            </a:r>
          </a:p>
        </p:txBody>
      </p:sp>
    </p:spTree>
    <p:extLst>
      <p:ext uri="{BB962C8B-B14F-4D97-AF65-F5344CB8AC3E}">
        <p14:creationId xmlns:p14="http://schemas.microsoft.com/office/powerpoint/2010/main" val="3388144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6669-102E-CB47-8A07-59C81124E950}"/>
              </a:ext>
            </a:extLst>
          </p:cNvPr>
          <p:cNvSpPr>
            <a:spLocks noGrp="1"/>
          </p:cNvSpPr>
          <p:nvPr>
            <p:ph type="ctrTitle"/>
          </p:nvPr>
        </p:nvSpPr>
        <p:spPr>
          <a:xfrm>
            <a:off x="1232297" y="1074208"/>
            <a:ext cx="6679406" cy="3566584"/>
          </a:xfrm>
        </p:spPr>
        <p:txBody>
          <a:bodyPr anchor="ctr">
            <a:normAutofit/>
          </a:bodyPr>
          <a:lstStyle/>
          <a:p>
            <a:r>
              <a:rPr lang="en-US" sz="6000" dirty="0"/>
              <a:t>Will you allow yourself to be loved?</a:t>
            </a:r>
          </a:p>
        </p:txBody>
      </p:sp>
    </p:spTree>
    <p:extLst>
      <p:ext uri="{BB962C8B-B14F-4D97-AF65-F5344CB8AC3E}">
        <p14:creationId xmlns:p14="http://schemas.microsoft.com/office/powerpoint/2010/main" val="4054574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4F96-7A7A-B342-8CA6-63EA59A21942}"/>
              </a:ext>
            </a:extLst>
          </p:cNvPr>
          <p:cNvSpPr>
            <a:spLocks noGrp="1"/>
          </p:cNvSpPr>
          <p:nvPr>
            <p:ph type="title"/>
          </p:nvPr>
        </p:nvSpPr>
        <p:spPr/>
        <p:txBody>
          <a:bodyPr/>
          <a:lstStyle/>
          <a:p>
            <a:r>
              <a:rPr lang="en-US" dirty="0"/>
              <a:t>Some questions to consider when thinking about our ability to receive love…</a:t>
            </a:r>
          </a:p>
        </p:txBody>
      </p:sp>
      <p:sp>
        <p:nvSpPr>
          <p:cNvPr id="3" name="Content Placeholder 2">
            <a:extLst>
              <a:ext uri="{FF2B5EF4-FFF2-40B4-BE49-F238E27FC236}">
                <a16:creationId xmlns:a16="http://schemas.microsoft.com/office/drawing/2014/main" id="{F2BE2BF2-C99F-A040-BA03-E02DBA77EAFD}"/>
              </a:ext>
            </a:extLst>
          </p:cNvPr>
          <p:cNvSpPr>
            <a:spLocks noGrp="1"/>
          </p:cNvSpPr>
          <p:nvPr>
            <p:ph idx="1"/>
          </p:nvPr>
        </p:nvSpPr>
        <p:spPr/>
        <p:txBody>
          <a:bodyPr/>
          <a:lstStyle/>
          <a:p>
            <a:pPr marL="457200" indent="-457200">
              <a:buFont typeface="+mj-lt"/>
              <a:buAutoNum type="arabicPeriod"/>
            </a:pPr>
            <a:r>
              <a:rPr lang="en-US" dirty="0"/>
              <a:t>Do I allow myself to be vulnerable enough to be loved?</a:t>
            </a:r>
          </a:p>
          <a:p>
            <a:pPr marL="457200" indent="-457200">
              <a:buFont typeface="+mj-lt"/>
              <a:buAutoNum type="arabicPeriod"/>
            </a:pPr>
            <a:r>
              <a:rPr lang="en-US" dirty="0"/>
              <a:t>Do I try to pick and choose how I’m going to be loved? </a:t>
            </a:r>
          </a:p>
          <a:p>
            <a:pPr marL="457200" indent="-457200">
              <a:buFont typeface="+mj-lt"/>
              <a:buAutoNum type="arabicPeriod"/>
            </a:pPr>
            <a:r>
              <a:rPr lang="en-US" dirty="0"/>
              <a:t>Does my response to my family’s love incite more love or less?</a:t>
            </a:r>
          </a:p>
          <a:p>
            <a:pPr marL="457200" indent="-457200">
              <a:buFont typeface="+mj-lt"/>
              <a:buAutoNum type="arabicPeriod"/>
            </a:pPr>
            <a:r>
              <a:rPr lang="en-US" dirty="0"/>
              <a:t>Do I think that when others love me that they’re just acting?</a:t>
            </a:r>
          </a:p>
          <a:p>
            <a:pPr marL="457200" indent="-457200">
              <a:buFont typeface="+mj-lt"/>
              <a:buAutoNum type="arabicPeriod"/>
            </a:pPr>
            <a:r>
              <a:rPr lang="en-US" dirty="0"/>
              <a:t>Do I look for ulterior motives in peoples' actions or am I looking to attribute their actions to their love?</a:t>
            </a:r>
          </a:p>
          <a:p>
            <a:pPr marL="457200" indent="-457200">
              <a:buFont typeface="+mj-lt"/>
              <a:buAutoNum type="arabicPeriod"/>
            </a:pPr>
            <a:r>
              <a:rPr lang="en-US" dirty="0"/>
              <a:t>Does my inability to let others love me affect my ability to             love them?</a:t>
            </a:r>
          </a:p>
          <a:p>
            <a:pPr marL="457200" indent="-457200">
              <a:buFont typeface="+mj-lt"/>
              <a:buAutoNum type="arabicPeriod"/>
            </a:pPr>
            <a:r>
              <a:rPr lang="en-US" dirty="0"/>
              <a:t>I will be loved by somebody. Who’s loving me?</a:t>
            </a:r>
          </a:p>
        </p:txBody>
      </p:sp>
    </p:spTree>
    <p:extLst>
      <p:ext uri="{BB962C8B-B14F-4D97-AF65-F5344CB8AC3E}">
        <p14:creationId xmlns:p14="http://schemas.microsoft.com/office/powerpoint/2010/main" val="3404620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6669-102E-CB47-8A07-59C81124E950}"/>
              </a:ext>
            </a:extLst>
          </p:cNvPr>
          <p:cNvSpPr>
            <a:spLocks noGrp="1"/>
          </p:cNvSpPr>
          <p:nvPr>
            <p:ph type="ctrTitle"/>
          </p:nvPr>
        </p:nvSpPr>
        <p:spPr>
          <a:xfrm>
            <a:off x="1232297" y="1862666"/>
            <a:ext cx="6679406" cy="1989667"/>
          </a:xfrm>
        </p:spPr>
        <p:txBody>
          <a:bodyPr anchor="ctr">
            <a:normAutofit fontScale="90000"/>
          </a:bodyPr>
          <a:lstStyle/>
          <a:p>
            <a:r>
              <a:rPr lang="en-US" sz="6000" dirty="0"/>
              <a:t>Do you allow yourself             to be loved?</a:t>
            </a:r>
          </a:p>
        </p:txBody>
      </p:sp>
    </p:spTree>
    <p:extLst>
      <p:ext uri="{BB962C8B-B14F-4D97-AF65-F5344CB8AC3E}">
        <p14:creationId xmlns:p14="http://schemas.microsoft.com/office/powerpoint/2010/main" val="2549785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6669-102E-CB47-8A07-59C81124E950}"/>
              </a:ext>
            </a:extLst>
          </p:cNvPr>
          <p:cNvSpPr>
            <a:spLocks noGrp="1"/>
          </p:cNvSpPr>
          <p:nvPr>
            <p:ph type="ctrTitle" idx="4294967295"/>
          </p:nvPr>
        </p:nvSpPr>
        <p:spPr>
          <a:xfrm>
            <a:off x="0" y="1"/>
            <a:ext cx="9144000" cy="1028700"/>
          </a:xfrm>
        </p:spPr>
        <p:txBody>
          <a:bodyPr anchor="ctr">
            <a:normAutofit/>
          </a:bodyPr>
          <a:lstStyle/>
          <a:p>
            <a:pPr algn="ctr"/>
            <a:r>
              <a:rPr lang="en-US" sz="5600" dirty="0"/>
              <a:t>I have loved you… </a:t>
            </a:r>
          </a:p>
        </p:txBody>
      </p:sp>
      <p:sp>
        <p:nvSpPr>
          <p:cNvPr id="3" name="Title 1">
            <a:extLst>
              <a:ext uri="{FF2B5EF4-FFF2-40B4-BE49-F238E27FC236}">
                <a16:creationId xmlns:a16="http://schemas.microsoft.com/office/drawing/2014/main" id="{DCDC741F-F9EB-5E4E-9390-A0A4F4BE7417}"/>
              </a:ext>
            </a:extLst>
          </p:cNvPr>
          <p:cNvSpPr txBox="1">
            <a:spLocks/>
          </p:cNvSpPr>
          <p:nvPr/>
        </p:nvSpPr>
        <p:spPr>
          <a:xfrm>
            <a:off x="1050131" y="1028702"/>
            <a:ext cx="8210549" cy="70723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US" sz="4000" dirty="0"/>
              <a:t>…how have You loved us?”</a:t>
            </a:r>
          </a:p>
        </p:txBody>
      </p:sp>
      <p:sp>
        <p:nvSpPr>
          <p:cNvPr id="4" name="Title 1">
            <a:extLst>
              <a:ext uri="{FF2B5EF4-FFF2-40B4-BE49-F238E27FC236}">
                <a16:creationId xmlns:a16="http://schemas.microsoft.com/office/drawing/2014/main" id="{E679FD5D-EFA5-7448-B33E-33CE9D084DD9}"/>
              </a:ext>
            </a:extLst>
          </p:cNvPr>
          <p:cNvSpPr txBox="1">
            <a:spLocks/>
          </p:cNvSpPr>
          <p:nvPr/>
        </p:nvSpPr>
        <p:spPr>
          <a:xfrm>
            <a:off x="466723" y="1668065"/>
            <a:ext cx="8210549" cy="3086100"/>
          </a:xfrm>
          <a:prstGeom prst="rect">
            <a:avLst/>
          </a:prstGeom>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r>
              <a:rPr lang="en-US" dirty="0"/>
              <a:t>How have we despised Your name? </a:t>
            </a:r>
            <a:r>
              <a:rPr lang="en-US" sz="2200" dirty="0"/>
              <a:t>(Malachi 1:6) </a:t>
            </a:r>
          </a:p>
          <a:p>
            <a:pPr lvl="0"/>
            <a:r>
              <a:rPr lang="en-US" dirty="0"/>
              <a:t>How have we defiled You? </a:t>
            </a:r>
            <a:r>
              <a:rPr lang="en-US" sz="2200" dirty="0"/>
              <a:t>(Malachi 1:7)</a:t>
            </a:r>
            <a:br>
              <a:rPr lang="en-US" sz="2200" dirty="0"/>
            </a:br>
            <a:r>
              <a:rPr lang="en-US" dirty="0"/>
              <a:t>How have we wearied You? </a:t>
            </a:r>
            <a:r>
              <a:rPr lang="en-US" sz="2200" dirty="0"/>
              <a:t>(Malachi 2:17)</a:t>
            </a:r>
          </a:p>
          <a:p>
            <a:pPr lvl="0"/>
            <a:r>
              <a:rPr lang="en-US" dirty="0"/>
              <a:t>Where is the God of justice? </a:t>
            </a:r>
            <a:r>
              <a:rPr lang="en-US" sz="2200" dirty="0"/>
              <a:t>(Malachi 2:17)</a:t>
            </a:r>
          </a:p>
          <a:p>
            <a:pPr lvl="0"/>
            <a:r>
              <a:rPr lang="en-US" dirty="0"/>
              <a:t>How shall we return? </a:t>
            </a:r>
            <a:r>
              <a:rPr lang="en-US" sz="2200" dirty="0"/>
              <a:t>(Malachi 3:7) </a:t>
            </a:r>
            <a:endParaRPr lang="en-US" dirty="0"/>
          </a:p>
          <a:p>
            <a:pPr lvl="0"/>
            <a:r>
              <a:rPr lang="en-US" dirty="0"/>
              <a:t>How have we robbed You? </a:t>
            </a:r>
            <a:r>
              <a:rPr lang="en-US" sz="2200" dirty="0"/>
              <a:t>(Malachi 3:8)</a:t>
            </a:r>
            <a:br>
              <a:rPr lang="en-US" sz="2200" dirty="0"/>
            </a:br>
            <a:r>
              <a:rPr lang="en-US" dirty="0"/>
              <a:t>What have we spoken against You? </a:t>
            </a:r>
            <a:r>
              <a:rPr lang="en-US" sz="2000" dirty="0"/>
              <a:t>(Malachi 3:13) </a:t>
            </a:r>
            <a:endParaRPr lang="en-US" dirty="0"/>
          </a:p>
        </p:txBody>
      </p:sp>
      <p:sp>
        <p:nvSpPr>
          <p:cNvPr id="5" name="TextBox 4">
            <a:extLst>
              <a:ext uri="{FF2B5EF4-FFF2-40B4-BE49-F238E27FC236}">
                <a16:creationId xmlns:a16="http://schemas.microsoft.com/office/drawing/2014/main" id="{8FF274DA-B1CD-F24D-ABA3-11B9D69EB3B3}"/>
              </a:ext>
            </a:extLst>
          </p:cNvPr>
          <p:cNvSpPr txBox="1"/>
          <p:nvPr/>
        </p:nvSpPr>
        <p:spPr>
          <a:xfrm>
            <a:off x="885824" y="4686298"/>
            <a:ext cx="7372349" cy="954107"/>
          </a:xfrm>
          <a:prstGeom prst="rect">
            <a:avLst/>
          </a:prstGeom>
          <a:noFill/>
          <a:ln>
            <a:solidFill>
              <a:schemeClr val="bg2"/>
            </a:solidFill>
          </a:ln>
        </p:spPr>
        <p:txBody>
          <a:bodyPr wrap="square" rtlCol="0">
            <a:spAutoFit/>
          </a:bodyPr>
          <a:lstStyle/>
          <a:p>
            <a:pPr algn="ctr"/>
            <a:r>
              <a:rPr lang="en-US" sz="2800" dirty="0"/>
              <a:t>Because they failed to see the love of God, they failed to be loved by God and in turn to love God. </a:t>
            </a:r>
          </a:p>
        </p:txBody>
      </p:sp>
    </p:spTree>
    <p:extLst>
      <p:ext uri="{BB962C8B-B14F-4D97-AF65-F5344CB8AC3E}">
        <p14:creationId xmlns:p14="http://schemas.microsoft.com/office/powerpoint/2010/main" val="440472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2411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4DB7D3-425A-EA4D-B98E-DFF8FE9F40DE}"/>
              </a:ext>
            </a:extLst>
          </p:cNvPr>
          <p:cNvSpPr txBox="1"/>
          <p:nvPr/>
        </p:nvSpPr>
        <p:spPr>
          <a:xfrm>
            <a:off x="485775" y="1087785"/>
            <a:ext cx="3743328" cy="3539430"/>
          </a:xfrm>
          <a:prstGeom prst="rect">
            <a:avLst/>
          </a:prstGeom>
          <a:noFill/>
          <a:ln>
            <a:solidFill>
              <a:schemeClr val="accent5">
                <a:lumMod val="40000"/>
                <a:lumOff val="60000"/>
              </a:schemeClr>
            </a:solidFill>
          </a:ln>
        </p:spPr>
        <p:txBody>
          <a:bodyPr wrap="square" rtlCol="0" anchor="ctr">
            <a:spAutoFit/>
          </a:bodyPr>
          <a:lstStyle/>
          <a:p>
            <a:pPr algn="ctr"/>
            <a:r>
              <a:rPr lang="en-US" sz="2800" dirty="0"/>
              <a:t> “For God so loved the world, that He gave His only begotten Son, that whoever believes in Him shall not perish, but have eternal life.</a:t>
            </a:r>
          </a:p>
          <a:p>
            <a:pPr algn="ctr"/>
            <a:endParaRPr lang="en-US" sz="2800" dirty="0"/>
          </a:p>
          <a:p>
            <a:pPr algn="ctr"/>
            <a:r>
              <a:rPr lang="en-US" sz="2800" dirty="0"/>
              <a:t>John 3:16</a:t>
            </a:r>
          </a:p>
        </p:txBody>
      </p:sp>
      <p:sp>
        <p:nvSpPr>
          <p:cNvPr id="3" name="TextBox 2">
            <a:extLst>
              <a:ext uri="{FF2B5EF4-FFF2-40B4-BE49-F238E27FC236}">
                <a16:creationId xmlns:a16="http://schemas.microsoft.com/office/drawing/2014/main" id="{76322239-1D18-BF46-9A75-38CB3CA91F77}"/>
              </a:ext>
            </a:extLst>
          </p:cNvPr>
          <p:cNvSpPr txBox="1"/>
          <p:nvPr/>
        </p:nvSpPr>
        <p:spPr>
          <a:xfrm>
            <a:off x="4622004" y="1087785"/>
            <a:ext cx="4036221" cy="3539430"/>
          </a:xfrm>
          <a:prstGeom prst="rect">
            <a:avLst/>
          </a:prstGeom>
          <a:noFill/>
          <a:ln>
            <a:solidFill>
              <a:schemeClr val="bg2"/>
            </a:solidFill>
          </a:ln>
        </p:spPr>
        <p:txBody>
          <a:bodyPr wrap="square" rtlCol="0">
            <a:spAutoFit/>
          </a:bodyPr>
          <a:lstStyle/>
          <a:p>
            <a:pPr algn="ctr"/>
            <a:r>
              <a:rPr lang="en-US" sz="2800" dirty="0"/>
              <a:t>He was in the world, and the world was made through Him, and the world did not know Him.  He came to His own, and those who were His own did not receive Him.</a:t>
            </a:r>
          </a:p>
          <a:p>
            <a:pPr algn="ctr"/>
            <a:r>
              <a:rPr lang="en-US" sz="2800" dirty="0"/>
              <a:t>John 1:10-11</a:t>
            </a:r>
          </a:p>
        </p:txBody>
      </p:sp>
    </p:spTree>
    <p:extLst>
      <p:ext uri="{BB962C8B-B14F-4D97-AF65-F5344CB8AC3E}">
        <p14:creationId xmlns:p14="http://schemas.microsoft.com/office/powerpoint/2010/main" val="2770184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A2400-235D-3A49-90B0-20279937F539}"/>
              </a:ext>
            </a:extLst>
          </p:cNvPr>
          <p:cNvSpPr txBox="1">
            <a:spLocks/>
          </p:cNvSpPr>
          <p:nvPr/>
        </p:nvSpPr>
        <p:spPr>
          <a:xfrm>
            <a:off x="1232297" y="1862666"/>
            <a:ext cx="6679406" cy="1989667"/>
          </a:xfrm>
          <a:prstGeom prst="rect">
            <a:avLst/>
          </a:prstGeom>
        </p:spPr>
        <p:txBody>
          <a:bodyPr anchor="ctr">
            <a:normAutofit fontScale="8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6000" dirty="0"/>
              <a:t>Being loved can                 be uncomfortable, vulnerable, and exposing. </a:t>
            </a:r>
          </a:p>
        </p:txBody>
      </p:sp>
    </p:spTree>
    <p:extLst>
      <p:ext uri="{BB962C8B-B14F-4D97-AF65-F5344CB8AC3E}">
        <p14:creationId xmlns:p14="http://schemas.microsoft.com/office/powerpoint/2010/main" val="2083471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50006" y="15213"/>
            <a:ext cx="1971675" cy="799175"/>
          </a:xfrm>
          <a:ln>
            <a:noFill/>
          </a:ln>
        </p:spPr>
        <p:txBody>
          <a:bodyPr/>
          <a:lstStyle/>
          <a:p>
            <a:r>
              <a:rPr lang="en-US" dirty="0"/>
              <a:t>Love will…</a:t>
            </a:r>
          </a:p>
        </p:txBody>
      </p:sp>
      <p:sp>
        <p:nvSpPr>
          <p:cNvPr id="3" name="Content Placeholder 2">
            <a:extLst>
              <a:ext uri="{FF2B5EF4-FFF2-40B4-BE49-F238E27FC236}">
                <a16:creationId xmlns:a16="http://schemas.microsoft.com/office/drawing/2014/main" id="{B53BEEA6-6FDC-7E46-90BA-C02FD93F739D}"/>
              </a:ext>
            </a:extLst>
          </p:cNvPr>
          <p:cNvSpPr>
            <a:spLocks noGrp="1"/>
          </p:cNvSpPr>
          <p:nvPr>
            <p:ph sz="half" idx="1"/>
          </p:nvPr>
        </p:nvSpPr>
        <p:spPr>
          <a:xfrm>
            <a:off x="178595" y="1044442"/>
            <a:ext cx="4229100" cy="4655345"/>
          </a:xfrm>
        </p:spPr>
        <p:txBody>
          <a:bodyPr>
            <a:normAutofit fontScale="92500" lnSpcReduction="10000"/>
          </a:bodyPr>
          <a:lstStyle/>
          <a:p>
            <a:pPr marL="0" indent="0" algn="ctr">
              <a:buNone/>
            </a:pPr>
            <a:r>
              <a:rPr lang="en-US" dirty="0"/>
              <a:t>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a:t>
            </a:r>
          </a:p>
          <a:p>
            <a:pPr marL="0" indent="0" algn="ctr">
              <a:buNone/>
            </a:pPr>
            <a:r>
              <a:rPr lang="en-US" dirty="0"/>
              <a:t>Ephesians 4:13-16</a:t>
            </a:r>
          </a:p>
        </p:txBody>
      </p:sp>
      <p:sp>
        <p:nvSpPr>
          <p:cNvPr id="4" name="Content Placeholder 3">
            <a:extLst>
              <a:ext uri="{FF2B5EF4-FFF2-40B4-BE49-F238E27FC236}">
                <a16:creationId xmlns:a16="http://schemas.microsoft.com/office/drawing/2014/main" id="{EC52BEFC-61C5-3046-A814-688B103CE0A3}"/>
              </a:ext>
            </a:extLst>
          </p:cNvPr>
          <p:cNvSpPr>
            <a:spLocks noGrp="1"/>
          </p:cNvSpPr>
          <p:nvPr>
            <p:ph sz="half" idx="2"/>
          </p:nvPr>
        </p:nvSpPr>
        <p:spPr>
          <a:xfrm>
            <a:off x="4629150" y="1044442"/>
            <a:ext cx="4229100" cy="4103027"/>
          </a:xfrm>
        </p:spPr>
        <p:txBody>
          <a:bodyPr>
            <a:normAutofit fontScale="92500" lnSpcReduction="10000"/>
          </a:bodyPr>
          <a:lstStyle/>
          <a:p>
            <a:pPr marL="0" indent="0">
              <a:buNone/>
            </a:pPr>
            <a:r>
              <a:rPr lang="en-US" sz="2800" dirty="0"/>
              <a:t>Will you allow yourself to be loved</a:t>
            </a:r>
            <a:r>
              <a:rPr lang="en-US" sz="2600" dirty="0"/>
              <a:t>?</a:t>
            </a:r>
          </a:p>
          <a:p>
            <a:r>
              <a:rPr lang="en-US" sz="2600" dirty="0"/>
              <a:t>How do I respond when others tell me hard things?</a:t>
            </a:r>
          </a:p>
          <a:p>
            <a:r>
              <a:rPr lang="en-US" sz="2600" dirty="0"/>
              <a:t>Do we rebuff at true things because we don’t like how it makes us feel?</a:t>
            </a:r>
          </a:p>
          <a:p>
            <a:r>
              <a:rPr lang="en-US" sz="2600" dirty="0"/>
              <a:t>Am I willing to accept when others tell me that there are areas in my life that aren’t measuring up to the stature   of Christ?</a:t>
            </a:r>
          </a:p>
          <a:p>
            <a:pPr marL="0" indent="0">
              <a:buNone/>
            </a:pPr>
            <a:endParaRPr lang="en-US" dirty="0"/>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210978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dirty="0"/>
              <a:t>say true hard things.</a:t>
            </a:r>
          </a:p>
        </p:txBody>
      </p:sp>
    </p:spTree>
    <p:extLst>
      <p:ext uri="{BB962C8B-B14F-4D97-AF65-F5344CB8AC3E}">
        <p14:creationId xmlns:p14="http://schemas.microsoft.com/office/powerpoint/2010/main" val="507541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50006" y="15213"/>
            <a:ext cx="1971675" cy="799175"/>
          </a:xfrm>
          <a:ln>
            <a:noFill/>
          </a:ln>
        </p:spPr>
        <p:txBody>
          <a:bodyPr/>
          <a:lstStyle/>
          <a:p>
            <a:r>
              <a:rPr lang="en-US" dirty="0"/>
              <a:t>Love will…</a:t>
            </a:r>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210978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solidFill>
                  <a:schemeClr val="tx2">
                    <a:lumMod val="75000"/>
                  </a:schemeClr>
                </a:solidFill>
              </a:rPr>
              <a:t>say true hard things.</a:t>
            </a:r>
          </a:p>
        </p:txBody>
      </p:sp>
      <p:sp>
        <p:nvSpPr>
          <p:cNvPr id="10" name="Content Placeholder 2">
            <a:extLst>
              <a:ext uri="{FF2B5EF4-FFF2-40B4-BE49-F238E27FC236}">
                <a16:creationId xmlns:a16="http://schemas.microsoft.com/office/drawing/2014/main" id="{60AA083B-A3C8-E84D-8D9E-3948630C0E34}"/>
              </a:ext>
            </a:extLst>
          </p:cNvPr>
          <p:cNvSpPr>
            <a:spLocks noGrp="1"/>
          </p:cNvSpPr>
          <p:nvPr>
            <p:ph sz="half" idx="1"/>
          </p:nvPr>
        </p:nvSpPr>
        <p:spPr>
          <a:xfrm>
            <a:off x="178595" y="1044442"/>
            <a:ext cx="4229100" cy="4655345"/>
          </a:xfrm>
        </p:spPr>
        <p:txBody>
          <a:bodyPr>
            <a:normAutofit/>
          </a:bodyPr>
          <a:lstStyle/>
          <a:p>
            <a:pPr marL="0" indent="0" algn="ctr">
              <a:buNone/>
            </a:pPr>
            <a:r>
              <a:rPr lang="en-US" sz="2000" b="1" baseline="30000" dirty="0"/>
              <a:t>9 </a:t>
            </a:r>
            <a:r>
              <a:rPr lang="en-US" sz="2000" dirty="0"/>
              <a:t>Now as to the love of the brethren, you have no need for </a:t>
            </a:r>
            <a:r>
              <a:rPr lang="en-US" sz="2000" i="1" dirty="0"/>
              <a:t>anyone</a:t>
            </a:r>
            <a:r>
              <a:rPr lang="en-US" sz="2000" dirty="0"/>
              <a:t> to write to you, for you yourselves are taught by God to love one another; </a:t>
            </a:r>
            <a:r>
              <a:rPr lang="en-US" sz="2000" b="1" baseline="30000" dirty="0"/>
              <a:t>10 </a:t>
            </a:r>
            <a:r>
              <a:rPr lang="en-US" sz="2000" dirty="0"/>
              <a:t>for indeed you do practice it toward all the brethren who are in all Macedonia. But we urge you, brethren, to excel still more, </a:t>
            </a:r>
            <a:r>
              <a:rPr lang="en-US" sz="2000" b="1" baseline="30000" dirty="0"/>
              <a:t>11 </a:t>
            </a:r>
            <a:r>
              <a:rPr lang="en-US" sz="2000" dirty="0"/>
              <a:t>and to make it your ambition to lead a quiet life and attend to your own business and work with your hands, just as we commanded you, </a:t>
            </a:r>
            <a:r>
              <a:rPr lang="en-US" sz="2000" b="1" baseline="30000" dirty="0"/>
              <a:t>12 </a:t>
            </a:r>
            <a:r>
              <a:rPr lang="en-US" sz="2000" dirty="0"/>
              <a:t>so that you will behave properly toward outsiders and not be in any need.</a:t>
            </a:r>
          </a:p>
          <a:p>
            <a:pPr marL="0" indent="0" algn="ctr">
              <a:buNone/>
            </a:pPr>
            <a:r>
              <a:rPr lang="en-US" sz="2000" dirty="0"/>
              <a:t>1 Thessalonians 4:9-12</a:t>
            </a:r>
          </a:p>
        </p:txBody>
      </p:sp>
      <p:sp>
        <p:nvSpPr>
          <p:cNvPr id="4" name="Content Placeholder 3">
            <a:extLst>
              <a:ext uri="{FF2B5EF4-FFF2-40B4-BE49-F238E27FC236}">
                <a16:creationId xmlns:a16="http://schemas.microsoft.com/office/drawing/2014/main" id="{B9AC926F-D8D3-BC44-B007-6D3ED7896E3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181624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DA34-83B1-5440-975A-7FE075337FFB}"/>
              </a:ext>
            </a:extLst>
          </p:cNvPr>
          <p:cNvSpPr>
            <a:spLocks noGrp="1"/>
          </p:cNvSpPr>
          <p:nvPr>
            <p:ph type="title"/>
          </p:nvPr>
        </p:nvSpPr>
        <p:spPr>
          <a:xfrm>
            <a:off x="50006" y="15213"/>
            <a:ext cx="1971675" cy="799175"/>
          </a:xfrm>
          <a:ln>
            <a:noFill/>
          </a:ln>
        </p:spPr>
        <p:txBody>
          <a:bodyPr/>
          <a:lstStyle/>
          <a:p>
            <a:r>
              <a:rPr lang="en-US" dirty="0"/>
              <a:t>Love will…</a:t>
            </a:r>
          </a:p>
        </p:txBody>
      </p:sp>
      <p:sp>
        <p:nvSpPr>
          <p:cNvPr id="6" name="Title 1">
            <a:extLst>
              <a:ext uri="{FF2B5EF4-FFF2-40B4-BE49-F238E27FC236}">
                <a16:creationId xmlns:a16="http://schemas.microsoft.com/office/drawing/2014/main" id="{0E3E73B9-5677-3044-991C-FCCC5ABC2344}"/>
              </a:ext>
            </a:extLst>
          </p:cNvPr>
          <p:cNvSpPr txBox="1">
            <a:spLocks/>
          </p:cNvSpPr>
          <p:nvPr/>
        </p:nvSpPr>
        <p:spPr>
          <a:xfrm>
            <a:off x="2109789" y="15213"/>
            <a:ext cx="1662112" cy="799175"/>
          </a:xfrm>
          <a:prstGeom prst="rect">
            <a:avLst/>
          </a:prstGeom>
          <a:ln>
            <a:solidFill>
              <a:schemeClr val="accent5">
                <a:lumMod val="40000"/>
                <a:lumOff val="60000"/>
              </a:schemeClr>
            </a:solidFill>
          </a:ln>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solidFill>
                  <a:schemeClr val="tx2">
                    <a:lumMod val="75000"/>
                  </a:schemeClr>
                </a:solidFill>
              </a:rPr>
              <a:t>say true hard things.</a:t>
            </a:r>
          </a:p>
        </p:txBody>
      </p:sp>
      <p:sp>
        <p:nvSpPr>
          <p:cNvPr id="7" name="Title 1">
            <a:extLst>
              <a:ext uri="{FF2B5EF4-FFF2-40B4-BE49-F238E27FC236}">
                <a16:creationId xmlns:a16="http://schemas.microsoft.com/office/drawing/2014/main" id="{3C333B70-6244-B947-8623-AA8A596E44BA}"/>
              </a:ext>
            </a:extLst>
          </p:cNvPr>
          <p:cNvSpPr txBox="1">
            <a:spLocks/>
          </p:cNvSpPr>
          <p:nvPr/>
        </p:nvSpPr>
        <p:spPr>
          <a:xfrm>
            <a:off x="3860009" y="15213"/>
            <a:ext cx="1662112" cy="799175"/>
          </a:xfrm>
          <a:prstGeom prst="rect">
            <a:avLst/>
          </a:prstGeom>
          <a:ln>
            <a:solidFill>
              <a:schemeClr val="bg2">
                <a:lumMod val="60000"/>
                <a:lumOff val="4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300" b="1" dirty="0"/>
              <a:t>challenge me.</a:t>
            </a:r>
          </a:p>
        </p:txBody>
      </p:sp>
      <p:sp>
        <p:nvSpPr>
          <p:cNvPr id="10" name="Content Placeholder 2">
            <a:extLst>
              <a:ext uri="{FF2B5EF4-FFF2-40B4-BE49-F238E27FC236}">
                <a16:creationId xmlns:a16="http://schemas.microsoft.com/office/drawing/2014/main" id="{60AA083B-A3C8-E84D-8D9E-3948630C0E34}"/>
              </a:ext>
            </a:extLst>
          </p:cNvPr>
          <p:cNvSpPr>
            <a:spLocks noGrp="1"/>
          </p:cNvSpPr>
          <p:nvPr>
            <p:ph sz="half" idx="1"/>
          </p:nvPr>
        </p:nvSpPr>
        <p:spPr>
          <a:xfrm>
            <a:off x="178595" y="1044442"/>
            <a:ext cx="4229100" cy="4655345"/>
          </a:xfrm>
        </p:spPr>
        <p:txBody>
          <a:bodyPr>
            <a:normAutofit fontScale="92500" lnSpcReduction="10000"/>
          </a:bodyPr>
          <a:lstStyle/>
          <a:p>
            <a:pPr marL="0" indent="0" algn="ctr">
              <a:buNone/>
            </a:pPr>
            <a:r>
              <a:rPr lang="en-US" b="1" baseline="30000" dirty="0"/>
              <a:t>7 </a:t>
            </a:r>
            <a:r>
              <a:rPr lang="en-US" dirty="0"/>
              <a:t>For God has not given us a spirit of timidity, but of power and love and discipline. </a:t>
            </a:r>
            <a:r>
              <a:rPr lang="en-US" b="1" baseline="30000" dirty="0"/>
              <a:t>8 </a:t>
            </a:r>
            <a:r>
              <a:rPr lang="en-US" dirty="0"/>
              <a:t>Therefore do not be ashamed of the testimony of our Lord or of me His prisoner, but join with </a:t>
            </a:r>
            <a:r>
              <a:rPr lang="en-US" i="1" dirty="0"/>
              <a:t>me</a:t>
            </a:r>
            <a:r>
              <a:rPr lang="en-US" dirty="0"/>
              <a:t> in suffering for the gospel according to the power of God, …</a:t>
            </a:r>
            <a:r>
              <a:rPr lang="en-US" b="1" baseline="30000" dirty="0"/>
              <a:t>12 </a:t>
            </a:r>
            <a:r>
              <a:rPr lang="en-US" dirty="0"/>
              <a:t>For this reason I also suffer these things, but I am not ashamed; for I know whom I have believed and I am convinced that He is able to guard what I have entrusted to Him until that day.</a:t>
            </a:r>
            <a:r>
              <a:rPr lang="en-US" b="1" baseline="30000" dirty="0"/>
              <a:t>13 </a:t>
            </a:r>
            <a:r>
              <a:rPr lang="en-US" dirty="0"/>
              <a:t>Retain the standard of sound words which you have heard from me, in the faith and love which are in Christ Jesus. </a:t>
            </a:r>
            <a:r>
              <a:rPr lang="en-US" b="1" baseline="30000" dirty="0"/>
              <a:t>14 </a:t>
            </a:r>
            <a:r>
              <a:rPr lang="en-US" dirty="0"/>
              <a:t>Guard, through the Holy Spirit who dwells in us, the treasure which has been entrusted to </a:t>
            </a:r>
            <a:r>
              <a:rPr lang="en-US" i="1" dirty="0"/>
              <a:t>you</a:t>
            </a:r>
            <a:r>
              <a:rPr lang="en-US" dirty="0"/>
              <a:t>.</a:t>
            </a:r>
          </a:p>
          <a:p>
            <a:pPr marL="0" indent="0" algn="ctr">
              <a:buNone/>
            </a:pPr>
            <a:r>
              <a:rPr lang="en-US" dirty="0"/>
              <a:t>2</a:t>
            </a:r>
            <a:r>
              <a:rPr lang="en-US" baseline="30000" dirty="0"/>
              <a:t>nd</a:t>
            </a:r>
            <a:r>
              <a:rPr lang="en-US" dirty="0"/>
              <a:t> Timothy 1:7-8, 12-14</a:t>
            </a:r>
          </a:p>
        </p:txBody>
      </p:sp>
      <p:sp>
        <p:nvSpPr>
          <p:cNvPr id="11" name="Content Placeholder 3">
            <a:extLst>
              <a:ext uri="{FF2B5EF4-FFF2-40B4-BE49-F238E27FC236}">
                <a16:creationId xmlns:a16="http://schemas.microsoft.com/office/drawing/2014/main" id="{983D0580-1FFF-F04E-9087-F0618E6DA396}"/>
              </a:ext>
            </a:extLst>
          </p:cNvPr>
          <p:cNvSpPr>
            <a:spLocks noGrp="1"/>
          </p:cNvSpPr>
          <p:nvPr>
            <p:ph sz="half" idx="2"/>
          </p:nvPr>
        </p:nvSpPr>
        <p:spPr>
          <a:xfrm>
            <a:off x="4629149" y="1044442"/>
            <a:ext cx="4336255" cy="4103027"/>
          </a:xfrm>
        </p:spPr>
        <p:txBody>
          <a:bodyPr>
            <a:normAutofit fontScale="92500" lnSpcReduction="10000"/>
          </a:bodyPr>
          <a:lstStyle/>
          <a:p>
            <a:pPr marL="0" indent="0">
              <a:buNone/>
            </a:pPr>
            <a:r>
              <a:rPr lang="en-US" sz="2800" dirty="0"/>
              <a:t>Will you allow yourself to be loved</a:t>
            </a:r>
            <a:r>
              <a:rPr lang="en-US" sz="2600" dirty="0"/>
              <a:t>?</a:t>
            </a:r>
          </a:p>
          <a:p>
            <a:r>
              <a:rPr lang="en-US" sz="2600" dirty="0"/>
              <a:t>How do I respond when others push me to avoid spiritual stagnancy?</a:t>
            </a:r>
          </a:p>
          <a:p>
            <a:r>
              <a:rPr lang="en-US" sz="2600" dirty="0"/>
              <a:t>How am I when challenged to focus on a life with contentment as opposed to one that’s celebrated by the world?</a:t>
            </a:r>
          </a:p>
          <a:p>
            <a:r>
              <a:rPr lang="en-US" sz="2600" dirty="0"/>
              <a:t>How do I take being told to suffer for the sake of the gospel?</a:t>
            </a:r>
          </a:p>
          <a:p>
            <a:pPr marL="0" indent="0">
              <a:buNone/>
            </a:pPr>
            <a:endParaRPr lang="en-US" dirty="0"/>
          </a:p>
        </p:txBody>
      </p:sp>
    </p:spTree>
    <p:extLst>
      <p:ext uri="{BB962C8B-B14F-4D97-AF65-F5344CB8AC3E}">
        <p14:creationId xmlns:p14="http://schemas.microsoft.com/office/powerpoint/2010/main" val="4255764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fade">
                                      <p:cBhvr>
                                        <p:cTn id="2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1503</Words>
  <Application>Microsoft Macintosh PowerPoint</Application>
  <PresentationFormat>On-screen Show (16:10)</PresentationFormat>
  <Paragraphs>82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Do you allow yourself             to be loved?</vt:lpstr>
      <vt:lpstr>I have loved you… </vt:lpstr>
      <vt:lpstr>PowerPoint Presentation</vt:lpstr>
      <vt:lpstr>PowerPoint Presentation</vt:lpstr>
      <vt:lpstr>PowerPoint Presentation</vt:lpstr>
      <vt:lpstr>Love will…</vt:lpstr>
      <vt:lpstr>Love will…</vt:lpstr>
      <vt:lpstr>Love will…</vt:lpstr>
      <vt:lpstr>Love will…</vt:lpstr>
      <vt:lpstr>Love will…</vt:lpstr>
      <vt:lpstr>Love will…</vt:lpstr>
      <vt:lpstr>Love will…</vt:lpstr>
      <vt:lpstr>Will you allow yourself to be loved?</vt:lpstr>
      <vt:lpstr>Some questions to consider when thinking about our ability to receive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2</cp:revision>
  <dcterms:created xsi:type="dcterms:W3CDTF">2021-09-18T23:23:49Z</dcterms:created>
  <dcterms:modified xsi:type="dcterms:W3CDTF">2021-09-19T01:51:48Z</dcterms:modified>
</cp:coreProperties>
</file>