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94"/>
  </p:normalViewPr>
  <p:slideViewPr>
    <p:cSldViewPr snapToGrid="0" snapToObjects="1">
      <p:cViewPr varScale="1">
        <p:scale>
          <a:sx n="90" d="100"/>
          <a:sy n="90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7068-094F-4E4E-B73A-67D186BD1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Gospel of John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B7558-14E9-DF41-A92C-C8BD1BA79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02: Prologue (1:1-18)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3D4BB-C838-D54F-B365-D4139E5E10AE}"/>
              </a:ext>
            </a:extLst>
          </p:cNvPr>
          <p:cNvSpPr txBox="1"/>
          <p:nvPr/>
        </p:nvSpPr>
        <p:spPr>
          <a:xfrm>
            <a:off x="7730332" y="5014437"/>
            <a:ext cx="4214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THOUGHT QUESTION:</a:t>
            </a:r>
          </a:p>
          <a:p>
            <a:r>
              <a:rPr lang="en-US" dirty="0"/>
              <a:t>If you are not (</a:t>
            </a:r>
            <a:r>
              <a:rPr lang="en-US" i="1" dirty="0"/>
              <a:t>or were not) </a:t>
            </a:r>
            <a:r>
              <a:rPr lang="en-US" dirty="0"/>
              <a:t>a Christian, what is (</a:t>
            </a:r>
            <a:r>
              <a:rPr lang="en-US" i="1" dirty="0"/>
              <a:t>or what would be</a:t>
            </a:r>
            <a:r>
              <a:rPr lang="en-US" dirty="0"/>
              <a:t>) your impression of 1:1-18?</a:t>
            </a:r>
          </a:p>
        </p:txBody>
      </p:sp>
    </p:spTree>
    <p:extLst>
      <p:ext uri="{BB962C8B-B14F-4D97-AF65-F5344CB8AC3E}">
        <p14:creationId xmlns:p14="http://schemas.microsoft.com/office/powerpoint/2010/main" val="24522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F725868-877E-7A44-9629-76951B06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474"/>
          </a:xfrm>
        </p:spPr>
        <p:txBody>
          <a:bodyPr/>
          <a:lstStyle/>
          <a:p>
            <a:r>
              <a:rPr lang="en-US" dirty="0"/>
              <a:t>Chiasm </a:t>
            </a:r>
            <a:r>
              <a:rPr lang="en-US" sz="2000" dirty="0"/>
              <a:t>(example, C. Talbert, </a:t>
            </a:r>
            <a:r>
              <a:rPr lang="en-US" sz="2000" i="1" dirty="0"/>
              <a:t>Reading John</a:t>
            </a:r>
            <a:r>
              <a:rPr lang="en-US" sz="2000" dirty="0"/>
              <a:t>, p.69)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BC96-8F87-E149-BB1A-A9048440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28303" cy="4195481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A (vv.1-5): </a:t>
            </a:r>
            <a:r>
              <a:rPr lang="en-US" dirty="0"/>
              <a:t>The relation of the Logos/Word to God, to creation, to humans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 (vv.6-8): </a:t>
            </a:r>
            <a:r>
              <a:rPr lang="en-US" sz="2000" dirty="0"/>
              <a:t>The witness of John the Baptist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 (vv.9-11): </a:t>
            </a:r>
            <a:r>
              <a:rPr lang="en-US" sz="2000" dirty="0"/>
              <a:t>The coming of the Light/Logos and his rejection</a:t>
            </a:r>
          </a:p>
          <a:p>
            <a:pPr lvl="3"/>
            <a:r>
              <a:rPr lang="en-US" sz="2000" b="1" dirty="0">
                <a:solidFill>
                  <a:srgbClr val="FFFF00"/>
                </a:solidFill>
              </a:rPr>
              <a:t>D (vv.12-13): </a:t>
            </a:r>
            <a:r>
              <a:rPr lang="en-US" sz="2000" dirty="0"/>
              <a:t>The benefits of belief in the Logos/Word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C’ (v.14): </a:t>
            </a:r>
            <a:r>
              <a:rPr lang="en-US" sz="2000" dirty="0"/>
              <a:t>The coming of the Logos and his reception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B’ (v.15): </a:t>
            </a:r>
            <a:r>
              <a:rPr lang="en-US" sz="2000" dirty="0"/>
              <a:t>The witness of John the Baptist</a:t>
            </a:r>
          </a:p>
          <a:p>
            <a:r>
              <a:rPr lang="en-US" b="1" dirty="0">
                <a:solidFill>
                  <a:srgbClr val="FFC000"/>
                </a:solidFill>
              </a:rPr>
              <a:t>A’ (vv.16-18): </a:t>
            </a:r>
            <a:r>
              <a:rPr lang="en-US" dirty="0"/>
              <a:t>The relation of the Logos/Word to humans, to recreation, to God</a:t>
            </a:r>
          </a:p>
        </p:txBody>
      </p:sp>
    </p:spTree>
    <p:extLst>
      <p:ext uri="{BB962C8B-B14F-4D97-AF65-F5344CB8AC3E}">
        <p14:creationId xmlns:p14="http://schemas.microsoft.com/office/powerpoint/2010/main" val="24309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5916-41F9-C245-95E2-41429436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have you been prepared for?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1CEFD-0D75-2843-8F6F-37757E98EF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THE PROLOGUE</a:t>
            </a:r>
          </a:p>
        </p:txBody>
      </p:sp>
    </p:spTree>
    <p:extLst>
      <p:ext uri="{BB962C8B-B14F-4D97-AF65-F5344CB8AC3E}">
        <p14:creationId xmlns:p14="http://schemas.microsoft.com/office/powerpoint/2010/main" val="224496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DD0A0-F7DD-0646-80B1-CDD33D23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947" y="452720"/>
            <a:ext cx="2946866" cy="576262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FDC13-CA7F-B24D-9816-51BDF18EB9E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52463" y="1054049"/>
            <a:ext cx="2927350" cy="5601394"/>
          </a:xfrm>
        </p:spPr>
        <p:txBody>
          <a:bodyPr/>
          <a:lstStyle/>
          <a:p>
            <a:r>
              <a:rPr lang="en-US" dirty="0"/>
              <a:t>Prologue (1:1-18)</a:t>
            </a:r>
          </a:p>
          <a:p>
            <a:r>
              <a:rPr lang="en-US" dirty="0"/>
              <a:t>Public Ministry (1:19 – 12:50)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Ministry to Apostles (13 – 17)</a:t>
            </a:r>
          </a:p>
          <a:p>
            <a:endParaRPr lang="en-US" dirty="0"/>
          </a:p>
          <a:p>
            <a:r>
              <a:rPr lang="en-US" dirty="0"/>
              <a:t>Death &amp; Resurrection (18 – 20)</a:t>
            </a:r>
          </a:p>
          <a:p>
            <a:r>
              <a:rPr lang="en-US" dirty="0"/>
              <a:t>Epilogue (21)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BB9CE-B7FF-3F42-9480-390560A57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73106" y="477786"/>
            <a:ext cx="2936241" cy="576262"/>
          </a:xfrm>
        </p:spPr>
        <p:txBody>
          <a:bodyPr/>
          <a:lstStyle/>
          <a:p>
            <a:r>
              <a:rPr lang="en-US" dirty="0"/>
              <a:t>Signs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425A32-C5E6-6E44-96FD-2E19BA8FEF1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73106" y="1054047"/>
            <a:ext cx="2946794" cy="560139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Water to Wine (2:1-12)</a:t>
            </a:r>
          </a:p>
          <a:p>
            <a:r>
              <a:rPr lang="en-US" dirty="0"/>
              <a:t>Nobleman’s Son (4:46-54)</a:t>
            </a:r>
          </a:p>
          <a:p>
            <a:r>
              <a:rPr lang="en-US" dirty="0"/>
              <a:t>Paralytic at Pool (5:1-15)</a:t>
            </a:r>
          </a:p>
          <a:p>
            <a:r>
              <a:rPr lang="en-US" dirty="0"/>
              <a:t>Feeding of 5,000 (6:1-14)</a:t>
            </a:r>
          </a:p>
          <a:p>
            <a:r>
              <a:rPr lang="en-US" dirty="0"/>
              <a:t>Walking on Sea (6:15-21)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 Born Blind (9:1-41)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Lazarus Raised (11:1-44)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EB3D21-5772-A046-8F1A-2B9FB76F7F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0" y="477786"/>
            <a:ext cx="2932113" cy="576262"/>
          </a:xfrm>
        </p:spPr>
        <p:txBody>
          <a:bodyPr/>
          <a:lstStyle/>
          <a:p>
            <a:r>
              <a:rPr lang="en-US" dirty="0"/>
              <a:t>”I am…”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3EEBC6-910D-9F40-BBAD-65485D931FB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700" y="1054048"/>
            <a:ext cx="2932113" cy="560139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Bread of Life (6:35)</a:t>
            </a:r>
          </a:p>
          <a:p>
            <a:r>
              <a:rPr lang="en-US" dirty="0"/>
              <a:t>Light of the World (8:12)</a:t>
            </a:r>
          </a:p>
          <a:p>
            <a:endParaRPr lang="en-US" dirty="0"/>
          </a:p>
          <a:p>
            <a:r>
              <a:rPr lang="en-US" dirty="0"/>
              <a:t>Door (10:9)</a:t>
            </a:r>
          </a:p>
          <a:p>
            <a:r>
              <a:rPr lang="en-US" dirty="0"/>
              <a:t>Good Shepherd (10:11)</a:t>
            </a:r>
          </a:p>
          <a:p>
            <a:r>
              <a:rPr lang="en-US" dirty="0"/>
              <a:t>Resurrection and Life (11:25)</a:t>
            </a:r>
          </a:p>
          <a:p>
            <a:r>
              <a:rPr lang="en-US" dirty="0"/>
              <a:t>The Way, Truth, Life (14:6)</a:t>
            </a:r>
          </a:p>
          <a:p>
            <a:r>
              <a:rPr lang="en-US" dirty="0"/>
              <a:t>True Vine (15:1)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0DBE01-45DF-1A43-ABB6-43CA08B35A07}"/>
              </a:ext>
            </a:extLst>
          </p:cNvPr>
          <p:cNvCxnSpPr>
            <a:cxnSpLocks/>
          </p:cNvCxnSpPr>
          <p:nvPr/>
        </p:nvCxnSpPr>
        <p:spPr>
          <a:xfrm>
            <a:off x="787078" y="1368526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4A32D2-5434-CF4A-8C15-AE3B67544841}"/>
              </a:ext>
            </a:extLst>
          </p:cNvPr>
          <p:cNvCxnSpPr>
            <a:cxnSpLocks/>
          </p:cNvCxnSpPr>
          <p:nvPr/>
        </p:nvCxnSpPr>
        <p:spPr>
          <a:xfrm>
            <a:off x="787078" y="5121377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8B72A4-3B7A-C945-AA9F-37666B6324FA}"/>
              </a:ext>
            </a:extLst>
          </p:cNvPr>
          <p:cNvCxnSpPr>
            <a:cxnSpLocks/>
          </p:cNvCxnSpPr>
          <p:nvPr/>
        </p:nvCxnSpPr>
        <p:spPr>
          <a:xfrm>
            <a:off x="787078" y="5816702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F21FD8-E0A8-6B40-8F1F-F493A501393A}"/>
              </a:ext>
            </a:extLst>
          </p:cNvPr>
          <p:cNvCxnSpPr>
            <a:cxnSpLocks/>
          </p:cNvCxnSpPr>
          <p:nvPr/>
        </p:nvCxnSpPr>
        <p:spPr>
          <a:xfrm>
            <a:off x="787078" y="6154840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4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B463-D43B-BD49-A33A-DF2D6055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1:1-18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049CC-490F-304C-8A6A-9FF6C10726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”Prologue”?</a:t>
            </a:r>
          </a:p>
        </p:txBody>
      </p:sp>
    </p:spTree>
    <p:extLst>
      <p:ext uri="{BB962C8B-B14F-4D97-AF65-F5344CB8AC3E}">
        <p14:creationId xmlns:p14="http://schemas.microsoft.com/office/powerpoint/2010/main" val="69453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F725868-877E-7A44-9629-76951B06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474"/>
          </a:xfrm>
        </p:spPr>
        <p:txBody>
          <a:bodyPr/>
          <a:lstStyle/>
          <a:p>
            <a:r>
              <a:rPr lang="en-US" dirty="0"/>
              <a:t>Parallels </a:t>
            </a:r>
            <a:r>
              <a:rPr lang="en-US" sz="2000" dirty="0"/>
              <a:t>(D. A. Carson)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27D1027-7212-4E40-9691-C883B6DF6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06765"/>
              </p:ext>
            </p:extLst>
          </p:nvPr>
        </p:nvGraphicFramePr>
        <p:xfrm>
          <a:off x="646110" y="1445462"/>
          <a:ext cx="1087069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0908">
                  <a:extLst>
                    <a:ext uri="{9D8B030D-6E8A-4147-A177-3AD203B41FA5}">
                      <a16:colId xmlns:a16="http://schemas.microsoft.com/office/drawing/2014/main" val="1279635047"/>
                    </a:ext>
                  </a:extLst>
                </a:gridCol>
                <a:gridCol w="2488557">
                  <a:extLst>
                    <a:ext uri="{9D8B030D-6E8A-4147-A177-3AD203B41FA5}">
                      <a16:colId xmlns:a16="http://schemas.microsoft.com/office/drawing/2014/main" val="3115923139"/>
                    </a:ext>
                  </a:extLst>
                </a:gridCol>
                <a:gridCol w="2361233">
                  <a:extLst>
                    <a:ext uri="{9D8B030D-6E8A-4147-A177-3AD203B41FA5}">
                      <a16:colId xmlns:a16="http://schemas.microsoft.com/office/drawing/2014/main" val="356058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Statement/Claim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Gospel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9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pre-existence of the Logos or 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17:5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04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him was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5:26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life is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1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light rejected by darkness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02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yet not quenched by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609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light coming into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3:19; 12:46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20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Christ not received by his 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662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being born to God and not of flesh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3:6; 8:41-42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4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seeing his glory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‘one and only’ 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1:14,18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0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truth in Jesus Christ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14:6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75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no-one has seen God, except the one who comes from God’s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6:46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680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36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F725868-877E-7A44-9629-76951B06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474"/>
          </a:xfrm>
        </p:spPr>
        <p:txBody>
          <a:bodyPr/>
          <a:lstStyle/>
          <a:p>
            <a:r>
              <a:rPr lang="en-US" dirty="0"/>
              <a:t>Chiasm </a:t>
            </a:r>
            <a:r>
              <a:rPr lang="en-US" sz="2000" dirty="0"/>
              <a:t>(example, C. Talbert, </a:t>
            </a:r>
            <a:r>
              <a:rPr lang="en-US" sz="2000" i="1" dirty="0"/>
              <a:t>Reading John</a:t>
            </a:r>
            <a:r>
              <a:rPr lang="en-US" sz="2000" dirty="0"/>
              <a:t>, p.69)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BC96-8F87-E149-BB1A-A9048440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28303" cy="4195481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A (vv.1-5): </a:t>
            </a:r>
            <a:r>
              <a:rPr lang="en-US" dirty="0"/>
              <a:t>The relation of the Logos/Word to God, to creation, to humans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 (vv.6-8): </a:t>
            </a:r>
            <a:r>
              <a:rPr lang="en-US" sz="2000" dirty="0"/>
              <a:t>The witness of John the Baptist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 (vv.9-11): </a:t>
            </a:r>
            <a:r>
              <a:rPr lang="en-US" sz="2000" dirty="0"/>
              <a:t>The coming of the Light/Logos and his rejection</a:t>
            </a:r>
          </a:p>
          <a:p>
            <a:pPr lvl="3"/>
            <a:r>
              <a:rPr lang="en-US" sz="2000" b="1" dirty="0">
                <a:solidFill>
                  <a:srgbClr val="FFFF00"/>
                </a:solidFill>
              </a:rPr>
              <a:t>D (vv.12-13): </a:t>
            </a:r>
            <a:r>
              <a:rPr lang="en-US" sz="2000" dirty="0"/>
              <a:t>The benefits of belief in the Logos/Word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C’ (v.14): </a:t>
            </a:r>
            <a:r>
              <a:rPr lang="en-US" sz="2000" dirty="0"/>
              <a:t>The coming of the Logos and his reception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B’ (v.15): </a:t>
            </a:r>
            <a:r>
              <a:rPr lang="en-US" sz="2000" dirty="0"/>
              <a:t>The witness of John the Baptist</a:t>
            </a:r>
          </a:p>
          <a:p>
            <a:r>
              <a:rPr lang="en-US" b="1" dirty="0">
                <a:solidFill>
                  <a:srgbClr val="FFC000"/>
                </a:solidFill>
              </a:rPr>
              <a:t>A’ (vv.16-18): </a:t>
            </a:r>
            <a:r>
              <a:rPr lang="en-US" dirty="0"/>
              <a:t>The relation of the Logos/Word to humans, to recreation, to God</a:t>
            </a:r>
          </a:p>
        </p:txBody>
      </p:sp>
    </p:spTree>
    <p:extLst>
      <p:ext uri="{BB962C8B-B14F-4D97-AF65-F5344CB8AC3E}">
        <p14:creationId xmlns:p14="http://schemas.microsoft.com/office/powerpoint/2010/main" val="7262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6A1A-7F0F-EE41-9689-BBC5F18B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9864"/>
          </a:xfrm>
        </p:spPr>
        <p:txBody>
          <a:bodyPr/>
          <a:lstStyle/>
          <a:p>
            <a:r>
              <a:rPr lang="en-US" dirty="0"/>
              <a:t>Why is He called the ‘Word’? (1</a:t>
            </a:r>
            <a:r>
              <a:rPr lang="en-US" dirty="0">
                <a:sym typeface="Wingdings" pitchFamily="2" charset="2"/>
              </a:rPr>
              <a:t>:1)</a:t>
            </a:r>
            <a:br>
              <a:rPr lang="en-US" dirty="0"/>
            </a:br>
            <a:r>
              <a:rPr lang="en-US" sz="2000" dirty="0"/>
              <a:t>(Carson 114-115)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06EE1-B2CA-7A44-9591-516E41212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780" y="1713054"/>
            <a:ext cx="10440364" cy="46922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“The Stoics understood </a:t>
            </a:r>
            <a:r>
              <a:rPr lang="en-US" i="1" dirty="0"/>
              <a:t>logos</a:t>
            </a:r>
            <a:r>
              <a:rPr lang="en-US" dirty="0"/>
              <a:t> to be the rational principle by which everything exists … As far as they were concerned, there is no other god than </a:t>
            </a:r>
            <a:r>
              <a:rPr lang="en-US" i="1" dirty="0"/>
              <a:t>logos</a:t>
            </a:r>
            <a:r>
              <a:rPr lang="en-US" dirty="0"/>
              <a:t>, and all that exists has sprung from seminal </a:t>
            </a:r>
            <a:r>
              <a:rPr lang="en-US" i="1" dirty="0"/>
              <a:t>logoi</a:t>
            </a:r>
            <a:r>
              <a:rPr lang="en-US" dirty="0"/>
              <a:t>, seeds of this </a:t>
            </a:r>
            <a:r>
              <a:rPr lang="en-US" i="1" dirty="0"/>
              <a:t>logos</a:t>
            </a:r>
            <a:r>
              <a:rPr lang="en-US" dirty="0"/>
              <a:t>.”</a:t>
            </a:r>
            <a:endParaRPr lang="en-US" sz="1800" dirty="0"/>
          </a:p>
          <a:p>
            <a:pPr>
              <a:spcAft>
                <a:spcPts val="1200"/>
              </a:spcAft>
            </a:pPr>
            <a:r>
              <a:rPr lang="en-US" dirty="0"/>
              <a:t>“Still others think John has borrow from Philo, a first-century Jew who was much influenced by Plato and his successors.  Philo makes a distinction between the ideal world, which he calls ‘the </a:t>
            </a:r>
            <a:r>
              <a:rPr lang="en-US" i="1" dirty="0"/>
              <a:t>logos</a:t>
            </a:r>
            <a:r>
              <a:rPr lang="en-US" dirty="0"/>
              <a:t> of God’, and the real or phenomenal world which is but its copy.  In particular, </a:t>
            </a:r>
            <a:r>
              <a:rPr lang="en-US" i="1" dirty="0"/>
              <a:t>logos</a:t>
            </a:r>
            <a:r>
              <a:rPr lang="en-US" dirty="0"/>
              <a:t> for Philo can refer to the ideal man, the primal man, from which all empirical human beings derive.  But Philo’s </a:t>
            </a:r>
            <a:r>
              <a:rPr lang="en-US" i="1" dirty="0"/>
              <a:t>logos</a:t>
            </a:r>
            <a:r>
              <a:rPr lang="en-US" dirty="0"/>
              <a:t> has no distinct personality, and does not itself </a:t>
            </a:r>
            <a:r>
              <a:rPr lang="en-US" i="1" dirty="0"/>
              <a:t>become </a:t>
            </a:r>
            <a:r>
              <a:rPr lang="en-US" dirty="0"/>
              <a:t>incarnate.”</a:t>
            </a:r>
            <a:endParaRPr lang="en-US" sz="1800" dirty="0"/>
          </a:p>
          <a:p>
            <a:pPr>
              <a:spcAft>
                <a:spcPts val="1200"/>
              </a:spcAft>
            </a:pPr>
            <a:r>
              <a:rPr lang="en-US" dirty="0"/>
              <a:t>“However the Greek term is understood, there is a more readily available background than that provided by Philo or the Greek philosophical schools … There</a:t>
            </a:r>
            <a:r>
              <a:rPr lang="en-US" i="1" dirty="0"/>
              <a:t>, </a:t>
            </a:r>
            <a:r>
              <a:rPr lang="en-US" dirty="0"/>
              <a:t>‘the word’ of God is connected with God’s powerful activity in creation, revelation, and deliverance.”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014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6A1A-7F0F-EE41-9689-BBC5F18B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9864"/>
          </a:xfrm>
        </p:spPr>
        <p:txBody>
          <a:bodyPr/>
          <a:lstStyle/>
          <a:p>
            <a:r>
              <a:rPr lang="en-US" dirty="0"/>
              <a:t>The Word </a:t>
            </a:r>
            <a:r>
              <a:rPr lang="en-US" i="1" dirty="0"/>
              <a:t>was</a:t>
            </a:r>
            <a:r>
              <a:rPr lang="en-US" dirty="0"/>
              <a:t> God (1</a:t>
            </a:r>
            <a:r>
              <a:rPr lang="en-US" dirty="0">
                <a:sym typeface="Wingdings" pitchFamily="2" charset="2"/>
              </a:rPr>
              <a:t>:1)</a:t>
            </a:r>
            <a:br>
              <a:rPr lang="en-US" dirty="0"/>
            </a:br>
            <a:r>
              <a:rPr lang="en-US" sz="2000" dirty="0"/>
              <a:t>Four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06EE1-B2CA-7A44-9591-516E41212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780" y="1713054"/>
            <a:ext cx="10440364" cy="46922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In the immediate context, “God” is God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By not using the article, John is signaling that the Word has the attributes that define Him as God in essence </a:t>
            </a:r>
            <a:r>
              <a:rPr lang="en-US" sz="1800" i="1" dirty="0"/>
              <a:t>while somehow not being identical in every way to all that is God.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The context  of the Prologue is the whole book; we will see additional statements that clearly indicate Jesus’s claim (and the disciples’ admission, 20:28) that He is God.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John 1:18 and John 1:1</a:t>
            </a:r>
          </a:p>
          <a:p>
            <a:pPr lvl="1">
              <a:spcAft>
                <a:spcPts val="1200"/>
              </a:spcAft>
            </a:pPr>
            <a:r>
              <a:rPr lang="en-US" sz="1600" dirty="0"/>
              <a:t>“The only God” </a:t>
            </a:r>
            <a:r>
              <a:rPr lang="en-US" sz="1600" dirty="0">
                <a:sym typeface="Wingdings" pitchFamily="2" charset="2"/>
              </a:rPr>
              <a:t> “was God”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ym typeface="Wingdings" pitchFamily="2" charset="2"/>
              </a:rPr>
              <a:t>“who is at the Father’s side”  “was with God”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ym typeface="Wingdings" pitchFamily="2" charset="2"/>
              </a:rPr>
              <a:t>“he has made him known”  “the Word”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743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F725868-877E-7A44-9629-76951B06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474"/>
          </a:xfrm>
        </p:spPr>
        <p:txBody>
          <a:bodyPr/>
          <a:lstStyle/>
          <a:p>
            <a:r>
              <a:rPr lang="en-US" dirty="0"/>
              <a:t>Chiasm </a:t>
            </a:r>
            <a:r>
              <a:rPr lang="en-US" sz="2000" dirty="0"/>
              <a:t>(example, C. Talbert, </a:t>
            </a:r>
            <a:r>
              <a:rPr lang="en-US" sz="2000" i="1" dirty="0"/>
              <a:t>Reading John</a:t>
            </a:r>
            <a:r>
              <a:rPr lang="en-US" sz="2000" dirty="0"/>
              <a:t>, p.69)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BC96-8F87-E149-BB1A-A9048440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28303" cy="4195481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A (vv.1-5): </a:t>
            </a:r>
            <a:r>
              <a:rPr lang="en-US" dirty="0"/>
              <a:t>The relation of the Logos/Word to God, to creation, to humans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 (vv.6-8): </a:t>
            </a:r>
            <a:r>
              <a:rPr lang="en-US" sz="2000" dirty="0"/>
              <a:t>The witness of John the Baptist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 (vv.9-11): </a:t>
            </a:r>
            <a:r>
              <a:rPr lang="en-US" sz="2000" dirty="0"/>
              <a:t>The coming of the Light/Logos and his rejection</a:t>
            </a:r>
          </a:p>
          <a:p>
            <a:pPr lvl="3"/>
            <a:r>
              <a:rPr lang="en-US" sz="2000" b="1" dirty="0">
                <a:solidFill>
                  <a:srgbClr val="FFFF00"/>
                </a:solidFill>
              </a:rPr>
              <a:t>D (vv.12-13): </a:t>
            </a:r>
            <a:r>
              <a:rPr lang="en-US" sz="2000" dirty="0"/>
              <a:t>The benefits of belief in the Logos/Word</a:t>
            </a:r>
          </a:p>
          <a:p>
            <a:pPr lvl="2"/>
            <a:r>
              <a:rPr lang="en-US" sz="2000" b="1" dirty="0">
                <a:solidFill>
                  <a:srgbClr val="92D050"/>
                </a:solidFill>
              </a:rPr>
              <a:t>C’ (v.14): </a:t>
            </a:r>
            <a:r>
              <a:rPr lang="en-US" sz="2000" dirty="0"/>
              <a:t>The coming of the Logos and his reception</a:t>
            </a:r>
          </a:p>
          <a:p>
            <a:pPr lvl="1"/>
            <a:r>
              <a:rPr lang="en-US" sz="2000" b="1" dirty="0">
                <a:solidFill>
                  <a:srgbClr val="00B0F0"/>
                </a:solidFill>
              </a:rPr>
              <a:t>B’ (v.15): </a:t>
            </a:r>
            <a:r>
              <a:rPr lang="en-US" sz="2000" dirty="0"/>
              <a:t>The witness of John the Baptist</a:t>
            </a:r>
          </a:p>
          <a:p>
            <a:r>
              <a:rPr lang="en-US" b="1" dirty="0">
                <a:solidFill>
                  <a:srgbClr val="FFC000"/>
                </a:solidFill>
              </a:rPr>
              <a:t>A’ (vv.16-18): </a:t>
            </a:r>
            <a:r>
              <a:rPr lang="en-US" dirty="0"/>
              <a:t>The relation of the Logos/Word to humans, to recreation, to God</a:t>
            </a:r>
          </a:p>
        </p:txBody>
      </p:sp>
    </p:spTree>
    <p:extLst>
      <p:ext uri="{BB962C8B-B14F-4D97-AF65-F5344CB8AC3E}">
        <p14:creationId xmlns:p14="http://schemas.microsoft.com/office/powerpoint/2010/main" val="16336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DDE0-8B24-1040-B8AA-2122EFD3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“He came to his own,</a:t>
            </a:r>
            <a:br>
              <a:rPr lang="en-US" sz="2800" dirty="0"/>
            </a:br>
            <a:r>
              <a:rPr lang="en-US" sz="2800" dirty="0"/>
              <a:t>and his own people did not receive him.”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EE570-7521-934B-81CF-72DC1D5AD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1:11</a:t>
            </a:r>
          </a:p>
        </p:txBody>
      </p:sp>
    </p:spTree>
    <p:extLst>
      <p:ext uri="{BB962C8B-B14F-4D97-AF65-F5344CB8AC3E}">
        <p14:creationId xmlns:p14="http://schemas.microsoft.com/office/powerpoint/2010/main" val="195666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DDE0-8B24-1040-B8AA-2122EFD3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“But to all who did receive him,</a:t>
            </a:r>
            <a:br>
              <a:rPr lang="en-US" sz="2800" dirty="0"/>
            </a:br>
            <a:r>
              <a:rPr lang="en-US" sz="2800" dirty="0"/>
              <a:t>who believed in his name,</a:t>
            </a:r>
            <a:br>
              <a:rPr lang="en-US" sz="2800" dirty="0"/>
            </a:br>
            <a:r>
              <a:rPr lang="en-US" sz="2800" dirty="0"/>
              <a:t>he gave the right to become children of God…”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EE570-7521-934B-81CF-72DC1D5AD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1:12</a:t>
            </a:r>
          </a:p>
        </p:txBody>
      </p:sp>
    </p:spTree>
    <p:extLst>
      <p:ext uri="{BB962C8B-B14F-4D97-AF65-F5344CB8AC3E}">
        <p14:creationId xmlns:p14="http://schemas.microsoft.com/office/powerpoint/2010/main" val="286131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1866</TotalTime>
  <Words>1052</Words>
  <Application>Microsoft Office PowerPoint</Application>
  <PresentationFormat>Widescreen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Gospel of John</vt:lpstr>
      <vt:lpstr>John 1:1-18</vt:lpstr>
      <vt:lpstr>Parallels (D. A. Carson)</vt:lpstr>
      <vt:lpstr>Chiasm (example, C. Talbert, Reading John, p.69)</vt:lpstr>
      <vt:lpstr>Why is He called the ‘Word’? (1:1) (Carson 114-115)</vt:lpstr>
      <vt:lpstr>The Word was God (1:1) Four observations</vt:lpstr>
      <vt:lpstr>Chiasm (example, C. Talbert, Reading John, p.69)</vt:lpstr>
      <vt:lpstr>“He came to his own, and his own people did not receive him.”</vt:lpstr>
      <vt:lpstr>“But to all who did receive him, who believed in his name, he gave the right to become children of God…”</vt:lpstr>
      <vt:lpstr>Chiasm (example, C. Talbert, Reading John, p.69)</vt:lpstr>
      <vt:lpstr>What have you been prepared for?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of John</dc:title>
  <dc:creator>David Hamlett</dc:creator>
  <cp:lastModifiedBy>Brad Beutjer</cp:lastModifiedBy>
  <cp:revision>10</cp:revision>
  <dcterms:created xsi:type="dcterms:W3CDTF">2021-10-24T06:09:08Z</dcterms:created>
  <dcterms:modified xsi:type="dcterms:W3CDTF">2021-10-27T23:24:58Z</dcterms:modified>
</cp:coreProperties>
</file>