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310" r:id="rId5"/>
    <p:sldId id="317" r:id="rId6"/>
    <p:sldId id="332" r:id="rId7"/>
    <p:sldId id="330" r:id="rId8"/>
    <p:sldId id="336" r:id="rId9"/>
    <p:sldId id="335" r:id="rId10"/>
    <p:sldId id="293" r:id="rId11"/>
    <p:sldId id="292" r:id="rId12"/>
    <p:sldId id="333" r:id="rId13"/>
    <p:sldId id="288" r:id="rId14"/>
    <p:sldId id="289" r:id="rId15"/>
    <p:sldId id="334" r:id="rId16"/>
    <p:sldId id="337" r:id="rId17"/>
    <p:sldId id="327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079"/>
    <a:srgbClr val="AE8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4"/>
  </p:normalViewPr>
  <p:slideViewPr>
    <p:cSldViewPr snapToGrid="0" snapToObjects="1">
      <p:cViewPr varScale="1">
        <p:scale>
          <a:sx n="123" d="100"/>
          <a:sy n="123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C628-F187-1E4F-B7D7-5091F82E1F1E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DC62-4256-4A41-91F7-7A542069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8DC62-4256-4A41-91F7-7A5420690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8DC62-4256-4A41-91F7-7A5420690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FD76-683F-1E45-820E-F8E89C4F3655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6955-0983-294B-A981-DA0B782A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6" y="2220285"/>
            <a:ext cx="4810149" cy="915030"/>
          </a:xfrm>
          <a:solidFill>
            <a:srgbClr val="AE8B72">
              <a:alpha val="87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The Feasts of the Lord, Pt. 1</a:t>
            </a:r>
            <a:br>
              <a:rPr lang="en-US" sz="4400" b="1" dirty="0"/>
            </a:br>
            <a:r>
              <a:rPr lang="en-US" sz="2400" b="1" dirty="0"/>
              <a:t>Leviticus 23:1-22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944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27EC68-5E2D-DB45-9B8D-7D0E6BA1B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2555"/>
              </p:ext>
            </p:extLst>
          </p:nvPr>
        </p:nvGraphicFramePr>
        <p:xfrm>
          <a:off x="262370" y="1154976"/>
          <a:ext cx="8619259" cy="415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259">
                  <a:extLst>
                    <a:ext uri="{9D8B030D-6E8A-4147-A177-3AD203B41FA5}">
                      <a16:colId xmlns:a16="http://schemas.microsoft.com/office/drawing/2014/main" val="2834880937"/>
                    </a:ext>
                  </a:extLst>
                </a:gridCol>
              </a:tblGrid>
              <a:tr h="79069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Similarities </a:t>
                      </a:r>
                    </a:p>
                    <a:p>
                      <a:pPr algn="ctr"/>
                      <a:r>
                        <a:rPr lang="en-US" sz="2100" dirty="0"/>
                        <a:t>Firstfruits &amp; Pentecost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0062127"/>
                  </a:ext>
                </a:extLst>
              </a:tr>
              <a:tr h="3361313"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Both Involved Firstfruits Offering (Lev. 23:10, 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/>
                        <a:t>Both Obeyed After They Entered Promised Land (Lev. 23:10, 16)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Both Involved Wave Offerings (Lev. 23:11, 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Both Were On a Sunday (Lev. 23:11, 15)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434554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516F4E5-B722-F448-9352-883576AA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67526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Firstfruits (vs. 9-14)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51776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D8E5F2-E169-2C44-AC17-2E3E6BBC0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65285"/>
              </p:ext>
            </p:extLst>
          </p:nvPr>
        </p:nvGraphicFramePr>
        <p:xfrm>
          <a:off x="113433" y="1019471"/>
          <a:ext cx="8917132" cy="429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566">
                  <a:extLst>
                    <a:ext uri="{9D8B030D-6E8A-4147-A177-3AD203B41FA5}">
                      <a16:colId xmlns:a16="http://schemas.microsoft.com/office/drawing/2014/main" val="1646847895"/>
                    </a:ext>
                  </a:extLst>
                </a:gridCol>
                <a:gridCol w="4458566">
                  <a:extLst>
                    <a:ext uri="{9D8B030D-6E8A-4147-A177-3AD203B41FA5}">
                      <a16:colId xmlns:a16="http://schemas.microsoft.com/office/drawing/2014/main" val="400041859"/>
                    </a:ext>
                  </a:extLst>
                </a:gridCol>
              </a:tblGrid>
              <a:tr h="4721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Differences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2758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Firstfruits (Lev. 23:9-14)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Pentecost (Lev. 23:15-22)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1363782"/>
                  </a:ext>
                </a:extLst>
              </a:tr>
              <a:tr h="33390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Offering Was Barley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Part of Week of Unleavened Bread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One Sheaf (vs. 11)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Additional Offerings: One Male Lamb With Accompanying Grain, Food, &amp; Drink Offerings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Offering Was Wheat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Separate From Other Feasts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Two Loaves With Leaven (vs. 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Additional Offerings: Seven Lambs, One Bull, Two Rams, One Male Goat, Two Male Lambs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28350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F42CAB1-133A-414B-A845-3157E345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67526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Firstfruits (vs. 9-14)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64681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Firstfruits (vs. 9-14)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3"/>
            <a:ext cx="9060871" cy="4649008"/>
          </a:xfrm>
        </p:spPr>
        <p:txBody>
          <a:bodyPr>
            <a:noAutofit/>
          </a:bodyPr>
          <a:lstStyle/>
          <a:p>
            <a:r>
              <a:rPr lang="en-US" sz="2400" b="1" dirty="0"/>
              <a:t>Timing</a:t>
            </a:r>
          </a:p>
          <a:p>
            <a:pPr lvl="1"/>
            <a:r>
              <a:rPr lang="en-US" sz="2000" b="1" dirty="0"/>
              <a:t>The Day After the Sabbath During Unleavened Bread (16</a:t>
            </a:r>
            <a:r>
              <a:rPr lang="en-US" sz="2000" b="1" baseline="30000" dirty="0"/>
              <a:t>th</a:t>
            </a:r>
            <a:r>
              <a:rPr lang="en-US" sz="2000" b="1" dirty="0"/>
              <a:t> of the Month?)</a:t>
            </a:r>
          </a:p>
          <a:p>
            <a:pPr lvl="1"/>
            <a:r>
              <a:rPr lang="en-US" sz="2000" b="1" dirty="0"/>
              <a:t>Barley Came Before Wheat (cf. Exodus 9:31-32)</a:t>
            </a:r>
          </a:p>
          <a:p>
            <a:r>
              <a:rPr lang="en-US" sz="2400" b="1" dirty="0"/>
              <a:t>Instructions</a:t>
            </a:r>
          </a:p>
          <a:p>
            <a:pPr lvl="1"/>
            <a:r>
              <a:rPr lang="en-US" sz="2000" b="1" dirty="0"/>
              <a:t>Must Bring Firstfruits to God Before They Could Eat (vs. 13-14)</a:t>
            </a:r>
          </a:p>
          <a:p>
            <a:pPr lvl="1"/>
            <a:r>
              <a:rPr lang="en-US" sz="2000" b="1" dirty="0"/>
              <a:t>Where Firstfruits Went</a:t>
            </a:r>
          </a:p>
          <a:p>
            <a:pPr lvl="2"/>
            <a:r>
              <a:rPr lang="en-US" sz="1800" b="1" dirty="0"/>
              <a:t>Some to God (Leviticus 2:16)</a:t>
            </a:r>
          </a:p>
          <a:p>
            <a:pPr lvl="2"/>
            <a:r>
              <a:rPr lang="en-US" sz="1800" b="1" dirty="0"/>
              <a:t>Some Went to Priests (Numbers 18:13)</a:t>
            </a:r>
          </a:p>
          <a:p>
            <a:r>
              <a:rPr lang="en-US" sz="2400" b="1" dirty="0"/>
              <a:t>Meaning</a:t>
            </a:r>
          </a:p>
          <a:p>
            <a:pPr lvl="1"/>
            <a:r>
              <a:rPr lang="en-US" sz="2000" b="1" dirty="0"/>
              <a:t>Trained Israel to Acknowledge All They Had Came From God</a:t>
            </a:r>
          </a:p>
          <a:p>
            <a:pPr lvl="1"/>
            <a:r>
              <a:rPr lang="en-US" sz="2000" b="1" dirty="0"/>
              <a:t>God Gets the First of Everything</a:t>
            </a:r>
          </a:p>
          <a:p>
            <a:pPr lvl="1"/>
            <a:r>
              <a:rPr lang="en-US" sz="2000" b="1" dirty="0"/>
              <a:t>“But in fact Christ has been raised from the dead, the firstfruits of those who have fallen asleep.” (1 Corinthians 15:20)</a:t>
            </a:r>
          </a:p>
          <a:p>
            <a:pPr lvl="1"/>
            <a:endParaRPr lang="en-US" sz="24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DAC4C-4B11-C749-B8B4-988E7C8DEC19}"/>
              </a:ext>
            </a:extLst>
          </p:cNvPr>
          <p:cNvGraphicFramePr>
            <a:graphicFrameLocks noGrp="1"/>
          </p:cNvGraphicFramePr>
          <p:nvPr/>
        </p:nvGraphicFramePr>
        <p:xfrm>
          <a:off x="187037" y="1321795"/>
          <a:ext cx="8769927" cy="387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09">
                  <a:extLst>
                    <a:ext uri="{9D8B030D-6E8A-4147-A177-3AD203B41FA5}">
                      <a16:colId xmlns:a16="http://schemas.microsoft.com/office/drawing/2014/main" val="2531827772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477626405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1635655322"/>
                    </a:ext>
                  </a:extLst>
                </a:gridCol>
              </a:tblGrid>
              <a:tr h="3986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of Nisan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of Nisan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of Nisan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7489730"/>
                  </a:ext>
                </a:extLst>
              </a:tr>
              <a:tr h="39408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Friday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Saturday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Sunday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4157969"/>
                  </a:ext>
                </a:extLst>
              </a:tr>
              <a:tr h="3086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“In the first month, on the fourteenth day of the month at </a:t>
                      </a:r>
                      <a:r>
                        <a:rPr lang="en-US" sz="1800" b="1" u="sng" dirty="0"/>
                        <a:t>twilight</a:t>
                      </a:r>
                      <a:r>
                        <a:rPr lang="en-US" sz="1800" b="1" dirty="0"/>
                        <a:t>, is the Lord's Passover.”</a:t>
                      </a:r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Leviticus 23:4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“</a:t>
                      </a:r>
                      <a:r>
                        <a:rPr lang="en-US" sz="1800" b="1" baseline="30000" dirty="0"/>
                        <a:t>6</a:t>
                      </a:r>
                      <a:r>
                        <a:rPr lang="en-US" sz="1800" b="1" dirty="0"/>
                        <a:t>And on the fifteenth day of the same month is the Feast of Unleavened Bread to the Lord; for seven days you shall eat unleavened bread. </a:t>
                      </a:r>
                      <a:r>
                        <a:rPr lang="en-US" sz="1800" b="1" baseline="30000" dirty="0"/>
                        <a:t>7</a:t>
                      </a:r>
                      <a:r>
                        <a:rPr lang="en-US" sz="1800" b="1" dirty="0"/>
                        <a:t>On the first day you shall have a holy convocation; you shall not do any ordinary work.”</a:t>
                      </a:r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Leviticus 23:6-7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“…and he shall wave the sheaf before the Lord, so that you may be accepted. </a:t>
                      </a:r>
                      <a:r>
                        <a:rPr lang="en-US" sz="1800" b="1" u="sng" dirty="0"/>
                        <a:t>On the day after the Sabbath</a:t>
                      </a:r>
                      <a:r>
                        <a:rPr lang="en-US" sz="1800" b="1" dirty="0"/>
                        <a:t> the priest shall wave it.”</a:t>
                      </a:r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Leviticus 23:11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75102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CDC438-2FD0-F84A-B929-E7E583E6AD95}"/>
              </a:ext>
            </a:extLst>
          </p:cNvPr>
          <p:cNvSpPr txBox="1"/>
          <p:nvPr/>
        </p:nvSpPr>
        <p:spPr>
          <a:xfrm>
            <a:off x="187037" y="587086"/>
            <a:ext cx="6504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If Passover Were on a Friday…</a:t>
            </a:r>
          </a:p>
        </p:txBody>
      </p:sp>
    </p:spTree>
    <p:extLst>
      <p:ext uri="{BB962C8B-B14F-4D97-AF65-F5344CB8AC3E}">
        <p14:creationId xmlns:p14="http://schemas.microsoft.com/office/powerpoint/2010/main" val="230491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DAC4C-4B11-C749-B8B4-988E7C8DEC19}"/>
              </a:ext>
            </a:extLst>
          </p:cNvPr>
          <p:cNvGraphicFramePr>
            <a:graphicFrameLocks noGrp="1"/>
          </p:cNvGraphicFramePr>
          <p:nvPr/>
        </p:nvGraphicFramePr>
        <p:xfrm>
          <a:off x="187037" y="506593"/>
          <a:ext cx="8769927" cy="500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09">
                  <a:extLst>
                    <a:ext uri="{9D8B030D-6E8A-4147-A177-3AD203B41FA5}">
                      <a16:colId xmlns:a16="http://schemas.microsoft.com/office/drawing/2014/main" val="2531827772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477626405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1635655322"/>
                    </a:ext>
                  </a:extLst>
                </a:gridCol>
              </a:tblGrid>
              <a:tr h="3986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of Nisan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of Nisan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of Nisan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7489730"/>
                  </a:ext>
                </a:extLst>
              </a:tr>
              <a:tr h="39408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Friday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Saturday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Sunday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4157969"/>
                  </a:ext>
                </a:extLst>
              </a:tr>
              <a:tr h="3840480"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dirty="0"/>
                        <a:t>Jesus Died at Twilight</a:t>
                      </a:r>
                    </a:p>
                    <a:p>
                      <a:pPr algn="ctr"/>
                      <a:endParaRPr lang="en-US" sz="1700" b="1" dirty="0"/>
                    </a:p>
                    <a:p>
                      <a:pPr algn="ctr"/>
                      <a:r>
                        <a:rPr lang="en-US" sz="1700" b="1" dirty="0"/>
                        <a:t>“</a:t>
                      </a:r>
                      <a:r>
                        <a:rPr lang="en-US" sz="1700" b="1" baseline="30000" dirty="0"/>
                        <a:t>34</a:t>
                      </a:r>
                      <a:r>
                        <a:rPr lang="en-US" sz="1700" b="1" dirty="0"/>
                        <a:t>And at the ninth hour Jesus cried with a loud voice, </a:t>
                      </a:r>
                    </a:p>
                    <a:p>
                      <a:pPr algn="ctr"/>
                      <a:r>
                        <a:rPr lang="en-US" sz="1700" b="1" dirty="0"/>
                        <a:t>‘Eloi, Eloi, </a:t>
                      </a:r>
                      <a:r>
                        <a:rPr lang="en-US" sz="1700" b="1" dirty="0" err="1"/>
                        <a:t>lema</a:t>
                      </a:r>
                      <a:r>
                        <a:rPr lang="en-US" sz="1700" b="1" dirty="0"/>
                        <a:t> </a:t>
                      </a:r>
                      <a:r>
                        <a:rPr lang="en-US" sz="1700" b="1" dirty="0" err="1"/>
                        <a:t>sabachthani</a:t>
                      </a:r>
                      <a:r>
                        <a:rPr lang="en-US" sz="1700" b="1" dirty="0"/>
                        <a:t>?’…</a:t>
                      </a:r>
                      <a:r>
                        <a:rPr lang="en-US" sz="1700" b="1" baseline="30000" dirty="0"/>
                        <a:t>37</a:t>
                      </a:r>
                      <a:r>
                        <a:rPr lang="en-US" sz="1700" b="1" dirty="0"/>
                        <a:t>And Jesus uttered a loud cry and breathed his last.</a:t>
                      </a:r>
                    </a:p>
                    <a:p>
                      <a:pPr algn="ctr"/>
                      <a:endParaRPr lang="en-US" sz="1700" b="1" dirty="0"/>
                    </a:p>
                    <a:p>
                      <a:pPr algn="ctr"/>
                      <a:r>
                        <a:rPr lang="en-US" sz="1700" b="1" dirty="0"/>
                        <a:t>Mark 15:34, 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baseline="0" dirty="0"/>
                        <a:t>Jesus Rested in the Tomb</a:t>
                      </a:r>
                    </a:p>
                    <a:p>
                      <a:pPr algn="ctr"/>
                      <a:endParaRPr lang="en-US" sz="1700" b="1" baseline="0" dirty="0"/>
                    </a:p>
                    <a:p>
                      <a:pPr algn="ctr"/>
                      <a:r>
                        <a:rPr lang="en-US" sz="1700" b="1" baseline="0" dirty="0"/>
                        <a:t>“</a:t>
                      </a:r>
                      <a:r>
                        <a:rPr lang="en-US" sz="1700" b="1" baseline="30000" dirty="0"/>
                        <a:t>54</a:t>
                      </a:r>
                      <a:r>
                        <a:rPr lang="en-US" sz="1700" b="1" baseline="0" dirty="0"/>
                        <a:t>It was the day of Preparation, and the Sabbath was beginning. </a:t>
                      </a:r>
                      <a:r>
                        <a:rPr lang="en-US" sz="1700" b="1" baseline="30000" dirty="0"/>
                        <a:t>55</a:t>
                      </a:r>
                      <a:r>
                        <a:rPr lang="en-US" sz="1700" b="1" baseline="0" dirty="0"/>
                        <a:t>The women who had come with him from Galilee followed and saw the tomb and how his body was laid. </a:t>
                      </a:r>
                      <a:r>
                        <a:rPr lang="en-US" sz="1700" b="1" baseline="30000" dirty="0"/>
                        <a:t>56</a:t>
                      </a:r>
                      <a:r>
                        <a:rPr lang="en-US" sz="1700" b="1" baseline="0" dirty="0"/>
                        <a:t>Then they returned and prepared spices and ointments.</a:t>
                      </a:r>
                    </a:p>
                    <a:p>
                      <a:pPr algn="ctr"/>
                      <a:r>
                        <a:rPr lang="en-US" sz="1700" b="1" baseline="0" dirty="0"/>
                        <a:t>On the Sabbath they rested according to the commandment.”</a:t>
                      </a:r>
                    </a:p>
                    <a:p>
                      <a:pPr algn="ctr"/>
                      <a:endParaRPr lang="en-US" sz="1700" b="1" baseline="0" dirty="0"/>
                    </a:p>
                    <a:p>
                      <a:pPr algn="ctr"/>
                      <a:r>
                        <a:rPr lang="en-US" sz="1700" b="1" baseline="0" dirty="0"/>
                        <a:t>Luke 23:54-56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dirty="0"/>
                        <a:t>Jesus Rose From the Dead</a:t>
                      </a:r>
                    </a:p>
                    <a:p>
                      <a:pPr algn="ctr"/>
                      <a:endParaRPr lang="en-US" sz="1700" b="1" dirty="0"/>
                    </a:p>
                    <a:p>
                      <a:pPr algn="ctr"/>
                      <a:r>
                        <a:rPr lang="en-US" sz="1700" b="1" dirty="0"/>
                        <a:t>“Christ has been raised from the dead, the firstfruits of those who have fallen asleep.”</a:t>
                      </a:r>
                    </a:p>
                    <a:p>
                      <a:pPr algn="ctr"/>
                      <a:endParaRPr lang="en-US" sz="1700" b="1" dirty="0"/>
                    </a:p>
                    <a:p>
                      <a:pPr algn="ctr"/>
                      <a:r>
                        <a:rPr lang="en-US" sz="1700" b="1" dirty="0"/>
                        <a:t>1 Corinthians 15:20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751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34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Pentecost (vs. 15-22)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737756"/>
            <a:ext cx="9060871" cy="4977246"/>
          </a:xfrm>
        </p:spPr>
        <p:txBody>
          <a:bodyPr>
            <a:noAutofit/>
          </a:bodyPr>
          <a:lstStyle/>
          <a:p>
            <a:r>
              <a:rPr lang="en-US" sz="2000" b="1" dirty="0"/>
              <a:t>Timing</a:t>
            </a:r>
          </a:p>
          <a:p>
            <a:pPr lvl="1"/>
            <a:r>
              <a:rPr lang="en-US" b="1" dirty="0"/>
              <a:t>Seven Full Weeks From the Day After the Sheaf Offering (vs. 15)</a:t>
            </a:r>
          </a:p>
          <a:p>
            <a:pPr lvl="2"/>
            <a:r>
              <a:rPr lang="en-US" sz="1600" b="1" dirty="0"/>
              <a:t>Fifty Days – “Pentecost” Means “Fiftieth"</a:t>
            </a:r>
          </a:p>
          <a:p>
            <a:pPr lvl="2"/>
            <a:r>
              <a:rPr lang="en-US" sz="1600" b="1" dirty="0"/>
              <a:t>Sunday (vs. 16; Creation Began on a Sunday)</a:t>
            </a:r>
          </a:p>
          <a:p>
            <a:pPr lvl="2"/>
            <a:r>
              <a:rPr lang="en-US" sz="1600" b="1" dirty="0"/>
              <a:t>No Specific Date Given (Unlike Passover – “14 Day of First Month”)</a:t>
            </a:r>
          </a:p>
          <a:p>
            <a:pPr lvl="1"/>
            <a:r>
              <a:rPr lang="en-US" b="1" dirty="0"/>
              <a:t>Additional Sabbath Day (vs. 21)</a:t>
            </a:r>
            <a:endParaRPr lang="en-US" sz="2000" b="1" dirty="0"/>
          </a:p>
          <a:p>
            <a:r>
              <a:rPr lang="en-US" sz="2000" b="1" dirty="0"/>
              <a:t>Instructions</a:t>
            </a:r>
            <a:endParaRPr lang="en-US" sz="1800" b="1" dirty="0"/>
          </a:p>
          <a:p>
            <a:pPr lvl="1"/>
            <a:r>
              <a:rPr lang="en-US" b="1" dirty="0"/>
              <a:t>Two Loaves of Bread With Leaven (vs. 17)</a:t>
            </a:r>
          </a:p>
          <a:p>
            <a:pPr lvl="2"/>
            <a:r>
              <a:rPr lang="en-US" sz="1600" b="1" dirty="0"/>
              <a:t>Represents Two Tablets?</a:t>
            </a:r>
          </a:p>
          <a:p>
            <a:pPr lvl="2"/>
            <a:r>
              <a:rPr lang="en-US" sz="1600" b="1" dirty="0"/>
              <a:t>Foreshadows Jews &amp; Gentiles Being One?</a:t>
            </a:r>
          </a:p>
          <a:p>
            <a:pPr lvl="1"/>
            <a:r>
              <a:rPr lang="en-US" b="1" dirty="0"/>
              <a:t>Various Animals (vs. 18-19)</a:t>
            </a:r>
          </a:p>
          <a:p>
            <a:pPr lvl="1"/>
            <a:r>
              <a:rPr lang="en-US" b="1" dirty="0"/>
              <a:t>They Made a “Proclamation” (vs. 21)</a:t>
            </a:r>
          </a:p>
          <a:p>
            <a:pPr lvl="2"/>
            <a:r>
              <a:rPr lang="en-US" sz="1600" b="1" dirty="0"/>
              <a:t>Proclamation with Trumpets?</a:t>
            </a:r>
          </a:p>
          <a:p>
            <a:pPr lvl="2"/>
            <a:r>
              <a:rPr lang="en-US" sz="1600" b="1" dirty="0"/>
              <a:t>Proclaim That It is a Holy Convocation? </a:t>
            </a:r>
          </a:p>
          <a:p>
            <a:pPr lvl="1"/>
            <a:r>
              <a:rPr lang="en-US" b="1" dirty="0"/>
              <a:t>Supporting the Poor &amp; Sojourner? (vs. 22)</a:t>
            </a:r>
          </a:p>
          <a:p>
            <a:pPr lvl="2"/>
            <a:r>
              <a:rPr lang="en-US" sz="1600" b="1" dirty="0"/>
              <a:t>God Provided So That They Could Give to Others</a:t>
            </a:r>
          </a:p>
          <a:p>
            <a:pPr lvl="2"/>
            <a:r>
              <a:rPr lang="en-US" sz="1600" b="1" dirty="0"/>
              <a:t>The Book of Ruth Traditionally Read on Pentecost (cf. Ruth 2)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Pentecost (vs. 15-22)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737756"/>
            <a:ext cx="9060871" cy="4977246"/>
          </a:xfrm>
        </p:spPr>
        <p:txBody>
          <a:bodyPr>
            <a:noAutofit/>
          </a:bodyPr>
          <a:lstStyle/>
          <a:p>
            <a:r>
              <a:rPr lang="en-US" sz="3200" b="1" dirty="0"/>
              <a:t>Meaning</a:t>
            </a:r>
          </a:p>
          <a:p>
            <a:pPr lvl="1"/>
            <a:r>
              <a:rPr lang="en-US" sz="2800" b="1" dirty="0"/>
              <a:t>God’s People Are “Firstfruits” (cf. Jer. 2:3; James 1:18)</a:t>
            </a:r>
          </a:p>
          <a:p>
            <a:pPr lvl="1"/>
            <a:r>
              <a:rPr lang="en-US" sz="2800" b="1" dirty="0"/>
              <a:t>Connections With Acts 2</a:t>
            </a:r>
          </a:p>
          <a:p>
            <a:pPr lvl="2"/>
            <a:r>
              <a:rPr lang="en-US" sz="2400" b="1" dirty="0"/>
              <a:t>Sound of Wind Reminds of Winnowing Barley? </a:t>
            </a:r>
          </a:p>
          <a:p>
            <a:pPr lvl="2"/>
            <a:r>
              <a:rPr lang="en-US" sz="2400" b="1" dirty="0"/>
              <a:t>First Harvest of Christians in the Bible</a:t>
            </a:r>
          </a:p>
          <a:p>
            <a:pPr lvl="2"/>
            <a:r>
              <a:rPr lang="en-US" sz="2400" b="1" dirty="0"/>
              <a:t>Helping the Needy &amp; Sojourner (Leviticus 23:22; Acts 2:44)</a:t>
            </a:r>
          </a:p>
          <a:p>
            <a:pPr lvl="3"/>
            <a:r>
              <a:rPr lang="en-US" sz="2000" b="1" dirty="0"/>
              <a:t>The Early Christians Took Care of One Another</a:t>
            </a:r>
          </a:p>
          <a:p>
            <a:pPr lvl="3"/>
            <a:r>
              <a:rPr lang="en-US" sz="2000" b="1" dirty="0"/>
              <a:t>What God Wanted in the OT, Christianity Created</a:t>
            </a:r>
          </a:p>
          <a:p>
            <a:pPr lvl="1"/>
            <a:r>
              <a:rPr lang="en-US" sz="2800" b="1" dirty="0"/>
              <a:t>Jewish Tradition</a:t>
            </a:r>
          </a:p>
          <a:p>
            <a:pPr lvl="2"/>
            <a:r>
              <a:rPr lang="en-US" sz="2000" b="1" dirty="0"/>
              <a:t>Giving of Law / Giving of the Spirit</a:t>
            </a:r>
          </a:p>
          <a:p>
            <a:pPr lvl="3"/>
            <a:r>
              <a:rPr lang="en-US" sz="2000" b="1" dirty="0"/>
              <a:t>Jewish Tradition: Law Was Given 50 Days After Exodus (Birth of Israel)</a:t>
            </a:r>
          </a:p>
          <a:p>
            <a:pPr lvl="3"/>
            <a:r>
              <a:rPr lang="en-US" sz="2000" b="1" dirty="0"/>
              <a:t>Acts 2 Was 50 Days After Passover (Birth of Spiritual Israel)</a:t>
            </a:r>
          </a:p>
          <a:p>
            <a:pPr lvl="3"/>
            <a:r>
              <a:rPr lang="en-US" sz="2000" b="1" dirty="0"/>
              <a:t>Contrast Exodus 32:25-29 With Acts 2:37-41</a:t>
            </a:r>
          </a:p>
          <a:p>
            <a:pPr lvl="2"/>
            <a:endParaRPr lang="en-US" sz="28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75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4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34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0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280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8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charRg st="328" end="3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5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charRg st="345" end="3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2" end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charRg st="382" end="4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3" end="5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charRg st="453" end="5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5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charRg st="515" end="5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AF8AF6-33C8-414E-A0C3-DD7057E87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04508"/>
              </p:ext>
            </p:extLst>
          </p:nvPr>
        </p:nvGraphicFramePr>
        <p:xfrm>
          <a:off x="142876" y="220144"/>
          <a:ext cx="8858248" cy="526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64">
                  <a:extLst>
                    <a:ext uri="{9D8B030D-6E8A-4147-A177-3AD203B41FA5}">
                      <a16:colId xmlns:a16="http://schemas.microsoft.com/office/drawing/2014/main" val="1146280066"/>
                    </a:ext>
                  </a:extLst>
                </a:gridCol>
                <a:gridCol w="1265464">
                  <a:extLst>
                    <a:ext uri="{9D8B030D-6E8A-4147-A177-3AD203B41FA5}">
                      <a16:colId xmlns:a16="http://schemas.microsoft.com/office/drawing/2014/main" val="3996283822"/>
                    </a:ext>
                  </a:extLst>
                </a:gridCol>
                <a:gridCol w="1265464">
                  <a:extLst>
                    <a:ext uri="{9D8B030D-6E8A-4147-A177-3AD203B41FA5}">
                      <a16:colId xmlns:a16="http://schemas.microsoft.com/office/drawing/2014/main" val="544140276"/>
                    </a:ext>
                  </a:extLst>
                </a:gridCol>
                <a:gridCol w="1265464">
                  <a:extLst>
                    <a:ext uri="{9D8B030D-6E8A-4147-A177-3AD203B41FA5}">
                      <a16:colId xmlns:a16="http://schemas.microsoft.com/office/drawing/2014/main" val="1257777579"/>
                    </a:ext>
                  </a:extLst>
                </a:gridCol>
                <a:gridCol w="1265464">
                  <a:extLst>
                    <a:ext uri="{9D8B030D-6E8A-4147-A177-3AD203B41FA5}">
                      <a16:colId xmlns:a16="http://schemas.microsoft.com/office/drawing/2014/main" val="2906408957"/>
                    </a:ext>
                  </a:extLst>
                </a:gridCol>
                <a:gridCol w="1265464">
                  <a:extLst>
                    <a:ext uri="{9D8B030D-6E8A-4147-A177-3AD203B41FA5}">
                      <a16:colId xmlns:a16="http://schemas.microsoft.com/office/drawing/2014/main" val="301115625"/>
                    </a:ext>
                  </a:extLst>
                </a:gridCol>
                <a:gridCol w="1265464">
                  <a:extLst>
                    <a:ext uri="{9D8B030D-6E8A-4147-A177-3AD203B41FA5}">
                      <a16:colId xmlns:a16="http://schemas.microsoft.com/office/drawing/2014/main" val="3178565853"/>
                    </a:ext>
                  </a:extLst>
                </a:gridCol>
              </a:tblGrid>
              <a:tr h="33138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The Seven Mosaic Feasts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35023"/>
                  </a:ext>
                </a:extLst>
              </a:tr>
              <a:tr h="3313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The Spring Feasts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The Autumn Feasts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47306"/>
                  </a:ext>
                </a:extLst>
              </a:tr>
              <a:tr h="9540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Passover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Pesach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Unleavened Bread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Hag </a:t>
                      </a:r>
                      <a:r>
                        <a:rPr lang="en-US" sz="1400" b="1" dirty="0" err="1"/>
                        <a:t>HaMatzot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Firstfruits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 err="1"/>
                        <a:t>Reishit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Pentecost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Shavuot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Trumpets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Rosh </a:t>
                      </a:r>
                      <a:r>
                        <a:rPr lang="en-US" sz="1400" b="1" dirty="0" err="1"/>
                        <a:t>HaShanah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Atonement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Yom Kippur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Booths</a:t>
                      </a:r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Sukkot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12519"/>
                  </a:ext>
                </a:extLst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14 Nisan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15-21 Nisan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 Nisan?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 Sivan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 Tishri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 Tishri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15-22 Tishri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337413"/>
                  </a:ext>
                </a:extLst>
              </a:tr>
              <a:tr h="1324481"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23:4-5</a:t>
                      </a:r>
                    </a:p>
                    <a:p>
                      <a:r>
                        <a:rPr lang="en-US" sz="1200" b="1" dirty="0"/>
                        <a:t>Numbers 28:16-25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Exodus 11-15</a:t>
                      </a:r>
                    </a:p>
                    <a:p>
                      <a:r>
                        <a:rPr lang="en-US" sz="1200" b="1" dirty="0"/>
                        <a:t>Deut. 16:1-8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John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23:6-8</a:t>
                      </a:r>
                    </a:p>
                    <a:p>
                      <a:r>
                        <a:rPr lang="en-US" sz="1200" b="1" dirty="0"/>
                        <a:t>Numbers 28:16-25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1 Cor. 5:6-8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23:9-14</a:t>
                      </a:r>
                    </a:p>
                    <a:p>
                      <a:r>
                        <a:rPr lang="en-US" sz="1200" b="1" dirty="0"/>
                        <a:t>Leviticus 2:14-16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1 Cor. 15:20</a:t>
                      </a:r>
                    </a:p>
                    <a:p>
                      <a:r>
                        <a:rPr lang="en-US" sz="1200" b="1" dirty="0"/>
                        <a:t>Matthew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23:15-22</a:t>
                      </a:r>
                    </a:p>
                    <a:p>
                      <a:r>
                        <a:rPr lang="en-US" sz="1200" b="1" dirty="0"/>
                        <a:t>Numbers 28:26-31</a:t>
                      </a:r>
                    </a:p>
                    <a:p>
                      <a:r>
                        <a:rPr lang="en-US" sz="1200" b="1" dirty="0"/>
                        <a:t>Deut. 16:9-12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Acts 2:1-42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23:23-25</a:t>
                      </a:r>
                    </a:p>
                    <a:p>
                      <a:r>
                        <a:rPr lang="en-US" sz="1200" b="1" dirty="0"/>
                        <a:t>Numbers 29:1-6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Matthew 3:1-12</a:t>
                      </a:r>
                    </a:p>
                    <a:p>
                      <a:r>
                        <a:rPr lang="en-US" sz="1200" b="1" dirty="0"/>
                        <a:t>Matthew 24:29-31</a:t>
                      </a:r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23:26-32</a:t>
                      </a:r>
                    </a:p>
                    <a:p>
                      <a:r>
                        <a:rPr lang="en-US" sz="1200" b="1" dirty="0"/>
                        <a:t>Numbers 29:7-11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Hebrews 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Leviticus 23:33-44</a:t>
                      </a:r>
                    </a:p>
                    <a:p>
                      <a:r>
                        <a:rPr lang="en-US" sz="1200" b="1" dirty="0"/>
                        <a:t>Numbers 29:12-38</a:t>
                      </a:r>
                    </a:p>
                    <a:p>
                      <a:r>
                        <a:rPr lang="en-US" sz="1200" b="1" dirty="0"/>
                        <a:t>Deut. 16:13-15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John 7:1-10:20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954307"/>
                  </a:ext>
                </a:extLst>
              </a:tr>
              <a:tr h="5263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Jewish “Independence Day”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Jewish “New Year”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Jewish “Thanksgiving”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6997"/>
                  </a:ext>
                </a:extLst>
              </a:tr>
              <a:tr h="994141"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Jesus’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Jesus’ Purity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Jesus as the Bread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Jesus’ Resurrection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 Pours Out the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Jesus’ Call to Repentance &amp; Gathering His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Jesus’ Atoning Sacrifice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Jesus’ Ability to Provide in Our Wilderness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6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1AC3B6-B387-E842-AB2B-34F7CBB6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9" y="127538"/>
            <a:ext cx="7437181" cy="54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680978"/>
          </a:xfrm>
        </p:spPr>
        <p:txBody>
          <a:bodyPr/>
          <a:lstStyle/>
          <a:p>
            <a:pPr algn="ctr"/>
            <a:r>
              <a:rPr lang="en-US" sz="4000" b="1" dirty="0"/>
              <a:t>The Feasts of the Lord, Pt.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45573"/>
            <a:ext cx="9060871" cy="4769427"/>
          </a:xfrm>
        </p:spPr>
        <p:txBody>
          <a:bodyPr>
            <a:noAutofit/>
          </a:bodyPr>
          <a:lstStyle/>
          <a:p>
            <a:r>
              <a:rPr lang="en-US" sz="2400" b="1" dirty="0"/>
              <a:t>Introductory Thoughts</a:t>
            </a:r>
          </a:p>
          <a:p>
            <a:pPr lvl="1"/>
            <a:r>
              <a:rPr lang="en-US" sz="2000" b="1" dirty="0"/>
              <a:t>New Section on Holy Times (Leviticus 23:1-25:55)</a:t>
            </a:r>
          </a:p>
          <a:p>
            <a:pPr lvl="2"/>
            <a:r>
              <a:rPr lang="en-US" sz="2000" b="1" dirty="0"/>
              <a:t>Sabbath &amp; Seven Jewish Feasts (Leviticus 23:1-44)</a:t>
            </a:r>
          </a:p>
          <a:p>
            <a:pPr lvl="2"/>
            <a:r>
              <a:rPr lang="en-US" sz="2000" b="1" dirty="0"/>
              <a:t>Sabbath Year, Jubilee (Leviticus 25:1-34)</a:t>
            </a:r>
          </a:p>
          <a:p>
            <a:pPr lvl="1"/>
            <a:r>
              <a:rPr lang="en-US" sz="2000" b="1" dirty="0"/>
              <a:t>To Understand a People, Know Their Holidays</a:t>
            </a:r>
          </a:p>
          <a:p>
            <a:pPr lvl="1"/>
            <a:r>
              <a:rPr lang="en-US" sz="2000" b="1" dirty="0"/>
              <a:t>Purposes of Feasts</a:t>
            </a:r>
          </a:p>
          <a:p>
            <a:pPr lvl="2"/>
            <a:r>
              <a:rPr lang="en-US" sz="2000" b="1" dirty="0"/>
              <a:t>Remember God’s Acts (Exodus 13:3; Numbers 10:10; Deuteronomy 16:3)</a:t>
            </a:r>
          </a:p>
          <a:p>
            <a:pPr lvl="2"/>
            <a:r>
              <a:rPr lang="en-US" sz="2000" b="1" dirty="0"/>
              <a:t>Promote National Unity (cf. 1 Kings 12:25-33)</a:t>
            </a:r>
          </a:p>
          <a:p>
            <a:pPr lvl="2"/>
            <a:r>
              <a:rPr lang="en-US" sz="2000" b="1" dirty="0"/>
              <a:t>Foreshadow Christ (Colossians 2:16-17)</a:t>
            </a:r>
          </a:p>
          <a:p>
            <a:r>
              <a:rPr lang="en-US" sz="2400" b="1" dirty="0"/>
              <a:t>Outline of Section</a:t>
            </a:r>
          </a:p>
          <a:p>
            <a:pPr lvl="1"/>
            <a:r>
              <a:rPr lang="en-US" sz="2000" b="1" dirty="0"/>
              <a:t>Intro &amp; Sabbath (vs. 1-4)</a:t>
            </a:r>
          </a:p>
          <a:p>
            <a:pPr lvl="1"/>
            <a:r>
              <a:rPr lang="en-US" sz="2000" b="1" dirty="0"/>
              <a:t>Passover &amp; Unleavened Bread (vs. 5-8)</a:t>
            </a:r>
          </a:p>
          <a:p>
            <a:pPr lvl="1"/>
            <a:r>
              <a:rPr lang="en-US" sz="2000" b="1" dirty="0"/>
              <a:t>Firstfruits (vs. 9-14)</a:t>
            </a:r>
          </a:p>
          <a:p>
            <a:pPr lvl="1"/>
            <a:r>
              <a:rPr lang="en-US" sz="2000" b="1" dirty="0"/>
              <a:t>Pentecost (vs. 15-22)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E1F45B0-CC6B-4D46-8E6F-C5A5B577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" y="853522"/>
            <a:ext cx="9017900" cy="40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Intro &amp; Sabbath (vs. 1-4)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3"/>
            <a:ext cx="9060871" cy="4649008"/>
          </a:xfrm>
        </p:spPr>
        <p:txBody>
          <a:bodyPr>
            <a:noAutofit/>
          </a:bodyPr>
          <a:lstStyle/>
          <a:p>
            <a:r>
              <a:rPr lang="en-US" sz="2800" b="1" dirty="0"/>
              <a:t>Introduction to Chapter (vs. 1-2, 4)</a:t>
            </a:r>
          </a:p>
          <a:p>
            <a:pPr lvl="1"/>
            <a:r>
              <a:rPr lang="en-US" sz="2400" b="1" dirty="0"/>
              <a:t>Command to Teach the People</a:t>
            </a:r>
          </a:p>
          <a:p>
            <a:pPr lvl="2"/>
            <a:r>
              <a:rPr lang="en-US" sz="2000" b="1" dirty="0"/>
              <a:t>“Speak to the People of Israel…” (Not Only for Levites; cf. 1:2)</a:t>
            </a:r>
          </a:p>
          <a:p>
            <a:pPr lvl="2"/>
            <a:r>
              <a:rPr lang="en-US" sz="2000" b="1" dirty="0"/>
              <a:t>“Proclaim…” (Chapter Concludes With Moses’ Obedience; vs. 44)</a:t>
            </a:r>
          </a:p>
          <a:p>
            <a:pPr lvl="1"/>
            <a:r>
              <a:rPr lang="en-US" sz="2400" b="1" dirty="0"/>
              <a:t>Descriptions of Holy Days</a:t>
            </a:r>
          </a:p>
          <a:p>
            <a:pPr lvl="2"/>
            <a:r>
              <a:rPr lang="en-US" sz="2000" b="1" dirty="0"/>
              <a:t>“Holy Convocations” (vs. 4; 11/19x in Leviticus 23)</a:t>
            </a:r>
          </a:p>
          <a:p>
            <a:pPr lvl="3"/>
            <a:r>
              <a:rPr lang="en-US" sz="1800" b="1" dirty="0"/>
              <a:t>Public Call to Worship (Synagogue on Sabbath Derives From Scriptural Ideas)</a:t>
            </a:r>
          </a:p>
          <a:p>
            <a:pPr lvl="3"/>
            <a:r>
              <a:rPr lang="en-US" sz="1800" b="1" dirty="0"/>
              <a:t>Reading (cf. Nehemiah 8:8)</a:t>
            </a:r>
          </a:p>
          <a:p>
            <a:pPr lvl="3"/>
            <a:r>
              <a:rPr lang="en-US" sz="1800" b="1" dirty="0"/>
              <a:t>Rehearsal (Feasts Act out Events From Past) </a:t>
            </a:r>
          </a:p>
          <a:p>
            <a:pPr lvl="2"/>
            <a:r>
              <a:rPr lang="en-US" sz="2000" b="1" dirty="0"/>
              <a:t>“My Appointed Feasts” (vs. 2, 4)</a:t>
            </a:r>
          </a:p>
          <a:p>
            <a:pPr lvl="3"/>
            <a:r>
              <a:rPr lang="en-US" sz="1800" b="1" dirty="0"/>
              <a:t>“My Birthday” is About Me</a:t>
            </a:r>
          </a:p>
          <a:p>
            <a:pPr lvl="3"/>
            <a:r>
              <a:rPr lang="en-US" sz="1800" b="1" dirty="0"/>
              <a:t>Feasts Are About Honoring &amp; Remembering God</a:t>
            </a:r>
          </a:p>
          <a:p>
            <a:pPr lvl="3"/>
            <a:r>
              <a:rPr lang="en-US" sz="1800" b="1" dirty="0"/>
              <a:t>“To the Lord” &amp; “Before the Lord” (22x in Chapter)</a:t>
            </a:r>
          </a:p>
          <a:p>
            <a:pPr marL="342900" lvl="1" indent="0">
              <a:buNone/>
            </a:pPr>
            <a:endParaRPr lang="en-US" sz="28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5978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Intro &amp; Sabbath (vs. 1-4)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20882"/>
            <a:ext cx="9060871" cy="4894120"/>
          </a:xfrm>
        </p:spPr>
        <p:txBody>
          <a:bodyPr>
            <a:noAutofit/>
          </a:bodyPr>
          <a:lstStyle/>
          <a:p>
            <a:r>
              <a:rPr lang="en-US" sz="2000" b="1" dirty="0"/>
              <a:t>Sabbath (vs. 3)</a:t>
            </a:r>
          </a:p>
          <a:p>
            <a:pPr lvl="1"/>
            <a:r>
              <a:rPr lang="en-US" b="1" dirty="0"/>
              <a:t>Hebrew: “Shabbat” (Intermission/Cease/Rest – 11x in Chapter)</a:t>
            </a:r>
          </a:p>
          <a:p>
            <a:pPr lvl="2"/>
            <a:r>
              <a:rPr lang="en-US" sz="1400" b="1" dirty="0"/>
              <a:t>Command for the Seventh Day (Imitation of God’s Rest – Ex. 20:8-11)</a:t>
            </a:r>
          </a:p>
          <a:p>
            <a:pPr lvl="2"/>
            <a:r>
              <a:rPr lang="en-US" sz="1400" b="1" dirty="0"/>
              <a:t>Contrast to Harsh Work / Slavery in Egypt</a:t>
            </a:r>
          </a:p>
          <a:p>
            <a:pPr lvl="1"/>
            <a:r>
              <a:rPr lang="en-US" b="1" dirty="0"/>
              <a:t>Mosaic Instructions For Sabbath</a:t>
            </a:r>
          </a:p>
          <a:p>
            <a:pPr lvl="2">
              <a:lnSpc>
                <a:spcPct val="80000"/>
              </a:lnSpc>
            </a:pPr>
            <a:r>
              <a:rPr lang="en-US" sz="1400" b="1" dirty="0"/>
              <a:t>No Ordinary Work (Exodus 20:10; Leviticus 23:3)</a:t>
            </a:r>
          </a:p>
          <a:p>
            <a:pPr lvl="2">
              <a:lnSpc>
                <a:spcPct val="80000"/>
              </a:lnSpc>
            </a:pPr>
            <a:r>
              <a:rPr lang="en-US" sz="1400" b="1" dirty="0"/>
              <a:t>No Plowing/Reaping (Exodus 34:21)</a:t>
            </a:r>
          </a:p>
          <a:p>
            <a:pPr lvl="2">
              <a:lnSpc>
                <a:spcPct val="80000"/>
              </a:lnSpc>
            </a:pPr>
            <a:r>
              <a:rPr lang="en-US" sz="1400" b="1" dirty="0"/>
              <a:t>Don’t Kindle a Fire (Exodus 35:3)</a:t>
            </a:r>
          </a:p>
          <a:p>
            <a:pPr lvl="2">
              <a:lnSpc>
                <a:spcPct val="80000"/>
              </a:lnSpc>
            </a:pPr>
            <a:r>
              <a:rPr lang="en-US" sz="1400" b="1" dirty="0"/>
              <a:t>Don’t Pick up Sticks (Numbers 15:32-36)</a:t>
            </a:r>
          </a:p>
          <a:p>
            <a:pPr lvl="1"/>
            <a:r>
              <a:rPr lang="en-US" b="1" dirty="0"/>
              <a:t>Relationship Between Sabbath &amp; Feasts</a:t>
            </a:r>
          </a:p>
          <a:p>
            <a:pPr lvl="2"/>
            <a:r>
              <a:rPr lang="en-US" sz="1400" b="1" dirty="0"/>
              <a:t>Up to Seven Extra Sabbath Days During the Seven Feasts</a:t>
            </a:r>
          </a:p>
          <a:p>
            <a:pPr lvl="3"/>
            <a:r>
              <a:rPr lang="en-US" sz="1400" b="1" dirty="0"/>
              <a:t>First &amp; Last Day of Unleavened Bread (vs. 7, 8)</a:t>
            </a:r>
          </a:p>
          <a:p>
            <a:pPr lvl="3"/>
            <a:r>
              <a:rPr lang="en-US" sz="1400" b="1" dirty="0"/>
              <a:t>Pentecost / Trumpets / Atonement (vs. 21, 24, 32)</a:t>
            </a:r>
          </a:p>
          <a:p>
            <a:pPr lvl="3"/>
            <a:r>
              <a:rPr lang="en-US" sz="1400" b="1" dirty="0"/>
              <a:t>First &amp; Last Day of Booths (vs. 35-36)</a:t>
            </a:r>
          </a:p>
          <a:p>
            <a:pPr lvl="2"/>
            <a:r>
              <a:rPr lang="en-US" sz="1400" b="1" dirty="0"/>
              <a:t>Feasts Feature ”Rest” of Some Sort (Rest From: Egypt, Sin, Wilderness, </a:t>
            </a:r>
            <a:r>
              <a:rPr lang="en-US" sz="1400" b="1" dirty="0" err="1"/>
              <a:t>etc</a:t>
            </a:r>
            <a:r>
              <a:rPr lang="en-US" sz="1400" b="1" dirty="0"/>
              <a:t>…)</a:t>
            </a:r>
          </a:p>
          <a:p>
            <a:pPr lvl="1"/>
            <a:r>
              <a:rPr lang="en-US" b="1" dirty="0"/>
              <a:t>Israel Largely Failed to Keep Sabbath’s</a:t>
            </a:r>
          </a:p>
          <a:p>
            <a:pPr lvl="2"/>
            <a:r>
              <a:rPr lang="en-US" sz="1400" b="1" dirty="0"/>
              <a:t>Times Israel is Denounced: Jeremiah 17:19-27; Nehemiah 13:15-22; Amos 8:5</a:t>
            </a:r>
          </a:p>
          <a:p>
            <a:pPr lvl="2"/>
            <a:r>
              <a:rPr lang="en-US" sz="1400" b="1" dirty="0"/>
              <a:t>May Explain Why Jews in Jesus’ Day Were So Serious About Sabbath Traditions</a:t>
            </a:r>
          </a:p>
          <a:p>
            <a:pPr lvl="1"/>
            <a:r>
              <a:rPr lang="en-US" b="1" dirty="0"/>
              <a:t>Jesus is Ultimate Source of Rest (Lk. 4:16-21; Mat. 11:28-12:14; Heb. 3:16-4:13) 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Passover &amp; Unleavened Bread (vs. 5-8)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2"/>
            <a:ext cx="9060871" cy="4649009"/>
          </a:xfrm>
        </p:spPr>
        <p:txBody>
          <a:bodyPr>
            <a:noAutofit/>
          </a:bodyPr>
          <a:lstStyle/>
          <a:p>
            <a:r>
              <a:rPr lang="en-US" sz="2400" b="1" dirty="0"/>
              <a:t>Passover (vs. 5)</a:t>
            </a:r>
          </a:p>
          <a:p>
            <a:pPr lvl="1"/>
            <a:r>
              <a:rPr lang="en-US" sz="2000" b="1" dirty="0"/>
              <a:t>Timing</a:t>
            </a:r>
          </a:p>
          <a:p>
            <a:pPr lvl="2"/>
            <a:r>
              <a:rPr lang="en-US" sz="1800" b="1" dirty="0"/>
              <a:t>Fourteenth Day of First Month</a:t>
            </a:r>
          </a:p>
          <a:p>
            <a:pPr lvl="2"/>
            <a:r>
              <a:rPr lang="en-US" sz="1800" b="1" dirty="0"/>
              <a:t>Reoriented Israelite Calendar (7</a:t>
            </a:r>
            <a:r>
              <a:rPr lang="en-US" sz="1800" b="1" baseline="30000" dirty="0"/>
              <a:t>th</a:t>
            </a:r>
            <a:r>
              <a:rPr lang="en-US" sz="1800" b="1" dirty="0"/>
              <a:t> Month Used to be First Month; cf. Ex. 12:2)</a:t>
            </a:r>
          </a:p>
          <a:p>
            <a:pPr lvl="1"/>
            <a:r>
              <a:rPr lang="en-US" sz="2000" b="1" dirty="0"/>
              <a:t>Instructions (cf. Exodus 12)</a:t>
            </a:r>
          </a:p>
          <a:p>
            <a:pPr lvl="2"/>
            <a:r>
              <a:rPr lang="en-US" sz="1800" b="1" dirty="0"/>
              <a:t>Eat the Passover Meal (Exodus 12:8; cf. 12:46)</a:t>
            </a:r>
          </a:p>
          <a:p>
            <a:pPr lvl="3"/>
            <a:r>
              <a:rPr lang="en-US" sz="1800" b="1" dirty="0"/>
              <a:t>Lamb (Sacrifice That Saved From Angel of Death)</a:t>
            </a:r>
          </a:p>
          <a:p>
            <a:pPr lvl="3"/>
            <a:r>
              <a:rPr lang="en-US" sz="1800" b="1" dirty="0"/>
              <a:t>Unleavened Bread (Left In Haste Before Dough Could Rise)</a:t>
            </a:r>
          </a:p>
          <a:p>
            <a:pPr lvl="3"/>
            <a:r>
              <a:rPr lang="en-US" sz="1800" b="1" dirty="0"/>
              <a:t>Bitter Herbs (To Remember Bitter Slavery; cf. Exodus 1:14)</a:t>
            </a:r>
            <a:endParaRPr lang="en-US" sz="800" b="1" dirty="0"/>
          </a:p>
          <a:p>
            <a:pPr lvl="2"/>
            <a:r>
              <a:rPr lang="en-US" sz="1800" b="1" dirty="0"/>
              <a:t>Who Can Join (Exodus 12:43-49)</a:t>
            </a:r>
          </a:p>
          <a:p>
            <a:pPr lvl="3"/>
            <a:r>
              <a:rPr lang="en-US" sz="1800" b="1" dirty="0"/>
              <a:t>Any Circumcised Slave (vs. 43-44)</a:t>
            </a:r>
          </a:p>
          <a:p>
            <a:pPr lvl="3"/>
            <a:r>
              <a:rPr lang="en-US" sz="1800" b="1" dirty="0"/>
              <a:t>Any Stranger/Sojourner Who is Circumcised (vs. 48)</a:t>
            </a:r>
          </a:p>
          <a:p>
            <a:pPr lvl="1"/>
            <a:r>
              <a:rPr lang="en-US" sz="2000" b="1" dirty="0"/>
              <a:t>Meaning</a:t>
            </a:r>
          </a:p>
          <a:p>
            <a:pPr lvl="2"/>
            <a:r>
              <a:rPr lang="en-US" sz="1800" b="1" dirty="0"/>
              <a:t>Past: Remembering Deliverance From Egypt </a:t>
            </a:r>
          </a:p>
          <a:p>
            <a:pPr lvl="2"/>
            <a:r>
              <a:rPr lang="en-US" sz="1800" b="1" dirty="0"/>
              <a:t>Fulfillment: Jesus is the Passover Lamb (cf. 1 Cor. 5:7-8)</a:t>
            </a:r>
          </a:p>
          <a:p>
            <a:pPr marL="0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7232072" cy="68097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Passover &amp; Unleavened Bread (vs. 5-8)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2"/>
            <a:ext cx="9060871" cy="4649009"/>
          </a:xfrm>
        </p:spPr>
        <p:txBody>
          <a:bodyPr>
            <a:noAutofit/>
          </a:bodyPr>
          <a:lstStyle/>
          <a:p>
            <a:r>
              <a:rPr lang="en-US" sz="2400" b="1" dirty="0"/>
              <a:t>Unleavened Bread (vs. 6-8)</a:t>
            </a:r>
          </a:p>
          <a:p>
            <a:pPr lvl="1"/>
            <a:r>
              <a:rPr lang="en-US" sz="2000" b="1" dirty="0"/>
              <a:t>Timing</a:t>
            </a:r>
          </a:p>
          <a:p>
            <a:pPr lvl="2"/>
            <a:r>
              <a:rPr lang="en-US" sz="1800" b="1" dirty="0"/>
              <a:t>Starts on Fifteenth Day &amp; Lasts Seven Days</a:t>
            </a:r>
          </a:p>
          <a:p>
            <a:pPr lvl="2"/>
            <a:r>
              <a:rPr lang="en-US" sz="1800" b="1" dirty="0"/>
              <a:t>Day After Passover (Connected to Passover)</a:t>
            </a:r>
          </a:p>
          <a:p>
            <a:pPr lvl="1"/>
            <a:r>
              <a:rPr lang="en-US" sz="2000" b="1" dirty="0"/>
              <a:t>Instructions</a:t>
            </a:r>
          </a:p>
          <a:p>
            <a:pPr lvl="2"/>
            <a:r>
              <a:rPr lang="en-US" sz="1800" b="1" dirty="0"/>
              <a:t>No Leaven for Whole Week</a:t>
            </a:r>
          </a:p>
          <a:p>
            <a:pPr lvl="2"/>
            <a:r>
              <a:rPr lang="en-US" sz="1800" b="1" dirty="0"/>
              <a:t>Anyone Who Eats Leaven Will Be Cut Off (Exodus 12:19)</a:t>
            </a:r>
          </a:p>
          <a:p>
            <a:pPr lvl="1"/>
            <a:r>
              <a:rPr lang="en-US" sz="2000" b="1" dirty="0"/>
              <a:t>Meaning</a:t>
            </a:r>
          </a:p>
          <a:p>
            <a:pPr lvl="2"/>
            <a:r>
              <a:rPr lang="en-US" sz="1800" b="1" dirty="0"/>
              <a:t>Past: Remember How Israel Left Hastily From Egypt (cf. Ex. 12:39)</a:t>
            </a:r>
          </a:p>
          <a:p>
            <a:pPr lvl="2"/>
            <a:r>
              <a:rPr lang="en-US" sz="1800" b="1" dirty="0"/>
              <a:t>Fulfillment: Jesus is the Sinless Bread From Heaven (John 6:4; 32-35)</a:t>
            </a:r>
          </a:p>
          <a:p>
            <a:pPr lvl="2"/>
            <a:r>
              <a:rPr lang="en-US" sz="1800" b="1" dirty="0"/>
              <a:t>The Leaven That We Must </a:t>
            </a:r>
            <a:r>
              <a:rPr lang="en-US" sz="1800" b="1"/>
              <a:t>Leave Behind</a:t>
            </a:r>
            <a:endParaRPr lang="en-US" sz="1800" b="1" dirty="0"/>
          </a:p>
          <a:p>
            <a:pPr lvl="3"/>
            <a:r>
              <a:rPr lang="en-US" sz="1600" b="1" dirty="0"/>
              <a:t>Hypocrisy (Luke 12:1)</a:t>
            </a:r>
          </a:p>
          <a:p>
            <a:pPr lvl="3"/>
            <a:r>
              <a:rPr lang="en-US" sz="1600" b="1" dirty="0"/>
              <a:t>Teaching of Pharisees &amp; Sadducees (Matthew 16:11-12)</a:t>
            </a:r>
          </a:p>
          <a:p>
            <a:pPr lvl="3"/>
            <a:r>
              <a:rPr lang="en-US" sz="1600" b="1" dirty="0"/>
              <a:t>Demanding Signs From God (Mark 8:15)</a:t>
            </a:r>
          </a:p>
          <a:p>
            <a:pPr lvl="3"/>
            <a:r>
              <a:rPr lang="en-US" sz="1600" b="1" dirty="0"/>
              <a:t>Malice &amp; Evil (1 Corinthians 5:8)</a:t>
            </a:r>
          </a:p>
          <a:p>
            <a:pPr lvl="3"/>
            <a:endParaRPr lang="en-US" sz="1800" b="1" dirty="0"/>
          </a:p>
          <a:p>
            <a:pPr lvl="2"/>
            <a:endParaRPr lang="en-US" sz="20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7EDBF0-4969-B14A-8A64-EFC0EF73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06168"/>
              </p:ext>
            </p:extLst>
          </p:nvPr>
        </p:nvGraphicFramePr>
        <p:xfrm>
          <a:off x="244412" y="148532"/>
          <a:ext cx="8655176" cy="5417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833">
                  <a:extLst>
                    <a:ext uri="{9D8B030D-6E8A-4147-A177-3AD203B41FA5}">
                      <a16:colId xmlns:a16="http://schemas.microsoft.com/office/drawing/2014/main" val="141185254"/>
                    </a:ext>
                  </a:extLst>
                </a:gridCol>
                <a:gridCol w="1236833">
                  <a:extLst>
                    <a:ext uri="{9D8B030D-6E8A-4147-A177-3AD203B41FA5}">
                      <a16:colId xmlns:a16="http://schemas.microsoft.com/office/drawing/2014/main" val="1220784886"/>
                    </a:ext>
                  </a:extLst>
                </a:gridCol>
                <a:gridCol w="1236833">
                  <a:extLst>
                    <a:ext uri="{9D8B030D-6E8A-4147-A177-3AD203B41FA5}">
                      <a16:colId xmlns:a16="http://schemas.microsoft.com/office/drawing/2014/main" val="225900774"/>
                    </a:ext>
                  </a:extLst>
                </a:gridCol>
                <a:gridCol w="1236833">
                  <a:extLst>
                    <a:ext uri="{9D8B030D-6E8A-4147-A177-3AD203B41FA5}">
                      <a16:colId xmlns:a16="http://schemas.microsoft.com/office/drawing/2014/main" val="1793117158"/>
                    </a:ext>
                  </a:extLst>
                </a:gridCol>
                <a:gridCol w="1235948">
                  <a:extLst>
                    <a:ext uri="{9D8B030D-6E8A-4147-A177-3AD203B41FA5}">
                      <a16:colId xmlns:a16="http://schemas.microsoft.com/office/drawing/2014/main" val="1376480903"/>
                    </a:ext>
                  </a:extLst>
                </a:gridCol>
                <a:gridCol w="1235948">
                  <a:extLst>
                    <a:ext uri="{9D8B030D-6E8A-4147-A177-3AD203B41FA5}">
                      <a16:colId xmlns:a16="http://schemas.microsoft.com/office/drawing/2014/main" val="2445685309"/>
                    </a:ext>
                  </a:extLst>
                </a:gridCol>
                <a:gridCol w="1235948">
                  <a:extLst>
                    <a:ext uri="{9D8B030D-6E8A-4147-A177-3AD203B41FA5}">
                      <a16:colId xmlns:a16="http://schemas.microsoft.com/office/drawing/2014/main" val="2617036288"/>
                    </a:ext>
                  </a:extLst>
                </a:gridCol>
              </a:tblGrid>
              <a:tr h="388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Day 1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Day 2</a:t>
                      </a:r>
                      <a:endParaRPr lang="en-US" sz="20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Day 3</a:t>
                      </a:r>
                      <a:endParaRPr lang="en-US" sz="20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Day 4</a:t>
                      </a:r>
                      <a:endParaRPr lang="en-US" sz="20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Day 5</a:t>
                      </a:r>
                      <a:endParaRPr lang="en-US" sz="20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>
                          <a:effectLst/>
                          <a:latin typeface="+mn-lt"/>
                        </a:rPr>
                        <a:t>Day 6</a:t>
                      </a:r>
                      <a:endParaRPr lang="en-US" sz="20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Day 7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970334"/>
                  </a:ext>
                </a:extLst>
              </a:tr>
              <a:tr h="777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Nisan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ED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16 Nisan</a:t>
                      </a:r>
                      <a:endParaRPr lang="en-US" sz="2000" b="1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17 Nisan</a:t>
                      </a:r>
                      <a:endParaRPr lang="en-US" sz="2000" b="1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18 Nisan</a:t>
                      </a:r>
                      <a:endParaRPr lang="en-US" sz="2000" b="1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19 Nisan</a:t>
                      </a:r>
                      <a:endParaRPr lang="en-US" sz="20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20 Nisan</a:t>
                      </a:r>
                      <a:endParaRPr lang="en-US" sz="2000" b="1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21 Nisan</a:t>
                      </a:r>
                      <a:endParaRPr lang="en-US" sz="20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192496"/>
                  </a:ext>
                </a:extLst>
              </a:tr>
              <a:tr h="4250995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Sabbath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Burnt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Burnt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*Feast of Firstfruits*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Burnt Offering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Burnt Offering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Burnt Offering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Burnt Offering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Sabbath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Unleavened Bread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Food Offering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57289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Burnt Offering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40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3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34532</TotalTime>
  <Words>1766</Words>
  <Application>Microsoft Macintosh PowerPoint</Application>
  <PresentationFormat>On-screen Show (16:10)</PresentationFormat>
  <Paragraphs>353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Feasts of the Lord, Pt. 1 Leviticus 23:1-22</vt:lpstr>
      <vt:lpstr>PowerPoint Presentation</vt:lpstr>
      <vt:lpstr>The Feasts of the Lord, Pt. 1</vt:lpstr>
      <vt:lpstr>PowerPoint Presentation</vt:lpstr>
      <vt:lpstr>Intro &amp; Sabbath (vs. 1-4)</vt:lpstr>
      <vt:lpstr>Intro &amp; Sabbath (vs. 1-4)</vt:lpstr>
      <vt:lpstr>Passover &amp; Unleavened Bread (vs. 5-8)</vt:lpstr>
      <vt:lpstr>Passover &amp; Unleavened Bread (vs. 5-8)</vt:lpstr>
      <vt:lpstr>PowerPoint Presentation</vt:lpstr>
      <vt:lpstr>Firstfruits (vs. 9-14)</vt:lpstr>
      <vt:lpstr>Firstfruits (vs. 9-14)</vt:lpstr>
      <vt:lpstr>Firstfruits (vs. 9-14)</vt:lpstr>
      <vt:lpstr>PowerPoint Presentation</vt:lpstr>
      <vt:lpstr>PowerPoint Presentation</vt:lpstr>
      <vt:lpstr>Pentecost (vs. 15-22)</vt:lpstr>
      <vt:lpstr>Pentecost (vs. 15-22)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&amp; Offerings Leviticus 1-3</dc:title>
  <dc:creator>Erik Borlaug</dc:creator>
  <cp:lastModifiedBy>Erik Borlaug</cp:lastModifiedBy>
  <cp:revision>805</cp:revision>
  <cp:lastPrinted>2021-08-31T13:49:55Z</cp:lastPrinted>
  <dcterms:created xsi:type="dcterms:W3CDTF">2021-04-06T19:13:58Z</dcterms:created>
  <dcterms:modified xsi:type="dcterms:W3CDTF">2021-09-27T13:56:43Z</dcterms:modified>
</cp:coreProperties>
</file>