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66" r:id="rId4"/>
    <p:sldId id="327" r:id="rId5"/>
    <p:sldId id="310" r:id="rId6"/>
    <p:sldId id="328" r:id="rId7"/>
    <p:sldId id="329" r:id="rId8"/>
    <p:sldId id="331" r:id="rId9"/>
    <p:sldId id="338" r:id="rId10"/>
    <p:sldId id="332" r:id="rId11"/>
    <p:sldId id="333" r:id="rId12"/>
    <p:sldId id="335" r:id="rId13"/>
    <p:sldId id="336" r:id="rId14"/>
    <p:sldId id="337"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079"/>
    <a:srgbClr val="AE8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57"/>
  </p:normalViewPr>
  <p:slideViewPr>
    <p:cSldViewPr snapToGrid="0" snapToObjects="1">
      <p:cViewPr varScale="1">
        <p:scale>
          <a:sx n="103" d="100"/>
          <a:sy n="103" d="100"/>
        </p:scale>
        <p:origin x="1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AC628-F187-1E4F-B7D7-5091F82E1F1E}" type="datetimeFigureOut">
              <a:rPr lang="en-US" smtClean="0"/>
              <a:t>10/19/21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8DC62-4256-4A41-91F7-7A5420690473}" type="slidenum">
              <a:rPr lang="en-US" smtClean="0"/>
              <a:t>‹#›</a:t>
            </a:fld>
            <a:endParaRPr lang="en-US"/>
          </a:p>
        </p:txBody>
      </p:sp>
    </p:spTree>
    <p:extLst>
      <p:ext uri="{BB962C8B-B14F-4D97-AF65-F5344CB8AC3E}">
        <p14:creationId xmlns:p14="http://schemas.microsoft.com/office/powerpoint/2010/main" val="156335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836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848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51648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9011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FFD76-683F-1E45-820E-F8E89C4F3655}"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3889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FFD76-683F-1E45-820E-F8E89C4F3655}"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4108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FFD76-683F-1E45-820E-F8E89C4F3655}"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5735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FFD76-683F-1E45-820E-F8E89C4F3655}" type="datetimeFigureOut">
              <a:rPr lang="en-US" smtClean="0"/>
              <a:t>10/19/21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2500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FFD76-683F-1E45-820E-F8E89C4F3655}" type="datetimeFigureOut">
              <a:rPr lang="en-US" smtClean="0"/>
              <a:t>10/19/21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8643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78433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43604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55FFD76-683F-1E45-820E-F8E89C4F3655}" type="datetimeFigureOut">
              <a:rPr lang="en-US" smtClean="0"/>
              <a:t>10/19/21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73CC3B3-89A1-EA4C-BB66-C556A99F5D59}" type="slidenum">
              <a:rPr lang="en-US" smtClean="0"/>
              <a:t>‹#›</a:t>
            </a:fld>
            <a:endParaRPr lang="en-US"/>
          </a:p>
        </p:txBody>
      </p:sp>
    </p:spTree>
    <p:extLst>
      <p:ext uri="{BB962C8B-B14F-4D97-AF65-F5344CB8AC3E}">
        <p14:creationId xmlns:p14="http://schemas.microsoft.com/office/powerpoint/2010/main" val="171431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6955-0983-294B-A981-DA0B782A2F5B}"/>
              </a:ext>
            </a:extLst>
          </p:cNvPr>
          <p:cNvSpPr>
            <a:spLocks noGrp="1"/>
          </p:cNvSpPr>
          <p:nvPr>
            <p:ph type="ctrTitle"/>
          </p:nvPr>
        </p:nvSpPr>
        <p:spPr>
          <a:xfrm>
            <a:off x="83126" y="2220285"/>
            <a:ext cx="4810149" cy="915030"/>
          </a:xfrm>
          <a:solidFill>
            <a:srgbClr val="AE8B72">
              <a:alpha val="87000"/>
            </a:srgbClr>
          </a:solidFill>
        </p:spPr>
        <p:txBody>
          <a:bodyPr>
            <a:normAutofit fontScale="90000"/>
          </a:bodyPr>
          <a:lstStyle/>
          <a:p>
            <a:r>
              <a:rPr lang="en-US" sz="3600" b="1" dirty="0"/>
              <a:t>The Feasts of the Lord, Pt. 2</a:t>
            </a:r>
            <a:br>
              <a:rPr lang="en-US" sz="4400" b="1" dirty="0"/>
            </a:br>
            <a:r>
              <a:rPr lang="en-US" sz="2400" b="1" dirty="0"/>
              <a:t>Leviticus 23:23-44</a:t>
            </a:r>
            <a:endParaRPr lang="en-US" sz="4400" b="1" dirty="0"/>
          </a:p>
        </p:txBody>
      </p:sp>
    </p:spTree>
    <p:extLst>
      <p:ext uri="{BB962C8B-B14F-4D97-AF65-F5344CB8AC3E}">
        <p14:creationId xmlns:p14="http://schemas.microsoft.com/office/powerpoint/2010/main" val="207944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805668"/>
          </a:xfrm>
        </p:spPr>
        <p:txBody>
          <a:bodyPr>
            <a:noAutofit/>
          </a:bodyPr>
          <a:lstStyle/>
          <a:p>
            <a:pPr algn="ctr"/>
            <a:r>
              <a:rPr lang="en-US" sz="3600" b="1" dirty="0"/>
              <a:t>The Day of Atonement (vs. 26-32)</a:t>
            </a:r>
            <a:endParaRPr lang="en-US" sz="34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graphicFrame>
        <p:nvGraphicFramePr>
          <p:cNvPr id="7" name="Table 6">
            <a:extLst>
              <a:ext uri="{FF2B5EF4-FFF2-40B4-BE49-F238E27FC236}">
                <a16:creationId xmlns:a16="http://schemas.microsoft.com/office/drawing/2014/main" id="{0E207F39-374A-994F-A4F9-0EF3474E3296}"/>
              </a:ext>
            </a:extLst>
          </p:cNvPr>
          <p:cNvGraphicFramePr>
            <a:graphicFrameLocks noGrp="1"/>
          </p:cNvGraphicFramePr>
          <p:nvPr>
            <p:extLst>
              <p:ext uri="{D42A27DB-BD31-4B8C-83A1-F6EECF244321}">
                <p14:modId xmlns:p14="http://schemas.microsoft.com/office/powerpoint/2010/main" val="1275666204"/>
              </p:ext>
            </p:extLst>
          </p:nvPr>
        </p:nvGraphicFramePr>
        <p:xfrm>
          <a:off x="411595" y="1370414"/>
          <a:ext cx="8320810" cy="3658344"/>
        </p:xfrm>
        <a:graphic>
          <a:graphicData uri="http://schemas.openxmlformats.org/drawingml/2006/table">
            <a:tbl>
              <a:tblPr firstRow="1" bandRow="1">
                <a:tableStyleId>{5C22544A-7EE6-4342-B048-85BDC9FD1C3A}</a:tableStyleId>
              </a:tblPr>
              <a:tblGrid>
                <a:gridCol w="4160405">
                  <a:extLst>
                    <a:ext uri="{9D8B030D-6E8A-4147-A177-3AD203B41FA5}">
                      <a16:colId xmlns:a16="http://schemas.microsoft.com/office/drawing/2014/main" val="1646847895"/>
                    </a:ext>
                  </a:extLst>
                </a:gridCol>
                <a:gridCol w="4160405">
                  <a:extLst>
                    <a:ext uri="{9D8B030D-6E8A-4147-A177-3AD203B41FA5}">
                      <a16:colId xmlns:a16="http://schemas.microsoft.com/office/drawing/2014/main" val="400041859"/>
                    </a:ext>
                  </a:extLst>
                </a:gridCol>
              </a:tblGrid>
              <a:tr h="404880">
                <a:tc gridSpan="2">
                  <a:txBody>
                    <a:bodyPr/>
                    <a:lstStyle/>
                    <a:p>
                      <a:pPr algn="ctr"/>
                      <a:r>
                        <a:rPr lang="en-US" sz="2000" dirty="0"/>
                        <a:t>Compare/Contrast</a:t>
                      </a:r>
                    </a:p>
                  </a:txBody>
                  <a:tcPr/>
                </a:tc>
                <a:tc hMerge="1">
                  <a:txBody>
                    <a:bodyPr/>
                    <a:lstStyle/>
                    <a:p>
                      <a:endParaRPr lang="en-US" dirty="0"/>
                    </a:p>
                  </a:txBody>
                  <a:tcPr/>
                </a:tc>
                <a:extLst>
                  <a:ext uri="{0D108BD9-81ED-4DB2-BD59-A6C34878D82A}">
                    <a16:rowId xmlns:a16="http://schemas.microsoft.com/office/drawing/2014/main" val="4219372758"/>
                  </a:ext>
                </a:extLst>
              </a:tr>
              <a:tr h="418824">
                <a:tc>
                  <a:txBody>
                    <a:bodyPr/>
                    <a:lstStyle/>
                    <a:p>
                      <a:pPr algn="ctr"/>
                      <a:r>
                        <a:rPr lang="en-US" sz="2000" dirty="0"/>
                        <a:t>Passover</a:t>
                      </a:r>
                    </a:p>
                  </a:txBody>
                  <a:tcPr/>
                </a:tc>
                <a:tc>
                  <a:txBody>
                    <a:bodyPr/>
                    <a:lstStyle/>
                    <a:p>
                      <a:pPr algn="ctr"/>
                      <a:r>
                        <a:rPr lang="en-US" sz="2000" dirty="0"/>
                        <a:t>Atonement</a:t>
                      </a:r>
                    </a:p>
                  </a:txBody>
                  <a:tcPr/>
                </a:tc>
                <a:extLst>
                  <a:ext uri="{0D108BD9-81ED-4DB2-BD59-A6C34878D82A}">
                    <a16:rowId xmlns:a16="http://schemas.microsoft.com/office/drawing/2014/main" val="1811363782"/>
                  </a:ext>
                </a:extLst>
              </a:tr>
              <a:tr h="2700852">
                <a:tc>
                  <a:txBody>
                    <a:bodyPr/>
                    <a:lstStyle/>
                    <a:p>
                      <a:pPr marL="285750" indent="-285750">
                        <a:buFont typeface="Arial" panose="020B0604020202020204" pitchFamily="34" charset="0"/>
                        <a:buChar char="•"/>
                      </a:pPr>
                      <a:r>
                        <a:rPr lang="en-US" sz="1800" b="1" dirty="0"/>
                        <a:t>First Month of Religious Calendar </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Sacrifice (Lamb) Chosen on 10</a:t>
                      </a:r>
                      <a:r>
                        <a:rPr lang="en-US" sz="1800" b="1" baseline="30000" dirty="0"/>
                        <a:t>th</a:t>
                      </a:r>
                      <a:r>
                        <a:rPr lang="en-US" sz="1800" b="1" dirty="0"/>
                        <a:t> Day of the Month (Slain on 14</a:t>
                      </a:r>
                      <a:r>
                        <a:rPr lang="en-US" sz="1800" b="1" baseline="30000" dirty="0"/>
                        <a:t>th</a:t>
                      </a:r>
                      <a:r>
                        <a:rPr lang="en-US" sz="1800" b="1" dirty="0"/>
                        <a:t>)</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Whole Congregation Participates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Blood on Doors &amp; Lintel</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No Scape-Goat</a:t>
                      </a:r>
                    </a:p>
                  </a:txBody>
                  <a:tcPr/>
                </a:tc>
                <a:tc>
                  <a:txBody>
                    <a:bodyPr/>
                    <a:lstStyle/>
                    <a:p>
                      <a:pPr marL="285750" indent="-285750">
                        <a:buFont typeface="Arial" panose="020B0604020202020204" pitchFamily="34" charset="0"/>
                        <a:buChar char="•"/>
                      </a:pPr>
                      <a:r>
                        <a:rPr lang="en-US" sz="1800" b="1" dirty="0"/>
                        <a:t>First Month of Civil Calendar </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Two (Bull &amp; Goat) Sacrifices Slain on 10</a:t>
                      </a:r>
                      <a:r>
                        <a:rPr lang="en-US" sz="1800" b="1" baseline="30000" dirty="0"/>
                        <a:t>th</a:t>
                      </a:r>
                      <a:r>
                        <a:rPr lang="en-US" sz="1800" b="1" dirty="0"/>
                        <a:t>  Day of the Month</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Carried out Largely by High Priest</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Blood Taken to Mercy Seat</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Scape-Goat Plays Prominent Role</a:t>
                      </a:r>
                    </a:p>
                  </a:txBody>
                  <a:tcPr/>
                </a:tc>
                <a:extLst>
                  <a:ext uri="{0D108BD9-81ED-4DB2-BD59-A6C34878D82A}">
                    <a16:rowId xmlns:a16="http://schemas.microsoft.com/office/drawing/2014/main" val="1712835060"/>
                  </a:ext>
                </a:extLst>
              </a:tr>
            </a:tbl>
          </a:graphicData>
        </a:graphic>
      </p:graphicFrame>
    </p:spTree>
    <p:extLst>
      <p:ext uri="{BB962C8B-B14F-4D97-AF65-F5344CB8AC3E}">
        <p14:creationId xmlns:p14="http://schemas.microsoft.com/office/powerpoint/2010/main" val="137845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91369"/>
          </a:xfrm>
        </p:spPr>
        <p:txBody>
          <a:bodyPr>
            <a:noAutofit/>
          </a:bodyPr>
          <a:lstStyle/>
          <a:p>
            <a:pPr algn="ctr"/>
            <a:r>
              <a:rPr lang="en-US" sz="3600" b="1" dirty="0"/>
              <a:t>The Feast of Booths (vs. 33-43)</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48146"/>
            <a:ext cx="9060871" cy="4966856"/>
          </a:xfrm>
        </p:spPr>
        <p:txBody>
          <a:bodyPr>
            <a:noAutofit/>
          </a:bodyPr>
          <a:lstStyle/>
          <a:p>
            <a:r>
              <a:rPr lang="en-US" sz="2000" b="1" dirty="0"/>
              <a:t>Laws for Festival (vs. 33-36, 39-44)</a:t>
            </a:r>
          </a:p>
          <a:p>
            <a:pPr lvl="1"/>
            <a:r>
              <a:rPr lang="en-US" b="1" dirty="0"/>
              <a:t>Timing</a:t>
            </a:r>
          </a:p>
          <a:p>
            <a:pPr lvl="2"/>
            <a:r>
              <a:rPr lang="en-US" sz="1600" b="1" dirty="0"/>
              <a:t>Fifteenth Day of Seventh Month (vs. 34, 39)</a:t>
            </a:r>
          </a:p>
          <a:p>
            <a:pPr lvl="2"/>
            <a:r>
              <a:rPr lang="en-US" sz="1600" b="1" dirty="0"/>
              <a:t>Lasts Eight Days Total (vs. 36, 39)</a:t>
            </a:r>
          </a:p>
          <a:p>
            <a:pPr lvl="1"/>
            <a:r>
              <a:rPr lang="en-US" b="1" dirty="0"/>
              <a:t>Instructions</a:t>
            </a:r>
          </a:p>
          <a:p>
            <a:pPr lvl="2"/>
            <a:r>
              <a:rPr lang="en-US" sz="1600" b="1" dirty="0"/>
              <a:t>Sabbath on First &amp; Eighth Day (vs. 35-36; 39) </a:t>
            </a:r>
          </a:p>
          <a:p>
            <a:pPr lvl="2"/>
            <a:r>
              <a:rPr lang="en-US" sz="1600" b="1" dirty="0"/>
              <a:t>Food Offerings Every Day (vs. 36)</a:t>
            </a:r>
          </a:p>
          <a:p>
            <a:pPr lvl="2"/>
            <a:r>
              <a:rPr lang="en-US" sz="1600" b="1" dirty="0"/>
              <a:t>Take Fruit of Trees, Palm Branches, Boughs of Leafy Trees, &amp; Willows (vs. 40)</a:t>
            </a:r>
          </a:p>
          <a:p>
            <a:pPr lvl="2"/>
            <a:r>
              <a:rPr lang="en-US" sz="1600" b="1" dirty="0"/>
              <a:t>Commanded to Rejoice (vs. 40; cf. Deut. 16:13-15)</a:t>
            </a:r>
          </a:p>
          <a:p>
            <a:pPr lvl="2"/>
            <a:r>
              <a:rPr lang="en-US" sz="1600" b="1" dirty="0"/>
              <a:t>Dwell in Booths for Seven Days (vs. 42)</a:t>
            </a:r>
          </a:p>
          <a:p>
            <a:pPr lvl="2"/>
            <a:r>
              <a:rPr lang="en-US" sz="1600" b="1" dirty="0"/>
              <a:t>The Law is Read Every Seven Years (Deut. 31:10-13)</a:t>
            </a:r>
          </a:p>
          <a:p>
            <a:pPr lvl="1"/>
            <a:r>
              <a:rPr lang="en-US" b="1" dirty="0"/>
              <a:t>Meaning</a:t>
            </a:r>
          </a:p>
          <a:p>
            <a:pPr lvl="2"/>
            <a:r>
              <a:rPr lang="en-US" sz="1600" b="1" dirty="0"/>
              <a:t>To Rejoice Over Harvest (vs. 40; cf. Deut. 16:13-14)</a:t>
            </a:r>
          </a:p>
          <a:p>
            <a:pPr lvl="2"/>
            <a:r>
              <a:rPr lang="en-US" sz="1600" b="1" dirty="0"/>
              <a:t>Memorialize Time in Wilderness (vs. 43)</a:t>
            </a:r>
          </a:p>
          <a:p>
            <a:r>
              <a:rPr lang="en-US" sz="2000" b="1" dirty="0"/>
              <a:t>Summary of Feasts (vs. 37-38)</a:t>
            </a:r>
          </a:p>
          <a:p>
            <a:pPr lvl="1"/>
            <a:r>
              <a:rPr lang="en-US" b="1" dirty="0"/>
              <a:t>Everything Must Be Given “On It’s Proper Day” (Must Adhere to Rules)</a:t>
            </a:r>
          </a:p>
          <a:p>
            <a:pPr lvl="1"/>
            <a:r>
              <a:rPr lang="en-US" b="1" dirty="0"/>
              <a:t>These Are Additional to the Regular Sabbath’s, Offerings, </a:t>
            </a:r>
            <a:r>
              <a:rPr lang="en-US" b="1" dirty="0" err="1"/>
              <a:t>etc</a:t>
            </a:r>
            <a:r>
              <a:rPr lang="en-US" b="1" dirty="0"/>
              <a:t>… </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17833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955964" y="4822"/>
            <a:ext cx="7232072" cy="639423"/>
          </a:xfrm>
        </p:spPr>
        <p:txBody>
          <a:bodyPr>
            <a:noAutofit/>
          </a:bodyPr>
          <a:lstStyle/>
          <a:p>
            <a:pPr algn="ctr"/>
            <a:r>
              <a:rPr lang="en-US" sz="3600" b="1" dirty="0"/>
              <a:t>The Feast of Booths (vs. 33-43)</a:t>
            </a:r>
            <a:endParaRPr lang="en-US" sz="3400" b="1" dirty="0"/>
          </a:p>
        </p:txBody>
      </p:sp>
      <p:graphicFrame>
        <p:nvGraphicFramePr>
          <p:cNvPr id="7" name="Table 6">
            <a:extLst>
              <a:ext uri="{FF2B5EF4-FFF2-40B4-BE49-F238E27FC236}">
                <a16:creationId xmlns:a16="http://schemas.microsoft.com/office/drawing/2014/main" id="{08A05EE1-9C6F-2C41-8E9F-44508BDE1FE8}"/>
              </a:ext>
            </a:extLst>
          </p:cNvPr>
          <p:cNvGraphicFramePr>
            <a:graphicFrameLocks noGrp="1"/>
          </p:cNvGraphicFramePr>
          <p:nvPr>
            <p:extLst>
              <p:ext uri="{D42A27DB-BD31-4B8C-83A1-F6EECF244321}">
                <p14:modId xmlns:p14="http://schemas.microsoft.com/office/powerpoint/2010/main" val="294028275"/>
              </p:ext>
            </p:extLst>
          </p:nvPr>
        </p:nvGraphicFramePr>
        <p:xfrm>
          <a:off x="138767" y="696200"/>
          <a:ext cx="8963668" cy="4962023"/>
        </p:xfrm>
        <a:graphic>
          <a:graphicData uri="http://schemas.openxmlformats.org/drawingml/2006/table">
            <a:tbl>
              <a:tblPr firstRow="1" firstCol="1" bandRow="1">
                <a:tableStyleId>{5C22544A-7EE6-4342-B048-85BDC9FD1C3A}</a:tableStyleId>
              </a:tblPr>
              <a:tblGrid>
                <a:gridCol w="1120859">
                  <a:extLst>
                    <a:ext uri="{9D8B030D-6E8A-4147-A177-3AD203B41FA5}">
                      <a16:colId xmlns:a16="http://schemas.microsoft.com/office/drawing/2014/main" val="141185254"/>
                    </a:ext>
                  </a:extLst>
                </a:gridCol>
                <a:gridCol w="1120859">
                  <a:extLst>
                    <a:ext uri="{9D8B030D-6E8A-4147-A177-3AD203B41FA5}">
                      <a16:colId xmlns:a16="http://schemas.microsoft.com/office/drawing/2014/main" val="1220784886"/>
                    </a:ext>
                  </a:extLst>
                </a:gridCol>
                <a:gridCol w="1120859">
                  <a:extLst>
                    <a:ext uri="{9D8B030D-6E8A-4147-A177-3AD203B41FA5}">
                      <a16:colId xmlns:a16="http://schemas.microsoft.com/office/drawing/2014/main" val="225900774"/>
                    </a:ext>
                  </a:extLst>
                </a:gridCol>
                <a:gridCol w="1120859">
                  <a:extLst>
                    <a:ext uri="{9D8B030D-6E8A-4147-A177-3AD203B41FA5}">
                      <a16:colId xmlns:a16="http://schemas.microsoft.com/office/drawing/2014/main" val="1793117158"/>
                    </a:ext>
                  </a:extLst>
                </a:gridCol>
                <a:gridCol w="1120058">
                  <a:extLst>
                    <a:ext uri="{9D8B030D-6E8A-4147-A177-3AD203B41FA5}">
                      <a16:colId xmlns:a16="http://schemas.microsoft.com/office/drawing/2014/main" val="1376480903"/>
                    </a:ext>
                  </a:extLst>
                </a:gridCol>
                <a:gridCol w="1120058">
                  <a:extLst>
                    <a:ext uri="{9D8B030D-6E8A-4147-A177-3AD203B41FA5}">
                      <a16:colId xmlns:a16="http://schemas.microsoft.com/office/drawing/2014/main" val="2445685309"/>
                    </a:ext>
                  </a:extLst>
                </a:gridCol>
                <a:gridCol w="1120058">
                  <a:extLst>
                    <a:ext uri="{9D8B030D-6E8A-4147-A177-3AD203B41FA5}">
                      <a16:colId xmlns:a16="http://schemas.microsoft.com/office/drawing/2014/main" val="2617036288"/>
                    </a:ext>
                  </a:extLst>
                </a:gridCol>
                <a:gridCol w="1120058">
                  <a:extLst>
                    <a:ext uri="{9D8B030D-6E8A-4147-A177-3AD203B41FA5}">
                      <a16:colId xmlns:a16="http://schemas.microsoft.com/office/drawing/2014/main" val="1054174591"/>
                    </a:ext>
                  </a:extLst>
                </a:gridCol>
              </a:tblGrid>
              <a:tr h="373848">
                <a:tc>
                  <a:txBody>
                    <a:bodyPr/>
                    <a:lstStyle/>
                    <a:p>
                      <a:pPr marL="0" marR="0" algn="ctr">
                        <a:spcBef>
                          <a:spcPts val="0"/>
                        </a:spcBef>
                        <a:spcAft>
                          <a:spcPts val="0"/>
                        </a:spcAft>
                        <a:tabLst>
                          <a:tab pos="1572895" algn="l"/>
                        </a:tabLst>
                      </a:pPr>
                      <a:r>
                        <a:rPr lang="en-US" sz="2000" dirty="0">
                          <a:effectLst/>
                          <a:latin typeface="+mn-lt"/>
                        </a:rPr>
                        <a:t>Day 1</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dirty="0">
                          <a:effectLst/>
                          <a:latin typeface="+mn-lt"/>
                        </a:rPr>
                        <a:t>Day 2</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a:effectLst/>
                          <a:latin typeface="+mn-lt"/>
                        </a:rPr>
                        <a:t>Day 3</a:t>
                      </a:r>
                      <a:endParaRPr lang="en-US" sz="20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a:effectLst/>
                          <a:latin typeface="+mn-lt"/>
                        </a:rPr>
                        <a:t>Day 4</a:t>
                      </a:r>
                      <a:endParaRPr lang="en-US" sz="20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a:effectLst/>
                          <a:latin typeface="+mn-lt"/>
                        </a:rPr>
                        <a:t>Day 5</a:t>
                      </a:r>
                      <a:endParaRPr lang="en-US" sz="20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dirty="0">
                          <a:effectLst/>
                          <a:latin typeface="+mn-lt"/>
                        </a:rPr>
                        <a:t>Day 6</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dirty="0">
                          <a:effectLst/>
                          <a:latin typeface="+mn-lt"/>
                        </a:rPr>
                        <a:t>Day 7</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dirty="0">
                          <a:effectLst/>
                          <a:latin typeface="+mn-lt"/>
                          <a:ea typeface="MS Mincho" panose="02020609040205080304" pitchFamily="49" charset="-128"/>
                          <a:cs typeface="Times New Roman" panose="02020603050405020304" pitchFamily="18" charset="0"/>
                        </a:rPr>
                        <a:t>Day 8</a:t>
                      </a:r>
                    </a:p>
                  </a:txBody>
                  <a:tcPr marL="68580" marR="68580" marT="0" marB="0"/>
                </a:tc>
                <a:extLst>
                  <a:ext uri="{0D108BD9-81ED-4DB2-BD59-A6C34878D82A}">
                    <a16:rowId xmlns:a16="http://schemas.microsoft.com/office/drawing/2014/main" val="2895970334"/>
                  </a:ext>
                </a:extLst>
              </a:tr>
              <a:tr h="747695">
                <a:tc>
                  <a:txBody>
                    <a:bodyPr/>
                    <a:lstStyle/>
                    <a:p>
                      <a:pPr marL="0" marR="0" algn="ctr">
                        <a:spcBef>
                          <a:spcPts val="0"/>
                        </a:spcBef>
                        <a:spcAft>
                          <a:spcPts val="0"/>
                        </a:spcAft>
                        <a:tabLst>
                          <a:tab pos="1572895" algn="l"/>
                        </a:tabLst>
                      </a:pPr>
                      <a:r>
                        <a:rPr lang="en-US" sz="2000" b="1" dirty="0">
                          <a:solidFill>
                            <a:schemeClr val="tx1"/>
                          </a:solidFill>
                          <a:effectLst/>
                          <a:latin typeface="+mn-lt"/>
                        </a:rPr>
                        <a:t>15 Tishri</a:t>
                      </a:r>
                      <a:endParaRPr lang="en-US" sz="2000" b="1"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solidFill>
                      <a:srgbClr val="CED4E9"/>
                    </a:solidFill>
                  </a:tcPr>
                </a:tc>
                <a:tc>
                  <a:txBody>
                    <a:bodyPr/>
                    <a:lstStyle/>
                    <a:p>
                      <a:pPr marL="0" marR="0" algn="ctr">
                        <a:spcBef>
                          <a:spcPts val="0"/>
                        </a:spcBef>
                        <a:spcAft>
                          <a:spcPts val="0"/>
                        </a:spcAft>
                        <a:tabLst>
                          <a:tab pos="1572895" algn="l"/>
                        </a:tabLst>
                      </a:pPr>
                      <a:r>
                        <a:rPr lang="en-US" sz="2000" b="1" dirty="0">
                          <a:effectLst/>
                          <a:latin typeface="+mn-lt"/>
                        </a:rPr>
                        <a:t>16 Tishri</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b="1" dirty="0">
                          <a:effectLst/>
                          <a:latin typeface="+mn-lt"/>
                        </a:rPr>
                        <a:t>17 Tishri</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b="1" dirty="0">
                          <a:effectLst/>
                          <a:latin typeface="+mn-lt"/>
                        </a:rPr>
                        <a:t>18 Tishri</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b="1" dirty="0">
                          <a:effectLst/>
                          <a:latin typeface="+mn-lt"/>
                        </a:rPr>
                        <a:t>19 Tishri</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b="1" dirty="0">
                          <a:effectLst/>
                          <a:latin typeface="+mn-lt"/>
                        </a:rPr>
                        <a:t>20 Tishri</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b="1" dirty="0">
                          <a:effectLst/>
                          <a:latin typeface="+mn-lt"/>
                        </a:rPr>
                        <a:t>21 Tishri</a:t>
                      </a:r>
                      <a:endParaRPr lang="en-US" sz="20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1572895" algn="l"/>
                        </a:tabLst>
                      </a:pPr>
                      <a:r>
                        <a:rPr lang="en-US" sz="2000" b="1" dirty="0">
                          <a:effectLst/>
                          <a:latin typeface="+mn-lt"/>
                          <a:ea typeface="MS Mincho" panose="02020609040205080304" pitchFamily="49" charset="-128"/>
                          <a:cs typeface="Times New Roman" panose="02020603050405020304" pitchFamily="18" charset="0"/>
                        </a:rPr>
                        <a:t>22</a:t>
                      </a:r>
                    </a:p>
                    <a:p>
                      <a:pPr marL="0" marR="0" algn="ctr">
                        <a:spcBef>
                          <a:spcPts val="0"/>
                        </a:spcBef>
                        <a:spcAft>
                          <a:spcPts val="0"/>
                        </a:spcAft>
                        <a:tabLst>
                          <a:tab pos="1572895" algn="l"/>
                        </a:tabLst>
                      </a:pPr>
                      <a:r>
                        <a:rPr lang="en-US" sz="2000" b="1" dirty="0">
                          <a:effectLst/>
                          <a:latin typeface="+mn-lt"/>
                          <a:ea typeface="MS Mincho" panose="02020609040205080304" pitchFamily="49" charset="-128"/>
                          <a:cs typeface="Times New Roman" panose="02020603050405020304" pitchFamily="18" charset="0"/>
                        </a:rPr>
                        <a:t>Tishri</a:t>
                      </a:r>
                    </a:p>
                  </a:txBody>
                  <a:tcPr marL="68580" marR="68580" marT="0" marB="0"/>
                </a:tc>
                <a:extLst>
                  <a:ext uri="{0D108BD9-81ED-4DB2-BD59-A6C34878D82A}">
                    <a16:rowId xmlns:a16="http://schemas.microsoft.com/office/drawing/2014/main" val="2723192496"/>
                  </a:ext>
                </a:extLst>
              </a:tr>
              <a:tr h="3194220">
                <a:tc>
                  <a:txBody>
                    <a:bodyPr/>
                    <a:lstStyle/>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Sabbath</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i="0" u="none"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i="0" u="none" dirty="0">
                          <a:solidFill>
                            <a:schemeClr val="tx1"/>
                          </a:solidFill>
                          <a:effectLst/>
                          <a:latin typeface="+mn-lt"/>
                        </a:rPr>
                        <a:t>Rejoice</a:t>
                      </a:r>
                    </a:p>
                    <a:p>
                      <a:pPr marL="171450" marR="0" indent="-171450">
                        <a:spcBef>
                          <a:spcPts val="0"/>
                        </a:spcBef>
                        <a:spcAft>
                          <a:spcPts val="0"/>
                        </a:spcAft>
                        <a:buFont typeface="Arial" panose="020B0604020202020204" pitchFamily="34" charset="0"/>
                        <a:buChar char="•"/>
                        <a:tabLst>
                          <a:tab pos="1572895" algn="l"/>
                        </a:tabLst>
                      </a:pPr>
                      <a:endParaRPr lang="en-US" sz="1400" b="1" i="0"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i="0" u="sng" dirty="0">
                          <a:solidFill>
                            <a:schemeClr val="tx1"/>
                          </a:solidFill>
                          <a:effectLst/>
                          <a:latin typeface="+mn-lt"/>
                        </a:rPr>
                        <a:t>Offerings</a:t>
                      </a:r>
                    </a:p>
                    <a:p>
                      <a:pPr marL="171450" marR="0" lvl="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13 Bulls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solidFill>
                      <a:srgbClr val="E9EBF6"/>
                    </a:solidFill>
                  </a:tcPr>
                </a:tc>
                <a:tc>
                  <a:txBody>
                    <a:bodyPr/>
                    <a:lstStyle/>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none" dirty="0">
                          <a:solidFill>
                            <a:schemeClr val="tx1"/>
                          </a:solidFill>
                          <a:effectLst/>
                          <a:latin typeface="+mn-lt"/>
                        </a:rPr>
                        <a:t>Rejoice</a:t>
                      </a:r>
                    </a:p>
                    <a:p>
                      <a:pPr marL="171450" marR="0" indent="-171450">
                        <a:spcBef>
                          <a:spcPts val="0"/>
                        </a:spcBef>
                        <a:spcAft>
                          <a:spcPts val="0"/>
                        </a:spcAft>
                        <a:buFont typeface="Arial" panose="020B0604020202020204" pitchFamily="34" charset="0"/>
                        <a:buChar char="•"/>
                        <a:tabLst>
                          <a:tab pos="1572895" algn="l"/>
                        </a:tabLst>
                      </a:pPr>
                      <a:endParaRPr lang="en-US" sz="1400" b="1"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sng" dirty="0">
                          <a:solidFill>
                            <a:schemeClr val="tx1"/>
                          </a:solidFill>
                          <a:effectLst/>
                          <a:latin typeface="+mn-lt"/>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12 Bulls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tc>
                <a:tc>
                  <a:txBody>
                    <a:bodyPr/>
                    <a:lstStyle/>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none" dirty="0">
                          <a:solidFill>
                            <a:schemeClr val="tx1"/>
                          </a:solidFill>
                          <a:effectLst/>
                          <a:latin typeface="+mn-lt"/>
                        </a:rPr>
                        <a:t>Rejoice</a:t>
                      </a:r>
                    </a:p>
                    <a:p>
                      <a:pPr marL="171450" marR="0" indent="-171450">
                        <a:spcBef>
                          <a:spcPts val="0"/>
                        </a:spcBef>
                        <a:spcAft>
                          <a:spcPts val="0"/>
                        </a:spcAft>
                        <a:buFont typeface="Arial" panose="020B0604020202020204" pitchFamily="34" charset="0"/>
                        <a:buChar char="•"/>
                        <a:tabLst>
                          <a:tab pos="1572895" algn="l"/>
                        </a:tabLst>
                      </a:pPr>
                      <a:endParaRPr lang="en-US" sz="1400" b="1"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sng" dirty="0">
                          <a:solidFill>
                            <a:schemeClr val="tx1"/>
                          </a:solidFill>
                          <a:effectLst/>
                          <a:latin typeface="+mn-lt"/>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11 Bulls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tc>
                <a:tc>
                  <a:txBody>
                    <a:bodyPr/>
                    <a:lstStyle/>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none" dirty="0">
                          <a:solidFill>
                            <a:schemeClr val="tx1"/>
                          </a:solidFill>
                          <a:effectLst/>
                          <a:latin typeface="+mn-lt"/>
                        </a:rPr>
                        <a:t>Rejoice</a:t>
                      </a:r>
                    </a:p>
                    <a:p>
                      <a:pPr marL="171450" marR="0" indent="-171450">
                        <a:spcBef>
                          <a:spcPts val="0"/>
                        </a:spcBef>
                        <a:spcAft>
                          <a:spcPts val="0"/>
                        </a:spcAft>
                        <a:buFont typeface="Arial" panose="020B0604020202020204" pitchFamily="34" charset="0"/>
                        <a:buChar char="•"/>
                        <a:tabLst>
                          <a:tab pos="1572895" algn="l"/>
                        </a:tabLst>
                      </a:pPr>
                      <a:endParaRPr lang="en-US" sz="1400" b="1"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sng" dirty="0">
                          <a:solidFill>
                            <a:schemeClr val="tx1"/>
                          </a:solidFill>
                          <a:effectLst/>
                          <a:latin typeface="+mn-lt"/>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10 Bulls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tc>
                <a:tc>
                  <a:txBody>
                    <a:bodyPr/>
                    <a:lstStyle/>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none" dirty="0">
                          <a:solidFill>
                            <a:schemeClr val="tx1"/>
                          </a:solidFill>
                          <a:effectLst/>
                          <a:latin typeface="+mn-lt"/>
                        </a:rPr>
                        <a:t>Rejoice</a:t>
                      </a:r>
                    </a:p>
                    <a:p>
                      <a:pPr marL="171450" marR="0" indent="-171450">
                        <a:spcBef>
                          <a:spcPts val="0"/>
                        </a:spcBef>
                        <a:spcAft>
                          <a:spcPts val="0"/>
                        </a:spcAft>
                        <a:buFont typeface="Arial" panose="020B0604020202020204" pitchFamily="34" charset="0"/>
                        <a:buChar char="•"/>
                        <a:tabLst>
                          <a:tab pos="1572895" algn="l"/>
                        </a:tabLst>
                      </a:pPr>
                      <a:endParaRPr lang="en-US" sz="1400" b="1"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sng" dirty="0">
                          <a:solidFill>
                            <a:schemeClr val="tx1"/>
                          </a:solidFill>
                          <a:effectLst/>
                          <a:latin typeface="+mn-lt"/>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9 Bulls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tc>
                <a:tc>
                  <a:txBody>
                    <a:bodyPr/>
                    <a:lstStyle/>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Rejoice</a:t>
                      </a:r>
                      <a:endParaRPr lang="en-US" sz="1400" b="1"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u="sng"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r>
                        <a:rPr lang="en-US" sz="1400" b="1" u="sng" dirty="0">
                          <a:solidFill>
                            <a:schemeClr val="tx1"/>
                          </a:solidFill>
                          <a:effectLst/>
                          <a:latin typeface="+mn-lt"/>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8 Bulls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tc>
                <a:tc>
                  <a:txBody>
                    <a:bodyPr/>
                    <a:lstStyle/>
                    <a:p>
                      <a:pPr marL="171450" marR="0" indent="-171450">
                        <a:spcBef>
                          <a:spcPts val="0"/>
                        </a:spcBef>
                        <a:spcAft>
                          <a:spcPts val="0"/>
                        </a:spcAft>
                        <a:buFont typeface="Arial" panose="020B0604020202020204" pitchFamily="34" charset="0"/>
                        <a:buChar char="•"/>
                        <a:tabLst>
                          <a:tab pos="1572895" algn="l"/>
                        </a:tabLst>
                      </a:pPr>
                      <a:endParaRPr lang="en-US" sz="1400" b="1" dirty="0">
                        <a:solidFill>
                          <a:schemeClr val="tx1"/>
                        </a:solidFill>
                        <a:effectLst/>
                        <a:latin typeface="+mn-lt"/>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r>
                        <a:rPr lang="en-US" sz="1400" b="1" dirty="0">
                          <a:solidFill>
                            <a:schemeClr val="tx1"/>
                          </a:solidFill>
                          <a:effectLst/>
                          <a:latin typeface="+mn-lt"/>
                        </a:rPr>
                        <a:t>Dwell in Booths</a:t>
                      </a: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Rejoice</a:t>
                      </a:r>
                      <a:endParaRPr lang="en-US" sz="1400" b="1" i="0" u="sng"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i="0" u="sng"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r>
                        <a:rPr lang="en-US" sz="1400" b="1" i="0" u="sng" dirty="0">
                          <a:effectLst/>
                          <a:latin typeface="+mn-lt"/>
                          <a:ea typeface="MS Mincho" panose="02020609040205080304" pitchFamily="49" charset="-128"/>
                          <a:cs typeface="Times New Roman" panose="02020603050405020304" pitchFamily="18" charset="0"/>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7 Bulls</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2 Rams</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14 Lambs</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Sabbath</a:t>
                      </a: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endParaRPr lang="en-US" sz="1400" b="1" u="sng" dirty="0">
                        <a:effectLst/>
                        <a:latin typeface="+mn-lt"/>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1572895" algn="l"/>
                        </a:tabLst>
                      </a:pPr>
                      <a:r>
                        <a:rPr lang="en-US" sz="1400" b="1" u="sng" dirty="0">
                          <a:effectLst/>
                          <a:latin typeface="+mn-lt"/>
                          <a:ea typeface="MS Mincho" panose="02020609040205080304" pitchFamily="49" charset="-128"/>
                          <a:cs typeface="Times New Roman" panose="02020603050405020304" pitchFamily="18" charset="0"/>
                        </a:rPr>
                        <a:t>Offerings</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1 Bull</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1 Ram</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7 Lambs</a:t>
                      </a:r>
                    </a:p>
                    <a:p>
                      <a:pPr marL="171450" marR="0" indent="-171450">
                        <a:spcBef>
                          <a:spcPts val="0"/>
                        </a:spcBef>
                        <a:spcAft>
                          <a:spcPts val="0"/>
                        </a:spcAft>
                        <a:buFont typeface="Arial" panose="020B0604020202020204" pitchFamily="34" charset="0"/>
                        <a:buChar char="•"/>
                        <a:tabLst>
                          <a:tab pos="1572895" algn="l"/>
                        </a:tabLst>
                      </a:pPr>
                      <a:r>
                        <a:rPr lang="en-US" sz="1400" b="1" dirty="0">
                          <a:effectLst/>
                          <a:latin typeface="+mn-lt"/>
                          <a:ea typeface="MS Mincho" panose="02020609040205080304" pitchFamily="49" charset="-128"/>
                          <a:cs typeface="Times New Roman" panose="02020603050405020304" pitchFamily="18" charset="0"/>
                        </a:rPr>
                        <a:t>1 Goat</a:t>
                      </a:r>
                    </a:p>
                    <a:p>
                      <a:pPr marL="171450" marR="0" indent="-171450">
                        <a:spcBef>
                          <a:spcPts val="0"/>
                        </a:spcBef>
                        <a:spcAft>
                          <a:spcPts val="0"/>
                        </a:spcAft>
                        <a:buFont typeface="Arial" panose="020B0604020202020204" pitchFamily="34" charset="0"/>
                        <a:buChar char="•"/>
                        <a:tabLst>
                          <a:tab pos="1572895" algn="l"/>
                        </a:tabLst>
                      </a:pPr>
                      <a:endParaRPr lang="en-US" sz="1400" b="1" dirty="0">
                        <a:effectLst/>
                        <a:latin typeface="+mn-lt"/>
                        <a:ea typeface="MS Mincho" panose="02020609040205080304" pitchFamily="49"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72895" algn="l"/>
                        </a:tabLst>
                        <a:defRPr/>
                      </a:pPr>
                      <a:r>
                        <a:rPr lang="en-US" sz="1400" b="1" dirty="0">
                          <a:solidFill>
                            <a:schemeClr val="tx1"/>
                          </a:solidFill>
                          <a:effectLst/>
                          <a:latin typeface="+mn-lt"/>
                        </a:rPr>
                        <a:t>Read From Law (Every 7</a:t>
                      </a:r>
                      <a:r>
                        <a:rPr lang="en-US" sz="1400" b="1" baseline="30000" dirty="0">
                          <a:solidFill>
                            <a:schemeClr val="tx1"/>
                          </a:solidFill>
                          <a:effectLst/>
                          <a:latin typeface="+mn-lt"/>
                        </a:rPr>
                        <a:t>th</a:t>
                      </a:r>
                      <a:r>
                        <a:rPr lang="en-US" sz="1400" b="1" dirty="0">
                          <a:solidFill>
                            <a:schemeClr val="tx1"/>
                          </a:solidFill>
                          <a:effectLst/>
                          <a:latin typeface="+mn-lt"/>
                        </a:rPr>
                        <a:t> Year)</a:t>
                      </a:r>
                    </a:p>
                  </a:txBody>
                  <a:tcPr marL="68580" marR="68580" marT="0" marB="0"/>
                </a:tc>
                <a:extLst>
                  <a:ext uri="{0D108BD9-81ED-4DB2-BD59-A6C34878D82A}">
                    <a16:rowId xmlns:a16="http://schemas.microsoft.com/office/drawing/2014/main" val="2955403057"/>
                  </a:ext>
                </a:extLst>
              </a:tr>
            </a:tbl>
          </a:graphicData>
        </a:graphic>
      </p:graphicFrame>
    </p:spTree>
    <p:extLst>
      <p:ext uri="{BB962C8B-B14F-4D97-AF65-F5344CB8AC3E}">
        <p14:creationId xmlns:p14="http://schemas.microsoft.com/office/powerpoint/2010/main" val="130017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91369"/>
          </a:xfrm>
        </p:spPr>
        <p:txBody>
          <a:bodyPr>
            <a:noAutofit/>
          </a:bodyPr>
          <a:lstStyle/>
          <a:p>
            <a:pPr algn="ctr"/>
            <a:r>
              <a:rPr lang="en-US" sz="3600" b="1" dirty="0"/>
              <a:t>The Feast of Booths (vs. 33-43)</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904008"/>
            <a:ext cx="9060871" cy="4810993"/>
          </a:xfrm>
        </p:spPr>
        <p:txBody>
          <a:bodyPr>
            <a:noAutofit/>
          </a:bodyPr>
          <a:lstStyle/>
          <a:p>
            <a:r>
              <a:rPr lang="en-US" sz="2000" b="1" dirty="0"/>
              <a:t>Booths in Old Testament History</a:t>
            </a:r>
          </a:p>
          <a:p>
            <a:pPr lvl="1"/>
            <a:r>
              <a:rPr lang="en-US" sz="1600" b="1" dirty="0"/>
              <a:t>When Temple Was Dedicated (1 Kings 8:2)</a:t>
            </a:r>
          </a:p>
          <a:p>
            <a:pPr lvl="1"/>
            <a:r>
              <a:rPr lang="en-US" sz="1600" b="1" u="sng" dirty="0"/>
              <a:t>Counterfeit Booths</a:t>
            </a:r>
            <a:r>
              <a:rPr lang="en-US" sz="1600" b="1" dirty="0"/>
              <a:t>: “And Jeroboam appointed a feast on the fifteenth day of the eighth month like the feast that was in Judah, and he offered sacrifices on the altar…” (1 Kings 12:32)</a:t>
            </a:r>
          </a:p>
          <a:p>
            <a:pPr lvl="1"/>
            <a:r>
              <a:rPr lang="en-US" sz="1600" b="1" dirty="0"/>
              <a:t>Celebrated in Nehemiah</a:t>
            </a:r>
          </a:p>
          <a:p>
            <a:pPr lvl="2"/>
            <a:r>
              <a:rPr lang="en-US" sz="1400" b="1" dirty="0"/>
              <a:t>”The Joy of the Lord is Your Strength” (Nehemiah 8:10)</a:t>
            </a:r>
          </a:p>
          <a:p>
            <a:pPr lvl="2"/>
            <a:r>
              <a:rPr lang="en-US" sz="1400" b="1" dirty="0"/>
              <a:t>Kept Feast &amp; Read from the Law (Nehemiah 8:13-18)</a:t>
            </a:r>
          </a:p>
          <a:p>
            <a:pPr marL="685800" lvl="2" indent="0">
              <a:buNone/>
            </a:pPr>
            <a:endParaRPr lang="en-US" sz="1400" b="1" dirty="0"/>
          </a:p>
          <a:p>
            <a:r>
              <a:rPr lang="en-US" sz="2000" b="1" dirty="0"/>
              <a:t>Booths in Jewish Tradition</a:t>
            </a:r>
          </a:p>
          <a:p>
            <a:pPr lvl="1"/>
            <a:r>
              <a:rPr lang="en-US" sz="1600" b="1" dirty="0"/>
              <a:t>Lighting Ceremony (Shekinah Glory of God in the Wilderness)</a:t>
            </a:r>
          </a:p>
          <a:p>
            <a:pPr lvl="1"/>
            <a:r>
              <a:rPr lang="en-US" sz="1600" b="1" dirty="0"/>
              <a:t>“There a priest filled a golden pitcher as a choir chanted Isaiah 12:3, ‘With joy you will draw water from the wells of salvation.’ … When the procession arrived at the temple, the priest climbed the altar steps and poured the water onto the altar while the crowd circled him and continued singing… The priest poured water into one bowl; then he poured wine into the other, and both drained simultaneously onto the altar (Mishnah, Sukkah 4:9). According to later Jewish tradition (AD 400), this pouring was intended to remind everyone of the water that came from the rock in the wilderness (Ex. 17:1-7; Num. 20:8-13)… On the great and final day of the festival, this water procession took place seven times, drenching the altar thoroughly.” </a:t>
            </a:r>
          </a:p>
          <a:p>
            <a:pPr marL="342900" lvl="1" indent="0">
              <a:buNone/>
            </a:pPr>
            <a:endParaRPr lang="en-US" sz="1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13539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91369"/>
          </a:xfrm>
        </p:spPr>
        <p:txBody>
          <a:bodyPr>
            <a:noAutofit/>
          </a:bodyPr>
          <a:lstStyle/>
          <a:p>
            <a:pPr algn="ctr"/>
            <a:r>
              <a:rPr lang="en-US" sz="3600" b="1" dirty="0"/>
              <a:t>The Feast of Booths (vs. 33-43)</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8"/>
          </a:xfrm>
        </p:spPr>
        <p:txBody>
          <a:bodyPr>
            <a:noAutofit/>
          </a:bodyPr>
          <a:lstStyle/>
          <a:p>
            <a:r>
              <a:rPr lang="en-US" sz="2000" b="1" dirty="0"/>
              <a:t>Jesus Has Dwelled Amongst Us</a:t>
            </a:r>
          </a:p>
          <a:p>
            <a:pPr marL="0" indent="0">
              <a:buNone/>
            </a:pPr>
            <a:endParaRPr lang="en-US" sz="2000" b="1" dirty="0"/>
          </a:p>
          <a:p>
            <a:pPr lvl="1"/>
            <a:r>
              <a:rPr lang="en-US" b="1" dirty="0"/>
              <a:t>“And the Word became flesh and dwelt among us, and we have seen his glory, glory as of the only Son from the Father, full of grace and truth.” (John 1:14)</a:t>
            </a:r>
          </a:p>
          <a:p>
            <a:pPr marL="342900" lvl="1" indent="0">
              <a:buNone/>
            </a:pPr>
            <a:endParaRPr lang="en-US" sz="1700" b="1" dirty="0"/>
          </a:p>
          <a:p>
            <a:r>
              <a:rPr lang="en-US" sz="2000" b="1" dirty="0"/>
              <a:t>Jesus at the Feast (John 7-10)</a:t>
            </a:r>
          </a:p>
          <a:p>
            <a:pPr marL="0" indent="0">
              <a:buNone/>
            </a:pPr>
            <a:endParaRPr lang="en-US" sz="2000" b="1" dirty="0"/>
          </a:p>
          <a:p>
            <a:pPr lvl="1"/>
            <a:r>
              <a:rPr lang="en-US" b="1" dirty="0"/>
              <a:t>“Again Jesus spoke to them, saying, ‘I am the light of the world. Whoever follows me will not walk in darkness, but will have the light of life.’” (John 8:12)</a:t>
            </a:r>
          </a:p>
          <a:p>
            <a:pPr marL="342900" lvl="1" indent="0">
              <a:buNone/>
            </a:pPr>
            <a:endParaRPr lang="en-US" b="1" dirty="0"/>
          </a:p>
          <a:p>
            <a:pPr lvl="1"/>
            <a:r>
              <a:rPr lang="en-US" b="1" dirty="0"/>
              <a:t>“</a:t>
            </a:r>
            <a:r>
              <a:rPr lang="en-US" b="1" baseline="30000" dirty="0"/>
              <a:t>37</a:t>
            </a:r>
            <a:r>
              <a:rPr lang="en-US" b="1" dirty="0"/>
              <a:t>On the last day of the feast, the great day, Jesus stood up and cried out, ‘If anyone thirsts, let him come to me and drink. </a:t>
            </a:r>
            <a:r>
              <a:rPr lang="en-US" b="1" baseline="30000" dirty="0"/>
              <a:t>38</a:t>
            </a:r>
            <a:r>
              <a:rPr lang="en-US" b="1" dirty="0"/>
              <a:t>Whoever believes in me, as the Scripture has said, “’Out of his heart will flow rivers of living water.’” </a:t>
            </a:r>
            <a:r>
              <a:rPr lang="en-US" b="1" baseline="30000" dirty="0"/>
              <a:t>39</a:t>
            </a:r>
            <a:r>
              <a:rPr lang="en-US" b="1" dirty="0"/>
              <a:t>Now this he said about the Spirit, whom those who believed in him were to receive, for as yet the Spirit had not been given, because Jesus was not yet glorified.” (John 7:37-39)</a:t>
            </a:r>
          </a:p>
          <a:p>
            <a:endParaRPr lang="en-US" sz="20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8606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1AC3B6-B387-E842-AB2B-34F7CBB6FA9F}"/>
              </a:ext>
            </a:extLst>
          </p:cNvPr>
          <p:cNvPicPr>
            <a:picLocks noChangeAspect="1"/>
          </p:cNvPicPr>
          <p:nvPr/>
        </p:nvPicPr>
        <p:blipFill>
          <a:blip r:embed="rId2"/>
          <a:stretch>
            <a:fillRect/>
          </a:stretch>
        </p:blipFill>
        <p:spPr>
          <a:xfrm>
            <a:off x="853409" y="127538"/>
            <a:ext cx="7437181" cy="5459924"/>
          </a:xfrm>
          <a:prstGeom prst="rect">
            <a:avLst/>
          </a:prstGeom>
        </p:spPr>
      </p:pic>
    </p:spTree>
    <p:extLst>
      <p:ext uri="{BB962C8B-B14F-4D97-AF65-F5344CB8AC3E}">
        <p14:creationId xmlns:p14="http://schemas.microsoft.com/office/powerpoint/2010/main" val="363230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680978"/>
          </a:xfrm>
        </p:spPr>
        <p:txBody>
          <a:bodyPr/>
          <a:lstStyle/>
          <a:p>
            <a:pPr algn="ctr"/>
            <a:r>
              <a:rPr lang="en-US" sz="4000" b="1" dirty="0"/>
              <a:t>The Feasts of the Lord, Pt. 2</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831273"/>
            <a:ext cx="9060871" cy="4883727"/>
          </a:xfrm>
        </p:spPr>
        <p:txBody>
          <a:bodyPr>
            <a:noAutofit/>
          </a:bodyPr>
          <a:lstStyle/>
          <a:p>
            <a:r>
              <a:rPr lang="en-US" sz="2000" b="1" dirty="0"/>
              <a:t>Introductory Thoughts</a:t>
            </a:r>
          </a:p>
          <a:p>
            <a:pPr lvl="1"/>
            <a:r>
              <a:rPr lang="en-US" b="1" dirty="0"/>
              <a:t>Purposes of Feasts</a:t>
            </a:r>
          </a:p>
          <a:p>
            <a:pPr lvl="2"/>
            <a:r>
              <a:rPr lang="en-US" sz="1600" b="1" dirty="0"/>
              <a:t>Remember God’s Acts (Exodus 13:3; Numbers 10:10; Deuteronomy 16:3)</a:t>
            </a:r>
          </a:p>
          <a:p>
            <a:pPr lvl="2"/>
            <a:r>
              <a:rPr lang="en-US" sz="1600" b="1" dirty="0"/>
              <a:t>Promote National Unity (cf. 1 Kings 12:25-33)</a:t>
            </a:r>
          </a:p>
          <a:p>
            <a:pPr lvl="2"/>
            <a:r>
              <a:rPr lang="en-US" sz="1600" b="1" dirty="0"/>
              <a:t>Foreshadow Christ (Colossians 2:16-17)</a:t>
            </a:r>
          </a:p>
          <a:p>
            <a:pPr marL="685800" lvl="2" indent="0">
              <a:buNone/>
            </a:pPr>
            <a:endParaRPr lang="en-US" sz="1600" b="1" dirty="0"/>
          </a:p>
          <a:p>
            <a:pPr lvl="1"/>
            <a:r>
              <a:rPr lang="en-US" b="1" dirty="0"/>
              <a:t>“It shall be the prince's duty to furnish the burnt offerings, grain offerings, and drink offerings, at the feasts, the new moons, and the Sabbaths, </a:t>
            </a:r>
            <a:r>
              <a:rPr lang="en-US" b="1" u="sng" dirty="0"/>
              <a:t>all the appointed feasts</a:t>
            </a:r>
            <a:r>
              <a:rPr lang="en-US" b="1" dirty="0"/>
              <a:t> of the house of Israel: he shall provide the sin offerings, grain offerings, burnt offerings, and peace offerings, to make atonement on behalf of the house of Israel.” (Ezekiel 45:17)</a:t>
            </a:r>
          </a:p>
          <a:p>
            <a:pPr lvl="2"/>
            <a:r>
              <a:rPr lang="en-US" sz="1600" b="1" dirty="0"/>
              <a:t>In What Sense Do Christians “Keep” The Feasts Today? (Ezekiel 45:17)</a:t>
            </a:r>
          </a:p>
          <a:p>
            <a:pPr marL="685800" lvl="2" indent="0">
              <a:buNone/>
            </a:pPr>
            <a:endParaRPr lang="en-US" sz="1800" b="1" dirty="0"/>
          </a:p>
          <a:p>
            <a:r>
              <a:rPr lang="en-US" sz="2000" b="1" dirty="0"/>
              <a:t>Outline of Section</a:t>
            </a:r>
          </a:p>
          <a:p>
            <a:pPr lvl="1"/>
            <a:r>
              <a:rPr lang="en-US" b="1" dirty="0"/>
              <a:t>The Feast of Trumpet (vs. 23-25)</a:t>
            </a:r>
          </a:p>
          <a:p>
            <a:pPr lvl="1"/>
            <a:r>
              <a:rPr lang="en-US" b="1" dirty="0"/>
              <a:t>Day of Atonement (vs. 26-32)</a:t>
            </a:r>
          </a:p>
          <a:p>
            <a:pPr lvl="1"/>
            <a:r>
              <a:rPr lang="en-US" b="1" dirty="0"/>
              <a:t>The Feast of Booths (vs. 33-44)</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4960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dissolv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ssolv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6AF8AF6-33C8-414E-A0C3-DD7057E87FA0}"/>
              </a:ext>
            </a:extLst>
          </p:cNvPr>
          <p:cNvGraphicFramePr>
            <a:graphicFrameLocks noGrp="1"/>
          </p:cNvGraphicFramePr>
          <p:nvPr>
            <p:extLst>
              <p:ext uri="{D42A27DB-BD31-4B8C-83A1-F6EECF244321}">
                <p14:modId xmlns:p14="http://schemas.microsoft.com/office/powerpoint/2010/main" val="2232598556"/>
              </p:ext>
            </p:extLst>
          </p:nvPr>
        </p:nvGraphicFramePr>
        <p:xfrm>
          <a:off x="142876" y="220144"/>
          <a:ext cx="8858248" cy="5269755"/>
        </p:xfrm>
        <a:graphic>
          <a:graphicData uri="http://schemas.openxmlformats.org/drawingml/2006/table">
            <a:tbl>
              <a:tblPr firstRow="1" bandRow="1">
                <a:tableStyleId>{5C22544A-7EE6-4342-B048-85BDC9FD1C3A}</a:tableStyleId>
              </a:tblPr>
              <a:tblGrid>
                <a:gridCol w="1265464">
                  <a:extLst>
                    <a:ext uri="{9D8B030D-6E8A-4147-A177-3AD203B41FA5}">
                      <a16:colId xmlns:a16="http://schemas.microsoft.com/office/drawing/2014/main" val="1146280066"/>
                    </a:ext>
                  </a:extLst>
                </a:gridCol>
                <a:gridCol w="1265464">
                  <a:extLst>
                    <a:ext uri="{9D8B030D-6E8A-4147-A177-3AD203B41FA5}">
                      <a16:colId xmlns:a16="http://schemas.microsoft.com/office/drawing/2014/main" val="3996283822"/>
                    </a:ext>
                  </a:extLst>
                </a:gridCol>
                <a:gridCol w="1265464">
                  <a:extLst>
                    <a:ext uri="{9D8B030D-6E8A-4147-A177-3AD203B41FA5}">
                      <a16:colId xmlns:a16="http://schemas.microsoft.com/office/drawing/2014/main" val="544140276"/>
                    </a:ext>
                  </a:extLst>
                </a:gridCol>
                <a:gridCol w="1265464">
                  <a:extLst>
                    <a:ext uri="{9D8B030D-6E8A-4147-A177-3AD203B41FA5}">
                      <a16:colId xmlns:a16="http://schemas.microsoft.com/office/drawing/2014/main" val="1257777579"/>
                    </a:ext>
                  </a:extLst>
                </a:gridCol>
                <a:gridCol w="1265464">
                  <a:extLst>
                    <a:ext uri="{9D8B030D-6E8A-4147-A177-3AD203B41FA5}">
                      <a16:colId xmlns:a16="http://schemas.microsoft.com/office/drawing/2014/main" val="2906408957"/>
                    </a:ext>
                  </a:extLst>
                </a:gridCol>
                <a:gridCol w="1265464">
                  <a:extLst>
                    <a:ext uri="{9D8B030D-6E8A-4147-A177-3AD203B41FA5}">
                      <a16:colId xmlns:a16="http://schemas.microsoft.com/office/drawing/2014/main" val="301115625"/>
                    </a:ext>
                  </a:extLst>
                </a:gridCol>
                <a:gridCol w="1265464">
                  <a:extLst>
                    <a:ext uri="{9D8B030D-6E8A-4147-A177-3AD203B41FA5}">
                      <a16:colId xmlns:a16="http://schemas.microsoft.com/office/drawing/2014/main" val="3178565853"/>
                    </a:ext>
                  </a:extLst>
                </a:gridCol>
              </a:tblGrid>
              <a:tr h="331380">
                <a:tc gridSpan="7">
                  <a:txBody>
                    <a:bodyPr/>
                    <a:lstStyle/>
                    <a:p>
                      <a:pPr algn="ctr"/>
                      <a:r>
                        <a:rPr lang="en-US" sz="2000" b="1" dirty="0"/>
                        <a:t>The Seven Mosaic Feasts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25535023"/>
                  </a:ext>
                </a:extLst>
              </a:tr>
              <a:tr h="331380">
                <a:tc gridSpan="4">
                  <a:txBody>
                    <a:bodyPr/>
                    <a:lstStyle/>
                    <a:p>
                      <a:pPr algn="ctr"/>
                      <a:r>
                        <a:rPr lang="en-US" sz="2000" b="1" dirty="0"/>
                        <a:t>The Spring Feasts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sz="2000" b="1" dirty="0"/>
                        <a:t>The Autumn Feasts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2247306"/>
                  </a:ext>
                </a:extLst>
              </a:tr>
              <a:tr h="954007">
                <a:tc>
                  <a:txBody>
                    <a:bodyPr/>
                    <a:lstStyle/>
                    <a:p>
                      <a:pPr algn="ctr"/>
                      <a:r>
                        <a:rPr lang="en-US" sz="1400" b="1" dirty="0"/>
                        <a:t>Passover</a:t>
                      </a:r>
                    </a:p>
                    <a:p>
                      <a:pPr algn="ctr"/>
                      <a:endParaRPr lang="en-US" sz="1400" b="1" dirty="0"/>
                    </a:p>
                    <a:p>
                      <a:pPr algn="ctr"/>
                      <a:r>
                        <a:rPr lang="en-US" sz="1400" b="1" dirty="0"/>
                        <a:t>Pesach</a:t>
                      </a:r>
                    </a:p>
                  </a:txBody>
                  <a:tcPr/>
                </a:tc>
                <a:tc>
                  <a:txBody>
                    <a:bodyPr/>
                    <a:lstStyle/>
                    <a:p>
                      <a:pPr algn="ctr"/>
                      <a:r>
                        <a:rPr lang="en-US" sz="1400" b="1" dirty="0"/>
                        <a:t>Unleavened Bread</a:t>
                      </a:r>
                    </a:p>
                    <a:p>
                      <a:pPr algn="ctr"/>
                      <a:endParaRPr lang="en-US" sz="1400" b="1" dirty="0"/>
                    </a:p>
                    <a:p>
                      <a:pPr algn="ctr"/>
                      <a:r>
                        <a:rPr lang="en-US" sz="1400" b="1" dirty="0"/>
                        <a:t>Hag </a:t>
                      </a:r>
                      <a:r>
                        <a:rPr lang="en-US" sz="1400" b="1" dirty="0" err="1"/>
                        <a:t>HaMatzot</a:t>
                      </a:r>
                      <a:endParaRPr lang="en-US" sz="1400" b="1" dirty="0"/>
                    </a:p>
                  </a:txBody>
                  <a:tcPr/>
                </a:tc>
                <a:tc>
                  <a:txBody>
                    <a:bodyPr/>
                    <a:lstStyle/>
                    <a:p>
                      <a:pPr algn="ctr"/>
                      <a:r>
                        <a:rPr lang="en-US" sz="1400" b="1" dirty="0"/>
                        <a:t>Firstfruits</a:t>
                      </a:r>
                    </a:p>
                    <a:p>
                      <a:pPr algn="ctr"/>
                      <a:endParaRPr lang="en-US" sz="1400" b="1" dirty="0"/>
                    </a:p>
                    <a:p>
                      <a:pPr algn="ctr"/>
                      <a:r>
                        <a:rPr lang="en-US" sz="1400" b="1" dirty="0" err="1"/>
                        <a:t>Reishit</a:t>
                      </a:r>
                      <a:endParaRPr lang="en-US" sz="1400" b="1" dirty="0"/>
                    </a:p>
                  </a:txBody>
                  <a:tcPr/>
                </a:tc>
                <a:tc>
                  <a:txBody>
                    <a:bodyPr/>
                    <a:lstStyle/>
                    <a:p>
                      <a:pPr algn="ctr"/>
                      <a:r>
                        <a:rPr lang="en-US" sz="1400" b="1" dirty="0"/>
                        <a:t>Pentecost</a:t>
                      </a:r>
                    </a:p>
                    <a:p>
                      <a:pPr algn="ctr"/>
                      <a:endParaRPr lang="en-US" sz="1400" b="1" dirty="0"/>
                    </a:p>
                    <a:p>
                      <a:pPr algn="ctr"/>
                      <a:r>
                        <a:rPr lang="en-US" sz="1400" b="1" dirty="0"/>
                        <a:t>Shavuot</a:t>
                      </a:r>
                    </a:p>
                  </a:txBody>
                  <a:tcPr/>
                </a:tc>
                <a:tc>
                  <a:txBody>
                    <a:bodyPr/>
                    <a:lstStyle/>
                    <a:p>
                      <a:pPr algn="ctr"/>
                      <a:r>
                        <a:rPr lang="en-US" sz="1400" b="1" dirty="0"/>
                        <a:t>Trumpets</a:t>
                      </a:r>
                    </a:p>
                    <a:p>
                      <a:pPr algn="ctr"/>
                      <a:endParaRPr lang="en-US" sz="1400" b="1" dirty="0"/>
                    </a:p>
                    <a:p>
                      <a:pPr algn="ctr"/>
                      <a:r>
                        <a:rPr lang="en-US" sz="1400" b="1" dirty="0"/>
                        <a:t>Rosh </a:t>
                      </a:r>
                      <a:r>
                        <a:rPr lang="en-US" sz="1400" b="1" dirty="0" err="1"/>
                        <a:t>HaShanah</a:t>
                      </a:r>
                      <a:endParaRPr lang="en-US" sz="1400" b="1" dirty="0"/>
                    </a:p>
                  </a:txBody>
                  <a:tcPr/>
                </a:tc>
                <a:tc>
                  <a:txBody>
                    <a:bodyPr/>
                    <a:lstStyle/>
                    <a:p>
                      <a:pPr algn="ctr"/>
                      <a:r>
                        <a:rPr lang="en-US" sz="1400" b="1" dirty="0"/>
                        <a:t>Atonement</a:t>
                      </a:r>
                    </a:p>
                    <a:p>
                      <a:pPr algn="ctr"/>
                      <a:endParaRPr lang="en-US" sz="1400" b="1" dirty="0"/>
                    </a:p>
                    <a:p>
                      <a:pPr algn="ctr"/>
                      <a:r>
                        <a:rPr lang="en-US" sz="1400" b="1" dirty="0"/>
                        <a:t>Yom Kippur</a:t>
                      </a:r>
                    </a:p>
                  </a:txBody>
                  <a:tcPr/>
                </a:tc>
                <a:tc>
                  <a:txBody>
                    <a:bodyPr/>
                    <a:lstStyle/>
                    <a:p>
                      <a:pPr algn="ctr"/>
                      <a:r>
                        <a:rPr lang="en-US" sz="1400" b="1" dirty="0"/>
                        <a:t>Booths</a:t>
                      </a:r>
                    </a:p>
                    <a:p>
                      <a:pPr algn="ctr"/>
                      <a:endParaRPr lang="en-US" sz="1400" b="1" dirty="0"/>
                    </a:p>
                    <a:p>
                      <a:pPr algn="ctr"/>
                      <a:r>
                        <a:rPr lang="en-US" sz="1400" b="1" dirty="0"/>
                        <a:t>Sukkot</a:t>
                      </a:r>
                    </a:p>
                  </a:txBody>
                  <a:tcPr/>
                </a:tc>
                <a:extLst>
                  <a:ext uri="{0D108BD9-81ED-4DB2-BD59-A6C34878D82A}">
                    <a16:rowId xmlns:a16="http://schemas.microsoft.com/office/drawing/2014/main" val="2253112519"/>
                  </a:ext>
                </a:extLst>
              </a:tr>
              <a:tr h="448337">
                <a:tc>
                  <a:txBody>
                    <a:bodyPr/>
                    <a:lstStyle/>
                    <a:p>
                      <a:pPr algn="ctr"/>
                      <a:r>
                        <a:rPr lang="en-US" sz="1600" b="1" dirty="0"/>
                        <a:t>14 Nisan</a:t>
                      </a:r>
                    </a:p>
                  </a:txBody>
                  <a:tcPr/>
                </a:tc>
                <a:tc>
                  <a:txBody>
                    <a:bodyPr/>
                    <a:lstStyle/>
                    <a:p>
                      <a:pPr algn="ctr"/>
                      <a:r>
                        <a:rPr lang="en-US" sz="1600" b="1" dirty="0"/>
                        <a:t>15-21 Nisan</a:t>
                      </a:r>
                    </a:p>
                  </a:txBody>
                  <a:tcPr/>
                </a:tc>
                <a:tc>
                  <a:txBody>
                    <a:bodyPr/>
                    <a:lstStyle/>
                    <a:p>
                      <a:pPr algn="ctr"/>
                      <a:r>
                        <a:rPr lang="en-US" sz="1600" b="1" dirty="0"/>
                        <a:t>16 Nisan?</a:t>
                      </a:r>
                    </a:p>
                  </a:txBody>
                  <a:tcPr/>
                </a:tc>
                <a:tc>
                  <a:txBody>
                    <a:bodyPr/>
                    <a:lstStyle/>
                    <a:p>
                      <a:pPr algn="ctr"/>
                      <a:r>
                        <a:rPr lang="en-US" sz="1600" b="1" dirty="0"/>
                        <a:t>6 Sivan </a:t>
                      </a:r>
                    </a:p>
                  </a:txBody>
                  <a:tcPr/>
                </a:tc>
                <a:tc>
                  <a:txBody>
                    <a:bodyPr/>
                    <a:lstStyle/>
                    <a:p>
                      <a:pPr algn="ctr"/>
                      <a:r>
                        <a:rPr lang="en-US" sz="1600" b="1" dirty="0"/>
                        <a:t>1 Tishri </a:t>
                      </a:r>
                    </a:p>
                  </a:txBody>
                  <a:tcPr/>
                </a:tc>
                <a:tc>
                  <a:txBody>
                    <a:bodyPr/>
                    <a:lstStyle/>
                    <a:p>
                      <a:pPr algn="ctr"/>
                      <a:r>
                        <a:rPr lang="en-US" sz="1600" b="1" dirty="0"/>
                        <a:t>10 Tishri</a:t>
                      </a:r>
                    </a:p>
                  </a:txBody>
                  <a:tcPr/>
                </a:tc>
                <a:tc>
                  <a:txBody>
                    <a:bodyPr/>
                    <a:lstStyle/>
                    <a:p>
                      <a:pPr algn="ctr"/>
                      <a:r>
                        <a:rPr lang="en-US" sz="1600" b="1" dirty="0"/>
                        <a:t>15-22 Tishri </a:t>
                      </a:r>
                    </a:p>
                  </a:txBody>
                  <a:tcPr/>
                </a:tc>
                <a:extLst>
                  <a:ext uri="{0D108BD9-81ED-4DB2-BD59-A6C34878D82A}">
                    <a16:rowId xmlns:a16="http://schemas.microsoft.com/office/drawing/2014/main" val="1323337413"/>
                  </a:ext>
                </a:extLst>
              </a:tr>
              <a:tr h="1324481">
                <a:tc>
                  <a:txBody>
                    <a:bodyPr/>
                    <a:lstStyle/>
                    <a:p>
                      <a:r>
                        <a:rPr lang="en-US" sz="1200" b="1" dirty="0"/>
                        <a:t>Leviticus 23:4-5</a:t>
                      </a:r>
                    </a:p>
                    <a:p>
                      <a:r>
                        <a:rPr lang="en-US" sz="1200" b="1" dirty="0"/>
                        <a:t>Numbers 28:16-25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Exodus 11-15</a:t>
                      </a:r>
                    </a:p>
                    <a:p>
                      <a:r>
                        <a:rPr lang="en-US" sz="1200" b="1" dirty="0"/>
                        <a:t>Deut. 16:1-8</a:t>
                      </a:r>
                    </a:p>
                    <a:p>
                      <a:endParaRPr lang="en-US" sz="1200" b="1" dirty="0"/>
                    </a:p>
                    <a:p>
                      <a:r>
                        <a:rPr lang="en-US" sz="1200" b="1" dirty="0"/>
                        <a:t>John 19</a:t>
                      </a:r>
                    </a:p>
                  </a:txBody>
                  <a:tcPr/>
                </a:tc>
                <a:tc>
                  <a:txBody>
                    <a:bodyPr/>
                    <a:lstStyle/>
                    <a:p>
                      <a:r>
                        <a:rPr lang="en-US" sz="1200" b="1" dirty="0"/>
                        <a:t>Leviticus 23:6-8</a:t>
                      </a:r>
                    </a:p>
                    <a:p>
                      <a:r>
                        <a:rPr lang="en-US" sz="1200" b="1" dirty="0"/>
                        <a:t>Numbers 28:16-25</a:t>
                      </a:r>
                    </a:p>
                    <a:p>
                      <a:endParaRPr lang="en-US" sz="1200" b="1" dirty="0"/>
                    </a:p>
                    <a:p>
                      <a:r>
                        <a:rPr lang="en-US" sz="1200" b="1" dirty="0"/>
                        <a:t>1 Cor. 5:6-8</a:t>
                      </a:r>
                    </a:p>
                  </a:txBody>
                  <a:tcPr/>
                </a:tc>
                <a:tc>
                  <a:txBody>
                    <a:bodyPr/>
                    <a:lstStyle/>
                    <a:p>
                      <a:r>
                        <a:rPr lang="en-US" sz="1200" b="1" dirty="0"/>
                        <a:t>Leviticus 23:9-14</a:t>
                      </a:r>
                    </a:p>
                    <a:p>
                      <a:r>
                        <a:rPr lang="en-US" sz="1200" b="1" dirty="0"/>
                        <a:t>Leviticus 2:14-16</a:t>
                      </a:r>
                    </a:p>
                    <a:p>
                      <a:endParaRPr lang="en-US" sz="1200" b="1" dirty="0"/>
                    </a:p>
                    <a:p>
                      <a:r>
                        <a:rPr lang="en-US" sz="1200" b="1" dirty="0"/>
                        <a:t>1 Cor. 15:20</a:t>
                      </a:r>
                    </a:p>
                    <a:p>
                      <a:r>
                        <a:rPr lang="en-US" sz="1200" b="1" dirty="0"/>
                        <a:t>Matthew 28</a:t>
                      </a:r>
                    </a:p>
                  </a:txBody>
                  <a:tcPr/>
                </a:tc>
                <a:tc>
                  <a:txBody>
                    <a:bodyPr/>
                    <a:lstStyle/>
                    <a:p>
                      <a:r>
                        <a:rPr lang="en-US" sz="1200" b="1" dirty="0"/>
                        <a:t>Leviticus 23:15-22</a:t>
                      </a:r>
                    </a:p>
                    <a:p>
                      <a:r>
                        <a:rPr lang="en-US" sz="1200" b="1" dirty="0"/>
                        <a:t>Numbers 28:26-31</a:t>
                      </a:r>
                    </a:p>
                    <a:p>
                      <a:r>
                        <a:rPr lang="en-US" sz="1200" b="1" dirty="0"/>
                        <a:t>Deut. 16:9-12</a:t>
                      </a:r>
                    </a:p>
                    <a:p>
                      <a:endParaRPr lang="en-US" sz="1200" b="1" dirty="0"/>
                    </a:p>
                    <a:p>
                      <a:r>
                        <a:rPr lang="en-US" sz="1200" b="1" dirty="0"/>
                        <a:t>Acts 2:1-42</a:t>
                      </a:r>
                    </a:p>
                  </a:txBody>
                  <a:tcPr/>
                </a:tc>
                <a:tc>
                  <a:txBody>
                    <a:bodyPr/>
                    <a:lstStyle/>
                    <a:p>
                      <a:r>
                        <a:rPr lang="en-US" sz="1200" b="1" dirty="0"/>
                        <a:t>Leviticus 23:23-25</a:t>
                      </a:r>
                    </a:p>
                    <a:p>
                      <a:r>
                        <a:rPr lang="en-US" sz="1200" b="1" dirty="0"/>
                        <a:t>Numbers 29:1-6</a:t>
                      </a:r>
                    </a:p>
                    <a:p>
                      <a:endParaRPr lang="en-US" sz="1200" b="1" dirty="0"/>
                    </a:p>
                    <a:p>
                      <a:r>
                        <a:rPr lang="en-US" sz="1200" b="1" dirty="0"/>
                        <a:t>Matthew 3:1-12</a:t>
                      </a:r>
                    </a:p>
                    <a:p>
                      <a:r>
                        <a:rPr lang="en-US" sz="1200" b="1" dirty="0"/>
                        <a:t>Matthew 24:29-31</a:t>
                      </a:r>
                    </a:p>
                    <a:p>
                      <a:endParaRPr lang="en-US" sz="1200" b="1" dirty="0"/>
                    </a:p>
                  </a:txBody>
                  <a:tcPr/>
                </a:tc>
                <a:tc>
                  <a:txBody>
                    <a:bodyPr/>
                    <a:lstStyle/>
                    <a:p>
                      <a:r>
                        <a:rPr lang="en-US" sz="1200" b="1" dirty="0"/>
                        <a:t>Leviticus 23:26-32</a:t>
                      </a:r>
                    </a:p>
                    <a:p>
                      <a:r>
                        <a:rPr lang="en-US" sz="1200" b="1" dirty="0"/>
                        <a:t>Numbers 29:7-11</a:t>
                      </a:r>
                    </a:p>
                    <a:p>
                      <a:endParaRPr lang="en-US" sz="1200" b="1" dirty="0"/>
                    </a:p>
                    <a:p>
                      <a:r>
                        <a:rPr lang="en-US" sz="1200" b="1" dirty="0"/>
                        <a:t>Hebrews 9-10</a:t>
                      </a:r>
                    </a:p>
                  </a:txBody>
                  <a:tcPr/>
                </a:tc>
                <a:tc>
                  <a:txBody>
                    <a:bodyPr/>
                    <a:lstStyle/>
                    <a:p>
                      <a:r>
                        <a:rPr lang="en-US" sz="1200" b="1" dirty="0"/>
                        <a:t>Leviticus 23:33-44</a:t>
                      </a:r>
                    </a:p>
                    <a:p>
                      <a:r>
                        <a:rPr lang="en-US" sz="1200" b="1" dirty="0"/>
                        <a:t>Numbers 29:12-38</a:t>
                      </a:r>
                    </a:p>
                    <a:p>
                      <a:r>
                        <a:rPr lang="en-US" sz="1200" b="1" dirty="0"/>
                        <a:t>Deut. 16:13-15</a:t>
                      </a:r>
                    </a:p>
                    <a:p>
                      <a:endParaRPr lang="en-US" sz="1200" b="1" dirty="0"/>
                    </a:p>
                    <a:p>
                      <a:r>
                        <a:rPr lang="en-US" sz="1200" b="1" dirty="0"/>
                        <a:t>John 7:1-10:20</a:t>
                      </a:r>
                    </a:p>
                  </a:txBody>
                  <a:tcPr/>
                </a:tc>
                <a:extLst>
                  <a:ext uri="{0D108BD9-81ED-4DB2-BD59-A6C34878D82A}">
                    <a16:rowId xmlns:a16="http://schemas.microsoft.com/office/drawing/2014/main" val="1075954307"/>
                  </a:ext>
                </a:extLst>
              </a:tr>
              <a:tr h="526310">
                <a:tc gridSpan="2">
                  <a:txBody>
                    <a:bodyPr/>
                    <a:lstStyle/>
                    <a:p>
                      <a:pPr algn="ctr"/>
                      <a:r>
                        <a:rPr lang="en-US" sz="1200" b="1" dirty="0"/>
                        <a:t>Jewish “Independence Day”</a:t>
                      </a:r>
                    </a:p>
                  </a:txBody>
                  <a:tcPr/>
                </a:tc>
                <a:tc hMerge="1">
                  <a:txBody>
                    <a:bodyPr/>
                    <a:lstStyle/>
                    <a:p>
                      <a:endParaRPr lang="en-US" sz="1200" b="1" dirty="0"/>
                    </a:p>
                  </a:txBody>
                  <a:tcPr/>
                </a:tc>
                <a:tc>
                  <a:txBody>
                    <a:bodyPr/>
                    <a:lstStyle/>
                    <a:p>
                      <a:endParaRPr lang="en-US" sz="1200" b="1" dirty="0"/>
                    </a:p>
                  </a:txBody>
                  <a:tcPr/>
                </a:tc>
                <a:tc>
                  <a:txBody>
                    <a:bodyPr/>
                    <a:lstStyle/>
                    <a:p>
                      <a:endParaRPr lang="en-US" sz="1200" b="1" dirty="0"/>
                    </a:p>
                  </a:txBody>
                  <a:tcPr/>
                </a:tc>
                <a:tc>
                  <a:txBody>
                    <a:bodyPr/>
                    <a:lstStyle/>
                    <a:p>
                      <a:r>
                        <a:rPr lang="en-US" sz="1200" b="1" dirty="0"/>
                        <a:t>Jewish “New Year” </a:t>
                      </a:r>
                    </a:p>
                  </a:txBody>
                  <a:tcPr/>
                </a:tc>
                <a:tc>
                  <a:txBody>
                    <a:bodyPr/>
                    <a:lstStyle/>
                    <a:p>
                      <a:endParaRPr lang="en-US" sz="1200" b="1" dirty="0"/>
                    </a:p>
                  </a:txBody>
                  <a:tcPr/>
                </a:tc>
                <a:tc>
                  <a:txBody>
                    <a:bodyPr/>
                    <a:lstStyle/>
                    <a:p>
                      <a:r>
                        <a:rPr lang="en-US" sz="1200" b="1" dirty="0"/>
                        <a:t>Jewish “Thanksgiving” </a:t>
                      </a:r>
                    </a:p>
                  </a:txBody>
                  <a:tcPr/>
                </a:tc>
                <a:extLst>
                  <a:ext uri="{0D108BD9-81ED-4DB2-BD59-A6C34878D82A}">
                    <a16:rowId xmlns:a16="http://schemas.microsoft.com/office/drawing/2014/main" val="300506997"/>
                  </a:ext>
                </a:extLst>
              </a:tr>
              <a:tr h="994141">
                <a:tc>
                  <a:txBody>
                    <a:bodyPr/>
                    <a:lstStyle/>
                    <a:p>
                      <a:r>
                        <a:rPr lang="en-US" sz="1200" b="1" dirty="0"/>
                        <a:t>Jesus’ Death</a:t>
                      </a:r>
                    </a:p>
                  </a:txBody>
                  <a:tcPr/>
                </a:tc>
                <a:tc>
                  <a:txBody>
                    <a:bodyPr/>
                    <a:lstStyle/>
                    <a:p>
                      <a:r>
                        <a:rPr lang="en-US" sz="1200" b="1" dirty="0"/>
                        <a:t>Jesus’ Purity</a:t>
                      </a:r>
                    </a:p>
                    <a:p>
                      <a:endParaRPr lang="en-US" sz="1200" b="1" dirty="0"/>
                    </a:p>
                    <a:p>
                      <a:r>
                        <a:rPr lang="en-US" sz="1200" b="1" dirty="0"/>
                        <a:t>Jesus as the Bread of Life</a:t>
                      </a:r>
                    </a:p>
                  </a:txBody>
                  <a:tcPr/>
                </a:tc>
                <a:tc>
                  <a:txBody>
                    <a:bodyPr/>
                    <a:lstStyle/>
                    <a:p>
                      <a:r>
                        <a:rPr lang="en-US" sz="1200" b="1" dirty="0"/>
                        <a:t>Jesus’ Resurrection</a:t>
                      </a:r>
                    </a:p>
                  </a:txBody>
                  <a:tcPr/>
                </a:tc>
                <a:tc>
                  <a:txBody>
                    <a:bodyPr/>
                    <a:lstStyle/>
                    <a:p>
                      <a:r>
                        <a:rPr lang="en-US" sz="1200" b="1" dirty="0"/>
                        <a:t>Jesus Pours Out the Spirit</a:t>
                      </a:r>
                    </a:p>
                  </a:txBody>
                  <a:tcPr/>
                </a:tc>
                <a:tc>
                  <a:txBody>
                    <a:bodyPr/>
                    <a:lstStyle/>
                    <a:p>
                      <a:r>
                        <a:rPr lang="en-US" sz="1200" b="1" dirty="0"/>
                        <a:t>Jesus’ Call to Repentance &amp; Gathering His People</a:t>
                      </a:r>
                    </a:p>
                  </a:txBody>
                  <a:tcPr/>
                </a:tc>
                <a:tc>
                  <a:txBody>
                    <a:bodyPr/>
                    <a:lstStyle/>
                    <a:p>
                      <a:r>
                        <a:rPr lang="en-US" sz="1200" b="1" dirty="0"/>
                        <a:t>Jesus’ Atoning Sacrifice</a:t>
                      </a:r>
                    </a:p>
                  </a:txBody>
                  <a:tcPr/>
                </a:tc>
                <a:tc>
                  <a:txBody>
                    <a:bodyPr/>
                    <a:lstStyle/>
                    <a:p>
                      <a:r>
                        <a:rPr lang="en-US" sz="1200" b="1" dirty="0"/>
                        <a:t>Jesus Dwelled Amongst Us &amp; Provides Our Needs</a:t>
                      </a:r>
                    </a:p>
                  </a:txBody>
                  <a:tcPr/>
                </a:tc>
                <a:extLst>
                  <a:ext uri="{0D108BD9-81ED-4DB2-BD59-A6C34878D82A}">
                    <a16:rowId xmlns:a16="http://schemas.microsoft.com/office/drawing/2014/main" val="2723103"/>
                  </a:ext>
                </a:extLst>
              </a:tr>
            </a:tbl>
          </a:graphicData>
        </a:graphic>
      </p:graphicFrame>
    </p:spTree>
    <p:extLst>
      <p:ext uri="{BB962C8B-B14F-4D97-AF65-F5344CB8AC3E}">
        <p14:creationId xmlns:p14="http://schemas.microsoft.com/office/powerpoint/2010/main" val="209367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pic>
        <p:nvPicPr>
          <p:cNvPr id="6" name="Picture 5" descr="A close up of a black background&#10;&#10;Description automatically generated">
            <a:extLst>
              <a:ext uri="{FF2B5EF4-FFF2-40B4-BE49-F238E27FC236}">
                <a16:creationId xmlns:a16="http://schemas.microsoft.com/office/drawing/2014/main" id="{AE1F45B0-CC6B-4D46-8E6F-C5A5B57765CC}"/>
              </a:ext>
            </a:extLst>
          </p:cNvPr>
          <p:cNvPicPr>
            <a:picLocks noChangeAspect="1"/>
          </p:cNvPicPr>
          <p:nvPr/>
        </p:nvPicPr>
        <p:blipFill>
          <a:blip r:embed="rId2"/>
          <a:stretch>
            <a:fillRect/>
          </a:stretch>
        </p:blipFill>
        <p:spPr>
          <a:xfrm>
            <a:off x="126100" y="354759"/>
            <a:ext cx="9017900" cy="4007956"/>
          </a:xfrm>
          <a:prstGeom prst="rect">
            <a:avLst/>
          </a:prstGeom>
        </p:spPr>
      </p:pic>
      <p:sp>
        <p:nvSpPr>
          <p:cNvPr id="3" name="TextBox 2">
            <a:extLst>
              <a:ext uri="{FF2B5EF4-FFF2-40B4-BE49-F238E27FC236}">
                <a16:creationId xmlns:a16="http://schemas.microsoft.com/office/drawing/2014/main" id="{60A8803B-9136-E443-94C6-FE710975867B}"/>
              </a:ext>
            </a:extLst>
          </p:cNvPr>
          <p:cNvSpPr txBox="1"/>
          <p:nvPr/>
        </p:nvSpPr>
        <p:spPr>
          <a:xfrm>
            <a:off x="-1" y="4059508"/>
            <a:ext cx="527858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Seventh Month Feasts</a:t>
            </a:r>
          </a:p>
          <a:p>
            <a:endParaRPr lang="en-US" b="1" dirty="0"/>
          </a:p>
          <a:p>
            <a:pPr marL="285750" indent="-285750">
              <a:buFont typeface="Arial" panose="020B0604020202020204" pitchFamily="34" charset="0"/>
              <a:buChar char="•"/>
            </a:pPr>
            <a:r>
              <a:rPr lang="en-US" b="1" dirty="0"/>
              <a:t>Most Solemn Month of the Year</a:t>
            </a:r>
          </a:p>
          <a:p>
            <a:endParaRPr lang="en-US" b="1" dirty="0"/>
          </a:p>
          <a:p>
            <a:pPr marL="285750" indent="-285750">
              <a:buFont typeface="Arial" panose="020B0604020202020204" pitchFamily="34" charset="0"/>
              <a:buChar char="•"/>
            </a:pPr>
            <a:r>
              <a:rPr lang="en-US" b="1" dirty="0"/>
              <a:t>Time of Harvest of Grapes, Figs, &amp; Olives</a:t>
            </a:r>
          </a:p>
        </p:txBody>
      </p:sp>
    </p:spTree>
    <p:extLst>
      <p:ext uri="{BB962C8B-B14F-4D97-AF65-F5344CB8AC3E}">
        <p14:creationId xmlns:p14="http://schemas.microsoft.com/office/powerpoint/2010/main" val="3818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91369"/>
          </a:xfrm>
        </p:spPr>
        <p:txBody>
          <a:bodyPr>
            <a:noAutofit/>
          </a:bodyPr>
          <a:lstStyle/>
          <a:p>
            <a:pPr algn="ctr"/>
            <a:r>
              <a:rPr lang="en-US" sz="3600" b="1" dirty="0"/>
              <a:t>The Feast of Trumpets (vs. 23-25)</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48146"/>
            <a:ext cx="9060871" cy="4966856"/>
          </a:xfrm>
        </p:spPr>
        <p:txBody>
          <a:bodyPr>
            <a:noAutofit/>
          </a:bodyPr>
          <a:lstStyle/>
          <a:p>
            <a:r>
              <a:rPr lang="en-US" sz="2400" b="1" dirty="0"/>
              <a:t>Instructions for Trumpets</a:t>
            </a:r>
          </a:p>
          <a:p>
            <a:pPr lvl="1"/>
            <a:r>
              <a:rPr lang="en-US" sz="2000" b="1" dirty="0"/>
              <a:t>Timing</a:t>
            </a:r>
          </a:p>
          <a:p>
            <a:pPr lvl="2"/>
            <a:r>
              <a:rPr lang="en-US" sz="1700" b="1" dirty="0"/>
              <a:t>First Day of Seventh Month</a:t>
            </a:r>
          </a:p>
          <a:p>
            <a:pPr lvl="2"/>
            <a:r>
              <a:rPr lang="en-US" sz="1600" b="1" dirty="0"/>
              <a:t>Each New Month Began With Blowing Trumpets (Numbers 10:10)</a:t>
            </a:r>
          </a:p>
          <a:p>
            <a:pPr lvl="1"/>
            <a:r>
              <a:rPr lang="en-US" sz="2000" b="1" dirty="0"/>
              <a:t>Instructions</a:t>
            </a:r>
          </a:p>
          <a:p>
            <a:pPr lvl="2"/>
            <a:r>
              <a:rPr lang="en-US" sz="1700" b="1" dirty="0"/>
              <a:t>Blast the Trumpets (Gathers People Together; cf. Numb. 10:1-10)</a:t>
            </a:r>
          </a:p>
          <a:p>
            <a:pPr lvl="2"/>
            <a:r>
              <a:rPr lang="en-US" sz="1700" b="1" dirty="0"/>
              <a:t>No Ordinary Work (No Other New Moon Was Accompanied With Extra Sabbath)</a:t>
            </a:r>
          </a:p>
          <a:p>
            <a:pPr lvl="2"/>
            <a:r>
              <a:rPr lang="en-US" sz="1700" b="1" dirty="0"/>
              <a:t>Food Offerings (cf. Numbers 29:1-6)</a:t>
            </a:r>
          </a:p>
          <a:p>
            <a:pPr lvl="1"/>
            <a:r>
              <a:rPr lang="en-US" sz="2000" b="1" dirty="0"/>
              <a:t>Meaning</a:t>
            </a:r>
          </a:p>
          <a:p>
            <a:pPr lvl="2"/>
            <a:r>
              <a:rPr lang="en-US" sz="1700" b="1" dirty="0"/>
              <a:t>Memorial (vs. 24 - Text Doesn’t Say What it is Memorializing)</a:t>
            </a:r>
          </a:p>
          <a:p>
            <a:pPr lvl="3"/>
            <a:r>
              <a:rPr lang="en-US" sz="1650" b="1" dirty="0"/>
              <a:t>To Remember God’s Covenant At Sinai (cf. Numbers 10:9-10)?</a:t>
            </a:r>
          </a:p>
          <a:p>
            <a:pPr lvl="3"/>
            <a:r>
              <a:rPr lang="en-US" sz="1650" b="1" dirty="0"/>
              <a:t>To Prepare for Day of Atonement (Next 10 Days Called, “Days of Awe”)?</a:t>
            </a:r>
          </a:p>
          <a:p>
            <a:pPr lvl="2"/>
            <a:r>
              <a:rPr lang="en-US" sz="1800" b="1" dirty="0"/>
              <a:t>Israelite New Year (Civil Calendar) </a:t>
            </a:r>
          </a:p>
          <a:p>
            <a:r>
              <a:rPr lang="en-US" sz="2400" b="1" dirty="0"/>
              <a:t>Trumpets in Old Testament History</a:t>
            </a:r>
          </a:p>
          <a:p>
            <a:pPr lvl="1"/>
            <a:r>
              <a:rPr lang="en-US" sz="2000" b="1" dirty="0"/>
              <a:t>When Altar Was Rebuilt (Ezra 3:1-6)</a:t>
            </a:r>
          </a:p>
          <a:p>
            <a:pPr lvl="1"/>
            <a:r>
              <a:rPr lang="en-US" sz="2000" b="1" dirty="0"/>
              <a:t>Rededication &amp; Reading the Law (Nehemiah 8:1-12; “Holy Convocation”)</a:t>
            </a:r>
          </a:p>
          <a:p>
            <a:pPr lvl="1"/>
            <a:endParaRPr lang="en-US" sz="2000" b="1" dirty="0"/>
          </a:p>
          <a:p>
            <a:pPr lvl="1"/>
            <a:endParaRPr lang="en-US" sz="2000" b="1" dirty="0"/>
          </a:p>
          <a:p>
            <a:pPr marL="457200" lvl="1" indent="0">
              <a:buNone/>
            </a:pPr>
            <a:endParaRPr lang="en-US" sz="20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73761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805668"/>
          </a:xfrm>
        </p:spPr>
        <p:txBody>
          <a:bodyPr>
            <a:noAutofit/>
          </a:bodyPr>
          <a:lstStyle/>
          <a:p>
            <a:pPr algn="ctr"/>
            <a:r>
              <a:rPr lang="en-US" sz="3600" b="1" dirty="0"/>
              <a:t>The Feast of Trumpets (vs. 23-25)</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881182"/>
            <a:ext cx="9060871" cy="4833819"/>
          </a:xfrm>
        </p:spPr>
        <p:txBody>
          <a:bodyPr>
            <a:noAutofit/>
          </a:bodyPr>
          <a:lstStyle/>
          <a:p>
            <a:r>
              <a:rPr lang="en-US" sz="2800" b="1" dirty="0"/>
              <a:t>Jesus’ Call to Repent</a:t>
            </a:r>
          </a:p>
          <a:p>
            <a:pPr lvl="1"/>
            <a:r>
              <a:rPr lang="en-US" sz="2400" b="1" dirty="0"/>
              <a:t>Each Gospel Begins with a Call to Repent (cf. Matthew 3:1-12)</a:t>
            </a:r>
          </a:p>
          <a:p>
            <a:pPr lvl="1"/>
            <a:r>
              <a:rPr lang="en-US" sz="2400" b="1" dirty="0"/>
              <a:t>We Keep the Feast by Examining Ourselves (cf. 2 Cor. 13:5)</a:t>
            </a:r>
          </a:p>
          <a:p>
            <a:endParaRPr lang="en-US" sz="2800" b="1" dirty="0"/>
          </a:p>
          <a:p>
            <a:r>
              <a:rPr lang="en-US" sz="2800" b="1" dirty="0"/>
              <a:t>Jesus’ Bringing His People Together</a:t>
            </a:r>
          </a:p>
          <a:p>
            <a:pPr lvl="1"/>
            <a:r>
              <a:rPr lang="en-US" sz="2400" b="1" dirty="0"/>
              <a:t>“</a:t>
            </a:r>
            <a:r>
              <a:rPr lang="en-US" sz="2400" b="1" baseline="30000" dirty="0"/>
              <a:t>12</a:t>
            </a:r>
            <a:r>
              <a:rPr lang="en-US" sz="2400" b="1" dirty="0"/>
              <a:t>In that day from the river Euphrates to the Brook of Egypt the Lord will thresh out the grain, and you will be gleaned one by one, O people of Israel. </a:t>
            </a:r>
            <a:r>
              <a:rPr lang="en-US" sz="2400" b="1" baseline="30000" dirty="0"/>
              <a:t>13</a:t>
            </a:r>
            <a:r>
              <a:rPr lang="en-US" sz="2400" b="1" dirty="0"/>
              <a:t>And in that day a great </a:t>
            </a:r>
            <a:r>
              <a:rPr lang="en-US" sz="2400" b="1" u="sng" dirty="0"/>
              <a:t>trumpet will be blown</a:t>
            </a:r>
            <a:r>
              <a:rPr lang="en-US" sz="2400" b="1" dirty="0"/>
              <a:t>, and those who were lost in the land of Assyria and those who were driven out to the land of Egypt will come and worship the Lord on the holy mountain at Jerusalem.” (Isaiah 27:12-13)</a:t>
            </a:r>
          </a:p>
          <a:p>
            <a:pPr lvl="2"/>
            <a:r>
              <a:rPr lang="en-US" sz="2000" b="1" dirty="0"/>
              <a:t>In The Church: Gospel Call Goes Out (Matthew 24:31)</a:t>
            </a:r>
          </a:p>
          <a:p>
            <a:pPr lvl="2"/>
            <a:r>
              <a:rPr lang="en-US" sz="2000" b="1" dirty="0"/>
              <a:t>In Eternity: Trumpet on Last Day (1 Thess. 4:16-18; 1 Cor. 15:52)</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358476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805668"/>
          </a:xfrm>
        </p:spPr>
        <p:txBody>
          <a:bodyPr>
            <a:noAutofit/>
          </a:bodyPr>
          <a:lstStyle/>
          <a:p>
            <a:pPr algn="ctr"/>
            <a:r>
              <a:rPr lang="en-US" sz="3600" b="1" dirty="0"/>
              <a:t>The Day of Atonement (vs. 26-32)</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8"/>
          </a:xfrm>
        </p:spPr>
        <p:txBody>
          <a:bodyPr>
            <a:noAutofit/>
          </a:bodyPr>
          <a:lstStyle/>
          <a:p>
            <a:r>
              <a:rPr lang="en-US" sz="2000" b="1" dirty="0"/>
              <a:t>Comparison to Earlier Instructions</a:t>
            </a:r>
          </a:p>
          <a:p>
            <a:pPr lvl="1"/>
            <a:r>
              <a:rPr lang="en-US" b="1" dirty="0"/>
              <a:t>Leviticus 16 Emphasized Responsibilities of Priest</a:t>
            </a:r>
          </a:p>
          <a:p>
            <a:pPr lvl="1"/>
            <a:r>
              <a:rPr lang="en-US" b="1" dirty="0"/>
              <a:t>Leviticus 23 Emphasizes Responsibilities of Worshipers </a:t>
            </a:r>
          </a:p>
          <a:p>
            <a:r>
              <a:rPr lang="en-US" sz="2000" b="1" dirty="0"/>
              <a:t>Emphasis on Sabbath (No Working on Day of Atonement)</a:t>
            </a:r>
          </a:p>
          <a:p>
            <a:pPr lvl="1"/>
            <a:r>
              <a:rPr lang="en-US" b="1" dirty="0"/>
              <a:t>Vs. 28 – “You Shall Not Do Any Work”</a:t>
            </a:r>
          </a:p>
          <a:p>
            <a:pPr lvl="1"/>
            <a:r>
              <a:rPr lang="en-US" b="1" dirty="0"/>
              <a:t>Vs. 30 – The Person Who Works Will Be Destroyed (Laws Are Life &amp; Death)</a:t>
            </a:r>
          </a:p>
          <a:p>
            <a:pPr lvl="1"/>
            <a:r>
              <a:rPr lang="en-US" b="1" dirty="0"/>
              <a:t>Vs. 31 – “You Shall Do No Work” </a:t>
            </a:r>
          </a:p>
          <a:p>
            <a:pPr lvl="1"/>
            <a:r>
              <a:rPr lang="en-US" b="1" dirty="0"/>
              <a:t>Vs. 32 – “It Shall Be a Sabbath of Solemn Rest” </a:t>
            </a:r>
          </a:p>
          <a:p>
            <a:r>
              <a:rPr lang="en-US" sz="2000" b="1" dirty="0"/>
              <a:t>Emphasis on “Afflicting” Yourselves (vs. 27, 29, 32)</a:t>
            </a:r>
          </a:p>
          <a:p>
            <a:pPr lvl="1"/>
            <a:r>
              <a:rPr lang="en-US" b="1" dirty="0"/>
              <a:t>Only Day People Were Commanded By God to Fast (cf. Psalm 35:13)</a:t>
            </a:r>
          </a:p>
          <a:p>
            <a:pPr lvl="1"/>
            <a:r>
              <a:rPr lang="en-US" b="1" dirty="0"/>
              <a:t>24 Hours (vs. 32)</a:t>
            </a:r>
          </a:p>
          <a:p>
            <a:pPr lvl="1"/>
            <a:r>
              <a:rPr lang="en-US" b="1" dirty="0"/>
              <a:t>Sin Should Cause us to Mourn (Matthew 5:4; James 4:9)</a:t>
            </a:r>
          </a:p>
          <a:p>
            <a:r>
              <a:rPr lang="en-US" sz="2000" b="1" dirty="0"/>
              <a:t>Food Offerings (vs. 27; cf. Numbers 29:7-11)</a:t>
            </a:r>
          </a:p>
          <a:p>
            <a:pPr lvl="1"/>
            <a:r>
              <a:rPr lang="en-US" b="1" dirty="0"/>
              <a:t>Food Offerings Emphasize Covenantal Relationship (Not “Feeding the Gods”)</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9449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805668"/>
          </a:xfrm>
        </p:spPr>
        <p:txBody>
          <a:bodyPr>
            <a:noAutofit/>
          </a:bodyPr>
          <a:lstStyle/>
          <a:p>
            <a:pPr algn="ctr"/>
            <a:r>
              <a:rPr lang="en-US" sz="3600" b="1" dirty="0"/>
              <a:t>The Day of Atonement (vs. 26-32)</a:t>
            </a:r>
            <a:endParaRPr lang="en-US" sz="34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graphicFrame>
        <p:nvGraphicFramePr>
          <p:cNvPr id="8" name="Table 14">
            <a:extLst>
              <a:ext uri="{FF2B5EF4-FFF2-40B4-BE49-F238E27FC236}">
                <a16:creationId xmlns:a16="http://schemas.microsoft.com/office/drawing/2014/main" id="{E35102B5-E566-B348-9391-5359E6E3DBB9}"/>
              </a:ext>
            </a:extLst>
          </p:cNvPr>
          <p:cNvGraphicFramePr>
            <a:graphicFrameLocks noGrp="1"/>
          </p:cNvGraphicFramePr>
          <p:nvPr>
            <p:extLst>
              <p:ext uri="{D42A27DB-BD31-4B8C-83A1-F6EECF244321}">
                <p14:modId xmlns:p14="http://schemas.microsoft.com/office/powerpoint/2010/main" val="3472266233"/>
              </p:ext>
            </p:extLst>
          </p:nvPr>
        </p:nvGraphicFramePr>
        <p:xfrm>
          <a:off x="617392" y="1704110"/>
          <a:ext cx="7909215" cy="2988800"/>
        </p:xfrm>
        <a:graphic>
          <a:graphicData uri="http://schemas.openxmlformats.org/drawingml/2006/table">
            <a:tbl>
              <a:tblPr firstRow="1" bandRow="1">
                <a:tableStyleId>{5C22544A-7EE6-4342-B048-85BDC9FD1C3A}</a:tableStyleId>
              </a:tblPr>
              <a:tblGrid>
                <a:gridCol w="1581843">
                  <a:extLst>
                    <a:ext uri="{9D8B030D-6E8A-4147-A177-3AD203B41FA5}">
                      <a16:colId xmlns:a16="http://schemas.microsoft.com/office/drawing/2014/main" val="1915736598"/>
                    </a:ext>
                  </a:extLst>
                </a:gridCol>
                <a:gridCol w="1581843">
                  <a:extLst>
                    <a:ext uri="{9D8B030D-6E8A-4147-A177-3AD203B41FA5}">
                      <a16:colId xmlns:a16="http://schemas.microsoft.com/office/drawing/2014/main" val="3053644422"/>
                    </a:ext>
                  </a:extLst>
                </a:gridCol>
                <a:gridCol w="1581843">
                  <a:extLst>
                    <a:ext uri="{9D8B030D-6E8A-4147-A177-3AD203B41FA5}">
                      <a16:colId xmlns:a16="http://schemas.microsoft.com/office/drawing/2014/main" val="341917011"/>
                    </a:ext>
                  </a:extLst>
                </a:gridCol>
                <a:gridCol w="1581843">
                  <a:extLst>
                    <a:ext uri="{9D8B030D-6E8A-4147-A177-3AD203B41FA5}">
                      <a16:colId xmlns:a16="http://schemas.microsoft.com/office/drawing/2014/main" val="228114012"/>
                    </a:ext>
                  </a:extLst>
                </a:gridCol>
                <a:gridCol w="1581843">
                  <a:extLst>
                    <a:ext uri="{9D8B030D-6E8A-4147-A177-3AD203B41FA5}">
                      <a16:colId xmlns:a16="http://schemas.microsoft.com/office/drawing/2014/main" val="3000521080"/>
                    </a:ext>
                  </a:extLst>
                </a:gridCol>
              </a:tblGrid>
              <a:tr h="477981">
                <a:tc>
                  <a:txBody>
                    <a:bodyPr/>
                    <a:lstStyle/>
                    <a:p>
                      <a:pPr algn="ctr"/>
                      <a:r>
                        <a:rPr lang="en-US" sz="2200" dirty="0"/>
                        <a:t>Sacrifice #1</a:t>
                      </a:r>
                    </a:p>
                  </a:txBody>
                  <a:tcPr/>
                </a:tc>
                <a:tc>
                  <a:txBody>
                    <a:bodyPr/>
                    <a:lstStyle/>
                    <a:p>
                      <a:pPr algn="ctr"/>
                      <a:r>
                        <a:rPr lang="en-US" sz="2200" dirty="0"/>
                        <a:t>Sacrifice #2</a:t>
                      </a:r>
                    </a:p>
                  </a:txBody>
                  <a:tcPr/>
                </a:tc>
                <a:tc>
                  <a:txBody>
                    <a:bodyPr/>
                    <a:lstStyle/>
                    <a:p>
                      <a:pPr algn="ctr"/>
                      <a:r>
                        <a:rPr lang="en-US" sz="2200" dirty="0"/>
                        <a:t>Sacrifice #3</a:t>
                      </a:r>
                    </a:p>
                  </a:txBody>
                  <a:tcPr/>
                </a:tc>
                <a:tc>
                  <a:txBody>
                    <a:bodyPr/>
                    <a:lstStyle/>
                    <a:p>
                      <a:pPr algn="ctr"/>
                      <a:r>
                        <a:rPr lang="en-US" sz="2200" dirty="0"/>
                        <a:t>Sacrifice #4</a:t>
                      </a:r>
                    </a:p>
                  </a:txBody>
                  <a:tcPr/>
                </a:tc>
                <a:tc>
                  <a:txBody>
                    <a:bodyPr/>
                    <a:lstStyle/>
                    <a:p>
                      <a:pPr algn="ctr"/>
                      <a:r>
                        <a:rPr lang="en-US" sz="2200" dirty="0"/>
                        <a:t>Sacrifice #5</a:t>
                      </a:r>
                    </a:p>
                  </a:txBody>
                  <a:tcPr/>
                </a:tc>
                <a:extLst>
                  <a:ext uri="{0D108BD9-81ED-4DB2-BD59-A6C34878D82A}">
                    <a16:rowId xmlns:a16="http://schemas.microsoft.com/office/drawing/2014/main" val="2964903310"/>
                  </a:ext>
                </a:extLst>
              </a:tr>
              <a:tr h="2510819">
                <a:tc>
                  <a:txBody>
                    <a:bodyPr/>
                    <a:lstStyle/>
                    <a:p>
                      <a:r>
                        <a:rPr lang="en-US" sz="1800" b="1" dirty="0"/>
                        <a:t>Bull</a:t>
                      </a:r>
                      <a:r>
                        <a:rPr lang="en-US" sz="1800" dirty="0"/>
                        <a:t> for a Sin Offering For Aaron &amp; Priesthood </a:t>
                      </a:r>
                    </a:p>
                    <a:p>
                      <a:endParaRPr lang="en-US" sz="1800" dirty="0"/>
                    </a:p>
                    <a:p>
                      <a:r>
                        <a:rPr lang="en-US" sz="1800" dirty="0"/>
                        <a:t>Lev. 16:3</a:t>
                      </a:r>
                    </a:p>
                    <a:p>
                      <a:r>
                        <a:rPr lang="en-US" sz="1800" dirty="0"/>
                        <a:t>Lev. 16:6</a:t>
                      </a:r>
                    </a:p>
                    <a:p>
                      <a:r>
                        <a:rPr lang="en-US" sz="1800" dirty="0"/>
                        <a:t>Lev. 16:11-14</a:t>
                      </a:r>
                    </a:p>
                  </a:txBody>
                  <a:tcPr/>
                </a:tc>
                <a:tc>
                  <a:txBody>
                    <a:bodyPr/>
                    <a:lstStyle/>
                    <a:p>
                      <a:r>
                        <a:rPr lang="en-US" sz="1800" b="1" dirty="0"/>
                        <a:t>Goat</a:t>
                      </a:r>
                      <a:r>
                        <a:rPr lang="en-US" sz="1800" dirty="0"/>
                        <a:t> for a Sin Offering for the People</a:t>
                      </a:r>
                    </a:p>
                    <a:p>
                      <a:endParaRPr lang="en-US" sz="1800" dirty="0"/>
                    </a:p>
                    <a:p>
                      <a:endParaRPr lang="en-US" sz="1800" dirty="0"/>
                    </a:p>
                    <a:p>
                      <a:r>
                        <a:rPr lang="en-US" sz="1800" dirty="0"/>
                        <a:t>Lev. 16:5</a:t>
                      </a:r>
                    </a:p>
                    <a:p>
                      <a:r>
                        <a:rPr lang="en-US" sz="1800" dirty="0"/>
                        <a:t>Lev. 16:15-19</a:t>
                      </a:r>
                    </a:p>
                  </a:txBody>
                  <a:tcPr/>
                </a:tc>
                <a:tc>
                  <a:txBody>
                    <a:bodyPr/>
                    <a:lstStyle/>
                    <a:p>
                      <a:r>
                        <a:rPr lang="en-US" sz="1800" b="1" dirty="0"/>
                        <a:t>Scapegoat</a:t>
                      </a:r>
                      <a:r>
                        <a:rPr lang="en-US" sz="1800" dirty="0"/>
                        <a:t> to Bear the Iniquities of the People</a:t>
                      </a:r>
                    </a:p>
                    <a:p>
                      <a:endParaRPr lang="en-US" sz="1800" dirty="0"/>
                    </a:p>
                    <a:p>
                      <a:r>
                        <a:rPr lang="en-US" sz="1800" dirty="0"/>
                        <a:t>Lev. 16:5</a:t>
                      </a:r>
                    </a:p>
                    <a:p>
                      <a:r>
                        <a:rPr lang="en-US" sz="1800" dirty="0"/>
                        <a:t>Lev. 16:20-22</a:t>
                      </a:r>
                    </a:p>
                  </a:txBody>
                  <a:tcPr/>
                </a:tc>
                <a:tc>
                  <a:txBody>
                    <a:bodyPr/>
                    <a:lstStyle/>
                    <a:p>
                      <a:r>
                        <a:rPr lang="en-US" sz="1800" b="1" dirty="0"/>
                        <a:t>Ram</a:t>
                      </a:r>
                      <a:r>
                        <a:rPr lang="en-US" sz="1800" dirty="0"/>
                        <a:t> for a Burnt Offering For Aaron</a:t>
                      </a:r>
                    </a:p>
                    <a:p>
                      <a:endParaRPr lang="en-US" sz="1800" dirty="0"/>
                    </a:p>
                    <a:p>
                      <a:endParaRPr lang="en-US" sz="1800" dirty="0"/>
                    </a:p>
                    <a:p>
                      <a:r>
                        <a:rPr lang="en-US" sz="1800" dirty="0"/>
                        <a:t>Lev. 16:3</a:t>
                      </a:r>
                    </a:p>
                    <a:p>
                      <a:r>
                        <a:rPr lang="en-US" sz="1800" dirty="0"/>
                        <a:t>Lev. 16:24</a:t>
                      </a:r>
                    </a:p>
                  </a:txBody>
                  <a:tcPr/>
                </a:tc>
                <a:tc>
                  <a:txBody>
                    <a:bodyPr/>
                    <a:lstStyle/>
                    <a:p>
                      <a:r>
                        <a:rPr lang="en-US" sz="1800" b="1" dirty="0"/>
                        <a:t>Ram</a:t>
                      </a:r>
                      <a:r>
                        <a:rPr lang="en-US" sz="1800" dirty="0"/>
                        <a:t> for a Burnt Offering for the People</a:t>
                      </a:r>
                    </a:p>
                    <a:p>
                      <a:endParaRPr lang="en-US" sz="1800" dirty="0"/>
                    </a:p>
                    <a:p>
                      <a:endParaRPr lang="en-US" sz="1800" dirty="0"/>
                    </a:p>
                    <a:p>
                      <a:r>
                        <a:rPr lang="en-US" sz="1800" dirty="0"/>
                        <a:t>Lev. 16:5</a:t>
                      </a:r>
                    </a:p>
                    <a:p>
                      <a:r>
                        <a:rPr lang="en-US" sz="1800" dirty="0"/>
                        <a:t>Lev. 16:24</a:t>
                      </a:r>
                    </a:p>
                  </a:txBody>
                  <a:tcPr/>
                </a:tc>
                <a:extLst>
                  <a:ext uri="{0D108BD9-81ED-4DB2-BD59-A6C34878D82A}">
                    <a16:rowId xmlns:a16="http://schemas.microsoft.com/office/drawing/2014/main" val="3535464239"/>
                  </a:ext>
                </a:extLst>
              </a:tr>
            </a:tbl>
          </a:graphicData>
        </a:graphic>
      </p:graphicFrame>
    </p:spTree>
    <p:extLst>
      <p:ext uri="{BB962C8B-B14F-4D97-AF65-F5344CB8AC3E}">
        <p14:creationId xmlns:p14="http://schemas.microsoft.com/office/powerpoint/2010/main" val="2863389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36064</TotalTime>
  <Words>1835</Words>
  <Application>Microsoft Macintosh PowerPoint</Application>
  <PresentationFormat>On-screen Show (16:10)</PresentationFormat>
  <Paragraphs>353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Feasts of the Lord, Pt. 2 Leviticus 23:23-44</vt:lpstr>
      <vt:lpstr>PowerPoint Presentation</vt:lpstr>
      <vt:lpstr>The Feasts of the Lord, Pt. 2</vt:lpstr>
      <vt:lpstr>PowerPoint Presentation</vt:lpstr>
      <vt:lpstr>PowerPoint Presentation</vt:lpstr>
      <vt:lpstr>The Feast of Trumpets (vs. 23-25)</vt:lpstr>
      <vt:lpstr>The Feast of Trumpets (vs. 23-25)</vt:lpstr>
      <vt:lpstr>The Day of Atonement (vs. 26-32)</vt:lpstr>
      <vt:lpstr>The Day of Atonement (vs. 26-32)</vt:lpstr>
      <vt:lpstr>The Day of Atonement (vs. 26-32)</vt:lpstr>
      <vt:lpstr>The Feast of Booths (vs. 33-43)</vt:lpstr>
      <vt:lpstr>The Feast of Booths (vs. 33-43)</vt:lpstr>
      <vt:lpstr>The Feast of Booths (vs. 33-43)</vt:lpstr>
      <vt:lpstr>The Feast of Booths (vs. 33-43)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&amp; Offerings Leviticus 1-3</dc:title>
  <dc:creator>Erik Borlaug</dc:creator>
  <cp:lastModifiedBy>Erik Borlaug</cp:lastModifiedBy>
  <cp:revision>836</cp:revision>
  <cp:lastPrinted>2021-08-31T13:49:55Z</cp:lastPrinted>
  <dcterms:created xsi:type="dcterms:W3CDTF">2021-04-06T19:13:58Z</dcterms:created>
  <dcterms:modified xsi:type="dcterms:W3CDTF">2021-10-19T13:56:15Z</dcterms:modified>
</cp:coreProperties>
</file>