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0"/>
  </p:normalViewPr>
  <p:slideViewPr>
    <p:cSldViewPr snapToGrid="0" snapToObjects="1">
      <p:cViewPr varScale="1">
        <p:scale>
          <a:sx n="119" d="100"/>
          <a:sy n="119" d="100"/>
        </p:scale>
        <p:origin x="1296" y="96"/>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6"/>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196" indent="0">
              <a:buNone/>
              <a:defRPr sz="1800">
                <a:solidFill>
                  <a:schemeClr val="tx1">
                    <a:tint val="75000"/>
                  </a:schemeClr>
                </a:solidFill>
              </a:defRPr>
            </a:lvl2pPr>
            <a:lvl3pPr marL="914391" indent="0">
              <a:buNone/>
              <a:defRPr sz="1600">
                <a:solidFill>
                  <a:schemeClr val="tx1">
                    <a:tint val="75000"/>
                  </a:schemeClr>
                </a:solidFill>
              </a:defRPr>
            </a:lvl3pPr>
            <a:lvl4pPr marL="1371587" indent="0">
              <a:buNone/>
              <a:defRPr sz="1400">
                <a:solidFill>
                  <a:schemeClr val="tx1">
                    <a:tint val="75000"/>
                  </a:schemeClr>
                </a:solidFill>
              </a:defRPr>
            </a:lvl4pPr>
            <a:lvl5pPr marL="1828782" indent="0">
              <a:buNone/>
              <a:defRPr sz="1400">
                <a:solidFill>
                  <a:schemeClr val="tx1">
                    <a:tint val="75000"/>
                  </a:schemeClr>
                </a:solidFill>
              </a:defRPr>
            </a:lvl5pPr>
            <a:lvl6pPr marL="2285978" indent="0">
              <a:buNone/>
              <a:defRPr sz="1400">
                <a:solidFill>
                  <a:schemeClr val="tx1">
                    <a:tint val="75000"/>
                  </a:schemeClr>
                </a:solidFill>
              </a:defRPr>
            </a:lvl6pPr>
            <a:lvl7pPr marL="2743173" indent="0">
              <a:buNone/>
              <a:defRPr sz="1400">
                <a:solidFill>
                  <a:schemeClr val="tx1">
                    <a:tint val="75000"/>
                  </a:schemeClr>
                </a:solidFill>
              </a:defRPr>
            </a:lvl7pPr>
            <a:lvl8pPr marL="3200368" indent="0">
              <a:buNone/>
              <a:defRPr sz="1400">
                <a:solidFill>
                  <a:schemeClr val="tx1">
                    <a:tint val="75000"/>
                  </a:schemeClr>
                </a:solidFill>
              </a:defRPr>
            </a:lvl8pPr>
            <a:lvl9pPr marL="365756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279261"/>
            <a:ext cx="4041775" cy="533136"/>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10/3/2021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10/3/2021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27541"/>
            <a:ext cx="3008313" cy="96837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195919"/>
            <a:ext cx="3008313" cy="3909219"/>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2" indent="0">
              <a:buNone/>
              <a:defRPr sz="2000"/>
            </a:lvl5pPr>
            <a:lvl6pPr marL="2285978" indent="0">
              <a:buNone/>
              <a:defRPr sz="2000"/>
            </a:lvl6pPr>
            <a:lvl7pPr marL="2743173" indent="0">
              <a:buNone/>
              <a:defRPr sz="2000"/>
            </a:lvl7pPr>
            <a:lvl8pPr marL="3200368" indent="0">
              <a:buNone/>
              <a:defRPr sz="2000"/>
            </a:lvl8pPr>
            <a:lvl9pPr marL="3657563"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10/3/2021</a:t>
            </a:fld>
            <a:endParaRPr lang="en-US"/>
          </a:p>
        </p:txBody>
      </p:sp>
      <p:sp>
        <p:nvSpPr>
          <p:cNvPr id="5" name="Footer Placeholder 4"/>
          <p:cNvSpPr>
            <a:spLocks noGrp="1"/>
          </p:cNvSpPr>
          <p:nvPr>
            <p:ph type="ftr" sz="quarter" idx="3"/>
          </p:nvPr>
        </p:nvSpPr>
        <p:spPr>
          <a:xfrm>
            <a:off x="3124200" y="5296960"/>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91"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43" indent="-285747" algn="l" defTabSz="914391"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88" indent="-228597" algn="l" defTabSz="914391"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84"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79"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75"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the Father Draws Us</a:t>
            </a:r>
          </a:p>
        </p:txBody>
      </p:sp>
    </p:spTree>
    <p:extLst>
      <p:ext uri="{BB962C8B-B14F-4D97-AF65-F5344CB8AC3E}">
        <p14:creationId xmlns:p14="http://schemas.microsoft.com/office/powerpoint/2010/main" val="3632336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98"/>
            <a:ext cx="8229600" cy="952500"/>
          </a:xfrm>
        </p:spPr>
        <p:txBody>
          <a:bodyPr/>
          <a:lstStyle/>
          <a:p>
            <a:r>
              <a:rPr lang="en-US" dirty="0"/>
              <a:t>How the Father Draws Us</a:t>
            </a:r>
          </a:p>
        </p:txBody>
      </p:sp>
      <p:sp>
        <p:nvSpPr>
          <p:cNvPr id="3" name="Content Placeholder 2"/>
          <p:cNvSpPr>
            <a:spLocks noGrp="1"/>
          </p:cNvSpPr>
          <p:nvPr>
            <p:ph idx="1"/>
          </p:nvPr>
        </p:nvSpPr>
        <p:spPr>
          <a:xfrm>
            <a:off x="112889" y="1181366"/>
            <a:ext cx="8927630" cy="4533633"/>
          </a:xfrm>
        </p:spPr>
        <p:txBody>
          <a:bodyPr>
            <a:noAutofit/>
          </a:bodyPr>
          <a:lstStyle/>
          <a:p>
            <a:r>
              <a:rPr lang="en-US" sz="2000" b="1" dirty="0"/>
              <a:t>Father Must Draw Us (John 6:41-45)</a:t>
            </a:r>
          </a:p>
          <a:p>
            <a:pPr lvl="1"/>
            <a:r>
              <a:rPr lang="en-US" sz="2000" b="1" dirty="0"/>
              <a:t>“To draw toward without force”</a:t>
            </a:r>
          </a:p>
          <a:p>
            <a:pPr lvl="1"/>
            <a:r>
              <a:rPr lang="en-US" sz="2000" b="1" dirty="0"/>
              <a:t>“So Simon Peter went aboard and </a:t>
            </a:r>
            <a:r>
              <a:rPr lang="en-US" sz="2000" b="1" u="sng" dirty="0"/>
              <a:t>hauled</a:t>
            </a:r>
            <a:r>
              <a:rPr lang="en-US" sz="2000" b="1" dirty="0"/>
              <a:t> the net ashore, full of large fish, 153 of them.” (John 21:11)</a:t>
            </a:r>
          </a:p>
          <a:p>
            <a:pPr lvl="1"/>
            <a:endParaRPr lang="en-US" sz="2000" b="1" dirty="0"/>
          </a:p>
          <a:p>
            <a:r>
              <a:rPr lang="en-US" sz="2000" b="1" dirty="0"/>
              <a:t>“</a:t>
            </a:r>
            <a:r>
              <a:rPr lang="en-US" sz="2000" b="1" baseline="30000" dirty="0"/>
              <a:t>26</a:t>
            </a:r>
            <a:r>
              <a:rPr lang="en-US" sz="2000" b="1" dirty="0"/>
              <a:t>And I will give you a new heart, and a new spirit I will put within you. And I will remove the heart of stone from your flesh and give you a heart of flesh. </a:t>
            </a:r>
            <a:r>
              <a:rPr lang="en-US" sz="2000" b="1" baseline="30000" dirty="0"/>
              <a:t>27</a:t>
            </a:r>
            <a:r>
              <a:rPr lang="en-US" sz="2000" b="1" dirty="0"/>
              <a:t>And I will put my Spirit within you, and cause you to walk in my statutes and be careful to obey my rules.” (Ezekiel 36:26-27)</a:t>
            </a:r>
          </a:p>
          <a:p>
            <a:pPr marL="0" indent="0">
              <a:buNone/>
            </a:pPr>
            <a:endParaRPr lang="en-US" sz="2000" b="1" dirty="0"/>
          </a:p>
          <a:p>
            <a:r>
              <a:rPr lang="en-US" sz="2000" b="1" dirty="0"/>
              <a:t>“And the Lord your God will circumcise your heart and the heart of your offspring, so that you will love the Lord your God with all your heart and with all your soul, that you may live.” (Deuteronomy 30:6)</a:t>
            </a:r>
          </a:p>
          <a:p>
            <a:endParaRPr lang="en-US" sz="2000" b="1" dirty="0"/>
          </a:p>
          <a:p>
            <a:endParaRPr lang="en-US" sz="2000" b="1" dirty="0"/>
          </a:p>
        </p:txBody>
      </p:sp>
    </p:spTree>
    <p:extLst>
      <p:ext uri="{BB962C8B-B14F-4D97-AF65-F5344CB8AC3E}">
        <p14:creationId xmlns:p14="http://schemas.microsoft.com/office/powerpoint/2010/main" val="225245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98"/>
            <a:ext cx="8229600" cy="952500"/>
          </a:xfrm>
        </p:spPr>
        <p:txBody>
          <a:bodyPr/>
          <a:lstStyle/>
          <a:p>
            <a:r>
              <a:rPr lang="en-US" dirty="0"/>
              <a:t>How the Father Draws Us</a:t>
            </a:r>
          </a:p>
        </p:txBody>
      </p:sp>
      <p:sp>
        <p:nvSpPr>
          <p:cNvPr id="3" name="Content Placeholder 2"/>
          <p:cNvSpPr>
            <a:spLocks noGrp="1"/>
          </p:cNvSpPr>
          <p:nvPr>
            <p:ph idx="1"/>
          </p:nvPr>
        </p:nvSpPr>
        <p:spPr>
          <a:xfrm>
            <a:off x="112889" y="1181366"/>
            <a:ext cx="8927630" cy="4533633"/>
          </a:xfrm>
        </p:spPr>
        <p:txBody>
          <a:bodyPr>
            <a:noAutofit/>
          </a:bodyPr>
          <a:lstStyle/>
          <a:p>
            <a:r>
              <a:rPr lang="en-US" b="1" dirty="0"/>
              <a:t>Judgment (John 12:46-48)</a:t>
            </a:r>
          </a:p>
          <a:p>
            <a:pPr lvl="1"/>
            <a:r>
              <a:rPr lang="en-US" b="1" dirty="0"/>
              <a:t>“</a:t>
            </a:r>
            <a:r>
              <a:rPr lang="en-US" b="1" baseline="30000" dirty="0"/>
              <a:t>26</a:t>
            </a:r>
            <a:r>
              <a:rPr lang="en-US" b="1" dirty="0"/>
              <a:t>For if we go on sinning deliberately after receiving the knowledge of the truth, there no longer remains a sacrifice for sins, </a:t>
            </a:r>
            <a:r>
              <a:rPr lang="en-US" b="1" baseline="30000" dirty="0"/>
              <a:t>27</a:t>
            </a:r>
            <a:r>
              <a:rPr lang="en-US" b="1" dirty="0"/>
              <a:t>but a fearful expectation of judgment, and a fury of fire that will consume the adversaries.” (Hebrews 10:26-27)</a:t>
            </a:r>
          </a:p>
          <a:p>
            <a:pPr marL="457196" lvl="1" indent="0">
              <a:buNone/>
            </a:pPr>
            <a:endParaRPr lang="en-US" b="1" dirty="0"/>
          </a:p>
          <a:p>
            <a:r>
              <a:rPr lang="en-US" b="1" dirty="0"/>
              <a:t>Release From Slavery (John 8:31-34)</a:t>
            </a:r>
          </a:p>
          <a:p>
            <a:pPr marL="0" indent="0">
              <a:buNone/>
            </a:pPr>
            <a:endParaRPr lang="en-US" b="1" dirty="0"/>
          </a:p>
        </p:txBody>
      </p:sp>
    </p:spTree>
    <p:extLst>
      <p:ext uri="{BB962C8B-B14F-4D97-AF65-F5344CB8AC3E}">
        <p14:creationId xmlns:p14="http://schemas.microsoft.com/office/powerpoint/2010/main" val="175806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98"/>
            <a:ext cx="8229600" cy="952500"/>
          </a:xfrm>
        </p:spPr>
        <p:txBody>
          <a:bodyPr/>
          <a:lstStyle/>
          <a:p>
            <a:r>
              <a:rPr lang="en-US" dirty="0"/>
              <a:t>How the Father Draws Us</a:t>
            </a:r>
          </a:p>
        </p:txBody>
      </p:sp>
      <p:sp>
        <p:nvSpPr>
          <p:cNvPr id="3" name="Content Placeholder 2"/>
          <p:cNvSpPr>
            <a:spLocks noGrp="1"/>
          </p:cNvSpPr>
          <p:nvPr>
            <p:ph idx="1"/>
          </p:nvPr>
        </p:nvSpPr>
        <p:spPr>
          <a:xfrm>
            <a:off x="112889" y="1057798"/>
            <a:ext cx="8927630" cy="4657201"/>
          </a:xfrm>
        </p:spPr>
        <p:txBody>
          <a:bodyPr>
            <a:noAutofit/>
          </a:bodyPr>
          <a:lstStyle/>
          <a:p>
            <a:r>
              <a:rPr lang="en-US" sz="2400" b="1" dirty="0"/>
              <a:t>Quenched Thirsts (John 4:13-14; 7:37-38)</a:t>
            </a:r>
          </a:p>
          <a:p>
            <a:pPr lvl="1"/>
            <a:r>
              <a:rPr lang="en-US" sz="2000" b="1" dirty="0"/>
              <a:t>Purpose</a:t>
            </a:r>
          </a:p>
          <a:p>
            <a:pPr lvl="1"/>
            <a:r>
              <a:rPr lang="en-US" sz="2000" b="1" dirty="0"/>
              <a:t>“</a:t>
            </a:r>
            <a:r>
              <a:rPr lang="mr-IN" sz="2000" b="1" dirty="0"/>
              <a:t>…</a:t>
            </a:r>
            <a:r>
              <a:rPr lang="en-US" sz="2000" b="1" dirty="0"/>
              <a:t>they loved the glory that comes from man more than the glory that comes from God.” (John 12:43)</a:t>
            </a:r>
          </a:p>
          <a:p>
            <a:pPr lvl="1"/>
            <a:r>
              <a:rPr lang="en-US" sz="2000" b="1" dirty="0"/>
              <a:t>“And if I go and prepare a place for you, I will come again and will take you to myself, that where I am you may be also.” (John 14:3)</a:t>
            </a:r>
          </a:p>
          <a:p>
            <a:pPr marL="457196" lvl="1" indent="0">
              <a:buNone/>
            </a:pPr>
            <a:endParaRPr lang="en-US" sz="2000" b="1" dirty="0"/>
          </a:p>
          <a:p>
            <a:r>
              <a:rPr lang="en-US" sz="2400" b="1" dirty="0"/>
              <a:t>Jesus’ Glory (John 12:31-32)</a:t>
            </a:r>
          </a:p>
          <a:p>
            <a:pPr lvl="1"/>
            <a:r>
              <a:rPr lang="en-US" sz="2000" b="1" dirty="0"/>
              <a:t>“And the Word became flesh and dwelt among us, and we have seen his glory, glory as of the only Son from the Father, full of grace and truth.” (John 1:14)</a:t>
            </a:r>
          </a:p>
          <a:p>
            <a:pPr lvl="1"/>
            <a:r>
              <a:rPr lang="en-US" sz="2000" b="1" dirty="0"/>
              <a:t>“…so that the world may know that you sent me and loved them even as you loved me.” (John 17:23)</a:t>
            </a:r>
          </a:p>
          <a:p>
            <a:pPr lvl="1"/>
            <a:endParaRPr lang="en-US" sz="2000" b="1" dirty="0"/>
          </a:p>
          <a:p>
            <a:endParaRPr lang="en-US" sz="2400" b="1" dirty="0"/>
          </a:p>
          <a:p>
            <a:endParaRPr lang="en-US" sz="2400" b="1" dirty="0"/>
          </a:p>
        </p:txBody>
      </p:sp>
    </p:spTree>
    <p:extLst>
      <p:ext uri="{BB962C8B-B14F-4D97-AF65-F5344CB8AC3E}">
        <p14:creationId xmlns:p14="http://schemas.microsoft.com/office/powerpoint/2010/main" val="50535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98"/>
            <a:ext cx="8229600" cy="952500"/>
          </a:xfrm>
        </p:spPr>
        <p:txBody>
          <a:bodyPr/>
          <a:lstStyle/>
          <a:p>
            <a:r>
              <a:rPr lang="en-US" dirty="0"/>
              <a:t>How the Father Draws Us</a:t>
            </a:r>
          </a:p>
        </p:txBody>
      </p:sp>
      <p:sp>
        <p:nvSpPr>
          <p:cNvPr id="3" name="Content Placeholder 2"/>
          <p:cNvSpPr>
            <a:spLocks noGrp="1"/>
          </p:cNvSpPr>
          <p:nvPr>
            <p:ph idx="1"/>
          </p:nvPr>
        </p:nvSpPr>
        <p:spPr>
          <a:xfrm>
            <a:off x="112889" y="1181366"/>
            <a:ext cx="8927630" cy="4533633"/>
          </a:xfrm>
        </p:spPr>
        <p:txBody>
          <a:bodyPr>
            <a:noAutofit/>
          </a:bodyPr>
          <a:lstStyle/>
          <a:p>
            <a:r>
              <a:rPr lang="en-US" sz="2800" b="1" dirty="0"/>
              <a:t>Warning Against Emphasis </a:t>
            </a:r>
            <a:r>
              <a:rPr lang="en-US" sz="2800" b="1"/>
              <a:t>&amp; Neglect</a:t>
            </a:r>
            <a:endParaRPr lang="en-US" sz="2800" b="1" dirty="0"/>
          </a:p>
          <a:p>
            <a:pPr lvl="1"/>
            <a:r>
              <a:rPr lang="en-US" sz="2400" b="1" dirty="0"/>
              <a:t>Church Identity</a:t>
            </a:r>
          </a:p>
          <a:p>
            <a:pPr lvl="1"/>
            <a:r>
              <a:rPr lang="en-US" sz="2400" b="1" dirty="0"/>
              <a:t>Preachers/Listeners</a:t>
            </a:r>
          </a:p>
          <a:p>
            <a:pPr marL="0" indent="0">
              <a:buNone/>
            </a:pPr>
            <a:endParaRPr lang="en-US" sz="2800" b="1" dirty="0"/>
          </a:p>
          <a:p>
            <a:r>
              <a:rPr lang="en-US" sz="2800" b="1" dirty="0"/>
              <a:t>Where Are you?</a:t>
            </a:r>
          </a:p>
          <a:p>
            <a:pPr lvl="1"/>
            <a:r>
              <a:rPr lang="en-US" sz="2400" b="1" dirty="0"/>
              <a:t>Do You Need to Fear Judgment?</a:t>
            </a:r>
          </a:p>
          <a:p>
            <a:pPr lvl="1"/>
            <a:r>
              <a:rPr lang="en-US" sz="2400" b="1" dirty="0"/>
              <a:t>Do You Need Release from Bondage?</a:t>
            </a:r>
          </a:p>
          <a:p>
            <a:pPr lvl="1"/>
            <a:r>
              <a:rPr lang="en-US" sz="2400" b="1" dirty="0"/>
              <a:t>Do You Need Thirsts Quenched?</a:t>
            </a:r>
          </a:p>
          <a:p>
            <a:pPr lvl="1"/>
            <a:r>
              <a:rPr lang="en-US" sz="2400" b="1" dirty="0"/>
              <a:t>Are You Looking at the Glory of Jesus?</a:t>
            </a:r>
          </a:p>
          <a:p>
            <a:endParaRPr lang="en-US" sz="2800" b="1" dirty="0"/>
          </a:p>
        </p:txBody>
      </p:sp>
    </p:spTree>
    <p:extLst>
      <p:ext uri="{BB962C8B-B14F-4D97-AF65-F5344CB8AC3E}">
        <p14:creationId xmlns:p14="http://schemas.microsoft.com/office/powerpoint/2010/main" val="407722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17</TotalTime>
  <Words>417</Words>
  <Application>Microsoft Office PowerPoint</Application>
  <PresentationFormat>On-screen Show (16:10)</PresentationFormat>
  <Paragraphs>34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 Black </vt:lpstr>
      <vt:lpstr>How the Father Draws Us</vt:lpstr>
      <vt:lpstr>How the Father Draws Us</vt:lpstr>
      <vt:lpstr>How the Father Draws Us</vt:lpstr>
      <vt:lpstr>How the Father Draws Us</vt:lpstr>
      <vt:lpstr>How the Father Draws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the Father Draws Us</dc:title>
  <dc:creator>Erik Borlaug</dc:creator>
  <cp:lastModifiedBy>Brad Beutjer</cp:lastModifiedBy>
  <cp:revision>8</cp:revision>
  <dcterms:created xsi:type="dcterms:W3CDTF">2018-02-22T17:13:22Z</dcterms:created>
  <dcterms:modified xsi:type="dcterms:W3CDTF">2021-10-03T12:41:56Z</dcterms:modified>
</cp:coreProperties>
</file>