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4"/>
  </p:notesMasterIdLst>
  <p:sldIdLst>
    <p:sldId id="257" r:id="rId2"/>
    <p:sldId id="258" r:id="rId3"/>
    <p:sldId id="256" r:id="rId4"/>
    <p:sldId id="259" r:id="rId5"/>
    <p:sldId id="260" r:id="rId6"/>
    <p:sldId id="266" r:id="rId7"/>
    <p:sldId id="261" r:id="rId8"/>
    <p:sldId id="267" r:id="rId9"/>
    <p:sldId id="268" r:id="rId10"/>
    <p:sldId id="269" r:id="rId11"/>
    <p:sldId id="276" r:id="rId12"/>
    <p:sldId id="277" r:id="rId13"/>
    <p:sldId id="270" r:id="rId14"/>
    <p:sldId id="262" r:id="rId15"/>
    <p:sldId id="263" r:id="rId16"/>
    <p:sldId id="271" r:id="rId17"/>
    <p:sldId id="272" r:id="rId18"/>
    <p:sldId id="273" r:id="rId19"/>
    <p:sldId id="274" r:id="rId20"/>
    <p:sldId id="275" r:id="rId21"/>
    <p:sldId id="265" r:id="rId22"/>
    <p:sldId id="264" r:id="rId2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1667"/>
    <p:restoredTop sz="77778"/>
  </p:normalViewPr>
  <p:slideViewPr>
    <p:cSldViewPr snapToGrid="0" snapToObjects="1">
      <p:cViewPr varScale="1">
        <p:scale>
          <a:sx n="110" d="100"/>
          <a:sy n="110" d="100"/>
        </p:scale>
        <p:origin x="6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1B4EEE-02E5-6040-A3B2-F0A55C9BFE15}" type="doc">
      <dgm:prSet loTypeId="urn:microsoft.com/office/officeart/2005/8/layout/bProcess3" loCatId="" qsTypeId="urn:microsoft.com/office/officeart/2005/8/quickstyle/simple4" qsCatId="simple" csTypeId="urn:microsoft.com/office/officeart/2005/8/colors/accent0_3" csCatId="mainScheme" phldr="1"/>
      <dgm:spPr/>
      <dgm:t>
        <a:bodyPr/>
        <a:lstStyle/>
        <a:p>
          <a:endParaRPr lang="en-US"/>
        </a:p>
      </dgm:t>
    </dgm:pt>
    <dgm:pt modelId="{8B4762AD-65BD-0A42-A438-8925AE6955D7}">
      <dgm:prSet phldrT="[Text]"/>
      <dgm:spPr/>
      <dgm:t>
        <a:bodyPr/>
        <a:lstStyle/>
        <a:p>
          <a:r>
            <a:rPr lang="en-US" dirty="0"/>
            <a:t>“Food is for the stomach.”</a:t>
          </a:r>
        </a:p>
      </dgm:t>
    </dgm:pt>
    <dgm:pt modelId="{075C69C8-1B25-0D40-9362-1E78145AF29B}" type="parTrans" cxnId="{F536D38A-BC60-4A4E-985C-D1C8F3A11BE5}">
      <dgm:prSet/>
      <dgm:spPr/>
      <dgm:t>
        <a:bodyPr/>
        <a:lstStyle/>
        <a:p>
          <a:endParaRPr lang="en-US"/>
        </a:p>
      </dgm:t>
    </dgm:pt>
    <dgm:pt modelId="{CF55268A-C9DE-674C-A318-A5064DE0F6D9}" type="sibTrans" cxnId="{F536D38A-BC60-4A4E-985C-D1C8F3A11BE5}">
      <dgm:prSet/>
      <dgm:spPr>
        <a:ln w="41275" cmpd="dbl">
          <a:solidFill>
            <a:schemeClr val="bg2">
              <a:lumMod val="40000"/>
              <a:lumOff val="60000"/>
            </a:schemeClr>
          </a:solidFill>
        </a:ln>
      </dgm:spPr>
      <dgm:t>
        <a:bodyPr/>
        <a:lstStyle/>
        <a:p>
          <a:endParaRPr lang="en-US"/>
        </a:p>
      </dgm:t>
    </dgm:pt>
    <dgm:pt modelId="{B8D28D81-9AA3-9F46-BD78-F10CFBFEBE0B}">
      <dgm:prSet phldrT="[Text]"/>
      <dgm:spPr/>
      <dgm:t>
        <a:bodyPr/>
        <a:lstStyle/>
        <a:p>
          <a:r>
            <a:rPr lang="en-US" dirty="0"/>
            <a:t>“My body isn’t who I am.”</a:t>
          </a:r>
        </a:p>
      </dgm:t>
    </dgm:pt>
    <dgm:pt modelId="{06B7ED15-6436-F148-B4B0-5D55D74D15AB}" type="parTrans" cxnId="{05C882A3-BB3F-204B-869F-AA0A0820FE23}">
      <dgm:prSet/>
      <dgm:spPr/>
      <dgm:t>
        <a:bodyPr/>
        <a:lstStyle/>
        <a:p>
          <a:endParaRPr lang="en-US"/>
        </a:p>
      </dgm:t>
    </dgm:pt>
    <dgm:pt modelId="{201353D9-F75C-0544-A8FB-D81AA2FFC8FA}" type="sibTrans" cxnId="{05C882A3-BB3F-204B-869F-AA0A0820FE23}">
      <dgm:prSet/>
      <dgm:spPr>
        <a:ln w="41275" cmpd="dbl">
          <a:solidFill>
            <a:schemeClr val="bg2">
              <a:lumMod val="40000"/>
              <a:lumOff val="60000"/>
            </a:schemeClr>
          </a:solidFill>
        </a:ln>
      </dgm:spPr>
      <dgm:t>
        <a:bodyPr/>
        <a:lstStyle/>
        <a:p>
          <a:endParaRPr lang="en-US"/>
        </a:p>
      </dgm:t>
    </dgm:pt>
    <dgm:pt modelId="{7DA9A2CF-A9FB-B843-9FE6-0E6ED20FC7BE}">
      <dgm:prSet phldrT="[Text]"/>
      <dgm:spPr/>
      <dgm:t>
        <a:bodyPr/>
        <a:lstStyle/>
        <a:p>
          <a:r>
            <a:rPr lang="en-US" dirty="0"/>
            <a:t>“Let’s eat and drink for tomorrow we die”</a:t>
          </a:r>
        </a:p>
      </dgm:t>
    </dgm:pt>
    <dgm:pt modelId="{5EFAFA50-53BC-C04A-9DD7-ADB4B4F132F0}" type="parTrans" cxnId="{8A32A90F-5740-F84B-AE0C-71CEA7D497D8}">
      <dgm:prSet/>
      <dgm:spPr/>
      <dgm:t>
        <a:bodyPr/>
        <a:lstStyle/>
        <a:p>
          <a:endParaRPr lang="en-US"/>
        </a:p>
      </dgm:t>
    </dgm:pt>
    <dgm:pt modelId="{22618931-3871-5546-9F92-412B28967FA7}" type="sibTrans" cxnId="{8A32A90F-5740-F84B-AE0C-71CEA7D497D8}">
      <dgm:prSet/>
      <dgm:spPr>
        <a:ln w="41275" cmpd="dbl">
          <a:solidFill>
            <a:schemeClr val="bg2">
              <a:lumMod val="40000"/>
              <a:lumOff val="60000"/>
            </a:schemeClr>
          </a:solidFill>
        </a:ln>
      </dgm:spPr>
      <dgm:t>
        <a:bodyPr/>
        <a:lstStyle/>
        <a:p>
          <a:endParaRPr lang="en-US"/>
        </a:p>
      </dgm:t>
    </dgm:pt>
    <dgm:pt modelId="{9206D690-E7A2-9A44-8AD4-BF03C7C88C30}">
      <dgm:prSet phldrT="[Text]"/>
      <dgm:spPr/>
      <dgm:t>
        <a:bodyPr/>
        <a:lstStyle/>
        <a:p>
          <a:r>
            <a:rPr lang="en-US" dirty="0"/>
            <a:t>“My body belongs to me”</a:t>
          </a:r>
        </a:p>
      </dgm:t>
    </dgm:pt>
    <dgm:pt modelId="{DE747BDB-DD88-C249-84DE-ACB3C6C51B0B}" type="parTrans" cxnId="{02846066-CCD3-3443-8F82-60078A7EE38E}">
      <dgm:prSet/>
      <dgm:spPr/>
      <dgm:t>
        <a:bodyPr/>
        <a:lstStyle/>
        <a:p>
          <a:endParaRPr lang="en-US"/>
        </a:p>
      </dgm:t>
    </dgm:pt>
    <dgm:pt modelId="{5D150AD1-BF18-A145-8304-83CAD302A17B}" type="sibTrans" cxnId="{02846066-CCD3-3443-8F82-60078A7EE38E}">
      <dgm:prSet/>
      <dgm:spPr/>
      <dgm:t>
        <a:bodyPr/>
        <a:lstStyle/>
        <a:p>
          <a:endParaRPr lang="en-US"/>
        </a:p>
      </dgm:t>
    </dgm:pt>
    <dgm:pt modelId="{1309D6D8-B72B-F44E-B73C-DE10EDE587A0}" type="pres">
      <dgm:prSet presAssocID="{081B4EEE-02E5-6040-A3B2-F0A55C9BFE15}" presName="Name0" presStyleCnt="0">
        <dgm:presLayoutVars>
          <dgm:dir/>
          <dgm:resizeHandles val="exact"/>
        </dgm:presLayoutVars>
      </dgm:prSet>
      <dgm:spPr/>
    </dgm:pt>
    <dgm:pt modelId="{39A678CB-003D-7845-9683-E8390D23AE0A}" type="pres">
      <dgm:prSet presAssocID="{8B4762AD-65BD-0A42-A438-8925AE6955D7}" presName="node" presStyleLbl="node1" presStyleIdx="0" presStyleCnt="4">
        <dgm:presLayoutVars>
          <dgm:bulletEnabled val="1"/>
        </dgm:presLayoutVars>
      </dgm:prSet>
      <dgm:spPr/>
    </dgm:pt>
    <dgm:pt modelId="{23705A65-96CB-E146-BFB9-5B75CEBE501E}" type="pres">
      <dgm:prSet presAssocID="{CF55268A-C9DE-674C-A318-A5064DE0F6D9}" presName="sibTrans" presStyleLbl="sibTrans1D1" presStyleIdx="0" presStyleCnt="3"/>
      <dgm:spPr/>
    </dgm:pt>
    <dgm:pt modelId="{8C12B92C-1446-CF40-98AA-296415569486}" type="pres">
      <dgm:prSet presAssocID="{CF55268A-C9DE-674C-A318-A5064DE0F6D9}" presName="connectorText" presStyleLbl="sibTrans1D1" presStyleIdx="0" presStyleCnt="3"/>
      <dgm:spPr/>
    </dgm:pt>
    <dgm:pt modelId="{8CEF8938-2FD1-5C4C-AA3C-C4C46FB1BEEE}" type="pres">
      <dgm:prSet presAssocID="{B8D28D81-9AA3-9F46-BD78-F10CFBFEBE0B}" presName="node" presStyleLbl="node1" presStyleIdx="1" presStyleCnt="4">
        <dgm:presLayoutVars>
          <dgm:bulletEnabled val="1"/>
        </dgm:presLayoutVars>
      </dgm:prSet>
      <dgm:spPr/>
    </dgm:pt>
    <dgm:pt modelId="{74D972F6-D188-9341-8A2C-5AA15696C599}" type="pres">
      <dgm:prSet presAssocID="{201353D9-F75C-0544-A8FB-D81AA2FFC8FA}" presName="sibTrans" presStyleLbl="sibTrans1D1" presStyleIdx="1" presStyleCnt="3"/>
      <dgm:spPr/>
    </dgm:pt>
    <dgm:pt modelId="{876D6633-F703-F043-BA50-B31E75F55BBB}" type="pres">
      <dgm:prSet presAssocID="{201353D9-F75C-0544-A8FB-D81AA2FFC8FA}" presName="connectorText" presStyleLbl="sibTrans1D1" presStyleIdx="1" presStyleCnt="3"/>
      <dgm:spPr/>
    </dgm:pt>
    <dgm:pt modelId="{66BCA637-C462-8E4F-97E8-09BA8ABC1AE4}" type="pres">
      <dgm:prSet presAssocID="{7DA9A2CF-A9FB-B843-9FE6-0E6ED20FC7BE}" presName="node" presStyleLbl="node1" presStyleIdx="2" presStyleCnt="4">
        <dgm:presLayoutVars>
          <dgm:bulletEnabled val="1"/>
        </dgm:presLayoutVars>
      </dgm:prSet>
      <dgm:spPr/>
    </dgm:pt>
    <dgm:pt modelId="{2BCADEE1-7CF6-3E49-8F3B-B14C2926D1CC}" type="pres">
      <dgm:prSet presAssocID="{22618931-3871-5546-9F92-412B28967FA7}" presName="sibTrans" presStyleLbl="sibTrans1D1" presStyleIdx="2" presStyleCnt="3"/>
      <dgm:spPr/>
    </dgm:pt>
    <dgm:pt modelId="{EEFE367D-A696-544B-925B-B0E6B76ABA2E}" type="pres">
      <dgm:prSet presAssocID="{22618931-3871-5546-9F92-412B28967FA7}" presName="connectorText" presStyleLbl="sibTrans1D1" presStyleIdx="2" presStyleCnt="3"/>
      <dgm:spPr/>
    </dgm:pt>
    <dgm:pt modelId="{52261D95-FC77-C147-A3FC-DBB673AAD5A7}" type="pres">
      <dgm:prSet presAssocID="{9206D690-E7A2-9A44-8AD4-BF03C7C88C30}" presName="node" presStyleLbl="node1" presStyleIdx="3" presStyleCnt="4">
        <dgm:presLayoutVars>
          <dgm:bulletEnabled val="1"/>
        </dgm:presLayoutVars>
      </dgm:prSet>
      <dgm:spPr/>
    </dgm:pt>
  </dgm:ptLst>
  <dgm:cxnLst>
    <dgm:cxn modelId="{8A32A90F-5740-F84B-AE0C-71CEA7D497D8}" srcId="{081B4EEE-02E5-6040-A3B2-F0A55C9BFE15}" destId="{7DA9A2CF-A9FB-B843-9FE6-0E6ED20FC7BE}" srcOrd="2" destOrd="0" parTransId="{5EFAFA50-53BC-C04A-9DD7-ADB4B4F132F0}" sibTransId="{22618931-3871-5546-9F92-412B28967FA7}"/>
    <dgm:cxn modelId="{AFAC1C12-D7DB-534A-95BF-DC0A7EC48C30}" type="presOf" srcId="{B8D28D81-9AA3-9F46-BD78-F10CFBFEBE0B}" destId="{8CEF8938-2FD1-5C4C-AA3C-C4C46FB1BEEE}" srcOrd="0" destOrd="0" presId="urn:microsoft.com/office/officeart/2005/8/layout/bProcess3"/>
    <dgm:cxn modelId="{580D782D-0ED3-CB4F-95E0-7CA50A3754DF}" type="presOf" srcId="{8B4762AD-65BD-0A42-A438-8925AE6955D7}" destId="{39A678CB-003D-7845-9683-E8390D23AE0A}" srcOrd="0" destOrd="0" presId="urn:microsoft.com/office/officeart/2005/8/layout/bProcess3"/>
    <dgm:cxn modelId="{2E47CF3E-7E30-8647-AADF-C3D17EB64BDE}" type="presOf" srcId="{CF55268A-C9DE-674C-A318-A5064DE0F6D9}" destId="{23705A65-96CB-E146-BFB9-5B75CEBE501E}" srcOrd="0" destOrd="0" presId="urn:microsoft.com/office/officeart/2005/8/layout/bProcess3"/>
    <dgm:cxn modelId="{0C7D264F-5D6D-FB40-AFC4-AEE6D3104DDF}" type="presOf" srcId="{7DA9A2CF-A9FB-B843-9FE6-0E6ED20FC7BE}" destId="{66BCA637-C462-8E4F-97E8-09BA8ABC1AE4}" srcOrd="0" destOrd="0" presId="urn:microsoft.com/office/officeart/2005/8/layout/bProcess3"/>
    <dgm:cxn modelId="{02846066-CCD3-3443-8F82-60078A7EE38E}" srcId="{081B4EEE-02E5-6040-A3B2-F0A55C9BFE15}" destId="{9206D690-E7A2-9A44-8AD4-BF03C7C88C30}" srcOrd="3" destOrd="0" parTransId="{DE747BDB-DD88-C249-84DE-ACB3C6C51B0B}" sibTransId="{5D150AD1-BF18-A145-8304-83CAD302A17B}"/>
    <dgm:cxn modelId="{F14FAE69-B9B8-D744-A38B-1D066CC8CC73}" type="presOf" srcId="{22618931-3871-5546-9F92-412B28967FA7}" destId="{2BCADEE1-7CF6-3E49-8F3B-B14C2926D1CC}" srcOrd="0" destOrd="0" presId="urn:microsoft.com/office/officeart/2005/8/layout/bProcess3"/>
    <dgm:cxn modelId="{E96B6170-0124-1940-A8BC-6F9961CCB512}" type="presOf" srcId="{22618931-3871-5546-9F92-412B28967FA7}" destId="{EEFE367D-A696-544B-925B-B0E6B76ABA2E}" srcOrd="1" destOrd="0" presId="urn:microsoft.com/office/officeart/2005/8/layout/bProcess3"/>
    <dgm:cxn modelId="{E141787F-6C3F-F545-817A-D6826C1C78D1}" type="presOf" srcId="{201353D9-F75C-0544-A8FB-D81AA2FFC8FA}" destId="{876D6633-F703-F043-BA50-B31E75F55BBB}" srcOrd="1" destOrd="0" presId="urn:microsoft.com/office/officeart/2005/8/layout/bProcess3"/>
    <dgm:cxn modelId="{F536D38A-BC60-4A4E-985C-D1C8F3A11BE5}" srcId="{081B4EEE-02E5-6040-A3B2-F0A55C9BFE15}" destId="{8B4762AD-65BD-0A42-A438-8925AE6955D7}" srcOrd="0" destOrd="0" parTransId="{075C69C8-1B25-0D40-9362-1E78145AF29B}" sibTransId="{CF55268A-C9DE-674C-A318-A5064DE0F6D9}"/>
    <dgm:cxn modelId="{BC02508F-FE98-294C-A283-51CB5CB25B12}" type="presOf" srcId="{081B4EEE-02E5-6040-A3B2-F0A55C9BFE15}" destId="{1309D6D8-B72B-F44E-B73C-DE10EDE587A0}" srcOrd="0" destOrd="0" presId="urn:microsoft.com/office/officeart/2005/8/layout/bProcess3"/>
    <dgm:cxn modelId="{05C882A3-BB3F-204B-869F-AA0A0820FE23}" srcId="{081B4EEE-02E5-6040-A3B2-F0A55C9BFE15}" destId="{B8D28D81-9AA3-9F46-BD78-F10CFBFEBE0B}" srcOrd="1" destOrd="0" parTransId="{06B7ED15-6436-F148-B4B0-5D55D74D15AB}" sibTransId="{201353D9-F75C-0544-A8FB-D81AA2FFC8FA}"/>
    <dgm:cxn modelId="{E64778B1-F381-F044-9ACB-D45C36442C3B}" type="presOf" srcId="{CF55268A-C9DE-674C-A318-A5064DE0F6D9}" destId="{8C12B92C-1446-CF40-98AA-296415569486}" srcOrd="1" destOrd="0" presId="urn:microsoft.com/office/officeart/2005/8/layout/bProcess3"/>
    <dgm:cxn modelId="{FBD821C1-32DB-1745-87A7-7B35A8A59AD3}" type="presOf" srcId="{9206D690-E7A2-9A44-8AD4-BF03C7C88C30}" destId="{52261D95-FC77-C147-A3FC-DBB673AAD5A7}" srcOrd="0" destOrd="0" presId="urn:microsoft.com/office/officeart/2005/8/layout/bProcess3"/>
    <dgm:cxn modelId="{7B5546C5-90FF-6F43-B90F-53EDA28BD10B}" type="presOf" srcId="{201353D9-F75C-0544-A8FB-D81AA2FFC8FA}" destId="{74D972F6-D188-9341-8A2C-5AA15696C599}" srcOrd="0" destOrd="0" presId="urn:microsoft.com/office/officeart/2005/8/layout/bProcess3"/>
    <dgm:cxn modelId="{F19F1B39-F791-5246-A69A-51C02BE7F1C4}" type="presParOf" srcId="{1309D6D8-B72B-F44E-B73C-DE10EDE587A0}" destId="{39A678CB-003D-7845-9683-E8390D23AE0A}" srcOrd="0" destOrd="0" presId="urn:microsoft.com/office/officeart/2005/8/layout/bProcess3"/>
    <dgm:cxn modelId="{E0114702-E202-C84C-AB5A-0E5B8163B9FD}" type="presParOf" srcId="{1309D6D8-B72B-F44E-B73C-DE10EDE587A0}" destId="{23705A65-96CB-E146-BFB9-5B75CEBE501E}" srcOrd="1" destOrd="0" presId="urn:microsoft.com/office/officeart/2005/8/layout/bProcess3"/>
    <dgm:cxn modelId="{120B3710-D089-414D-9FC0-728B17E7BB4A}" type="presParOf" srcId="{23705A65-96CB-E146-BFB9-5B75CEBE501E}" destId="{8C12B92C-1446-CF40-98AA-296415569486}" srcOrd="0" destOrd="0" presId="urn:microsoft.com/office/officeart/2005/8/layout/bProcess3"/>
    <dgm:cxn modelId="{3BB5A517-2366-1F4A-BE0E-3BAB30B43144}" type="presParOf" srcId="{1309D6D8-B72B-F44E-B73C-DE10EDE587A0}" destId="{8CEF8938-2FD1-5C4C-AA3C-C4C46FB1BEEE}" srcOrd="2" destOrd="0" presId="urn:microsoft.com/office/officeart/2005/8/layout/bProcess3"/>
    <dgm:cxn modelId="{19DC8CED-7967-6345-86F1-AFE1611669BF}" type="presParOf" srcId="{1309D6D8-B72B-F44E-B73C-DE10EDE587A0}" destId="{74D972F6-D188-9341-8A2C-5AA15696C599}" srcOrd="3" destOrd="0" presId="urn:microsoft.com/office/officeart/2005/8/layout/bProcess3"/>
    <dgm:cxn modelId="{1A928892-F4B5-E645-BB6E-4205275EAD29}" type="presParOf" srcId="{74D972F6-D188-9341-8A2C-5AA15696C599}" destId="{876D6633-F703-F043-BA50-B31E75F55BBB}" srcOrd="0" destOrd="0" presId="urn:microsoft.com/office/officeart/2005/8/layout/bProcess3"/>
    <dgm:cxn modelId="{C683FF12-B141-8846-806A-2D010C2AAD4E}" type="presParOf" srcId="{1309D6D8-B72B-F44E-B73C-DE10EDE587A0}" destId="{66BCA637-C462-8E4F-97E8-09BA8ABC1AE4}" srcOrd="4" destOrd="0" presId="urn:microsoft.com/office/officeart/2005/8/layout/bProcess3"/>
    <dgm:cxn modelId="{DE109BCD-2600-F448-94FC-F5B3C845B62E}" type="presParOf" srcId="{1309D6D8-B72B-F44E-B73C-DE10EDE587A0}" destId="{2BCADEE1-7CF6-3E49-8F3B-B14C2926D1CC}" srcOrd="5" destOrd="0" presId="urn:microsoft.com/office/officeart/2005/8/layout/bProcess3"/>
    <dgm:cxn modelId="{B2E5610E-042C-884D-B9A4-7A3F1D3A8FDD}" type="presParOf" srcId="{2BCADEE1-7CF6-3E49-8F3B-B14C2926D1CC}" destId="{EEFE367D-A696-544B-925B-B0E6B76ABA2E}" srcOrd="0" destOrd="0" presId="urn:microsoft.com/office/officeart/2005/8/layout/bProcess3"/>
    <dgm:cxn modelId="{31376CEB-6E09-E342-92FE-0603BBB7C610}" type="presParOf" srcId="{1309D6D8-B72B-F44E-B73C-DE10EDE587A0}" destId="{52261D95-FC77-C147-A3FC-DBB673AAD5A7}" srcOrd="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705A65-96CB-E146-BFB9-5B75CEBE501E}">
      <dsp:nvSpPr>
        <dsp:cNvPr id="0" name=""/>
        <dsp:cNvSpPr/>
      </dsp:nvSpPr>
      <dsp:spPr>
        <a:xfrm>
          <a:off x="4199483" y="921660"/>
          <a:ext cx="710831" cy="91440"/>
        </a:xfrm>
        <a:custGeom>
          <a:avLst/>
          <a:gdLst/>
          <a:ahLst/>
          <a:cxnLst/>
          <a:rect l="0" t="0" r="0" b="0"/>
          <a:pathLst>
            <a:path>
              <a:moveTo>
                <a:pt x="0" y="45720"/>
              </a:moveTo>
              <a:lnTo>
                <a:pt x="710831" y="45720"/>
              </a:lnTo>
            </a:path>
          </a:pathLst>
        </a:custGeom>
        <a:noFill/>
        <a:ln w="41275" cap="flat" cmpd="dbl" algn="ctr">
          <a:solidFill>
            <a:schemeClr val="bg2">
              <a:lumMod val="40000"/>
              <a:lumOff val="6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36363" y="963673"/>
        <a:ext cx="37071" cy="7414"/>
      </dsp:txXfrm>
    </dsp:sp>
    <dsp:sp modelId="{39A678CB-003D-7845-9683-E8390D23AE0A}">
      <dsp:nvSpPr>
        <dsp:cNvPr id="0" name=""/>
        <dsp:cNvSpPr/>
      </dsp:nvSpPr>
      <dsp:spPr>
        <a:xfrm>
          <a:off x="977666" y="295"/>
          <a:ext cx="3223616" cy="193417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en-US" sz="2900" kern="1200" dirty="0"/>
            <a:t>“Food is for the stomach.”</a:t>
          </a:r>
        </a:p>
      </dsp:txBody>
      <dsp:txXfrm>
        <a:off x="977666" y="295"/>
        <a:ext cx="3223616" cy="1934170"/>
      </dsp:txXfrm>
    </dsp:sp>
    <dsp:sp modelId="{74D972F6-D188-9341-8A2C-5AA15696C599}">
      <dsp:nvSpPr>
        <dsp:cNvPr id="0" name=""/>
        <dsp:cNvSpPr/>
      </dsp:nvSpPr>
      <dsp:spPr>
        <a:xfrm>
          <a:off x="2589475" y="1932665"/>
          <a:ext cx="3965048" cy="710831"/>
        </a:xfrm>
        <a:custGeom>
          <a:avLst/>
          <a:gdLst/>
          <a:ahLst/>
          <a:cxnLst/>
          <a:rect l="0" t="0" r="0" b="0"/>
          <a:pathLst>
            <a:path>
              <a:moveTo>
                <a:pt x="3965048" y="0"/>
              </a:moveTo>
              <a:lnTo>
                <a:pt x="3965048" y="372515"/>
              </a:lnTo>
              <a:lnTo>
                <a:pt x="0" y="372515"/>
              </a:lnTo>
              <a:lnTo>
                <a:pt x="0" y="710831"/>
              </a:lnTo>
            </a:path>
          </a:pathLst>
        </a:custGeom>
        <a:noFill/>
        <a:ln w="41275" cap="flat" cmpd="dbl" algn="ctr">
          <a:solidFill>
            <a:schemeClr val="bg2">
              <a:lumMod val="40000"/>
              <a:lumOff val="6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71155" y="2284374"/>
        <a:ext cx="201688" cy="7414"/>
      </dsp:txXfrm>
    </dsp:sp>
    <dsp:sp modelId="{8CEF8938-2FD1-5C4C-AA3C-C4C46FB1BEEE}">
      <dsp:nvSpPr>
        <dsp:cNvPr id="0" name=""/>
        <dsp:cNvSpPr/>
      </dsp:nvSpPr>
      <dsp:spPr>
        <a:xfrm>
          <a:off x="4942715" y="295"/>
          <a:ext cx="3223616" cy="193417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en-US" sz="2900" kern="1200" dirty="0"/>
            <a:t>“My body isn’t who I am.”</a:t>
          </a:r>
        </a:p>
      </dsp:txBody>
      <dsp:txXfrm>
        <a:off x="4942715" y="295"/>
        <a:ext cx="3223616" cy="1934170"/>
      </dsp:txXfrm>
    </dsp:sp>
    <dsp:sp modelId="{2BCADEE1-7CF6-3E49-8F3B-B14C2926D1CC}">
      <dsp:nvSpPr>
        <dsp:cNvPr id="0" name=""/>
        <dsp:cNvSpPr/>
      </dsp:nvSpPr>
      <dsp:spPr>
        <a:xfrm>
          <a:off x="4199483" y="3597262"/>
          <a:ext cx="710831" cy="91440"/>
        </a:xfrm>
        <a:custGeom>
          <a:avLst/>
          <a:gdLst/>
          <a:ahLst/>
          <a:cxnLst/>
          <a:rect l="0" t="0" r="0" b="0"/>
          <a:pathLst>
            <a:path>
              <a:moveTo>
                <a:pt x="0" y="45720"/>
              </a:moveTo>
              <a:lnTo>
                <a:pt x="710831" y="45720"/>
              </a:lnTo>
            </a:path>
          </a:pathLst>
        </a:custGeom>
        <a:noFill/>
        <a:ln w="41275" cap="flat" cmpd="dbl" algn="ctr">
          <a:solidFill>
            <a:schemeClr val="bg2">
              <a:lumMod val="40000"/>
              <a:lumOff val="6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36363" y="3639275"/>
        <a:ext cx="37071" cy="7414"/>
      </dsp:txXfrm>
    </dsp:sp>
    <dsp:sp modelId="{66BCA637-C462-8E4F-97E8-09BA8ABC1AE4}">
      <dsp:nvSpPr>
        <dsp:cNvPr id="0" name=""/>
        <dsp:cNvSpPr/>
      </dsp:nvSpPr>
      <dsp:spPr>
        <a:xfrm>
          <a:off x="977666" y="2675897"/>
          <a:ext cx="3223616" cy="193417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en-US" sz="2900" kern="1200" dirty="0"/>
            <a:t>“Let’s eat and drink for tomorrow we die”</a:t>
          </a:r>
        </a:p>
      </dsp:txBody>
      <dsp:txXfrm>
        <a:off x="977666" y="2675897"/>
        <a:ext cx="3223616" cy="1934170"/>
      </dsp:txXfrm>
    </dsp:sp>
    <dsp:sp modelId="{52261D95-FC77-C147-A3FC-DBB673AAD5A7}">
      <dsp:nvSpPr>
        <dsp:cNvPr id="0" name=""/>
        <dsp:cNvSpPr/>
      </dsp:nvSpPr>
      <dsp:spPr>
        <a:xfrm>
          <a:off x="4942715" y="2675897"/>
          <a:ext cx="3223616" cy="193417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en-US" sz="2900" kern="1200" dirty="0"/>
            <a:t>“My body belongs to me”</a:t>
          </a:r>
        </a:p>
      </dsp:txBody>
      <dsp:txXfrm>
        <a:off x="4942715" y="2675897"/>
        <a:ext cx="3223616" cy="193417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29898-4E35-8540-AB33-2D7B76FEB2CB}" type="datetimeFigureOut">
              <a:rPr lang="en-US" smtClean="0"/>
              <a:t>10/9/21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266932-17F6-0A4F-875E-84CEBDA91472}" type="slidenum">
              <a:rPr lang="en-US" smtClean="0"/>
              <a:t>‹#›</a:t>
            </a:fld>
            <a:endParaRPr lang="en-US"/>
          </a:p>
        </p:txBody>
      </p:sp>
    </p:spTree>
    <p:extLst>
      <p:ext uri="{BB962C8B-B14F-4D97-AF65-F5344CB8AC3E}">
        <p14:creationId xmlns:p14="http://schemas.microsoft.com/office/powerpoint/2010/main" val="2636918953"/>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266932-17F6-0A4F-875E-84CEBDA91472}" type="slidenum">
              <a:rPr lang="en-US" smtClean="0"/>
              <a:t>1</a:t>
            </a:fld>
            <a:endParaRPr lang="en-US"/>
          </a:p>
        </p:txBody>
      </p:sp>
    </p:spTree>
    <p:extLst>
      <p:ext uri="{BB962C8B-B14F-4D97-AF65-F5344CB8AC3E}">
        <p14:creationId xmlns:p14="http://schemas.microsoft.com/office/powerpoint/2010/main" val="2884270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266932-17F6-0A4F-875E-84CEBDA91472}" type="slidenum">
              <a:rPr lang="en-US" smtClean="0"/>
              <a:t>10</a:t>
            </a:fld>
            <a:endParaRPr lang="en-US"/>
          </a:p>
        </p:txBody>
      </p:sp>
    </p:spTree>
    <p:extLst>
      <p:ext uri="{BB962C8B-B14F-4D97-AF65-F5344CB8AC3E}">
        <p14:creationId xmlns:p14="http://schemas.microsoft.com/office/powerpoint/2010/main" val="412948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266932-17F6-0A4F-875E-84CEBDA91472}" type="slidenum">
              <a:rPr lang="en-US" smtClean="0"/>
              <a:t>11</a:t>
            </a:fld>
            <a:endParaRPr lang="en-US"/>
          </a:p>
        </p:txBody>
      </p:sp>
    </p:spTree>
    <p:extLst>
      <p:ext uri="{BB962C8B-B14F-4D97-AF65-F5344CB8AC3E}">
        <p14:creationId xmlns:p14="http://schemas.microsoft.com/office/powerpoint/2010/main" val="1236420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266932-17F6-0A4F-875E-84CEBDA91472}" type="slidenum">
              <a:rPr lang="en-US" smtClean="0"/>
              <a:t>21</a:t>
            </a:fld>
            <a:endParaRPr lang="en-US"/>
          </a:p>
        </p:txBody>
      </p:sp>
    </p:spTree>
    <p:extLst>
      <p:ext uri="{BB962C8B-B14F-4D97-AF65-F5344CB8AC3E}">
        <p14:creationId xmlns:p14="http://schemas.microsoft.com/office/powerpoint/2010/main" val="2119133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9D640F-627F-E44D-8FE3-3C3A1501A435}" type="datetimeFigureOut">
              <a:rPr lang="en-US" smtClean="0"/>
              <a:t>10/9/21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5EAFA-7058-8E4B-86C5-7921C02C598F}" type="slidenum">
              <a:rPr lang="en-US" smtClean="0"/>
              <a:t>‹#›</a:t>
            </a:fld>
            <a:endParaRPr lang="en-US"/>
          </a:p>
        </p:txBody>
      </p:sp>
    </p:spTree>
    <p:extLst>
      <p:ext uri="{BB962C8B-B14F-4D97-AF65-F5344CB8AC3E}">
        <p14:creationId xmlns:p14="http://schemas.microsoft.com/office/powerpoint/2010/main" val="117416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9D640F-627F-E44D-8FE3-3C3A1501A435}" type="datetimeFigureOut">
              <a:rPr lang="en-US" smtClean="0"/>
              <a:t>10/9/21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5EAFA-7058-8E4B-86C5-7921C02C598F}" type="slidenum">
              <a:rPr lang="en-US" smtClean="0"/>
              <a:t>‹#›</a:t>
            </a:fld>
            <a:endParaRPr lang="en-US"/>
          </a:p>
        </p:txBody>
      </p:sp>
    </p:spTree>
    <p:extLst>
      <p:ext uri="{BB962C8B-B14F-4D97-AF65-F5344CB8AC3E}">
        <p14:creationId xmlns:p14="http://schemas.microsoft.com/office/powerpoint/2010/main" val="64698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9D640F-627F-E44D-8FE3-3C3A1501A435}" type="datetimeFigureOut">
              <a:rPr lang="en-US" smtClean="0"/>
              <a:t>10/9/21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5EAFA-7058-8E4B-86C5-7921C02C598F}" type="slidenum">
              <a:rPr lang="en-US" smtClean="0"/>
              <a:t>‹#›</a:t>
            </a:fld>
            <a:endParaRPr lang="en-US"/>
          </a:p>
        </p:txBody>
      </p:sp>
    </p:spTree>
    <p:extLst>
      <p:ext uri="{BB962C8B-B14F-4D97-AF65-F5344CB8AC3E}">
        <p14:creationId xmlns:p14="http://schemas.microsoft.com/office/powerpoint/2010/main" val="2379729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9D640F-627F-E44D-8FE3-3C3A1501A435}" type="datetimeFigureOut">
              <a:rPr lang="en-US" smtClean="0"/>
              <a:t>10/9/21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5EAFA-7058-8E4B-86C5-7921C02C598F}" type="slidenum">
              <a:rPr lang="en-US" smtClean="0"/>
              <a:t>‹#›</a:t>
            </a:fld>
            <a:endParaRPr lang="en-US"/>
          </a:p>
        </p:txBody>
      </p:sp>
    </p:spTree>
    <p:extLst>
      <p:ext uri="{BB962C8B-B14F-4D97-AF65-F5344CB8AC3E}">
        <p14:creationId xmlns:p14="http://schemas.microsoft.com/office/powerpoint/2010/main" val="1379282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9D640F-627F-E44D-8FE3-3C3A1501A435}" type="datetimeFigureOut">
              <a:rPr lang="en-US" smtClean="0"/>
              <a:t>10/9/21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5EAFA-7058-8E4B-86C5-7921C02C598F}" type="slidenum">
              <a:rPr lang="en-US" smtClean="0"/>
              <a:t>‹#›</a:t>
            </a:fld>
            <a:endParaRPr lang="en-US"/>
          </a:p>
        </p:txBody>
      </p:sp>
    </p:spTree>
    <p:extLst>
      <p:ext uri="{BB962C8B-B14F-4D97-AF65-F5344CB8AC3E}">
        <p14:creationId xmlns:p14="http://schemas.microsoft.com/office/powerpoint/2010/main" val="1533273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9D640F-627F-E44D-8FE3-3C3A1501A435}" type="datetimeFigureOut">
              <a:rPr lang="en-US" smtClean="0"/>
              <a:t>10/9/21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5EAFA-7058-8E4B-86C5-7921C02C598F}" type="slidenum">
              <a:rPr lang="en-US" smtClean="0"/>
              <a:t>‹#›</a:t>
            </a:fld>
            <a:endParaRPr lang="en-US"/>
          </a:p>
        </p:txBody>
      </p:sp>
    </p:spTree>
    <p:extLst>
      <p:ext uri="{BB962C8B-B14F-4D97-AF65-F5344CB8AC3E}">
        <p14:creationId xmlns:p14="http://schemas.microsoft.com/office/powerpoint/2010/main" val="3499813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9D640F-627F-E44D-8FE3-3C3A1501A435}" type="datetimeFigureOut">
              <a:rPr lang="en-US" smtClean="0"/>
              <a:t>10/9/21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55EAFA-7058-8E4B-86C5-7921C02C598F}" type="slidenum">
              <a:rPr lang="en-US" smtClean="0"/>
              <a:t>‹#›</a:t>
            </a:fld>
            <a:endParaRPr lang="en-US"/>
          </a:p>
        </p:txBody>
      </p:sp>
    </p:spTree>
    <p:extLst>
      <p:ext uri="{BB962C8B-B14F-4D97-AF65-F5344CB8AC3E}">
        <p14:creationId xmlns:p14="http://schemas.microsoft.com/office/powerpoint/2010/main" val="2322804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9D640F-627F-E44D-8FE3-3C3A1501A435}" type="datetimeFigureOut">
              <a:rPr lang="en-US" smtClean="0"/>
              <a:t>10/9/21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55EAFA-7058-8E4B-86C5-7921C02C598F}" type="slidenum">
              <a:rPr lang="en-US" smtClean="0"/>
              <a:t>‹#›</a:t>
            </a:fld>
            <a:endParaRPr lang="en-US"/>
          </a:p>
        </p:txBody>
      </p:sp>
    </p:spTree>
    <p:extLst>
      <p:ext uri="{BB962C8B-B14F-4D97-AF65-F5344CB8AC3E}">
        <p14:creationId xmlns:p14="http://schemas.microsoft.com/office/powerpoint/2010/main" val="2791011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9D640F-627F-E44D-8FE3-3C3A1501A435}" type="datetimeFigureOut">
              <a:rPr lang="en-US" smtClean="0"/>
              <a:t>10/9/21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55EAFA-7058-8E4B-86C5-7921C02C598F}" type="slidenum">
              <a:rPr lang="en-US" smtClean="0"/>
              <a:t>‹#›</a:t>
            </a:fld>
            <a:endParaRPr lang="en-US"/>
          </a:p>
        </p:txBody>
      </p:sp>
    </p:spTree>
    <p:extLst>
      <p:ext uri="{BB962C8B-B14F-4D97-AF65-F5344CB8AC3E}">
        <p14:creationId xmlns:p14="http://schemas.microsoft.com/office/powerpoint/2010/main" val="30978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F9D640F-627F-E44D-8FE3-3C3A1501A435}" type="datetimeFigureOut">
              <a:rPr lang="en-US" smtClean="0"/>
              <a:t>10/9/21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5EAFA-7058-8E4B-86C5-7921C02C598F}" type="slidenum">
              <a:rPr lang="en-US" smtClean="0"/>
              <a:t>‹#›</a:t>
            </a:fld>
            <a:endParaRPr lang="en-US"/>
          </a:p>
        </p:txBody>
      </p:sp>
    </p:spTree>
    <p:extLst>
      <p:ext uri="{BB962C8B-B14F-4D97-AF65-F5344CB8AC3E}">
        <p14:creationId xmlns:p14="http://schemas.microsoft.com/office/powerpoint/2010/main" val="424756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F9D640F-627F-E44D-8FE3-3C3A1501A435}" type="datetimeFigureOut">
              <a:rPr lang="en-US" smtClean="0"/>
              <a:t>10/9/21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5EAFA-7058-8E4B-86C5-7921C02C598F}" type="slidenum">
              <a:rPr lang="en-US" smtClean="0"/>
              <a:t>‹#›</a:t>
            </a:fld>
            <a:endParaRPr lang="en-US"/>
          </a:p>
        </p:txBody>
      </p:sp>
    </p:spTree>
    <p:extLst>
      <p:ext uri="{BB962C8B-B14F-4D97-AF65-F5344CB8AC3E}">
        <p14:creationId xmlns:p14="http://schemas.microsoft.com/office/powerpoint/2010/main" val="3884687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5F9D640F-627F-E44D-8FE3-3C3A1501A435}" type="datetimeFigureOut">
              <a:rPr lang="en-US" smtClean="0"/>
              <a:t>10/9/21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7455EAFA-7058-8E4B-86C5-7921C02C598F}" type="slidenum">
              <a:rPr lang="en-US" smtClean="0"/>
              <a:t>‹#›</a:t>
            </a:fld>
            <a:endParaRPr lang="en-US"/>
          </a:p>
        </p:txBody>
      </p:sp>
    </p:spTree>
    <p:extLst>
      <p:ext uri="{BB962C8B-B14F-4D97-AF65-F5344CB8AC3E}">
        <p14:creationId xmlns:p14="http://schemas.microsoft.com/office/powerpoint/2010/main" val="257414478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7AC8-C377-9844-A2D1-338AD5BC6510}"/>
              </a:ext>
            </a:extLst>
          </p:cNvPr>
          <p:cNvSpPr>
            <a:spLocks noGrp="1"/>
          </p:cNvSpPr>
          <p:nvPr>
            <p:ph type="title"/>
          </p:nvPr>
        </p:nvSpPr>
        <p:spPr>
          <a:xfrm>
            <a:off x="628650" y="0"/>
            <a:ext cx="7886700" cy="1104636"/>
          </a:xfrm>
        </p:spPr>
        <p:txBody>
          <a:bodyPr/>
          <a:lstStyle/>
          <a:p>
            <a:pPr algn="ctr"/>
            <a:r>
              <a:rPr lang="en-US" dirty="0"/>
              <a:t>A few of Jesus’ interactions with the temple</a:t>
            </a:r>
          </a:p>
        </p:txBody>
      </p:sp>
      <p:sp>
        <p:nvSpPr>
          <p:cNvPr id="3" name="Content Placeholder 2">
            <a:extLst>
              <a:ext uri="{FF2B5EF4-FFF2-40B4-BE49-F238E27FC236}">
                <a16:creationId xmlns:a16="http://schemas.microsoft.com/office/drawing/2014/main" id="{DC70A00C-E91B-424F-9676-2DF0BD330087}"/>
              </a:ext>
            </a:extLst>
          </p:cNvPr>
          <p:cNvSpPr>
            <a:spLocks noGrp="1"/>
          </p:cNvSpPr>
          <p:nvPr>
            <p:ph idx="1"/>
          </p:nvPr>
        </p:nvSpPr>
        <p:spPr>
          <a:xfrm>
            <a:off x="0" y="1104636"/>
            <a:ext cx="9144000" cy="4610364"/>
          </a:xfrm>
        </p:spPr>
        <p:txBody>
          <a:bodyPr>
            <a:normAutofit/>
          </a:bodyPr>
          <a:lstStyle/>
          <a:p>
            <a:r>
              <a:rPr lang="en-US" dirty="0"/>
              <a:t>Luke 2 – Enters as a 12 year old and says “do you not know that I must be in My Father’s house (about my Father’s business.)”</a:t>
            </a:r>
          </a:p>
          <a:p>
            <a:r>
              <a:rPr lang="en-US" dirty="0"/>
              <a:t>John 2 – Enters the temple at the beginning of His ministry. Cleanses the temple and says “stop making My Father’s house a place of business. “</a:t>
            </a:r>
          </a:p>
          <a:p>
            <a:r>
              <a:rPr lang="en-US" dirty="0"/>
              <a:t>Mark 11 – Enters the temple at the end of His ministry. Drives people out, overturns tables and would not permit them to carry merchandise in the temple. </a:t>
            </a:r>
          </a:p>
          <a:p>
            <a:pPr marL="342900" lvl="1" indent="0" algn="ctr">
              <a:buNone/>
            </a:pPr>
            <a:r>
              <a:rPr lang="en-US" sz="2400" b="1" u="sng" dirty="0"/>
              <a:t>Luke 21:5-6</a:t>
            </a:r>
          </a:p>
          <a:p>
            <a:pPr marL="342900" lvl="1" indent="0" algn="ctr">
              <a:buNone/>
            </a:pPr>
            <a:r>
              <a:rPr lang="en-US" sz="2400" dirty="0"/>
              <a:t>And while some were talking about the temple, that it was adorned with beautiful stones and votive gifts, He said,</a:t>
            </a:r>
            <a:r>
              <a:rPr lang="en-US" sz="2400" b="1" dirty="0"/>
              <a:t> </a:t>
            </a:r>
            <a:r>
              <a:rPr lang="en-US" sz="2400" dirty="0"/>
              <a:t>“</a:t>
            </a:r>
            <a:r>
              <a:rPr lang="en-US" sz="2400" i="1" dirty="0"/>
              <a:t>As for</a:t>
            </a:r>
            <a:r>
              <a:rPr lang="en-US" sz="2400" dirty="0"/>
              <a:t> these things which you are looking at, the days will come in which there will not be left one stone upon another which will not be torn down.”</a:t>
            </a:r>
          </a:p>
          <a:p>
            <a:pPr marL="342900" lvl="1" indent="0" algn="ctr">
              <a:buNone/>
            </a:pPr>
            <a:r>
              <a:rPr lang="en-US" sz="2400" dirty="0"/>
              <a:t>Why does He care then?</a:t>
            </a:r>
          </a:p>
        </p:txBody>
      </p:sp>
    </p:spTree>
    <p:extLst>
      <p:ext uri="{BB962C8B-B14F-4D97-AF65-F5344CB8AC3E}">
        <p14:creationId xmlns:p14="http://schemas.microsoft.com/office/powerpoint/2010/main" val="16071378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5E3B-8CD4-214E-B8CC-53A441A91C64}"/>
              </a:ext>
            </a:extLst>
          </p:cNvPr>
          <p:cNvSpPr>
            <a:spLocks noGrp="1"/>
          </p:cNvSpPr>
          <p:nvPr>
            <p:ph type="title"/>
          </p:nvPr>
        </p:nvSpPr>
        <p:spPr>
          <a:xfrm>
            <a:off x="685800" y="15213"/>
            <a:ext cx="7886700" cy="1104636"/>
          </a:xfrm>
        </p:spPr>
        <p:txBody>
          <a:bodyPr>
            <a:normAutofit fontScale="90000"/>
          </a:bodyPr>
          <a:lstStyle/>
          <a:p>
            <a:pPr algn="ctr"/>
            <a:r>
              <a:rPr lang="en-US" sz="4000" dirty="0"/>
              <a:t>The dwelling place of God was supposed to be…</a:t>
            </a:r>
          </a:p>
        </p:txBody>
      </p:sp>
      <p:sp>
        <p:nvSpPr>
          <p:cNvPr id="3" name="Content Placeholder 2">
            <a:extLst>
              <a:ext uri="{FF2B5EF4-FFF2-40B4-BE49-F238E27FC236}">
                <a16:creationId xmlns:a16="http://schemas.microsoft.com/office/drawing/2014/main" id="{B0A12BE0-E8DF-E24A-904E-6A5238A478CC}"/>
              </a:ext>
            </a:extLst>
          </p:cNvPr>
          <p:cNvSpPr>
            <a:spLocks noGrp="1"/>
          </p:cNvSpPr>
          <p:nvPr>
            <p:ph sz="half" idx="1"/>
          </p:nvPr>
        </p:nvSpPr>
        <p:spPr>
          <a:xfrm>
            <a:off x="1" y="1119849"/>
            <a:ext cx="3228392" cy="4579937"/>
          </a:xfrm>
        </p:spPr>
        <p:txBody>
          <a:bodyPr>
            <a:normAutofit/>
          </a:bodyPr>
          <a:lstStyle/>
          <a:p>
            <a:r>
              <a:rPr lang="en-US" dirty="0"/>
              <a:t>The place where God dwelt. </a:t>
            </a:r>
          </a:p>
          <a:p>
            <a:r>
              <a:rPr lang="en-US" dirty="0"/>
              <a:t>The place where you offered your best. </a:t>
            </a:r>
          </a:p>
          <a:p>
            <a:r>
              <a:rPr lang="en-US" dirty="0"/>
              <a:t>A place where people would hear about the word of the Lord. </a:t>
            </a:r>
          </a:p>
          <a:p>
            <a:r>
              <a:rPr lang="en-US" dirty="0"/>
              <a:t>A place where people found the source of forgiveness and restoration. </a:t>
            </a:r>
          </a:p>
        </p:txBody>
      </p:sp>
      <p:sp>
        <p:nvSpPr>
          <p:cNvPr id="4" name="Content Placeholder 3">
            <a:extLst>
              <a:ext uri="{FF2B5EF4-FFF2-40B4-BE49-F238E27FC236}">
                <a16:creationId xmlns:a16="http://schemas.microsoft.com/office/drawing/2014/main" id="{68C3594C-6E82-6F4D-A4EA-2C78CAC993CB}"/>
              </a:ext>
            </a:extLst>
          </p:cNvPr>
          <p:cNvSpPr>
            <a:spLocks noGrp="1"/>
          </p:cNvSpPr>
          <p:nvPr>
            <p:ph sz="half" idx="2"/>
          </p:nvPr>
        </p:nvSpPr>
        <p:spPr>
          <a:xfrm>
            <a:off x="3228393" y="1119850"/>
            <a:ext cx="5915606" cy="4595150"/>
          </a:xfrm>
        </p:spPr>
        <p:txBody>
          <a:bodyPr>
            <a:normAutofit/>
          </a:bodyPr>
          <a:lstStyle/>
          <a:p>
            <a:pPr marL="0" indent="0" algn="ctr">
              <a:buNone/>
            </a:pPr>
            <a:r>
              <a:rPr lang="en-US" dirty="0"/>
              <a:t>[1Ki 8:27-30 NASB95] 27 "But will God indeed dwell on the earth? Behold, heaven and the highest heaven cannot contain You, how much less this house which I have built! 28 "Yet have regard to the prayer of Your servant and to his supplication, O LORD my God, to listen to the cry and to the prayer which Your servant prays before You today; 29 that Your eyes may be open toward this house night and day, toward the place of which You have said, 'My name shall be there,' to listen to the prayer which Your servant shall pray toward this place. 30 "Listen to the supplication of Your servant and of Your people Israel, when they pray toward this place; hear in heaven Your dwelling place; </a:t>
            </a:r>
            <a:r>
              <a:rPr lang="en-US" b="1" u="sng" dirty="0"/>
              <a:t>hear and forgive</a:t>
            </a:r>
          </a:p>
        </p:txBody>
      </p:sp>
    </p:spTree>
    <p:extLst>
      <p:ext uri="{BB962C8B-B14F-4D97-AF65-F5344CB8AC3E}">
        <p14:creationId xmlns:p14="http://schemas.microsoft.com/office/powerpoint/2010/main" val="17067592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5E3B-8CD4-214E-B8CC-53A441A91C64}"/>
              </a:ext>
            </a:extLst>
          </p:cNvPr>
          <p:cNvSpPr>
            <a:spLocks noGrp="1"/>
          </p:cNvSpPr>
          <p:nvPr>
            <p:ph type="title"/>
          </p:nvPr>
        </p:nvSpPr>
        <p:spPr>
          <a:xfrm>
            <a:off x="685800" y="15213"/>
            <a:ext cx="7886700" cy="1104636"/>
          </a:xfrm>
        </p:spPr>
        <p:txBody>
          <a:bodyPr>
            <a:normAutofit fontScale="90000"/>
          </a:bodyPr>
          <a:lstStyle/>
          <a:p>
            <a:pPr algn="ctr"/>
            <a:r>
              <a:rPr lang="en-US" sz="4000" dirty="0"/>
              <a:t>The dwelling place of God was supposed to be…</a:t>
            </a:r>
          </a:p>
        </p:txBody>
      </p:sp>
      <p:sp>
        <p:nvSpPr>
          <p:cNvPr id="3" name="Content Placeholder 2">
            <a:extLst>
              <a:ext uri="{FF2B5EF4-FFF2-40B4-BE49-F238E27FC236}">
                <a16:creationId xmlns:a16="http://schemas.microsoft.com/office/drawing/2014/main" id="{B0A12BE0-E8DF-E24A-904E-6A5238A478CC}"/>
              </a:ext>
            </a:extLst>
          </p:cNvPr>
          <p:cNvSpPr>
            <a:spLocks noGrp="1"/>
          </p:cNvSpPr>
          <p:nvPr>
            <p:ph sz="half" idx="1"/>
          </p:nvPr>
        </p:nvSpPr>
        <p:spPr>
          <a:xfrm>
            <a:off x="1" y="1119849"/>
            <a:ext cx="3228392" cy="4579937"/>
          </a:xfrm>
        </p:spPr>
        <p:txBody>
          <a:bodyPr>
            <a:normAutofit/>
          </a:bodyPr>
          <a:lstStyle/>
          <a:p>
            <a:r>
              <a:rPr lang="en-US" dirty="0"/>
              <a:t>The place where God dwelt. </a:t>
            </a:r>
          </a:p>
          <a:p>
            <a:r>
              <a:rPr lang="en-US" dirty="0"/>
              <a:t>The place where you offered your best. </a:t>
            </a:r>
          </a:p>
          <a:p>
            <a:r>
              <a:rPr lang="en-US" dirty="0"/>
              <a:t>A place where people would hear about the word of the Lord. </a:t>
            </a:r>
          </a:p>
          <a:p>
            <a:r>
              <a:rPr lang="en-US" dirty="0"/>
              <a:t>A place where people found the source of forgiveness and restoration. </a:t>
            </a:r>
          </a:p>
        </p:txBody>
      </p:sp>
      <p:sp>
        <p:nvSpPr>
          <p:cNvPr id="4" name="Content Placeholder 3">
            <a:extLst>
              <a:ext uri="{FF2B5EF4-FFF2-40B4-BE49-F238E27FC236}">
                <a16:creationId xmlns:a16="http://schemas.microsoft.com/office/drawing/2014/main" id="{68C3594C-6E82-6F4D-A4EA-2C78CAC993CB}"/>
              </a:ext>
            </a:extLst>
          </p:cNvPr>
          <p:cNvSpPr>
            <a:spLocks noGrp="1"/>
          </p:cNvSpPr>
          <p:nvPr>
            <p:ph sz="half" idx="2"/>
          </p:nvPr>
        </p:nvSpPr>
        <p:spPr>
          <a:xfrm>
            <a:off x="3228393" y="1119850"/>
            <a:ext cx="5915606" cy="4595150"/>
          </a:xfrm>
        </p:spPr>
        <p:txBody>
          <a:bodyPr>
            <a:normAutofit/>
          </a:bodyPr>
          <a:lstStyle/>
          <a:p>
            <a:pPr marL="0" indent="0" algn="ctr">
              <a:buNone/>
            </a:pPr>
            <a:r>
              <a:rPr lang="en-US" sz="2400" dirty="0"/>
              <a:t>1 Kings 8:27-30 General Premise of the prayer</a:t>
            </a:r>
          </a:p>
          <a:p>
            <a:pPr marL="0" indent="0" algn="ctr">
              <a:buNone/>
            </a:pPr>
            <a:r>
              <a:rPr lang="en-US" sz="2400" dirty="0"/>
              <a:t>1 Kings 8:31-32 Forgiveness for sins against neighbors</a:t>
            </a:r>
          </a:p>
          <a:p>
            <a:pPr marL="0" indent="0" algn="ctr">
              <a:buNone/>
            </a:pPr>
            <a:r>
              <a:rPr lang="en-US" sz="2400" dirty="0"/>
              <a:t>1 Kings 8:33-34 Failure in personal endeavors </a:t>
            </a:r>
          </a:p>
          <a:p>
            <a:pPr marL="0" indent="0" algn="ctr">
              <a:buNone/>
            </a:pPr>
            <a:r>
              <a:rPr lang="en-US" sz="2400" dirty="0"/>
              <a:t>1 Kings 8:35-36 Life is dried out</a:t>
            </a:r>
          </a:p>
          <a:p>
            <a:pPr marL="0" indent="0" algn="ctr">
              <a:buNone/>
            </a:pPr>
            <a:r>
              <a:rPr lang="en-US" sz="2400" dirty="0"/>
              <a:t>1 Kings 8:37-40 Sickness in the land</a:t>
            </a:r>
          </a:p>
          <a:p>
            <a:pPr marL="0" indent="0" algn="ctr">
              <a:buNone/>
            </a:pPr>
            <a:r>
              <a:rPr lang="en-US" sz="2400" dirty="0"/>
              <a:t>1 Kings 8:41-43 Foreigners seeking refuge</a:t>
            </a:r>
          </a:p>
          <a:p>
            <a:pPr marL="0" indent="0" algn="ctr">
              <a:buNone/>
            </a:pPr>
            <a:r>
              <a:rPr lang="en-US" sz="2400" dirty="0"/>
              <a:t>1 Kings 8:44-45 God’s providence </a:t>
            </a:r>
          </a:p>
          <a:p>
            <a:pPr marL="0" indent="0" algn="ctr">
              <a:buNone/>
            </a:pPr>
            <a:r>
              <a:rPr lang="en-US" sz="2400" dirty="0"/>
              <a:t>1 Kings 8:46-53 When the people are cast off, they would be forgiven</a:t>
            </a:r>
          </a:p>
        </p:txBody>
      </p:sp>
    </p:spTree>
    <p:extLst>
      <p:ext uri="{BB962C8B-B14F-4D97-AF65-F5344CB8AC3E}">
        <p14:creationId xmlns:p14="http://schemas.microsoft.com/office/powerpoint/2010/main" val="8082090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5E3B-8CD4-214E-B8CC-53A441A91C64}"/>
              </a:ext>
            </a:extLst>
          </p:cNvPr>
          <p:cNvSpPr>
            <a:spLocks noGrp="1"/>
          </p:cNvSpPr>
          <p:nvPr>
            <p:ph type="title"/>
          </p:nvPr>
        </p:nvSpPr>
        <p:spPr>
          <a:xfrm>
            <a:off x="685800" y="15213"/>
            <a:ext cx="7886700" cy="1104636"/>
          </a:xfrm>
        </p:spPr>
        <p:txBody>
          <a:bodyPr>
            <a:normAutofit fontScale="90000"/>
          </a:bodyPr>
          <a:lstStyle/>
          <a:p>
            <a:pPr algn="ctr"/>
            <a:r>
              <a:rPr lang="en-US" sz="4000" dirty="0"/>
              <a:t>The dwelling place of God was supposed to be…</a:t>
            </a:r>
          </a:p>
        </p:txBody>
      </p:sp>
      <p:sp>
        <p:nvSpPr>
          <p:cNvPr id="3" name="Content Placeholder 2">
            <a:extLst>
              <a:ext uri="{FF2B5EF4-FFF2-40B4-BE49-F238E27FC236}">
                <a16:creationId xmlns:a16="http://schemas.microsoft.com/office/drawing/2014/main" id="{B0A12BE0-E8DF-E24A-904E-6A5238A478CC}"/>
              </a:ext>
            </a:extLst>
          </p:cNvPr>
          <p:cNvSpPr>
            <a:spLocks noGrp="1"/>
          </p:cNvSpPr>
          <p:nvPr>
            <p:ph sz="half" idx="1"/>
          </p:nvPr>
        </p:nvSpPr>
        <p:spPr>
          <a:xfrm>
            <a:off x="1" y="1119849"/>
            <a:ext cx="3228392" cy="4579937"/>
          </a:xfrm>
        </p:spPr>
        <p:txBody>
          <a:bodyPr>
            <a:normAutofit/>
          </a:bodyPr>
          <a:lstStyle/>
          <a:p>
            <a:r>
              <a:rPr lang="en-US" dirty="0"/>
              <a:t>The place where God dwelt. </a:t>
            </a:r>
          </a:p>
          <a:p>
            <a:r>
              <a:rPr lang="en-US" dirty="0"/>
              <a:t>The place where you offered your best. </a:t>
            </a:r>
          </a:p>
          <a:p>
            <a:r>
              <a:rPr lang="en-US" dirty="0"/>
              <a:t>A place where people would hear about the word of the Lord. </a:t>
            </a:r>
          </a:p>
          <a:p>
            <a:r>
              <a:rPr lang="en-US" dirty="0"/>
              <a:t>A place where people found the source of forgiveness and restoration. </a:t>
            </a:r>
          </a:p>
        </p:txBody>
      </p:sp>
      <p:sp>
        <p:nvSpPr>
          <p:cNvPr id="4" name="Content Placeholder 3">
            <a:extLst>
              <a:ext uri="{FF2B5EF4-FFF2-40B4-BE49-F238E27FC236}">
                <a16:creationId xmlns:a16="http://schemas.microsoft.com/office/drawing/2014/main" id="{68C3594C-6E82-6F4D-A4EA-2C78CAC993CB}"/>
              </a:ext>
            </a:extLst>
          </p:cNvPr>
          <p:cNvSpPr>
            <a:spLocks noGrp="1"/>
          </p:cNvSpPr>
          <p:nvPr>
            <p:ph sz="half" idx="2"/>
          </p:nvPr>
        </p:nvSpPr>
        <p:spPr>
          <a:xfrm>
            <a:off x="3228393" y="1119850"/>
            <a:ext cx="5915606" cy="4595150"/>
          </a:xfrm>
        </p:spPr>
        <p:txBody>
          <a:bodyPr>
            <a:normAutofit/>
          </a:bodyPr>
          <a:lstStyle/>
          <a:p>
            <a:pPr marL="0" indent="0" algn="ctr">
              <a:buNone/>
            </a:pPr>
            <a:r>
              <a:rPr lang="en-US" sz="2400" dirty="0"/>
              <a:t>1 Kings 10:4 When the queen of Sheba perceived all the wisdom of Solomon, the house that he had built, 5 the food of his table, the seating of his servants, the attendance of his waiters and their attire, his cupbearers, and his stairway by which he went up to the house of the LORD, there was no more spirit in her. 6 Then she said to the king, "It was a true report which I heard in my own land about your words and your wisdom</a:t>
            </a:r>
          </a:p>
        </p:txBody>
      </p:sp>
    </p:spTree>
    <p:extLst>
      <p:ext uri="{BB962C8B-B14F-4D97-AF65-F5344CB8AC3E}">
        <p14:creationId xmlns:p14="http://schemas.microsoft.com/office/powerpoint/2010/main" val="13584994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5E3B-8CD4-214E-B8CC-53A441A91C64}"/>
              </a:ext>
            </a:extLst>
          </p:cNvPr>
          <p:cNvSpPr>
            <a:spLocks noGrp="1"/>
          </p:cNvSpPr>
          <p:nvPr>
            <p:ph type="title"/>
          </p:nvPr>
        </p:nvSpPr>
        <p:spPr>
          <a:xfrm>
            <a:off x="685800" y="15213"/>
            <a:ext cx="7886700" cy="1104636"/>
          </a:xfrm>
        </p:spPr>
        <p:txBody>
          <a:bodyPr>
            <a:normAutofit fontScale="90000"/>
          </a:bodyPr>
          <a:lstStyle/>
          <a:p>
            <a:pPr algn="ctr"/>
            <a:r>
              <a:rPr lang="en-US" sz="4000" dirty="0"/>
              <a:t>The dwelling place of God was supposed to be…</a:t>
            </a:r>
          </a:p>
        </p:txBody>
      </p:sp>
      <p:sp>
        <p:nvSpPr>
          <p:cNvPr id="3" name="Content Placeholder 2">
            <a:extLst>
              <a:ext uri="{FF2B5EF4-FFF2-40B4-BE49-F238E27FC236}">
                <a16:creationId xmlns:a16="http://schemas.microsoft.com/office/drawing/2014/main" id="{B0A12BE0-E8DF-E24A-904E-6A5238A478CC}"/>
              </a:ext>
            </a:extLst>
          </p:cNvPr>
          <p:cNvSpPr>
            <a:spLocks noGrp="1"/>
          </p:cNvSpPr>
          <p:nvPr>
            <p:ph sz="half" idx="1"/>
          </p:nvPr>
        </p:nvSpPr>
        <p:spPr>
          <a:xfrm>
            <a:off x="1" y="1119849"/>
            <a:ext cx="3228392" cy="4579937"/>
          </a:xfrm>
        </p:spPr>
        <p:txBody>
          <a:bodyPr>
            <a:normAutofit/>
          </a:bodyPr>
          <a:lstStyle/>
          <a:p>
            <a:r>
              <a:rPr lang="en-US" dirty="0"/>
              <a:t>The place where God dwelt. </a:t>
            </a:r>
          </a:p>
          <a:p>
            <a:r>
              <a:rPr lang="en-US" dirty="0"/>
              <a:t>The place where you offered your best. </a:t>
            </a:r>
          </a:p>
          <a:p>
            <a:r>
              <a:rPr lang="en-US" dirty="0"/>
              <a:t>A place where people would hear about the word of the Lord. </a:t>
            </a:r>
          </a:p>
          <a:p>
            <a:r>
              <a:rPr lang="en-US" dirty="0"/>
              <a:t>A place where people found the source of forgiveness and restoration. </a:t>
            </a:r>
          </a:p>
          <a:p>
            <a:r>
              <a:rPr lang="en-US" dirty="0"/>
              <a:t>The place where people would see a glimpse of the wisdom of God</a:t>
            </a:r>
          </a:p>
        </p:txBody>
      </p:sp>
      <p:sp>
        <p:nvSpPr>
          <p:cNvPr id="4" name="Content Placeholder 3">
            <a:extLst>
              <a:ext uri="{FF2B5EF4-FFF2-40B4-BE49-F238E27FC236}">
                <a16:creationId xmlns:a16="http://schemas.microsoft.com/office/drawing/2014/main" id="{68C3594C-6E82-6F4D-A4EA-2C78CAC993CB}"/>
              </a:ext>
            </a:extLst>
          </p:cNvPr>
          <p:cNvSpPr>
            <a:spLocks noGrp="1"/>
          </p:cNvSpPr>
          <p:nvPr>
            <p:ph sz="half" idx="2"/>
          </p:nvPr>
        </p:nvSpPr>
        <p:spPr>
          <a:xfrm>
            <a:off x="3228393" y="1119850"/>
            <a:ext cx="5915606" cy="4595150"/>
          </a:xfrm>
        </p:spPr>
        <p:txBody>
          <a:bodyPr>
            <a:normAutofit/>
          </a:bodyPr>
          <a:lstStyle/>
          <a:p>
            <a:pPr marL="0" indent="0" algn="ctr">
              <a:buNone/>
            </a:pPr>
            <a:r>
              <a:rPr lang="en-US" sz="2400" dirty="0"/>
              <a:t> 1 Kings 10:7 "Nevertheless I did not believe the reports, until I came and my eyes had seen it. And behold, the half was not told me. You exceed [in] wisdom and prosperity the report which I heard. 8 "How blessed are your men, how blessed are these your servants who stand before you continually [and] hear your wisdom. 9 "Blessed be the LORD your God who delighted in you to set you on the throne of Israel; because the LORD loved Israel forever, therefore He made you king, to do justice and righteousness."</a:t>
            </a:r>
          </a:p>
        </p:txBody>
      </p:sp>
    </p:spTree>
    <p:extLst>
      <p:ext uri="{BB962C8B-B14F-4D97-AF65-F5344CB8AC3E}">
        <p14:creationId xmlns:p14="http://schemas.microsoft.com/office/powerpoint/2010/main" val="2919219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5E3B-8CD4-214E-B8CC-53A441A91C64}"/>
              </a:ext>
            </a:extLst>
          </p:cNvPr>
          <p:cNvSpPr>
            <a:spLocks noGrp="1"/>
          </p:cNvSpPr>
          <p:nvPr>
            <p:ph type="title"/>
          </p:nvPr>
        </p:nvSpPr>
        <p:spPr>
          <a:xfrm>
            <a:off x="628650" y="15213"/>
            <a:ext cx="7886700" cy="1104636"/>
          </a:xfrm>
        </p:spPr>
        <p:txBody>
          <a:bodyPr>
            <a:normAutofit fontScale="90000"/>
          </a:bodyPr>
          <a:lstStyle/>
          <a:p>
            <a:pPr algn="ctr"/>
            <a:r>
              <a:rPr lang="en-US" sz="4000" dirty="0"/>
              <a:t>How the house of the Lord was abused:</a:t>
            </a:r>
          </a:p>
        </p:txBody>
      </p:sp>
      <p:sp>
        <p:nvSpPr>
          <p:cNvPr id="3" name="Content Placeholder 2">
            <a:extLst>
              <a:ext uri="{FF2B5EF4-FFF2-40B4-BE49-F238E27FC236}">
                <a16:creationId xmlns:a16="http://schemas.microsoft.com/office/drawing/2014/main" id="{B0A12BE0-E8DF-E24A-904E-6A5238A478CC}"/>
              </a:ext>
            </a:extLst>
          </p:cNvPr>
          <p:cNvSpPr>
            <a:spLocks noGrp="1"/>
          </p:cNvSpPr>
          <p:nvPr>
            <p:ph sz="half" idx="1"/>
          </p:nvPr>
        </p:nvSpPr>
        <p:spPr>
          <a:xfrm>
            <a:off x="2715208" y="3331377"/>
            <a:ext cx="3713583" cy="2103120"/>
          </a:xfrm>
          <a:ln>
            <a:solidFill>
              <a:schemeClr val="bg2">
                <a:lumMod val="40000"/>
                <a:lumOff val="60000"/>
              </a:schemeClr>
            </a:solidFill>
            <a:prstDash val="dash"/>
          </a:ln>
        </p:spPr>
        <p:txBody>
          <a:bodyPr anchor="ctr">
            <a:normAutofit fontScale="92500" lnSpcReduction="10000"/>
          </a:bodyPr>
          <a:lstStyle/>
          <a:p>
            <a:pPr marL="0" indent="0" algn="ctr">
              <a:buNone/>
            </a:pPr>
            <a:r>
              <a:rPr lang="en-US" sz="2800" dirty="0"/>
              <a:t>No one respected it. Mostly because everyone thought they had ownership over something that belonged to God. </a:t>
            </a:r>
          </a:p>
        </p:txBody>
      </p:sp>
      <p:sp>
        <p:nvSpPr>
          <p:cNvPr id="5" name="Content Placeholder 2">
            <a:extLst>
              <a:ext uri="{FF2B5EF4-FFF2-40B4-BE49-F238E27FC236}">
                <a16:creationId xmlns:a16="http://schemas.microsoft.com/office/drawing/2014/main" id="{92D96515-527D-524B-A539-615AAE57862A}"/>
              </a:ext>
            </a:extLst>
          </p:cNvPr>
          <p:cNvSpPr txBox="1">
            <a:spLocks/>
          </p:cNvSpPr>
          <p:nvPr/>
        </p:nvSpPr>
        <p:spPr>
          <a:xfrm>
            <a:off x="628649" y="1119849"/>
            <a:ext cx="3713583" cy="2103120"/>
          </a:xfrm>
          <a:prstGeom prst="rect">
            <a:avLst/>
          </a:prstGeom>
          <a:ln>
            <a:solidFill>
              <a:schemeClr val="bg2">
                <a:lumMod val="40000"/>
                <a:lumOff val="60000"/>
              </a:schemeClr>
            </a:solidFill>
            <a:prstDash val="dash"/>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The foolishness of the kings allowed for others to take advantage of the treasures  of the house. </a:t>
            </a:r>
          </a:p>
        </p:txBody>
      </p:sp>
      <p:sp>
        <p:nvSpPr>
          <p:cNvPr id="6" name="Content Placeholder 2">
            <a:extLst>
              <a:ext uri="{FF2B5EF4-FFF2-40B4-BE49-F238E27FC236}">
                <a16:creationId xmlns:a16="http://schemas.microsoft.com/office/drawing/2014/main" id="{3224C899-6D9D-1B42-B472-73BE8B3FB600}"/>
              </a:ext>
            </a:extLst>
          </p:cNvPr>
          <p:cNvSpPr txBox="1">
            <a:spLocks/>
          </p:cNvSpPr>
          <p:nvPr/>
        </p:nvSpPr>
        <p:spPr>
          <a:xfrm>
            <a:off x="4801770" y="1119849"/>
            <a:ext cx="3713583" cy="2103120"/>
          </a:xfrm>
          <a:prstGeom prst="rect">
            <a:avLst/>
          </a:prstGeom>
          <a:ln>
            <a:solidFill>
              <a:schemeClr val="bg2">
                <a:lumMod val="40000"/>
                <a:lumOff val="60000"/>
              </a:schemeClr>
            </a:solidFill>
            <a:prstDash val="dash"/>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Kings traded the treasures of the house to try to make a covenant with other people. </a:t>
            </a:r>
          </a:p>
        </p:txBody>
      </p:sp>
    </p:spTree>
    <p:extLst>
      <p:ext uri="{BB962C8B-B14F-4D97-AF65-F5344CB8AC3E}">
        <p14:creationId xmlns:p14="http://schemas.microsoft.com/office/powerpoint/2010/main" val="12137952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fade">
                                      <p:cBhvr>
                                        <p:cTn id="17" dur="500"/>
                                        <p:tgtEl>
                                          <p:spTgt spid="3">
                                            <p:bg/>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5E3B-8CD4-214E-B8CC-53A441A91C64}"/>
              </a:ext>
            </a:extLst>
          </p:cNvPr>
          <p:cNvSpPr>
            <a:spLocks noGrp="1"/>
          </p:cNvSpPr>
          <p:nvPr>
            <p:ph type="title"/>
          </p:nvPr>
        </p:nvSpPr>
        <p:spPr>
          <a:xfrm>
            <a:off x="628650" y="15213"/>
            <a:ext cx="7886700" cy="1104636"/>
          </a:xfrm>
        </p:spPr>
        <p:txBody>
          <a:bodyPr>
            <a:normAutofit fontScale="90000"/>
          </a:bodyPr>
          <a:lstStyle/>
          <a:p>
            <a:pPr algn="ctr"/>
            <a:r>
              <a:rPr lang="en-US" sz="4000" dirty="0"/>
              <a:t>How the house of the Lord was abused:</a:t>
            </a:r>
          </a:p>
        </p:txBody>
      </p:sp>
      <p:sp>
        <p:nvSpPr>
          <p:cNvPr id="3" name="Content Placeholder 2">
            <a:extLst>
              <a:ext uri="{FF2B5EF4-FFF2-40B4-BE49-F238E27FC236}">
                <a16:creationId xmlns:a16="http://schemas.microsoft.com/office/drawing/2014/main" id="{B0A12BE0-E8DF-E24A-904E-6A5238A478CC}"/>
              </a:ext>
            </a:extLst>
          </p:cNvPr>
          <p:cNvSpPr>
            <a:spLocks noGrp="1"/>
          </p:cNvSpPr>
          <p:nvPr>
            <p:ph idx="1"/>
          </p:nvPr>
        </p:nvSpPr>
        <p:spPr>
          <a:xfrm>
            <a:off x="628650" y="1044442"/>
            <a:ext cx="7886700" cy="4399428"/>
          </a:xfrm>
        </p:spPr>
        <p:txBody>
          <a:bodyPr>
            <a:normAutofit/>
          </a:bodyPr>
          <a:lstStyle/>
          <a:p>
            <a:pPr marL="0" indent="0" algn="ctr">
              <a:buNone/>
            </a:pPr>
            <a:r>
              <a:rPr lang="en-US" sz="3200" dirty="0"/>
              <a:t>The abomination of Ezekiel 8</a:t>
            </a:r>
          </a:p>
          <a:p>
            <a:pPr marL="0" indent="0" algn="ctr">
              <a:buNone/>
            </a:pPr>
            <a:endParaRPr lang="en-US" sz="3200" dirty="0"/>
          </a:p>
          <a:p>
            <a:pPr marL="0" indent="0" algn="ctr">
              <a:buNone/>
            </a:pPr>
            <a:r>
              <a:rPr lang="en-US" sz="2800" dirty="0"/>
              <a:t>in the visions of God to Jerusalem, to the entrance of the north gate of the inner </a:t>
            </a:r>
            <a:r>
              <a:rPr lang="en-US" sz="2800" i="1" dirty="0"/>
              <a:t>court,</a:t>
            </a:r>
            <a:r>
              <a:rPr lang="en-US" sz="2800" dirty="0"/>
              <a:t> where the seat of the idol of jealousy, which provokes to jealousy, was </a:t>
            </a:r>
            <a:r>
              <a:rPr lang="en-US" sz="2800" i="1" dirty="0"/>
              <a:t>located.</a:t>
            </a:r>
            <a:r>
              <a:rPr lang="en-US" sz="2800" dirty="0"/>
              <a:t> 4 And behold, the glory of the God of Israel </a:t>
            </a:r>
            <a:r>
              <a:rPr lang="en-US" sz="2800" i="1" dirty="0"/>
              <a:t>was</a:t>
            </a:r>
            <a:r>
              <a:rPr lang="en-US" sz="2800" dirty="0"/>
              <a:t> there, like the appearance which I saw in the plain.</a:t>
            </a:r>
            <a:endParaRPr lang="en-US" sz="4000" dirty="0"/>
          </a:p>
        </p:txBody>
      </p:sp>
    </p:spTree>
    <p:extLst>
      <p:ext uri="{BB962C8B-B14F-4D97-AF65-F5344CB8AC3E}">
        <p14:creationId xmlns:p14="http://schemas.microsoft.com/office/powerpoint/2010/main" val="2016050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5E3B-8CD4-214E-B8CC-53A441A91C64}"/>
              </a:ext>
            </a:extLst>
          </p:cNvPr>
          <p:cNvSpPr>
            <a:spLocks noGrp="1"/>
          </p:cNvSpPr>
          <p:nvPr>
            <p:ph type="title"/>
          </p:nvPr>
        </p:nvSpPr>
        <p:spPr>
          <a:xfrm>
            <a:off x="628650" y="15213"/>
            <a:ext cx="7886700" cy="1104636"/>
          </a:xfrm>
        </p:spPr>
        <p:txBody>
          <a:bodyPr>
            <a:normAutofit fontScale="90000"/>
          </a:bodyPr>
          <a:lstStyle/>
          <a:p>
            <a:pPr algn="ctr"/>
            <a:r>
              <a:rPr lang="en-US" sz="4000" dirty="0"/>
              <a:t>How the house of the Lord was abused:</a:t>
            </a:r>
          </a:p>
        </p:txBody>
      </p:sp>
      <p:sp>
        <p:nvSpPr>
          <p:cNvPr id="3" name="Content Placeholder 2">
            <a:extLst>
              <a:ext uri="{FF2B5EF4-FFF2-40B4-BE49-F238E27FC236}">
                <a16:creationId xmlns:a16="http://schemas.microsoft.com/office/drawing/2014/main" id="{B0A12BE0-E8DF-E24A-904E-6A5238A478CC}"/>
              </a:ext>
            </a:extLst>
          </p:cNvPr>
          <p:cNvSpPr>
            <a:spLocks noGrp="1"/>
          </p:cNvSpPr>
          <p:nvPr>
            <p:ph idx="1"/>
          </p:nvPr>
        </p:nvSpPr>
        <p:spPr>
          <a:xfrm>
            <a:off x="628650" y="1044442"/>
            <a:ext cx="7886700" cy="4399428"/>
          </a:xfrm>
        </p:spPr>
        <p:txBody>
          <a:bodyPr>
            <a:normAutofit fontScale="92500"/>
          </a:bodyPr>
          <a:lstStyle/>
          <a:p>
            <a:pPr marL="0" indent="0" algn="ctr">
              <a:buNone/>
            </a:pPr>
            <a:r>
              <a:rPr lang="en-US" sz="3500" dirty="0"/>
              <a:t>The abomination of Ezekiel 8</a:t>
            </a:r>
          </a:p>
          <a:p>
            <a:pPr marL="0" indent="0" algn="ctr">
              <a:buNone/>
            </a:pPr>
            <a:endParaRPr lang="en-US" sz="3200" dirty="0"/>
          </a:p>
          <a:p>
            <a:pPr marL="0" indent="0" algn="ctr">
              <a:buNone/>
            </a:pPr>
            <a:r>
              <a:rPr lang="en-US" sz="2800" dirty="0"/>
              <a:t>Then He said to me, “Son of man, raise your eyes now toward the north.” So I raised my eyes toward the north, and behold, to the north of the altar gate was this idol of jealousy at the entrance. 6 And He said to me, “Son of man, do you see what they are doing, the great abominations which the house of Israel are committing here, so that I would be far from My sanctuary? But yet you will see still greater abominations.</a:t>
            </a:r>
            <a:endParaRPr lang="en-US" sz="4000" dirty="0"/>
          </a:p>
        </p:txBody>
      </p:sp>
    </p:spTree>
    <p:extLst>
      <p:ext uri="{BB962C8B-B14F-4D97-AF65-F5344CB8AC3E}">
        <p14:creationId xmlns:p14="http://schemas.microsoft.com/office/powerpoint/2010/main" val="17013101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5E3B-8CD4-214E-B8CC-53A441A91C64}"/>
              </a:ext>
            </a:extLst>
          </p:cNvPr>
          <p:cNvSpPr>
            <a:spLocks noGrp="1"/>
          </p:cNvSpPr>
          <p:nvPr>
            <p:ph type="title"/>
          </p:nvPr>
        </p:nvSpPr>
        <p:spPr>
          <a:xfrm>
            <a:off x="628650" y="15213"/>
            <a:ext cx="7886700" cy="1104636"/>
          </a:xfrm>
        </p:spPr>
        <p:txBody>
          <a:bodyPr>
            <a:normAutofit fontScale="90000"/>
          </a:bodyPr>
          <a:lstStyle/>
          <a:p>
            <a:pPr algn="ctr"/>
            <a:r>
              <a:rPr lang="en-US" sz="4000" dirty="0"/>
              <a:t>How the house of the Lord was abused:</a:t>
            </a:r>
          </a:p>
        </p:txBody>
      </p:sp>
      <p:sp>
        <p:nvSpPr>
          <p:cNvPr id="3" name="Content Placeholder 2">
            <a:extLst>
              <a:ext uri="{FF2B5EF4-FFF2-40B4-BE49-F238E27FC236}">
                <a16:creationId xmlns:a16="http://schemas.microsoft.com/office/drawing/2014/main" id="{B0A12BE0-E8DF-E24A-904E-6A5238A478CC}"/>
              </a:ext>
            </a:extLst>
          </p:cNvPr>
          <p:cNvSpPr>
            <a:spLocks noGrp="1"/>
          </p:cNvSpPr>
          <p:nvPr>
            <p:ph idx="1"/>
          </p:nvPr>
        </p:nvSpPr>
        <p:spPr>
          <a:xfrm>
            <a:off x="628650" y="1044442"/>
            <a:ext cx="7886700" cy="4399428"/>
          </a:xfrm>
        </p:spPr>
        <p:txBody>
          <a:bodyPr>
            <a:normAutofit lnSpcReduction="10000"/>
          </a:bodyPr>
          <a:lstStyle/>
          <a:p>
            <a:pPr marL="0" indent="0" algn="ctr">
              <a:buNone/>
            </a:pPr>
            <a:r>
              <a:rPr lang="en-US" sz="3200" dirty="0"/>
              <a:t>The abomination of Ezekiel 8</a:t>
            </a:r>
          </a:p>
          <a:p>
            <a:pPr marL="0" indent="0" algn="ctr">
              <a:buNone/>
            </a:pPr>
            <a:endParaRPr lang="en-US" sz="3200" dirty="0"/>
          </a:p>
          <a:p>
            <a:pPr marL="0" indent="0" algn="ctr">
              <a:buNone/>
            </a:pPr>
            <a:r>
              <a:rPr lang="en-US" sz="2800" dirty="0"/>
              <a:t>So I entered and looked, and behold, every form of creeping things and beasts and detestable things, with all the idols of the house of Israel, were carved on the wall all around. 11 Standing in front of them were seventy elders of the house of Israel, with </a:t>
            </a:r>
            <a:r>
              <a:rPr lang="en-US" sz="2800" dirty="0" err="1"/>
              <a:t>Jaazaniah</a:t>
            </a:r>
            <a:r>
              <a:rPr lang="en-US" sz="2800" dirty="0"/>
              <a:t> the son of </a:t>
            </a:r>
            <a:r>
              <a:rPr lang="en-US" sz="2800" dirty="0" err="1"/>
              <a:t>Shaphan</a:t>
            </a:r>
            <a:r>
              <a:rPr lang="en-US" sz="2800" dirty="0"/>
              <a:t> standing among them, each man with his censer in his hand and the fragrance of the cloud of incense rising.</a:t>
            </a:r>
            <a:endParaRPr lang="en-US" sz="4000" dirty="0"/>
          </a:p>
        </p:txBody>
      </p:sp>
    </p:spTree>
    <p:extLst>
      <p:ext uri="{BB962C8B-B14F-4D97-AF65-F5344CB8AC3E}">
        <p14:creationId xmlns:p14="http://schemas.microsoft.com/office/powerpoint/2010/main" val="24023684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5E3B-8CD4-214E-B8CC-53A441A91C64}"/>
              </a:ext>
            </a:extLst>
          </p:cNvPr>
          <p:cNvSpPr>
            <a:spLocks noGrp="1"/>
          </p:cNvSpPr>
          <p:nvPr>
            <p:ph type="title"/>
          </p:nvPr>
        </p:nvSpPr>
        <p:spPr>
          <a:xfrm>
            <a:off x="628650" y="15213"/>
            <a:ext cx="7886700" cy="1104636"/>
          </a:xfrm>
        </p:spPr>
        <p:txBody>
          <a:bodyPr>
            <a:normAutofit fontScale="90000"/>
          </a:bodyPr>
          <a:lstStyle/>
          <a:p>
            <a:pPr algn="ctr"/>
            <a:r>
              <a:rPr lang="en-US" sz="4000" dirty="0"/>
              <a:t>How the house of the Lord was abused:</a:t>
            </a:r>
          </a:p>
        </p:txBody>
      </p:sp>
      <p:sp>
        <p:nvSpPr>
          <p:cNvPr id="3" name="Content Placeholder 2">
            <a:extLst>
              <a:ext uri="{FF2B5EF4-FFF2-40B4-BE49-F238E27FC236}">
                <a16:creationId xmlns:a16="http://schemas.microsoft.com/office/drawing/2014/main" id="{B0A12BE0-E8DF-E24A-904E-6A5238A478CC}"/>
              </a:ext>
            </a:extLst>
          </p:cNvPr>
          <p:cNvSpPr>
            <a:spLocks noGrp="1"/>
          </p:cNvSpPr>
          <p:nvPr>
            <p:ph idx="1"/>
          </p:nvPr>
        </p:nvSpPr>
        <p:spPr>
          <a:xfrm>
            <a:off x="628650" y="1044442"/>
            <a:ext cx="7886700" cy="4399428"/>
          </a:xfrm>
        </p:spPr>
        <p:txBody>
          <a:bodyPr>
            <a:normAutofit fontScale="92500" lnSpcReduction="10000"/>
          </a:bodyPr>
          <a:lstStyle/>
          <a:p>
            <a:pPr marL="0" indent="0" algn="ctr">
              <a:buNone/>
            </a:pPr>
            <a:r>
              <a:rPr lang="en-US" sz="3500" dirty="0"/>
              <a:t>The abomination of Ezekiel 8</a:t>
            </a:r>
          </a:p>
          <a:p>
            <a:pPr marL="0" indent="0" algn="ctr">
              <a:buNone/>
            </a:pPr>
            <a:endParaRPr lang="en-US" sz="3200" dirty="0"/>
          </a:p>
          <a:p>
            <a:pPr marL="0" indent="0" algn="ctr">
              <a:buNone/>
            </a:pPr>
            <a:r>
              <a:rPr lang="en-US" sz="3200" dirty="0"/>
              <a:t>12 Then He said to me, “Son of man, do you see what the elders of the house of Israel are committing in the dark, each man in the room of his carved images? For they say, ‘The LORD does not see us; the LORD has forsaken the land.’”13 And He said to me, “Yet you will see still greater abominations which they are committing.”</a:t>
            </a:r>
            <a:endParaRPr lang="en-US" sz="4000" dirty="0"/>
          </a:p>
        </p:txBody>
      </p:sp>
    </p:spTree>
    <p:extLst>
      <p:ext uri="{BB962C8B-B14F-4D97-AF65-F5344CB8AC3E}">
        <p14:creationId xmlns:p14="http://schemas.microsoft.com/office/powerpoint/2010/main" val="9740128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5E3B-8CD4-214E-B8CC-53A441A91C64}"/>
              </a:ext>
            </a:extLst>
          </p:cNvPr>
          <p:cNvSpPr>
            <a:spLocks noGrp="1"/>
          </p:cNvSpPr>
          <p:nvPr>
            <p:ph type="title"/>
          </p:nvPr>
        </p:nvSpPr>
        <p:spPr>
          <a:xfrm>
            <a:off x="628650" y="15213"/>
            <a:ext cx="7886700" cy="1104636"/>
          </a:xfrm>
        </p:spPr>
        <p:txBody>
          <a:bodyPr>
            <a:normAutofit fontScale="90000"/>
          </a:bodyPr>
          <a:lstStyle/>
          <a:p>
            <a:pPr algn="ctr"/>
            <a:r>
              <a:rPr lang="en-US" sz="4000" dirty="0"/>
              <a:t>How the house of the Lord was abused:</a:t>
            </a:r>
          </a:p>
        </p:txBody>
      </p:sp>
      <p:sp>
        <p:nvSpPr>
          <p:cNvPr id="3" name="Content Placeholder 2">
            <a:extLst>
              <a:ext uri="{FF2B5EF4-FFF2-40B4-BE49-F238E27FC236}">
                <a16:creationId xmlns:a16="http://schemas.microsoft.com/office/drawing/2014/main" id="{B0A12BE0-E8DF-E24A-904E-6A5238A478CC}"/>
              </a:ext>
            </a:extLst>
          </p:cNvPr>
          <p:cNvSpPr>
            <a:spLocks noGrp="1"/>
          </p:cNvSpPr>
          <p:nvPr>
            <p:ph idx="1"/>
          </p:nvPr>
        </p:nvSpPr>
        <p:spPr>
          <a:xfrm>
            <a:off x="628650" y="1044442"/>
            <a:ext cx="7886700" cy="4399428"/>
          </a:xfrm>
        </p:spPr>
        <p:txBody>
          <a:bodyPr>
            <a:normAutofit/>
          </a:bodyPr>
          <a:lstStyle/>
          <a:p>
            <a:pPr marL="0" indent="0" algn="ctr">
              <a:buNone/>
            </a:pPr>
            <a:r>
              <a:rPr lang="en-US" sz="3200" dirty="0"/>
              <a:t>The abomination of Ezekiel 8</a:t>
            </a:r>
          </a:p>
          <a:p>
            <a:pPr marL="0" indent="0" algn="ctr">
              <a:buNone/>
            </a:pPr>
            <a:endParaRPr lang="en-US" sz="3200" dirty="0"/>
          </a:p>
          <a:p>
            <a:pPr marL="0" indent="0" algn="ctr">
              <a:buNone/>
            </a:pPr>
            <a:r>
              <a:rPr lang="en-US" sz="3200" dirty="0"/>
              <a:t>14 Then He brought me to the entrance of the gate of the LORD’S house which was toward the north; and behold, women were sitting there weeping for Tammuz. 15 He said to me, “Do you see this, son of man? Yet you will see still greater abominations than these.”</a:t>
            </a:r>
            <a:endParaRPr lang="en-US" sz="4000" dirty="0"/>
          </a:p>
        </p:txBody>
      </p:sp>
    </p:spTree>
    <p:extLst>
      <p:ext uri="{BB962C8B-B14F-4D97-AF65-F5344CB8AC3E}">
        <p14:creationId xmlns:p14="http://schemas.microsoft.com/office/powerpoint/2010/main" val="15780852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D99D84-F44C-C849-8BFF-30882053D927}"/>
              </a:ext>
            </a:extLst>
          </p:cNvPr>
          <p:cNvSpPr txBox="1"/>
          <p:nvPr/>
        </p:nvSpPr>
        <p:spPr>
          <a:xfrm>
            <a:off x="478465" y="1426339"/>
            <a:ext cx="8187069" cy="2862322"/>
          </a:xfrm>
          <a:prstGeom prst="rect">
            <a:avLst/>
          </a:prstGeom>
          <a:noFill/>
        </p:spPr>
        <p:txBody>
          <a:bodyPr wrap="square" rtlCol="0" anchor="ctr">
            <a:spAutoFit/>
          </a:bodyPr>
          <a:lstStyle/>
          <a:p>
            <a:pPr algn="ctr"/>
            <a:r>
              <a:rPr lang="en-US" sz="3600" dirty="0"/>
              <a:t>Although Jesus knew that the temple was going to be destroyed in 40 years and even though it wasn’t going to be used or valued in the same ways in the future, it was, at that time, the house of God. </a:t>
            </a:r>
          </a:p>
        </p:txBody>
      </p:sp>
    </p:spTree>
    <p:extLst>
      <p:ext uri="{BB962C8B-B14F-4D97-AF65-F5344CB8AC3E}">
        <p14:creationId xmlns:p14="http://schemas.microsoft.com/office/powerpoint/2010/main" val="19123864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5E3B-8CD4-214E-B8CC-53A441A91C64}"/>
              </a:ext>
            </a:extLst>
          </p:cNvPr>
          <p:cNvSpPr>
            <a:spLocks noGrp="1"/>
          </p:cNvSpPr>
          <p:nvPr>
            <p:ph type="title"/>
          </p:nvPr>
        </p:nvSpPr>
        <p:spPr>
          <a:xfrm>
            <a:off x="628650" y="15213"/>
            <a:ext cx="7886700" cy="1104636"/>
          </a:xfrm>
        </p:spPr>
        <p:txBody>
          <a:bodyPr>
            <a:normAutofit fontScale="90000"/>
          </a:bodyPr>
          <a:lstStyle/>
          <a:p>
            <a:pPr algn="ctr"/>
            <a:r>
              <a:rPr lang="en-US" sz="4000" dirty="0"/>
              <a:t>How the house of the Lord was abused:</a:t>
            </a:r>
          </a:p>
        </p:txBody>
      </p:sp>
      <p:sp>
        <p:nvSpPr>
          <p:cNvPr id="3" name="Content Placeholder 2">
            <a:extLst>
              <a:ext uri="{FF2B5EF4-FFF2-40B4-BE49-F238E27FC236}">
                <a16:creationId xmlns:a16="http://schemas.microsoft.com/office/drawing/2014/main" id="{B0A12BE0-E8DF-E24A-904E-6A5238A478CC}"/>
              </a:ext>
            </a:extLst>
          </p:cNvPr>
          <p:cNvSpPr>
            <a:spLocks noGrp="1"/>
          </p:cNvSpPr>
          <p:nvPr>
            <p:ph idx="1"/>
          </p:nvPr>
        </p:nvSpPr>
        <p:spPr>
          <a:xfrm>
            <a:off x="0" y="1044441"/>
            <a:ext cx="8994710" cy="4655345"/>
          </a:xfrm>
        </p:spPr>
        <p:txBody>
          <a:bodyPr>
            <a:normAutofit fontScale="85000" lnSpcReduction="10000"/>
          </a:bodyPr>
          <a:lstStyle/>
          <a:p>
            <a:pPr marL="0" indent="0" algn="ctr">
              <a:buNone/>
            </a:pPr>
            <a:r>
              <a:rPr lang="en-US" sz="3800" dirty="0"/>
              <a:t>The abomination of Ezekiel 8</a:t>
            </a:r>
          </a:p>
          <a:p>
            <a:pPr marL="0" indent="0" algn="ctr">
              <a:buNone/>
            </a:pPr>
            <a:endParaRPr lang="en-US" sz="3200" dirty="0"/>
          </a:p>
          <a:p>
            <a:pPr marL="0" indent="0" algn="ctr">
              <a:buNone/>
            </a:pPr>
            <a:r>
              <a:rPr lang="en-US" sz="3200" dirty="0"/>
              <a:t>16 Then He brought me into the inner court of the LORD’S house. And behold, at the entrance to the temple of the LORD, between the porch and the altar, were about twenty-five men with their backs to the temple of the LORD and their faces toward the east; and they were prostrating themselves eastward toward the sun. 17 He said to me, “Do you see this, son of man? Is it too light a thing for the house of Judah to commit the abominations which they have committed here, that they have filled the land with violence and provoked Me repeatedly? For behold, they are putting the twig to their nose.</a:t>
            </a:r>
            <a:endParaRPr lang="en-US" sz="4000" dirty="0"/>
          </a:p>
        </p:txBody>
      </p:sp>
    </p:spTree>
    <p:extLst>
      <p:ext uri="{BB962C8B-B14F-4D97-AF65-F5344CB8AC3E}">
        <p14:creationId xmlns:p14="http://schemas.microsoft.com/office/powerpoint/2010/main" val="25428020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F18BD-5AFD-224B-A13B-006DCB7FD93D}"/>
              </a:ext>
            </a:extLst>
          </p:cNvPr>
          <p:cNvSpPr>
            <a:spLocks noGrp="1"/>
          </p:cNvSpPr>
          <p:nvPr>
            <p:ph idx="1"/>
          </p:nvPr>
        </p:nvSpPr>
        <p:spPr>
          <a:xfrm>
            <a:off x="42530" y="653902"/>
            <a:ext cx="4529470" cy="4407195"/>
          </a:xfrm>
          <a:ln>
            <a:solidFill>
              <a:schemeClr val="accent5">
                <a:lumMod val="40000"/>
                <a:lumOff val="60000"/>
              </a:schemeClr>
            </a:solidFill>
          </a:ln>
        </p:spPr>
        <p:txBody>
          <a:bodyPr anchor="ctr">
            <a:normAutofit/>
          </a:bodyPr>
          <a:lstStyle/>
          <a:p>
            <a:pPr marL="0" indent="0" algn="ctr">
              <a:buNone/>
            </a:pPr>
            <a:r>
              <a:rPr lang="en-US" sz="4000" dirty="0"/>
              <a:t>If God cared about the tabernacle and temple, He cares about your body too. </a:t>
            </a:r>
          </a:p>
        </p:txBody>
      </p:sp>
      <p:sp>
        <p:nvSpPr>
          <p:cNvPr id="4" name="Content Placeholder 2">
            <a:extLst>
              <a:ext uri="{FF2B5EF4-FFF2-40B4-BE49-F238E27FC236}">
                <a16:creationId xmlns:a16="http://schemas.microsoft.com/office/drawing/2014/main" id="{2FDB90DE-F39C-EA41-B377-D5AF3345C5EC}"/>
              </a:ext>
            </a:extLst>
          </p:cNvPr>
          <p:cNvSpPr txBox="1">
            <a:spLocks/>
          </p:cNvSpPr>
          <p:nvPr/>
        </p:nvSpPr>
        <p:spPr>
          <a:xfrm>
            <a:off x="4572000" y="653903"/>
            <a:ext cx="4529470" cy="4407194"/>
          </a:xfrm>
          <a:prstGeom prst="rect">
            <a:avLst/>
          </a:prstGeom>
          <a:ln>
            <a:solidFill>
              <a:schemeClr val="accent5">
                <a:lumMod val="40000"/>
                <a:lumOff val="6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4000" dirty="0"/>
              <a:t>Being spiritual doesn’t negate the physical, it gives value to it. </a:t>
            </a:r>
          </a:p>
        </p:txBody>
      </p:sp>
    </p:spTree>
    <p:extLst>
      <p:ext uri="{BB962C8B-B14F-4D97-AF65-F5344CB8AC3E}">
        <p14:creationId xmlns:p14="http://schemas.microsoft.com/office/powerpoint/2010/main" val="18488589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5E3B-8CD4-214E-B8CC-53A441A91C64}"/>
              </a:ext>
            </a:extLst>
          </p:cNvPr>
          <p:cNvSpPr>
            <a:spLocks noGrp="1"/>
          </p:cNvSpPr>
          <p:nvPr>
            <p:ph type="title"/>
          </p:nvPr>
        </p:nvSpPr>
        <p:spPr>
          <a:xfrm>
            <a:off x="628650" y="15213"/>
            <a:ext cx="7886700" cy="1104636"/>
          </a:xfrm>
        </p:spPr>
        <p:txBody>
          <a:bodyPr>
            <a:normAutofit fontScale="90000"/>
          </a:bodyPr>
          <a:lstStyle/>
          <a:p>
            <a:pPr algn="ctr"/>
            <a:r>
              <a:rPr lang="en-US" sz="4000" dirty="0"/>
              <a:t>The Lord wants to fill His house with glory </a:t>
            </a:r>
          </a:p>
        </p:txBody>
      </p:sp>
      <p:sp>
        <p:nvSpPr>
          <p:cNvPr id="3" name="Content Placeholder 2">
            <a:extLst>
              <a:ext uri="{FF2B5EF4-FFF2-40B4-BE49-F238E27FC236}">
                <a16:creationId xmlns:a16="http://schemas.microsoft.com/office/drawing/2014/main" id="{B0A12BE0-E8DF-E24A-904E-6A5238A478CC}"/>
              </a:ext>
            </a:extLst>
          </p:cNvPr>
          <p:cNvSpPr>
            <a:spLocks noGrp="1"/>
          </p:cNvSpPr>
          <p:nvPr>
            <p:ph idx="1"/>
          </p:nvPr>
        </p:nvSpPr>
        <p:spPr>
          <a:xfrm>
            <a:off x="256478" y="1044442"/>
            <a:ext cx="8742556" cy="4399428"/>
          </a:xfrm>
        </p:spPr>
        <p:txBody>
          <a:bodyPr>
            <a:normAutofit/>
          </a:bodyPr>
          <a:lstStyle/>
          <a:p>
            <a:pPr marL="0" indent="0" algn="ctr">
              <a:buNone/>
            </a:pPr>
            <a:r>
              <a:rPr lang="en-US" sz="3200" dirty="0"/>
              <a:t>Visions of Ezekiel 43-48</a:t>
            </a:r>
          </a:p>
          <a:p>
            <a:r>
              <a:rPr lang="en-US" sz="3200" dirty="0"/>
              <a:t>The glory of the Lord fills the temple once more. </a:t>
            </a:r>
          </a:p>
          <a:p>
            <a:r>
              <a:rPr lang="en-US" sz="3200" dirty="0"/>
              <a:t>God invites His people to dwell with Him. </a:t>
            </a:r>
          </a:p>
          <a:p>
            <a:pPr lvl="1"/>
            <a:r>
              <a:rPr lang="en-US" sz="2900" dirty="0"/>
              <a:t>We can’t continue to defile His name. </a:t>
            </a:r>
          </a:p>
          <a:p>
            <a:pPr lvl="1"/>
            <a:r>
              <a:rPr lang="en-US" sz="2900" dirty="0"/>
              <a:t>We must put away our idols. </a:t>
            </a:r>
          </a:p>
          <a:p>
            <a:pPr lvl="1"/>
            <a:r>
              <a:rPr lang="en-US" sz="2900" dirty="0"/>
              <a:t>We through the Lord in us become this river welling of life. </a:t>
            </a:r>
          </a:p>
          <a:p>
            <a:pPr lvl="1"/>
            <a:r>
              <a:rPr lang="en-US" sz="2900" dirty="0"/>
              <a:t>We become a city named “The LORD is there.”</a:t>
            </a:r>
          </a:p>
          <a:p>
            <a:pPr lvl="1"/>
            <a:endParaRPr lang="en-US" sz="2900" dirty="0"/>
          </a:p>
        </p:txBody>
      </p:sp>
    </p:spTree>
    <p:extLst>
      <p:ext uri="{BB962C8B-B14F-4D97-AF65-F5344CB8AC3E}">
        <p14:creationId xmlns:p14="http://schemas.microsoft.com/office/powerpoint/2010/main" val="9645610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0B4D0-B918-2F4A-BD3E-3F644C0D1432}"/>
              </a:ext>
            </a:extLst>
          </p:cNvPr>
          <p:cNvSpPr>
            <a:spLocks noGrp="1"/>
          </p:cNvSpPr>
          <p:nvPr>
            <p:ph type="ctrTitle"/>
          </p:nvPr>
        </p:nvSpPr>
        <p:spPr/>
        <p:txBody>
          <a:bodyPr>
            <a:normAutofit fontScale="90000"/>
          </a:bodyPr>
          <a:lstStyle/>
          <a:p>
            <a:r>
              <a:rPr lang="en-US" sz="6000" dirty="0"/>
              <a:t>Your Body is the Temple </a:t>
            </a:r>
            <a:br>
              <a:rPr lang="en-US" sz="6000" dirty="0"/>
            </a:br>
            <a:r>
              <a:rPr lang="en-US" sz="6000" dirty="0"/>
              <a:t>of God</a:t>
            </a:r>
          </a:p>
        </p:txBody>
      </p:sp>
      <p:sp>
        <p:nvSpPr>
          <p:cNvPr id="3" name="Subtitle 2">
            <a:extLst>
              <a:ext uri="{FF2B5EF4-FFF2-40B4-BE49-F238E27FC236}">
                <a16:creationId xmlns:a16="http://schemas.microsoft.com/office/drawing/2014/main" id="{503286A7-404A-9B4E-BE47-4C6B9F0EFAFE}"/>
              </a:ext>
            </a:extLst>
          </p:cNvPr>
          <p:cNvSpPr>
            <a:spLocks noGrp="1"/>
          </p:cNvSpPr>
          <p:nvPr>
            <p:ph type="subTitle" idx="1"/>
          </p:nvPr>
        </p:nvSpPr>
        <p:spPr/>
        <p:txBody>
          <a:bodyPr>
            <a:normAutofit/>
          </a:bodyPr>
          <a:lstStyle/>
          <a:p>
            <a:r>
              <a:rPr lang="en-US" sz="3200" dirty="0"/>
              <a:t>Learning to value the place where the Lord dwells </a:t>
            </a:r>
          </a:p>
        </p:txBody>
      </p:sp>
    </p:spTree>
    <p:extLst>
      <p:ext uri="{BB962C8B-B14F-4D97-AF65-F5344CB8AC3E}">
        <p14:creationId xmlns:p14="http://schemas.microsoft.com/office/powerpoint/2010/main" val="42005388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D99D84-F44C-C849-8BFF-30882053D927}"/>
              </a:ext>
            </a:extLst>
          </p:cNvPr>
          <p:cNvSpPr txBox="1"/>
          <p:nvPr/>
        </p:nvSpPr>
        <p:spPr>
          <a:xfrm>
            <a:off x="478465" y="179847"/>
            <a:ext cx="8187069" cy="5355312"/>
          </a:xfrm>
          <a:prstGeom prst="rect">
            <a:avLst/>
          </a:prstGeom>
          <a:noFill/>
        </p:spPr>
        <p:txBody>
          <a:bodyPr wrap="square" rtlCol="0" anchor="ctr">
            <a:spAutoFit/>
          </a:bodyPr>
          <a:lstStyle/>
          <a:p>
            <a:pPr algn="ctr"/>
            <a:r>
              <a:rPr lang="en-US" sz="3200" dirty="0"/>
              <a:t>[1Co 3:16-17 NASB95] 16 Do you not know that </a:t>
            </a:r>
            <a:r>
              <a:rPr lang="en-US" sz="3200" b="1" u="sng" dirty="0"/>
              <a:t>you</a:t>
            </a:r>
            <a:r>
              <a:rPr lang="en-US" sz="3200" dirty="0"/>
              <a:t> are a </a:t>
            </a:r>
            <a:r>
              <a:rPr lang="en-US" sz="3200" b="1" dirty="0"/>
              <a:t>temple of God </a:t>
            </a:r>
            <a:r>
              <a:rPr lang="en-US" sz="3200" dirty="0"/>
              <a:t>and [that] the </a:t>
            </a:r>
            <a:r>
              <a:rPr lang="en-US" sz="3200" b="1" dirty="0"/>
              <a:t>Spirit of God dwell</a:t>
            </a:r>
            <a:r>
              <a:rPr lang="en-US" sz="3200" dirty="0"/>
              <a:t>s in </a:t>
            </a:r>
            <a:r>
              <a:rPr lang="en-US" sz="3200" b="1" u="sng" dirty="0"/>
              <a:t>you</a:t>
            </a:r>
            <a:r>
              <a:rPr lang="en-US" sz="3200" dirty="0"/>
              <a:t>? 17 If any man destroys the </a:t>
            </a:r>
            <a:r>
              <a:rPr lang="en-US" sz="3200" b="1" dirty="0"/>
              <a:t>temple of God</a:t>
            </a:r>
            <a:r>
              <a:rPr lang="en-US" sz="3200" dirty="0"/>
              <a:t>, God will destroy him, for the </a:t>
            </a:r>
            <a:r>
              <a:rPr lang="en-US" sz="3200" b="1" dirty="0"/>
              <a:t>temple of God </a:t>
            </a:r>
            <a:r>
              <a:rPr lang="en-US" sz="3200" dirty="0"/>
              <a:t>is holy, and </a:t>
            </a:r>
            <a:r>
              <a:rPr lang="en-US" sz="3200" b="1" u="sng" dirty="0"/>
              <a:t>that is what you are</a:t>
            </a:r>
            <a:r>
              <a:rPr lang="en-US" sz="3200" dirty="0"/>
              <a:t>. </a:t>
            </a:r>
            <a:br>
              <a:rPr lang="en-US" sz="5400" dirty="0"/>
            </a:br>
            <a:br>
              <a:rPr lang="en-US" sz="5400" dirty="0"/>
            </a:br>
            <a:r>
              <a:rPr lang="en-US" sz="3200" dirty="0"/>
              <a:t>[1Co 6:19 NASB95] 19 Or do you not know that </a:t>
            </a:r>
            <a:r>
              <a:rPr lang="en-US" sz="3200" b="1" u="sng" dirty="0"/>
              <a:t>your body </a:t>
            </a:r>
            <a:r>
              <a:rPr lang="en-US" sz="3200" dirty="0"/>
              <a:t>is a </a:t>
            </a:r>
            <a:r>
              <a:rPr lang="en-US" sz="3200" b="1" dirty="0"/>
              <a:t>temple of the Holy Spirit </a:t>
            </a:r>
            <a:r>
              <a:rPr lang="en-US" sz="3200" dirty="0"/>
              <a:t>who is in </a:t>
            </a:r>
            <a:r>
              <a:rPr lang="en-US" sz="3200" b="1" u="sng" dirty="0"/>
              <a:t>you</a:t>
            </a:r>
            <a:r>
              <a:rPr lang="en-US" sz="3200" dirty="0"/>
              <a:t>, whom you have from God, and that you are not your own</a:t>
            </a:r>
            <a:endParaRPr lang="en-US" sz="5400" dirty="0"/>
          </a:p>
        </p:txBody>
      </p:sp>
    </p:spTree>
    <p:extLst>
      <p:ext uri="{BB962C8B-B14F-4D97-AF65-F5344CB8AC3E}">
        <p14:creationId xmlns:p14="http://schemas.microsoft.com/office/powerpoint/2010/main" val="17865150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9E84A37-B487-074E-81DC-9300C924BDFA}"/>
              </a:ext>
            </a:extLst>
          </p:cNvPr>
          <p:cNvSpPr>
            <a:spLocks noGrp="1"/>
          </p:cNvSpPr>
          <p:nvPr>
            <p:ph type="title"/>
          </p:nvPr>
        </p:nvSpPr>
        <p:spPr>
          <a:xfrm>
            <a:off x="628650" y="0"/>
            <a:ext cx="7886700" cy="1104636"/>
          </a:xfrm>
        </p:spPr>
        <p:txBody>
          <a:bodyPr/>
          <a:lstStyle/>
          <a:p>
            <a:pPr algn="ctr"/>
            <a:r>
              <a:rPr lang="en-US" dirty="0"/>
              <a:t>Possible misconceptions the church at Corinth had about their bodies </a:t>
            </a:r>
          </a:p>
        </p:txBody>
      </p:sp>
      <p:graphicFrame>
        <p:nvGraphicFramePr>
          <p:cNvPr id="10" name="Diagram 9">
            <a:extLst>
              <a:ext uri="{FF2B5EF4-FFF2-40B4-BE49-F238E27FC236}">
                <a16:creationId xmlns:a16="http://schemas.microsoft.com/office/drawing/2014/main" id="{106E01E5-EB0B-9E48-985E-E84041B2AAE8}"/>
              </a:ext>
            </a:extLst>
          </p:cNvPr>
          <p:cNvGraphicFramePr/>
          <p:nvPr>
            <p:extLst>
              <p:ext uri="{D42A27DB-BD31-4B8C-83A1-F6EECF244321}">
                <p14:modId xmlns:p14="http://schemas.microsoft.com/office/powerpoint/2010/main" val="3348155916"/>
              </p:ext>
            </p:extLst>
          </p:nvPr>
        </p:nvGraphicFramePr>
        <p:xfrm>
          <a:off x="0" y="1104636"/>
          <a:ext cx="9143999" cy="4610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81191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graphicEl>
                                              <a:dgm id="{39A678CB-003D-7845-9683-E8390D23AE0A}"/>
                                            </p:graphicEl>
                                          </p:spTgt>
                                        </p:tgtEl>
                                        <p:attrNameLst>
                                          <p:attrName>style.visibility</p:attrName>
                                        </p:attrNameLst>
                                      </p:cBhvr>
                                      <p:to>
                                        <p:strVal val="visible"/>
                                      </p:to>
                                    </p:set>
                                    <p:anim calcmode="lin" valueType="num">
                                      <p:cBhvr additive="base">
                                        <p:cTn id="7" dur="500" fill="hold"/>
                                        <p:tgtEl>
                                          <p:spTgt spid="10">
                                            <p:graphicEl>
                                              <a:dgm id="{39A678CB-003D-7845-9683-E8390D23AE0A}"/>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graphicEl>
                                              <a:dgm id="{39A678CB-003D-7845-9683-E8390D23AE0A}"/>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graphicEl>
                                              <a:dgm id="{23705A65-96CB-E146-BFB9-5B75CEBE501E}"/>
                                            </p:graphicEl>
                                          </p:spTgt>
                                        </p:tgtEl>
                                        <p:attrNameLst>
                                          <p:attrName>style.visibility</p:attrName>
                                        </p:attrNameLst>
                                      </p:cBhvr>
                                      <p:to>
                                        <p:strVal val="visible"/>
                                      </p:to>
                                    </p:set>
                                    <p:anim calcmode="lin" valueType="num">
                                      <p:cBhvr additive="base">
                                        <p:cTn id="13" dur="500" fill="hold"/>
                                        <p:tgtEl>
                                          <p:spTgt spid="10">
                                            <p:graphicEl>
                                              <a:dgm id="{23705A65-96CB-E146-BFB9-5B75CEBE501E}"/>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graphicEl>
                                              <a:dgm id="{23705A65-96CB-E146-BFB9-5B75CEBE501E}"/>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graphicEl>
                                              <a:dgm id="{8CEF8938-2FD1-5C4C-AA3C-C4C46FB1BEEE}"/>
                                            </p:graphicEl>
                                          </p:spTgt>
                                        </p:tgtEl>
                                        <p:attrNameLst>
                                          <p:attrName>style.visibility</p:attrName>
                                        </p:attrNameLst>
                                      </p:cBhvr>
                                      <p:to>
                                        <p:strVal val="visible"/>
                                      </p:to>
                                    </p:set>
                                    <p:anim calcmode="lin" valueType="num">
                                      <p:cBhvr additive="base">
                                        <p:cTn id="17" dur="500" fill="hold"/>
                                        <p:tgtEl>
                                          <p:spTgt spid="10">
                                            <p:graphicEl>
                                              <a:dgm id="{8CEF8938-2FD1-5C4C-AA3C-C4C46FB1BEEE}"/>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graphicEl>
                                              <a:dgm id="{8CEF8938-2FD1-5C4C-AA3C-C4C46FB1BEEE}"/>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graphicEl>
                                              <a:dgm id="{74D972F6-D188-9341-8A2C-5AA15696C599}"/>
                                            </p:graphicEl>
                                          </p:spTgt>
                                        </p:tgtEl>
                                        <p:attrNameLst>
                                          <p:attrName>style.visibility</p:attrName>
                                        </p:attrNameLst>
                                      </p:cBhvr>
                                      <p:to>
                                        <p:strVal val="visible"/>
                                      </p:to>
                                    </p:set>
                                    <p:anim calcmode="lin" valueType="num">
                                      <p:cBhvr additive="base">
                                        <p:cTn id="23" dur="500" fill="hold"/>
                                        <p:tgtEl>
                                          <p:spTgt spid="10">
                                            <p:graphicEl>
                                              <a:dgm id="{74D972F6-D188-9341-8A2C-5AA15696C599}"/>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graphicEl>
                                              <a:dgm id="{74D972F6-D188-9341-8A2C-5AA15696C599}"/>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graphicEl>
                                              <a:dgm id="{66BCA637-C462-8E4F-97E8-09BA8ABC1AE4}"/>
                                            </p:graphicEl>
                                          </p:spTgt>
                                        </p:tgtEl>
                                        <p:attrNameLst>
                                          <p:attrName>style.visibility</p:attrName>
                                        </p:attrNameLst>
                                      </p:cBhvr>
                                      <p:to>
                                        <p:strVal val="visible"/>
                                      </p:to>
                                    </p:set>
                                    <p:anim calcmode="lin" valueType="num">
                                      <p:cBhvr additive="base">
                                        <p:cTn id="27" dur="500" fill="hold"/>
                                        <p:tgtEl>
                                          <p:spTgt spid="10">
                                            <p:graphicEl>
                                              <a:dgm id="{66BCA637-C462-8E4F-97E8-09BA8ABC1AE4}"/>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graphicEl>
                                              <a:dgm id="{66BCA637-C462-8E4F-97E8-09BA8ABC1AE4}"/>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graphicEl>
                                              <a:dgm id="{2BCADEE1-7CF6-3E49-8F3B-B14C2926D1CC}"/>
                                            </p:graphicEl>
                                          </p:spTgt>
                                        </p:tgtEl>
                                        <p:attrNameLst>
                                          <p:attrName>style.visibility</p:attrName>
                                        </p:attrNameLst>
                                      </p:cBhvr>
                                      <p:to>
                                        <p:strVal val="visible"/>
                                      </p:to>
                                    </p:set>
                                    <p:anim calcmode="lin" valueType="num">
                                      <p:cBhvr additive="base">
                                        <p:cTn id="33" dur="500" fill="hold"/>
                                        <p:tgtEl>
                                          <p:spTgt spid="10">
                                            <p:graphicEl>
                                              <a:dgm id="{2BCADEE1-7CF6-3E49-8F3B-B14C2926D1CC}"/>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
                                            <p:graphicEl>
                                              <a:dgm id="{2BCADEE1-7CF6-3E49-8F3B-B14C2926D1CC}"/>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0">
                                            <p:graphicEl>
                                              <a:dgm id="{52261D95-FC77-C147-A3FC-DBB673AAD5A7}"/>
                                            </p:graphicEl>
                                          </p:spTgt>
                                        </p:tgtEl>
                                        <p:attrNameLst>
                                          <p:attrName>style.visibility</p:attrName>
                                        </p:attrNameLst>
                                      </p:cBhvr>
                                      <p:to>
                                        <p:strVal val="visible"/>
                                      </p:to>
                                    </p:set>
                                    <p:anim calcmode="lin" valueType="num">
                                      <p:cBhvr additive="base">
                                        <p:cTn id="37" dur="500" fill="hold"/>
                                        <p:tgtEl>
                                          <p:spTgt spid="10">
                                            <p:graphicEl>
                                              <a:dgm id="{52261D95-FC77-C147-A3FC-DBB673AAD5A7}"/>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graphicEl>
                                              <a:dgm id="{52261D95-FC77-C147-A3FC-DBB673AAD5A7}"/>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Dgm/>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D99D84-F44C-C849-8BFF-30882053D927}"/>
              </a:ext>
            </a:extLst>
          </p:cNvPr>
          <p:cNvSpPr txBox="1"/>
          <p:nvPr/>
        </p:nvSpPr>
        <p:spPr>
          <a:xfrm>
            <a:off x="478465" y="179847"/>
            <a:ext cx="8187069" cy="5355312"/>
          </a:xfrm>
          <a:prstGeom prst="rect">
            <a:avLst/>
          </a:prstGeom>
          <a:noFill/>
        </p:spPr>
        <p:txBody>
          <a:bodyPr wrap="square" rtlCol="0" anchor="ctr">
            <a:spAutoFit/>
          </a:bodyPr>
          <a:lstStyle/>
          <a:p>
            <a:pPr algn="ctr"/>
            <a:r>
              <a:rPr lang="en-US" sz="3200" dirty="0"/>
              <a:t>[1Co 3:16-17 NASB95] 16 </a:t>
            </a:r>
            <a:r>
              <a:rPr lang="en-US" sz="3200" b="1" u="sng" dirty="0"/>
              <a:t>Do you not know </a:t>
            </a:r>
            <a:r>
              <a:rPr lang="en-US" sz="3200" dirty="0"/>
              <a:t>that you are a temple of God and [that] the Spirit of God dwells in you? 17 If any man destroys the temple of God, God will destroy him, for the temple of God is holy, and that is what you are. </a:t>
            </a:r>
            <a:br>
              <a:rPr lang="en-US" sz="5400" dirty="0"/>
            </a:br>
            <a:br>
              <a:rPr lang="en-US" sz="5400" dirty="0"/>
            </a:br>
            <a:r>
              <a:rPr lang="en-US" sz="3200" dirty="0"/>
              <a:t>[1Co 6:19 NASB95] 19 Or </a:t>
            </a:r>
            <a:r>
              <a:rPr lang="en-US" sz="3200" b="1" u="sng" dirty="0"/>
              <a:t>do you not know </a:t>
            </a:r>
            <a:r>
              <a:rPr lang="en-US" sz="3200" dirty="0"/>
              <a:t>that your body is a temple of the Holy Spirit who is in you, whom you have from God, and that you are not your own</a:t>
            </a:r>
            <a:endParaRPr lang="en-US" sz="5400" dirty="0"/>
          </a:p>
        </p:txBody>
      </p:sp>
    </p:spTree>
    <p:extLst>
      <p:ext uri="{BB962C8B-B14F-4D97-AF65-F5344CB8AC3E}">
        <p14:creationId xmlns:p14="http://schemas.microsoft.com/office/powerpoint/2010/main" val="25420458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5E3B-8CD4-214E-B8CC-53A441A91C64}"/>
              </a:ext>
            </a:extLst>
          </p:cNvPr>
          <p:cNvSpPr>
            <a:spLocks noGrp="1"/>
          </p:cNvSpPr>
          <p:nvPr>
            <p:ph type="title"/>
          </p:nvPr>
        </p:nvSpPr>
        <p:spPr>
          <a:xfrm>
            <a:off x="685800" y="15213"/>
            <a:ext cx="7886700" cy="1104636"/>
          </a:xfrm>
        </p:spPr>
        <p:txBody>
          <a:bodyPr>
            <a:normAutofit fontScale="90000"/>
          </a:bodyPr>
          <a:lstStyle/>
          <a:p>
            <a:pPr algn="ctr"/>
            <a:r>
              <a:rPr lang="en-US" sz="4000" dirty="0"/>
              <a:t>The dwelling place of God was supposed to be…</a:t>
            </a:r>
          </a:p>
        </p:txBody>
      </p:sp>
      <p:sp>
        <p:nvSpPr>
          <p:cNvPr id="3" name="Content Placeholder 2">
            <a:extLst>
              <a:ext uri="{FF2B5EF4-FFF2-40B4-BE49-F238E27FC236}">
                <a16:creationId xmlns:a16="http://schemas.microsoft.com/office/drawing/2014/main" id="{B0A12BE0-E8DF-E24A-904E-6A5238A478CC}"/>
              </a:ext>
            </a:extLst>
          </p:cNvPr>
          <p:cNvSpPr>
            <a:spLocks noGrp="1"/>
          </p:cNvSpPr>
          <p:nvPr>
            <p:ph sz="half" idx="1"/>
          </p:nvPr>
        </p:nvSpPr>
        <p:spPr>
          <a:xfrm>
            <a:off x="1" y="1119849"/>
            <a:ext cx="3228392" cy="4579937"/>
          </a:xfrm>
        </p:spPr>
        <p:txBody>
          <a:bodyPr>
            <a:normAutofit/>
          </a:bodyPr>
          <a:lstStyle/>
          <a:p>
            <a:r>
              <a:rPr lang="en-US" dirty="0"/>
              <a:t>The place where God dwelt. </a:t>
            </a:r>
          </a:p>
        </p:txBody>
      </p:sp>
      <p:sp>
        <p:nvSpPr>
          <p:cNvPr id="4" name="Content Placeholder 3">
            <a:extLst>
              <a:ext uri="{FF2B5EF4-FFF2-40B4-BE49-F238E27FC236}">
                <a16:creationId xmlns:a16="http://schemas.microsoft.com/office/drawing/2014/main" id="{68C3594C-6E82-6F4D-A4EA-2C78CAC993CB}"/>
              </a:ext>
            </a:extLst>
          </p:cNvPr>
          <p:cNvSpPr>
            <a:spLocks noGrp="1"/>
          </p:cNvSpPr>
          <p:nvPr>
            <p:ph sz="half" idx="2"/>
          </p:nvPr>
        </p:nvSpPr>
        <p:spPr>
          <a:xfrm>
            <a:off x="3228393" y="1119850"/>
            <a:ext cx="5915606" cy="4595150"/>
          </a:xfrm>
        </p:spPr>
        <p:txBody>
          <a:bodyPr>
            <a:normAutofit/>
          </a:bodyPr>
          <a:lstStyle/>
          <a:p>
            <a:pPr marL="0" indent="0">
              <a:buNone/>
            </a:pPr>
            <a:r>
              <a:rPr lang="en-US" dirty="0"/>
              <a:t>[Exo 40:34 NASB95] 34 Then the cloud covered the tent of meeting, and the glory of the LORD filled the tabernacle. </a:t>
            </a:r>
            <a:br>
              <a:rPr lang="en-US" dirty="0"/>
            </a:br>
            <a:br>
              <a:rPr lang="en-US" dirty="0"/>
            </a:br>
            <a:r>
              <a:rPr lang="en-US" dirty="0"/>
              <a:t>[1Ki 8:10-11 NASB95] 10 It happened that when the priests came from the holy place, the cloud filled the house of the LORD, 11 so that the priests could not stand to minister because of the cloud, for the glory of the LORD filled the house of the LORD. </a:t>
            </a:r>
            <a:br>
              <a:rPr lang="en-US" dirty="0"/>
            </a:br>
            <a:br>
              <a:rPr lang="en-US" dirty="0"/>
            </a:br>
            <a:r>
              <a:rPr lang="en-US" dirty="0"/>
              <a:t>[Hag 2:7 NASB95] 7 'I will shake all the nations; and they will come with the wealth of all nations, and I will fill this house with glory,' says the LORD of hosts.</a:t>
            </a:r>
          </a:p>
        </p:txBody>
      </p:sp>
    </p:spTree>
    <p:extLst>
      <p:ext uri="{BB962C8B-B14F-4D97-AF65-F5344CB8AC3E}">
        <p14:creationId xmlns:p14="http://schemas.microsoft.com/office/powerpoint/2010/main" val="23347522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5E3B-8CD4-214E-B8CC-53A441A91C64}"/>
              </a:ext>
            </a:extLst>
          </p:cNvPr>
          <p:cNvSpPr>
            <a:spLocks noGrp="1"/>
          </p:cNvSpPr>
          <p:nvPr>
            <p:ph type="title"/>
          </p:nvPr>
        </p:nvSpPr>
        <p:spPr>
          <a:xfrm>
            <a:off x="685800" y="15213"/>
            <a:ext cx="7886700" cy="1104636"/>
          </a:xfrm>
        </p:spPr>
        <p:txBody>
          <a:bodyPr>
            <a:normAutofit fontScale="90000"/>
          </a:bodyPr>
          <a:lstStyle/>
          <a:p>
            <a:pPr algn="ctr"/>
            <a:r>
              <a:rPr lang="en-US" sz="4000" dirty="0"/>
              <a:t>The dwelling place of God was supposed to be…</a:t>
            </a:r>
          </a:p>
        </p:txBody>
      </p:sp>
      <p:sp>
        <p:nvSpPr>
          <p:cNvPr id="3" name="Content Placeholder 2">
            <a:extLst>
              <a:ext uri="{FF2B5EF4-FFF2-40B4-BE49-F238E27FC236}">
                <a16:creationId xmlns:a16="http://schemas.microsoft.com/office/drawing/2014/main" id="{B0A12BE0-E8DF-E24A-904E-6A5238A478CC}"/>
              </a:ext>
            </a:extLst>
          </p:cNvPr>
          <p:cNvSpPr>
            <a:spLocks noGrp="1"/>
          </p:cNvSpPr>
          <p:nvPr>
            <p:ph sz="half" idx="1"/>
          </p:nvPr>
        </p:nvSpPr>
        <p:spPr>
          <a:xfrm>
            <a:off x="1" y="1119849"/>
            <a:ext cx="3228392" cy="4579937"/>
          </a:xfrm>
        </p:spPr>
        <p:txBody>
          <a:bodyPr>
            <a:normAutofit/>
          </a:bodyPr>
          <a:lstStyle/>
          <a:p>
            <a:r>
              <a:rPr lang="en-US" dirty="0"/>
              <a:t>The place where God dwelt. </a:t>
            </a:r>
          </a:p>
          <a:p>
            <a:r>
              <a:rPr lang="en-US" dirty="0"/>
              <a:t>The place where you offered your best. </a:t>
            </a:r>
          </a:p>
        </p:txBody>
      </p:sp>
      <p:sp>
        <p:nvSpPr>
          <p:cNvPr id="4" name="Content Placeholder 3">
            <a:extLst>
              <a:ext uri="{FF2B5EF4-FFF2-40B4-BE49-F238E27FC236}">
                <a16:creationId xmlns:a16="http://schemas.microsoft.com/office/drawing/2014/main" id="{68C3594C-6E82-6F4D-A4EA-2C78CAC993CB}"/>
              </a:ext>
            </a:extLst>
          </p:cNvPr>
          <p:cNvSpPr>
            <a:spLocks noGrp="1"/>
          </p:cNvSpPr>
          <p:nvPr>
            <p:ph sz="half" idx="2"/>
          </p:nvPr>
        </p:nvSpPr>
        <p:spPr>
          <a:xfrm>
            <a:off x="3228393" y="1119850"/>
            <a:ext cx="5915606" cy="4595150"/>
          </a:xfrm>
        </p:spPr>
        <p:txBody>
          <a:bodyPr>
            <a:normAutofit/>
          </a:bodyPr>
          <a:lstStyle/>
          <a:p>
            <a:pPr marL="0" indent="0">
              <a:buNone/>
            </a:pPr>
            <a:r>
              <a:rPr lang="en-US" dirty="0"/>
              <a:t>[Exo 23:19 NASB95] 19 "You shall bring the choice first fruits of your soil into the house of the LORD your God. "You are not to boil a young goat in the milk of its mother. </a:t>
            </a:r>
            <a:br>
              <a:rPr lang="en-US" dirty="0"/>
            </a:br>
            <a:br>
              <a:rPr lang="en-US" dirty="0"/>
            </a:br>
            <a:r>
              <a:rPr lang="en-US" dirty="0"/>
              <a:t>[Exo 34:26 NASB95] 26 "You shall bring the very first of the first fruits of your soil into the house of the LORD your God. "You shall not boil a young goat in its mother's milk." </a:t>
            </a:r>
            <a:br>
              <a:rPr lang="en-US" dirty="0"/>
            </a:br>
            <a:br>
              <a:rPr lang="en-US" dirty="0"/>
            </a:br>
            <a:r>
              <a:rPr lang="en-US" dirty="0"/>
              <a:t>[</a:t>
            </a:r>
            <a:r>
              <a:rPr lang="en-US" dirty="0" err="1"/>
              <a:t>Deu</a:t>
            </a:r>
            <a:r>
              <a:rPr lang="en-US" dirty="0"/>
              <a:t> 23:18 NASB95] 18 "You shall not bring the hire of a harlot or the wages of a dog into the house of the LORD your God for any votive offering, for both of these are an abomination to the LORD your God.</a:t>
            </a:r>
          </a:p>
        </p:txBody>
      </p:sp>
    </p:spTree>
    <p:extLst>
      <p:ext uri="{BB962C8B-B14F-4D97-AF65-F5344CB8AC3E}">
        <p14:creationId xmlns:p14="http://schemas.microsoft.com/office/powerpoint/2010/main" val="32362200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5E3B-8CD4-214E-B8CC-53A441A91C64}"/>
              </a:ext>
            </a:extLst>
          </p:cNvPr>
          <p:cNvSpPr>
            <a:spLocks noGrp="1"/>
          </p:cNvSpPr>
          <p:nvPr>
            <p:ph type="title"/>
          </p:nvPr>
        </p:nvSpPr>
        <p:spPr>
          <a:xfrm>
            <a:off x="685800" y="15213"/>
            <a:ext cx="7886700" cy="1104636"/>
          </a:xfrm>
        </p:spPr>
        <p:txBody>
          <a:bodyPr>
            <a:normAutofit fontScale="90000"/>
          </a:bodyPr>
          <a:lstStyle/>
          <a:p>
            <a:pPr algn="ctr"/>
            <a:r>
              <a:rPr lang="en-US" sz="4000" dirty="0"/>
              <a:t>The dwelling place of God was supposed to be…</a:t>
            </a:r>
          </a:p>
        </p:txBody>
      </p:sp>
      <p:sp>
        <p:nvSpPr>
          <p:cNvPr id="3" name="Content Placeholder 2">
            <a:extLst>
              <a:ext uri="{FF2B5EF4-FFF2-40B4-BE49-F238E27FC236}">
                <a16:creationId xmlns:a16="http://schemas.microsoft.com/office/drawing/2014/main" id="{B0A12BE0-E8DF-E24A-904E-6A5238A478CC}"/>
              </a:ext>
            </a:extLst>
          </p:cNvPr>
          <p:cNvSpPr>
            <a:spLocks noGrp="1"/>
          </p:cNvSpPr>
          <p:nvPr>
            <p:ph sz="half" idx="1"/>
          </p:nvPr>
        </p:nvSpPr>
        <p:spPr>
          <a:xfrm>
            <a:off x="1" y="1119849"/>
            <a:ext cx="3228392" cy="4579937"/>
          </a:xfrm>
        </p:spPr>
        <p:txBody>
          <a:bodyPr>
            <a:normAutofit/>
          </a:bodyPr>
          <a:lstStyle/>
          <a:p>
            <a:r>
              <a:rPr lang="en-US" dirty="0"/>
              <a:t>The place where God dwelt. </a:t>
            </a:r>
          </a:p>
          <a:p>
            <a:r>
              <a:rPr lang="en-US" dirty="0"/>
              <a:t>The place where you offered your best. </a:t>
            </a:r>
          </a:p>
          <a:p>
            <a:r>
              <a:rPr lang="en-US" dirty="0"/>
              <a:t>A place where people would hear about the word of the Lord. </a:t>
            </a:r>
          </a:p>
        </p:txBody>
      </p:sp>
      <p:sp>
        <p:nvSpPr>
          <p:cNvPr id="4" name="Content Placeholder 3">
            <a:extLst>
              <a:ext uri="{FF2B5EF4-FFF2-40B4-BE49-F238E27FC236}">
                <a16:creationId xmlns:a16="http://schemas.microsoft.com/office/drawing/2014/main" id="{68C3594C-6E82-6F4D-A4EA-2C78CAC993CB}"/>
              </a:ext>
            </a:extLst>
          </p:cNvPr>
          <p:cNvSpPr>
            <a:spLocks noGrp="1"/>
          </p:cNvSpPr>
          <p:nvPr>
            <p:ph sz="half" idx="2"/>
          </p:nvPr>
        </p:nvSpPr>
        <p:spPr>
          <a:xfrm>
            <a:off x="3228393" y="1119850"/>
            <a:ext cx="5915606" cy="4595150"/>
          </a:xfrm>
        </p:spPr>
        <p:txBody>
          <a:bodyPr anchor="ctr">
            <a:normAutofit/>
          </a:bodyPr>
          <a:lstStyle/>
          <a:p>
            <a:pPr marL="0" indent="0" algn="ctr">
              <a:buNone/>
            </a:pPr>
            <a:r>
              <a:rPr lang="en-US" sz="2800" dirty="0"/>
              <a:t>Jeremiah 7:1 The word that came to  Jeremiah from the Lord, saying, 2 “Stand at the gate of the Lord’s house and proclaim there this word, and say, ‘Hear the word of the Lord, all you of Judah, who enter by these gates to worship the Lord</a:t>
            </a:r>
            <a:r>
              <a:rPr lang="en-US" dirty="0"/>
              <a:t>!’”</a:t>
            </a:r>
          </a:p>
        </p:txBody>
      </p:sp>
    </p:spTree>
    <p:extLst>
      <p:ext uri="{BB962C8B-B14F-4D97-AF65-F5344CB8AC3E}">
        <p14:creationId xmlns:p14="http://schemas.microsoft.com/office/powerpoint/2010/main" val="37164058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build="p"/>
    </p:bldLst>
  </p:timing>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336</TotalTime>
  <Words>2245</Words>
  <Application>Microsoft Macintosh PowerPoint</Application>
  <PresentationFormat>On-screen Show (16:10)</PresentationFormat>
  <Paragraphs>103</Paragraphs>
  <Slides>22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A few of Jesus’ interactions with the temple</vt:lpstr>
      <vt:lpstr>PowerPoint Presentation</vt:lpstr>
      <vt:lpstr>Your Body is the Temple  of God</vt:lpstr>
      <vt:lpstr>PowerPoint Presentation</vt:lpstr>
      <vt:lpstr>Possible misconceptions the church at Corinth had about their bodies </vt:lpstr>
      <vt:lpstr>PowerPoint Presentation</vt:lpstr>
      <vt:lpstr>The dwelling place of God was supposed to be…</vt:lpstr>
      <vt:lpstr>The dwelling place of God was supposed to be…</vt:lpstr>
      <vt:lpstr>The dwelling place of God was supposed to be…</vt:lpstr>
      <vt:lpstr>The dwelling place of God was supposed to be…</vt:lpstr>
      <vt:lpstr>The dwelling place of God was supposed to be…</vt:lpstr>
      <vt:lpstr>The dwelling place of God was supposed to be…</vt:lpstr>
      <vt:lpstr>The dwelling place of God was supposed to be…</vt:lpstr>
      <vt:lpstr>How the house of the Lord was abused:</vt:lpstr>
      <vt:lpstr>How the house of the Lord was abused:</vt:lpstr>
      <vt:lpstr>How the house of the Lord was abused:</vt:lpstr>
      <vt:lpstr>How the house of the Lord was abused:</vt:lpstr>
      <vt:lpstr>How the house of the Lord was abused:</vt:lpstr>
      <vt:lpstr>How the house of the Lord was abused:</vt:lpstr>
      <vt:lpstr>How the house of the Lord was abused:</vt:lpstr>
      <vt:lpstr>PowerPoint Presentation</vt:lpstr>
      <vt:lpstr>The Lord wants to fill His house with glory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few of Jesus’ interactions with the temple</dc:title>
  <dc:creator>Bill Sanchez</dc:creator>
  <cp:lastModifiedBy>Bill Sanchez</cp:lastModifiedBy>
  <cp:revision>4</cp:revision>
  <dcterms:created xsi:type="dcterms:W3CDTF">2021-10-09T20:17:16Z</dcterms:created>
  <dcterms:modified xsi:type="dcterms:W3CDTF">2021-10-10T01:53:29Z</dcterms:modified>
</cp:coreProperties>
</file>