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6" r:id="rId4"/>
    <p:sldId id="328" r:id="rId5"/>
    <p:sldId id="330" r:id="rId6"/>
    <p:sldId id="331" r:id="rId7"/>
    <p:sldId id="329" r:id="rId8"/>
    <p:sldId id="335" r:id="rId9"/>
    <p:sldId id="333" r:id="rId10"/>
    <p:sldId id="334" r:id="rId11"/>
    <p:sldId id="336" r:id="rId1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079"/>
    <a:srgbClr val="AE8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4"/>
  </p:normalViewPr>
  <p:slideViewPr>
    <p:cSldViewPr snapToGrid="0" snapToObjects="1">
      <p:cViewPr varScale="1">
        <p:scale>
          <a:sx n="123" d="100"/>
          <a:sy n="123"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AC628-F187-1E4F-B7D7-5091F82E1F1E}" type="datetimeFigureOut">
              <a:rPr lang="en-US" smtClean="0"/>
              <a:t>10/31/21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8DC62-4256-4A41-91F7-7A5420690473}" type="slidenum">
              <a:rPr lang="en-US" smtClean="0"/>
              <a:t>‹#›</a:t>
            </a:fld>
            <a:endParaRPr lang="en-US"/>
          </a:p>
        </p:txBody>
      </p:sp>
    </p:spTree>
    <p:extLst>
      <p:ext uri="{BB962C8B-B14F-4D97-AF65-F5344CB8AC3E}">
        <p14:creationId xmlns:p14="http://schemas.microsoft.com/office/powerpoint/2010/main" val="156335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836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848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5164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9011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FFD76-683F-1E45-820E-F8E89C4F3655}"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3889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FFD76-683F-1E45-820E-F8E89C4F3655}"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4108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FFD76-683F-1E45-820E-F8E89C4F3655}" type="datetimeFigureOut">
              <a:rPr lang="en-US" smtClean="0"/>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5735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FFD76-683F-1E45-820E-F8E89C4F3655}" type="datetimeFigureOut">
              <a:rPr lang="en-US" smtClean="0"/>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2500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FFD76-683F-1E45-820E-F8E89C4F3655}" type="datetimeFigureOut">
              <a:rPr lang="en-US" smtClean="0"/>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8643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78433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43604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55FFD76-683F-1E45-820E-F8E89C4F3655}" type="datetimeFigureOut">
              <a:rPr lang="en-US" smtClean="0"/>
              <a:t>10/31/21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73CC3B3-89A1-EA4C-BB66-C556A99F5D59}" type="slidenum">
              <a:rPr lang="en-US" smtClean="0"/>
              <a:t>‹#›</a:t>
            </a:fld>
            <a:endParaRPr lang="en-US"/>
          </a:p>
        </p:txBody>
      </p:sp>
    </p:spTree>
    <p:extLst>
      <p:ext uri="{BB962C8B-B14F-4D97-AF65-F5344CB8AC3E}">
        <p14:creationId xmlns:p14="http://schemas.microsoft.com/office/powerpoint/2010/main" val="171431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6955-0983-294B-A981-DA0B782A2F5B}"/>
              </a:ext>
            </a:extLst>
          </p:cNvPr>
          <p:cNvSpPr>
            <a:spLocks noGrp="1"/>
          </p:cNvSpPr>
          <p:nvPr>
            <p:ph type="ctrTitle"/>
          </p:nvPr>
        </p:nvSpPr>
        <p:spPr>
          <a:xfrm>
            <a:off x="83126" y="2220285"/>
            <a:ext cx="4810149" cy="915030"/>
          </a:xfrm>
          <a:solidFill>
            <a:srgbClr val="AE8B72">
              <a:alpha val="87000"/>
            </a:srgbClr>
          </a:solidFill>
        </p:spPr>
        <p:txBody>
          <a:bodyPr>
            <a:normAutofit/>
          </a:bodyPr>
          <a:lstStyle/>
          <a:p>
            <a:r>
              <a:rPr lang="en-US" sz="3600" b="1" dirty="0"/>
              <a:t>Honoring the Name</a:t>
            </a:r>
            <a:br>
              <a:rPr lang="en-US" sz="4400" b="1" dirty="0"/>
            </a:br>
            <a:r>
              <a:rPr lang="en-US" sz="2400" b="1" dirty="0"/>
              <a:t>Leviticus 24-25</a:t>
            </a:r>
            <a:endParaRPr lang="en-US" sz="4400" b="1" dirty="0"/>
          </a:p>
        </p:txBody>
      </p:sp>
    </p:spTree>
    <p:extLst>
      <p:ext uri="{BB962C8B-B14F-4D97-AF65-F5344CB8AC3E}">
        <p14:creationId xmlns:p14="http://schemas.microsoft.com/office/powerpoint/2010/main" val="207944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8"/>
            <a:ext cx="7232072" cy="618632"/>
          </a:xfrm>
        </p:spPr>
        <p:txBody>
          <a:bodyPr>
            <a:noAutofit/>
          </a:bodyPr>
          <a:lstStyle/>
          <a:p>
            <a:pPr algn="ctr"/>
            <a:r>
              <a:rPr lang="en-US" sz="3600" b="1" dirty="0"/>
              <a:t>Sabbath &amp; Jubilee Years (25:1-55)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675409"/>
            <a:ext cx="9060871" cy="5039593"/>
          </a:xfrm>
        </p:spPr>
        <p:txBody>
          <a:bodyPr>
            <a:noAutofit/>
          </a:bodyPr>
          <a:lstStyle/>
          <a:p>
            <a:r>
              <a:rPr lang="en-US" sz="1600" b="1" dirty="0"/>
              <a:t>Ways to Redeem Land (vs. 23-28; 47-55)</a:t>
            </a:r>
          </a:p>
          <a:p>
            <a:pPr lvl="1"/>
            <a:r>
              <a:rPr lang="en-US" sz="1400" b="1" dirty="0"/>
              <a:t>God, as Owner, Can Dictate These Laws (vs. 23-24)</a:t>
            </a:r>
          </a:p>
          <a:p>
            <a:pPr lvl="2"/>
            <a:r>
              <a:rPr lang="en-US" sz="1200" b="1" dirty="0"/>
              <a:t>They Are “Strangers With” God Even in the Promised Land (Made For Something Even Better)</a:t>
            </a:r>
          </a:p>
          <a:p>
            <a:pPr lvl="1"/>
            <a:r>
              <a:rPr lang="en-US" sz="1400" b="1" dirty="0"/>
              <a:t>Three Ways to Redeem Land (vs. 25-28)</a:t>
            </a:r>
          </a:p>
          <a:p>
            <a:pPr lvl="2"/>
            <a:r>
              <a:rPr lang="en-US" sz="1200" b="1" dirty="0"/>
              <a:t>Kinsmen Redeemer (vs. 25; Generous Concern for the Poor)</a:t>
            </a:r>
          </a:p>
          <a:p>
            <a:pPr lvl="2"/>
            <a:r>
              <a:rPr lang="en-US" sz="1200" b="1" dirty="0"/>
              <a:t>Seller Prospers &amp; Buys Land Back (vs. 26-27)</a:t>
            </a:r>
          </a:p>
          <a:p>
            <a:pPr lvl="2"/>
            <a:r>
              <a:rPr lang="en-US" sz="1200" b="1" dirty="0"/>
              <a:t>Seller Waits Until the Year of Jubilee (vs. 28)</a:t>
            </a:r>
          </a:p>
          <a:p>
            <a:pPr lvl="1"/>
            <a:r>
              <a:rPr lang="en-US" sz="1400" b="1" dirty="0"/>
              <a:t>Same Laws Apply to Stranger or Sojourner Who Becomes Rich (vs. 47-55)</a:t>
            </a:r>
          </a:p>
          <a:p>
            <a:r>
              <a:rPr lang="en-US" sz="1600" b="1" dirty="0"/>
              <a:t>Houses &amp; Zoning (vs. 29-34)</a:t>
            </a:r>
          </a:p>
          <a:p>
            <a:pPr lvl="1"/>
            <a:r>
              <a:rPr lang="en-US" sz="1400" b="1" dirty="0"/>
              <a:t>In In a Walled City: If Someone Doesn’t Redeem Within a Year, It Is Never Returned (Not Tied to Agriculture)</a:t>
            </a:r>
          </a:p>
          <a:p>
            <a:pPr lvl="1"/>
            <a:r>
              <a:rPr lang="en-US" sz="1400" b="1" dirty="0"/>
              <a:t>Not In a Walled City: Subject to Redemption Laws &amp; Jubilee Year</a:t>
            </a:r>
          </a:p>
          <a:p>
            <a:pPr lvl="1"/>
            <a:r>
              <a:rPr lang="en-US" sz="1400" b="1" dirty="0"/>
              <a:t>Levite Town: Houses Can &amp; Redeemed, But They Can Never Sell Their Pastureland</a:t>
            </a:r>
          </a:p>
          <a:p>
            <a:r>
              <a:rPr lang="en-US" sz="1600" b="1" dirty="0"/>
              <a:t>Slaves (vs. 35-46)</a:t>
            </a:r>
          </a:p>
          <a:p>
            <a:pPr lvl="1"/>
            <a:r>
              <a:rPr lang="en-US" sz="1400" b="1" dirty="0"/>
              <a:t>Poor Israelites (vs. 35-43)</a:t>
            </a:r>
          </a:p>
          <a:p>
            <a:pPr lvl="2"/>
            <a:r>
              <a:rPr lang="en-US" sz="1200" b="1" dirty="0"/>
              <a:t>Supporting a Poor Israelite (vs. 35-38)</a:t>
            </a:r>
          </a:p>
          <a:p>
            <a:pPr lvl="3"/>
            <a:r>
              <a:rPr lang="en-US" sz="1200" b="1" dirty="0"/>
              <a:t>Charging Interest Would Be a Failure to “Fear God” (vs. 36)</a:t>
            </a:r>
          </a:p>
          <a:p>
            <a:pPr lvl="3"/>
            <a:r>
              <a:rPr lang="en-US" sz="1200" b="1" dirty="0"/>
              <a:t>“God Has Been Good to You, You Be Good to Others” (vs. 38)</a:t>
            </a:r>
          </a:p>
          <a:p>
            <a:pPr lvl="2"/>
            <a:r>
              <a:rPr lang="en-US" sz="1200" b="1" dirty="0"/>
              <a:t>Indentured Servitude (vs. 39-43)</a:t>
            </a:r>
          </a:p>
          <a:p>
            <a:pPr lvl="3"/>
            <a:r>
              <a:rPr lang="en-US" sz="1200" b="1" dirty="0"/>
              <a:t>Not Same as United States Slavery</a:t>
            </a:r>
          </a:p>
          <a:p>
            <a:pPr lvl="3"/>
            <a:r>
              <a:rPr lang="en-US" sz="1200" b="1" dirty="0"/>
              <a:t>Released In Jubilee Year</a:t>
            </a:r>
          </a:p>
          <a:p>
            <a:pPr lvl="1"/>
            <a:r>
              <a:rPr lang="en-US" sz="1400" b="1" dirty="0"/>
              <a:t>Foreign Slaves Could be Purchased &amp; Were Not Subject to Jubilee (vs. 44-46; Not Stolen – Ex. 21:16)</a:t>
            </a:r>
          </a:p>
          <a:p>
            <a:pPr marL="342900" lvl="1" indent="0">
              <a:buNone/>
            </a:pPr>
            <a:endParaRPr lang="en-US" sz="1600" b="1" dirty="0"/>
          </a:p>
          <a:p>
            <a:pPr lvl="1"/>
            <a:endParaRPr lang="en-US" sz="1400" b="1" dirty="0"/>
          </a:p>
          <a:p>
            <a:pPr lvl="1"/>
            <a:endParaRPr lang="en-US" sz="1400" b="1" dirty="0"/>
          </a:p>
          <a:p>
            <a:pPr marL="457200" lvl="1" indent="0">
              <a:buNone/>
            </a:pPr>
            <a:endParaRPr lang="en-US" sz="14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1273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dissolve">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dissolve">
                                      <p:cBhvr>
                                        <p:cTn id="107"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Sabbath &amp; Jubilee Years (25:1-55)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2"/>
            <a:ext cx="9060871" cy="4649009"/>
          </a:xfrm>
        </p:spPr>
        <p:txBody>
          <a:bodyPr>
            <a:noAutofit/>
          </a:bodyPr>
          <a:lstStyle/>
          <a:p>
            <a:endParaRPr lang="en-US" b="1" dirty="0"/>
          </a:p>
          <a:p>
            <a:r>
              <a:rPr lang="en-US" sz="2400" b="1"/>
              <a:t>Jubilee Avoids Two </a:t>
            </a:r>
            <a:r>
              <a:rPr lang="en-US" sz="2400" b="1" dirty="0"/>
              <a:t>Extremes</a:t>
            </a:r>
          </a:p>
          <a:p>
            <a:pPr lvl="1"/>
            <a:r>
              <a:rPr lang="en-US" sz="2000" b="1" dirty="0"/>
              <a:t>Capitalism: Laws Avoid the Buildup of Wealth by a Few</a:t>
            </a:r>
          </a:p>
          <a:p>
            <a:pPr lvl="1"/>
            <a:r>
              <a:rPr lang="en-US" sz="2000" b="1" dirty="0"/>
              <a:t>Communism: Laws Avoid Oppressive Control</a:t>
            </a:r>
          </a:p>
          <a:p>
            <a:pPr marL="0" indent="0">
              <a:buNone/>
            </a:pPr>
            <a:endParaRPr lang="en-US" sz="2400" b="1" dirty="0"/>
          </a:p>
          <a:p>
            <a:r>
              <a:rPr lang="en-US" sz="2400" b="1" dirty="0"/>
              <a:t>The Well Being Brethren Is More Important Than Your Wealth</a:t>
            </a:r>
          </a:p>
          <a:p>
            <a:pPr marL="0" indent="0">
              <a:buNone/>
            </a:pPr>
            <a:endParaRPr lang="en-US" sz="2400" b="1" dirty="0"/>
          </a:p>
          <a:p>
            <a:r>
              <a:rPr lang="en-US" sz="2400" b="1" dirty="0"/>
              <a:t>A Future Trumpet Will Be Blown That Brings us to Our Possession</a:t>
            </a:r>
          </a:p>
          <a:p>
            <a:pPr lvl="1"/>
            <a:r>
              <a:rPr lang="en-US" sz="2000" b="1" dirty="0"/>
              <a:t>“</a:t>
            </a:r>
            <a:r>
              <a:rPr lang="en-US" sz="2000" b="1" baseline="30000" dirty="0"/>
              <a:t>16</a:t>
            </a:r>
            <a:r>
              <a:rPr lang="en-US" sz="2000" b="1" dirty="0"/>
              <a:t>For the Lord himself will descend from heaven with a cry of command, with the voice of an archangel, and with the sound of the trumpet of God. And the dead in Christ will rise first. </a:t>
            </a:r>
            <a:r>
              <a:rPr lang="en-US" sz="2000" b="1" baseline="30000" dirty="0"/>
              <a:t>17</a:t>
            </a:r>
            <a:r>
              <a:rPr lang="en-US" sz="2000" b="1" dirty="0"/>
              <a:t>Then we who are alive, who are left, will be caught up together with them in the clouds to meet the Lord in the air, and so we will always be with the Lord.” (1 Thessalonians 4:16-17)</a:t>
            </a:r>
          </a:p>
          <a:p>
            <a:pPr lvl="1"/>
            <a:endParaRPr lang="en-US" b="1" dirty="0"/>
          </a:p>
          <a:p>
            <a:pPr marL="342900" lvl="1" indent="0">
              <a:buNone/>
            </a:pPr>
            <a:endParaRPr lang="en-US" b="1" dirty="0"/>
          </a:p>
          <a:p>
            <a:pPr lvl="1"/>
            <a:endParaRPr lang="en-US" sz="1600" b="1" dirty="0"/>
          </a:p>
          <a:p>
            <a:pPr lvl="1"/>
            <a:endParaRPr lang="en-US" sz="1600" b="1" dirty="0"/>
          </a:p>
          <a:p>
            <a:pPr marL="457200" lvl="1" indent="0">
              <a:buNone/>
            </a:pPr>
            <a:endParaRPr lang="en-US" sz="1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87666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AC3B6-B387-E842-AB2B-34F7CBB6FA9F}"/>
              </a:ext>
            </a:extLst>
          </p:cNvPr>
          <p:cNvPicPr>
            <a:picLocks noChangeAspect="1"/>
          </p:cNvPicPr>
          <p:nvPr/>
        </p:nvPicPr>
        <p:blipFill>
          <a:blip r:embed="rId2"/>
          <a:stretch>
            <a:fillRect/>
          </a:stretch>
        </p:blipFill>
        <p:spPr>
          <a:xfrm>
            <a:off x="853409" y="127538"/>
            <a:ext cx="7437181" cy="5459924"/>
          </a:xfrm>
          <a:prstGeom prst="rect">
            <a:avLst/>
          </a:prstGeom>
        </p:spPr>
      </p:pic>
    </p:spTree>
    <p:extLst>
      <p:ext uri="{BB962C8B-B14F-4D97-AF65-F5344CB8AC3E}">
        <p14:creationId xmlns:p14="http://schemas.microsoft.com/office/powerpoint/2010/main" val="363230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6"/>
            <a:ext cx="6836266" cy="836841"/>
          </a:xfrm>
        </p:spPr>
        <p:txBody>
          <a:bodyPr/>
          <a:lstStyle/>
          <a:p>
            <a:pPr algn="ctr"/>
            <a:r>
              <a:rPr lang="en-US" sz="4000" b="1" dirty="0"/>
              <a:t>Honoring the Name</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Autofit/>
          </a:bodyPr>
          <a:lstStyle/>
          <a:p>
            <a:r>
              <a:rPr lang="en-US" sz="2400" b="1" dirty="0"/>
              <a:t>Introductory Thoughts</a:t>
            </a:r>
          </a:p>
          <a:p>
            <a:pPr lvl="1"/>
            <a:r>
              <a:rPr lang="en-US" sz="2000" b="1" dirty="0"/>
              <a:t>Narratives in Leviticus </a:t>
            </a:r>
          </a:p>
          <a:p>
            <a:pPr lvl="2"/>
            <a:r>
              <a:rPr lang="en-US" sz="1600" b="1" dirty="0"/>
              <a:t>Nadab &amp; Abihu (Corresponds to Ch. 1-17 About Approaching God)</a:t>
            </a:r>
          </a:p>
          <a:p>
            <a:pPr lvl="2"/>
            <a:r>
              <a:rPr lang="en-US" sz="1600" b="1" dirty="0"/>
              <a:t>The Son Who Blasphemed the Name (Corresponds to Ch. 18-27 About Holy Living) </a:t>
            </a:r>
          </a:p>
          <a:p>
            <a:pPr lvl="1"/>
            <a:r>
              <a:rPr lang="en-US" sz="2000" b="1" dirty="0"/>
              <a:t>The Tabernacle as God’s House</a:t>
            </a:r>
          </a:p>
          <a:p>
            <a:pPr lvl="2"/>
            <a:r>
              <a:rPr lang="en-US" sz="1600" b="1" dirty="0"/>
              <a:t>God Wants to Dwell in Israel’s Midst (Exodus 25:8)</a:t>
            </a:r>
          </a:p>
          <a:p>
            <a:pPr lvl="2"/>
            <a:r>
              <a:rPr lang="en-US" sz="1600" b="1" dirty="0"/>
              <a:t>God Wants Israel to Visit His House (Leviticus 23)</a:t>
            </a:r>
          </a:p>
          <a:p>
            <a:pPr lvl="2"/>
            <a:r>
              <a:rPr lang="en-US" sz="1600" b="1" dirty="0"/>
              <a:t>God Has Furniture &amp; Lighting in His House (Leviticus 24:1-9)</a:t>
            </a:r>
          </a:p>
          <a:p>
            <a:pPr lvl="2"/>
            <a:r>
              <a:rPr lang="en-US" sz="1600" b="1" dirty="0"/>
              <a:t>God’s Family Name Must be Honored (Leviticus 24:10-23)</a:t>
            </a:r>
          </a:p>
          <a:p>
            <a:pPr lvl="2"/>
            <a:r>
              <a:rPr lang="en-US" sz="1600" b="1" dirty="0"/>
              <a:t>God’s Land Must Be Respected (Leviticus 25)</a:t>
            </a:r>
          </a:p>
          <a:p>
            <a:pPr marL="685800" lvl="2" indent="0">
              <a:buNone/>
            </a:pPr>
            <a:endParaRPr lang="en-US" sz="1800" b="1" dirty="0"/>
          </a:p>
          <a:p>
            <a:r>
              <a:rPr lang="en-US" sz="2400" b="1" dirty="0"/>
              <a:t>Outline of Section</a:t>
            </a:r>
          </a:p>
          <a:p>
            <a:pPr lvl="1"/>
            <a:r>
              <a:rPr lang="en-US" sz="2000" b="1" dirty="0"/>
              <a:t>The Lamp &amp; Bread (24:1-9)</a:t>
            </a:r>
          </a:p>
          <a:p>
            <a:pPr lvl="1"/>
            <a:r>
              <a:rPr lang="en-US" sz="2000" b="1" dirty="0"/>
              <a:t>The Case of Blasphemy (24:10-23)</a:t>
            </a:r>
          </a:p>
          <a:p>
            <a:pPr lvl="1"/>
            <a:r>
              <a:rPr lang="en-US" sz="2000" b="1" dirty="0"/>
              <a:t>Sabbath &amp; Jubilee Years (25:1-55)</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4960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dissolv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dissolv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dissolve">
                                      <p:cBhvr>
                                        <p:cTn id="7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556288"/>
          </a:xfrm>
        </p:spPr>
        <p:txBody>
          <a:bodyPr>
            <a:noAutofit/>
          </a:bodyPr>
          <a:lstStyle/>
          <a:p>
            <a:pPr algn="ctr"/>
            <a:r>
              <a:rPr lang="en-US" sz="3600" b="1" dirty="0"/>
              <a:t>The Lamp &amp; Bread (24:1-9)</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613065"/>
            <a:ext cx="9060871" cy="5101938"/>
          </a:xfrm>
        </p:spPr>
        <p:txBody>
          <a:bodyPr>
            <a:noAutofit/>
          </a:bodyPr>
          <a:lstStyle/>
          <a:p>
            <a:r>
              <a:rPr lang="en-US" sz="1800" b="1" dirty="0"/>
              <a:t>The Lamp of “Pure” Gold (vs. 1-4; cf. Exodus 25:31-40; 27:20-21)</a:t>
            </a:r>
          </a:p>
          <a:p>
            <a:pPr lvl="1"/>
            <a:r>
              <a:rPr lang="en-US" sz="1600" b="1" dirty="0"/>
              <a:t>Must Burn “Pure” Oil “Regularly” (vs. 2)</a:t>
            </a:r>
          </a:p>
          <a:p>
            <a:pPr lvl="2"/>
            <a:r>
              <a:rPr lang="en-US" sz="1400" b="1" dirty="0"/>
              <a:t>Oil Provided by the People of Israel (vs. 2; Olives Would Be Brought at Feast of Booths)</a:t>
            </a:r>
          </a:p>
          <a:p>
            <a:pPr lvl="2"/>
            <a:r>
              <a:rPr lang="en-US" sz="1400" b="1" dirty="0"/>
              <a:t>Aaron Must “Arrange” Lamp Morning &amp; Evening </a:t>
            </a:r>
          </a:p>
          <a:p>
            <a:pPr lvl="3"/>
            <a:r>
              <a:rPr lang="en-US" sz="1400" b="1" dirty="0"/>
              <a:t>Trim Lamps Every Morning &amp; Oil Added (Exodus 30:7-8; cf. Matthew 25:1-13; Titus 2:10)</a:t>
            </a:r>
          </a:p>
          <a:p>
            <a:pPr lvl="3"/>
            <a:r>
              <a:rPr lang="en-US" sz="1400" b="1" dirty="0"/>
              <a:t>In God’s House, “The Light is Always Left On” </a:t>
            </a:r>
          </a:p>
          <a:p>
            <a:pPr lvl="1"/>
            <a:r>
              <a:rPr lang="en-US" sz="1600" b="1" dirty="0"/>
              <a:t>Connections to the New Covenant</a:t>
            </a:r>
          </a:p>
          <a:p>
            <a:pPr lvl="2"/>
            <a:r>
              <a:rPr lang="en-US" sz="1400" b="1" dirty="0"/>
              <a:t>Jesus is the Light of the World (John 1:14 – Tabernacle Looks to Jesus)</a:t>
            </a:r>
          </a:p>
          <a:p>
            <a:pPr lvl="2"/>
            <a:r>
              <a:rPr lang="en-US" sz="1400" b="1" dirty="0"/>
              <a:t>We Are to Regularly Be Lights in the World</a:t>
            </a:r>
          </a:p>
          <a:p>
            <a:r>
              <a:rPr lang="en-US" sz="1800" b="1" dirty="0"/>
              <a:t>The Bread on the “Pure” Gold Table (vs. 5-9; Exodus 25:23-30)</a:t>
            </a:r>
          </a:p>
          <a:p>
            <a:pPr lvl="1"/>
            <a:r>
              <a:rPr lang="en-US" sz="1600" b="1" dirty="0"/>
              <a:t>Arrangement</a:t>
            </a:r>
          </a:p>
          <a:p>
            <a:pPr lvl="2"/>
            <a:r>
              <a:rPr lang="en-US" sz="1400" b="1" dirty="0"/>
              <a:t>12 Loaves of Bread Baked From “Fine Flour”</a:t>
            </a:r>
          </a:p>
          <a:p>
            <a:pPr lvl="2"/>
            <a:r>
              <a:rPr lang="en-US" sz="1400" b="1" dirty="0"/>
              <a:t>3.5 Pounds of Flour in Each Loaf of Bread (2/10 of an Ephah)</a:t>
            </a:r>
          </a:p>
          <a:p>
            <a:pPr lvl="2"/>
            <a:r>
              <a:rPr lang="en-US" sz="1400" b="1" dirty="0"/>
              <a:t>Debate: Two Rows of Six or Two Piles of Six</a:t>
            </a:r>
          </a:p>
          <a:p>
            <a:pPr lvl="2"/>
            <a:r>
              <a:rPr lang="en-US" sz="1400" b="1" dirty="0"/>
              <a:t>Frankincense Likely in Container on the Bread (vs. 7)</a:t>
            </a:r>
          </a:p>
          <a:p>
            <a:pPr lvl="2"/>
            <a:r>
              <a:rPr lang="en-US" sz="1400" b="1" dirty="0"/>
              <a:t>Bread Changed Every Sabbath (vs. 8)</a:t>
            </a:r>
          </a:p>
          <a:p>
            <a:pPr lvl="2"/>
            <a:r>
              <a:rPr lang="en-US" sz="1400" b="1" dirty="0"/>
              <a:t>Priests Eat the Old Bread (vs. 9)</a:t>
            </a:r>
          </a:p>
          <a:p>
            <a:pPr lvl="1"/>
            <a:r>
              <a:rPr lang="en-US" sz="1600" b="1" dirty="0"/>
              <a:t>Connections to the New Covenant</a:t>
            </a:r>
          </a:p>
          <a:p>
            <a:pPr lvl="2"/>
            <a:r>
              <a:rPr lang="en-US" sz="1400" b="1" dirty="0"/>
              <a:t>Jesus is the Bread of Life (John 6:35)</a:t>
            </a:r>
          </a:p>
          <a:p>
            <a:pPr lvl="2"/>
            <a:r>
              <a:rPr lang="en-US" sz="1400" b="1" dirty="0"/>
              <a:t>When Jesus Multiplied the Bread, There Were 12 Baskets Left Over (Mark 6:43)</a:t>
            </a:r>
          </a:p>
          <a:p>
            <a:pPr lvl="1"/>
            <a:endParaRPr lang="en-US" sz="1600" b="1" dirty="0"/>
          </a:p>
          <a:p>
            <a:pPr marL="457200" lvl="1" indent="0">
              <a:buNone/>
            </a:pPr>
            <a:endParaRPr lang="en-US" sz="1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73761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dissolve">
                                      <p:cBhvr>
                                        <p:cTn id="102"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91369"/>
          </a:xfrm>
        </p:spPr>
        <p:txBody>
          <a:bodyPr>
            <a:noAutofit/>
          </a:bodyPr>
          <a:lstStyle/>
          <a:p>
            <a:pPr algn="ctr"/>
            <a:r>
              <a:rPr lang="en-US" sz="3600" b="1" dirty="0"/>
              <a:t>The Case of Blasphemy (24:10-23) </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48146"/>
            <a:ext cx="9060871" cy="4966856"/>
          </a:xfrm>
        </p:spPr>
        <p:txBody>
          <a:bodyPr>
            <a:noAutofit/>
          </a:bodyPr>
          <a:lstStyle/>
          <a:p>
            <a:r>
              <a:rPr lang="en-US" sz="2400" b="1" dirty="0"/>
              <a:t>The Situation (vs. 10-12)</a:t>
            </a:r>
            <a:r>
              <a:rPr lang="en-US" sz="1800" b="1" dirty="0"/>
              <a:t> </a:t>
            </a:r>
          </a:p>
          <a:p>
            <a:pPr lvl="1"/>
            <a:r>
              <a:rPr lang="en-US" sz="2000" b="1" dirty="0"/>
              <a:t>The Perpetrator </a:t>
            </a:r>
          </a:p>
          <a:p>
            <a:pPr lvl="2"/>
            <a:r>
              <a:rPr lang="en-US" sz="1800" b="1" dirty="0" err="1"/>
              <a:t>Shelomith’s</a:t>
            </a:r>
            <a:r>
              <a:rPr lang="en-US" sz="1800" b="1" dirty="0"/>
              <a:t> Son; Tribe of Dan (Arguably the Worst Tribe)</a:t>
            </a:r>
          </a:p>
          <a:p>
            <a:pPr lvl="2"/>
            <a:r>
              <a:rPr lang="en-US" sz="1800" b="1" dirty="0"/>
              <a:t>His Father Was an Egyptian (Mixed Ethnicity; cf. Exodus 12:38)</a:t>
            </a:r>
          </a:p>
          <a:p>
            <a:pPr lvl="1"/>
            <a:r>
              <a:rPr lang="en-US" sz="2000" b="1" dirty="0"/>
              <a:t>The Incident</a:t>
            </a:r>
          </a:p>
          <a:p>
            <a:pPr lvl="2"/>
            <a:r>
              <a:rPr lang="en-US" sz="1800" b="1" dirty="0"/>
              <a:t>Perpetrator Fought With An Israelite Man (May Explain Law In vs. 19-20)</a:t>
            </a:r>
          </a:p>
          <a:p>
            <a:pPr lvl="2"/>
            <a:r>
              <a:rPr lang="en-US" sz="1800" b="1" dirty="0"/>
              <a:t>Perpetrator Blasphemed “the Name” (vs. 11; cf. Ex. 22:28)</a:t>
            </a:r>
          </a:p>
          <a:p>
            <a:pPr lvl="3"/>
            <a:r>
              <a:rPr lang="en-US" sz="1600" b="1" dirty="0"/>
              <a:t>Verbal Attack on God’s Name</a:t>
            </a:r>
          </a:p>
          <a:p>
            <a:pPr lvl="3"/>
            <a:r>
              <a:rPr lang="en-US" sz="1600" b="1" dirty="0"/>
              <a:t>Example of Taking God’s Name in Vain (cf. Ex. 20:7)</a:t>
            </a:r>
          </a:p>
          <a:p>
            <a:pPr lvl="3"/>
            <a:r>
              <a:rPr lang="en-US" sz="1600" b="1" dirty="0"/>
              <a:t>Taking God’s Name in Vain Not Only Attaching His Name To Your Causes</a:t>
            </a:r>
          </a:p>
          <a:p>
            <a:pPr lvl="3"/>
            <a:r>
              <a:rPr lang="en-US" sz="1600" b="1" dirty="0"/>
              <a:t>Using the Gift of Speech to Curse God Who Spoke World Into Existence</a:t>
            </a:r>
          </a:p>
          <a:p>
            <a:pPr lvl="1"/>
            <a:r>
              <a:rPr lang="en-US" sz="2000" b="1" dirty="0"/>
              <a:t>Placed in Custody (vs. 12)</a:t>
            </a:r>
          </a:p>
          <a:p>
            <a:pPr lvl="2"/>
            <a:r>
              <a:rPr lang="en-US" sz="1800" b="1" dirty="0"/>
              <a:t>Unclear What to do With Foreigner (cf. vs. 16)</a:t>
            </a:r>
          </a:p>
          <a:p>
            <a:pPr lvl="2"/>
            <a:r>
              <a:rPr lang="en-US" sz="1800" b="1" dirty="0"/>
              <a:t>They Wait to Know the Lord’s Will</a:t>
            </a:r>
          </a:p>
          <a:p>
            <a:pPr lvl="3"/>
            <a:r>
              <a:rPr lang="en-US" sz="1600" b="1" dirty="0"/>
              <a:t>We Must Wait For An Answer From Scripture Before Acting</a:t>
            </a:r>
          </a:p>
          <a:p>
            <a:pPr lvl="3"/>
            <a:r>
              <a:rPr lang="en-US" sz="1600" b="1" dirty="0"/>
              <a:t>Other Times Moses Waits for an Answer: Numbers 9:1-14; 15:32-36; 27:1-11</a:t>
            </a:r>
          </a:p>
          <a:p>
            <a:pPr lvl="1"/>
            <a:endParaRPr lang="en-US" sz="2000" b="1" dirty="0"/>
          </a:p>
          <a:p>
            <a:pPr marL="457200" lvl="1" indent="0">
              <a:buNone/>
            </a:pPr>
            <a:endParaRPr lang="en-US" sz="20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51148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8"/>
            <a:ext cx="7232072" cy="577068"/>
          </a:xfrm>
        </p:spPr>
        <p:txBody>
          <a:bodyPr>
            <a:noAutofit/>
          </a:bodyPr>
          <a:lstStyle/>
          <a:p>
            <a:pPr algn="ctr"/>
            <a:r>
              <a:rPr lang="en-US" sz="3600" b="1" dirty="0"/>
              <a:t>The Case of Blasphemy (24:10-23) </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633845"/>
            <a:ext cx="9060871" cy="5081157"/>
          </a:xfrm>
        </p:spPr>
        <p:txBody>
          <a:bodyPr>
            <a:noAutofit/>
          </a:bodyPr>
          <a:lstStyle/>
          <a:p>
            <a:r>
              <a:rPr lang="en-US" sz="2000" b="1" dirty="0"/>
              <a:t>The Lord’s Instruction Regarding Blasphemy (vs. 13-16)</a:t>
            </a:r>
          </a:p>
          <a:p>
            <a:pPr lvl="1"/>
            <a:r>
              <a:rPr lang="en-US" sz="1600" b="1" dirty="0"/>
              <a:t>Specific Case (vs. 13-14)</a:t>
            </a:r>
          </a:p>
          <a:p>
            <a:pPr lvl="2"/>
            <a:r>
              <a:rPr lang="en-US" sz="1400" b="1" dirty="0"/>
              <a:t>“Let All Who Heard Lay Their Hands on His Head” (Witnesses Make First Contact – Deut. 17:6-7)</a:t>
            </a:r>
          </a:p>
          <a:p>
            <a:pPr lvl="2"/>
            <a:r>
              <a:rPr lang="en-US" sz="1400" b="1" dirty="0"/>
              <a:t>“Let All the Congregation Stone Him” (Nation Involved in Removing Sin From the Camp)</a:t>
            </a:r>
          </a:p>
          <a:p>
            <a:pPr lvl="1"/>
            <a:r>
              <a:rPr lang="en-US" sz="1600" b="1" dirty="0"/>
              <a:t>General Principle: Any Blasphemer (Sojourner or Native) is “Surely” Put to Death (vs. 15-16)</a:t>
            </a:r>
          </a:p>
          <a:p>
            <a:r>
              <a:rPr lang="en-US" sz="2000" b="1" dirty="0"/>
              <a:t>The Lord’s Instruction Regarding Other Crimes (vs. 17-22)</a:t>
            </a:r>
          </a:p>
          <a:p>
            <a:pPr lvl="1"/>
            <a:r>
              <a:rPr lang="en-US" b="1" dirty="0"/>
              <a:t>Unlawful Murder of People &amp; Animals (vs. 17-18, 21)</a:t>
            </a:r>
          </a:p>
          <a:p>
            <a:pPr lvl="2"/>
            <a:r>
              <a:rPr lang="en-US" sz="1400" b="1" dirty="0"/>
              <a:t>Murderers Are Put to Death (Showing the Sanctity of Human Life)</a:t>
            </a:r>
          </a:p>
          <a:p>
            <a:pPr lvl="2"/>
            <a:r>
              <a:rPr lang="en-US" sz="1400" b="1" dirty="0"/>
              <a:t>Killing of Animals (Not Including Lawful Sacrifices)</a:t>
            </a:r>
          </a:p>
          <a:p>
            <a:pPr lvl="3"/>
            <a:r>
              <a:rPr lang="en-US" sz="1200" b="1" dirty="0"/>
              <a:t>Killer Must “Make it Good” (Repay Monetarily or Replace Animal?)</a:t>
            </a:r>
          </a:p>
          <a:p>
            <a:pPr lvl="3"/>
            <a:r>
              <a:rPr lang="en-US" sz="1200" b="1" dirty="0"/>
              <a:t>Animals Are a Lower Order of Being Than People</a:t>
            </a:r>
          </a:p>
          <a:p>
            <a:pPr lvl="1"/>
            <a:r>
              <a:rPr lang="en-US" b="1" dirty="0"/>
              <a:t>General Principle (vs. 19-20, 22)</a:t>
            </a:r>
          </a:p>
          <a:p>
            <a:pPr lvl="2"/>
            <a:r>
              <a:rPr lang="en-US" sz="1400" b="1" dirty="0"/>
              <a:t>Punishment is in Accordance With Crime</a:t>
            </a:r>
          </a:p>
          <a:p>
            <a:pPr lvl="3"/>
            <a:r>
              <a:rPr lang="en-US" sz="1250" b="1" dirty="0"/>
              <a:t>“Eye for Eye… Life for Life” Found Three Times in Moses’ Writings (Ex. 21:21-25; Lev. 24:20; Deut. 19:21)</a:t>
            </a:r>
          </a:p>
          <a:p>
            <a:pPr lvl="3"/>
            <a:r>
              <a:rPr lang="en-US" sz="1250" b="1" dirty="0"/>
              <a:t>Man is Usually Too Lenient or Too Harsh</a:t>
            </a:r>
          </a:p>
          <a:p>
            <a:pPr lvl="3"/>
            <a:r>
              <a:rPr lang="en-US" sz="1250" b="1" dirty="0"/>
              <a:t>The Placement of These Laws Shows How Serious It is To Blaspheme God</a:t>
            </a:r>
          </a:p>
          <a:p>
            <a:pPr lvl="2"/>
            <a:r>
              <a:rPr lang="en-US" sz="1400" b="1" dirty="0"/>
              <a:t>Laws Apply to Sojourner and the Native (vs. 22; cf. vs. 16)</a:t>
            </a:r>
          </a:p>
          <a:p>
            <a:r>
              <a:rPr lang="en-US" b="1" dirty="0"/>
              <a:t>Brought Outside the Camp &amp; Killed (vs. 23; Unclean Things Go Outside Camp) </a:t>
            </a:r>
          </a:p>
          <a:p>
            <a:pPr lvl="1"/>
            <a:r>
              <a:rPr lang="en-US" b="1" dirty="0"/>
              <a:t>Jesus Falsely Accused of Blasphemy &amp; Killed Outside Camp (Mark 16:64; Heb. 13:12-13)</a:t>
            </a:r>
          </a:p>
          <a:p>
            <a:pPr lvl="1"/>
            <a:endParaRPr lang="en-US" sz="1600" b="1" dirty="0"/>
          </a:p>
          <a:p>
            <a:pPr lvl="1"/>
            <a:endParaRPr lang="en-US" sz="1600" b="1" dirty="0"/>
          </a:p>
          <a:p>
            <a:pPr marL="457200" lvl="1" indent="0">
              <a:buNone/>
            </a:pPr>
            <a:endParaRPr lang="en-US" sz="1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5543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8"/>
            <a:ext cx="7232072" cy="525114"/>
          </a:xfrm>
        </p:spPr>
        <p:txBody>
          <a:bodyPr>
            <a:noAutofit/>
          </a:bodyPr>
          <a:lstStyle/>
          <a:p>
            <a:pPr algn="ctr"/>
            <a:r>
              <a:rPr lang="en-US" sz="3600" b="1" dirty="0"/>
              <a:t>Sabbath’s in Cycles of Seven</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581891"/>
            <a:ext cx="9060871" cy="5133111"/>
          </a:xfrm>
        </p:spPr>
        <p:txBody>
          <a:bodyPr>
            <a:noAutofit/>
          </a:bodyPr>
          <a:lstStyle/>
          <a:p>
            <a:endParaRPr lang="en-US" sz="2800" b="1" dirty="0"/>
          </a:p>
          <a:p>
            <a:endParaRPr lang="en-US" sz="2800" b="1" dirty="0"/>
          </a:p>
          <a:p>
            <a:r>
              <a:rPr lang="en-US" sz="2800" b="1" dirty="0"/>
              <a:t>Every Seven Days (Weekly Sabbath)</a:t>
            </a:r>
          </a:p>
          <a:p>
            <a:pPr marL="0" indent="0">
              <a:buNone/>
            </a:pPr>
            <a:endParaRPr lang="en-US" sz="2800" b="1" dirty="0"/>
          </a:p>
          <a:p>
            <a:r>
              <a:rPr lang="en-US" sz="2800" b="1" dirty="0"/>
              <a:t>Every Seventh Month (Feast of Trumpets)</a:t>
            </a:r>
          </a:p>
          <a:p>
            <a:pPr marL="0" indent="0">
              <a:buNone/>
            </a:pPr>
            <a:endParaRPr lang="en-US" sz="2800" b="1" dirty="0"/>
          </a:p>
          <a:p>
            <a:r>
              <a:rPr lang="en-US" sz="2800" b="1" dirty="0"/>
              <a:t>Every Seventh Year (Sabbath Year)</a:t>
            </a:r>
          </a:p>
          <a:p>
            <a:pPr marL="0" indent="0">
              <a:buNone/>
            </a:pPr>
            <a:endParaRPr lang="en-US" sz="2800" b="1" dirty="0"/>
          </a:p>
          <a:p>
            <a:r>
              <a:rPr lang="en-US" sz="2800" b="1" dirty="0"/>
              <a:t>Every Seventh Sabbath Year (Year of Jubilee)</a:t>
            </a:r>
          </a:p>
          <a:p>
            <a:endParaRPr lang="en-US" sz="28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7553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8"/>
            <a:ext cx="7232072" cy="525114"/>
          </a:xfrm>
        </p:spPr>
        <p:txBody>
          <a:bodyPr>
            <a:noAutofit/>
          </a:bodyPr>
          <a:lstStyle/>
          <a:p>
            <a:pPr algn="ctr"/>
            <a:r>
              <a:rPr lang="en-US" sz="3600" b="1" dirty="0"/>
              <a:t>Sabbath &amp; Jubilee Years (25:1-55)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581891"/>
            <a:ext cx="9060871" cy="5133111"/>
          </a:xfrm>
        </p:spPr>
        <p:txBody>
          <a:bodyPr>
            <a:noAutofit/>
          </a:bodyPr>
          <a:lstStyle/>
          <a:p>
            <a:r>
              <a:rPr lang="en-US" sz="2400" b="1" dirty="0"/>
              <a:t>The Sabbath Year (vs. 1-7; cf. Exodus 23:11)</a:t>
            </a:r>
          </a:p>
          <a:p>
            <a:pPr lvl="1"/>
            <a:r>
              <a:rPr lang="en-US" sz="2000" b="1" dirty="0"/>
              <a:t>General Law (vs. 1-2)</a:t>
            </a:r>
          </a:p>
          <a:p>
            <a:pPr lvl="2"/>
            <a:r>
              <a:rPr lang="en-US" sz="1600" b="1" dirty="0"/>
              <a:t>“When You Come Into the Land” (Conquest is Assured)</a:t>
            </a:r>
          </a:p>
          <a:p>
            <a:pPr lvl="2"/>
            <a:r>
              <a:rPr lang="en-US" sz="1600" b="1" dirty="0"/>
              <a:t>The Land Will Have a “Sabbath” to the Lord (Allow Land to Be Rejuvenated?)</a:t>
            </a:r>
          </a:p>
          <a:p>
            <a:pPr lvl="2"/>
            <a:r>
              <a:rPr lang="en-US" sz="1600" b="1" dirty="0"/>
              <a:t>Also When the Law Was Read During Feast of Booths (Deut. 31:9-13)</a:t>
            </a:r>
          </a:p>
          <a:p>
            <a:pPr lvl="1"/>
            <a:r>
              <a:rPr lang="en-US" sz="2000" b="1" dirty="0"/>
              <a:t>Instructions for Sabbath Year (vs. 3-7)</a:t>
            </a:r>
          </a:p>
          <a:p>
            <a:pPr lvl="2"/>
            <a:r>
              <a:rPr lang="en-US" sz="1600" b="1" dirty="0"/>
              <a:t>Instructions For Sabbath Year (vs. 3-4)</a:t>
            </a:r>
          </a:p>
          <a:p>
            <a:pPr lvl="3"/>
            <a:r>
              <a:rPr lang="en-US" sz="1400" b="1" dirty="0"/>
              <a:t>Sow, Prune, &amp; Gather for Six Years (Regular Work)</a:t>
            </a:r>
          </a:p>
          <a:p>
            <a:pPr lvl="3"/>
            <a:r>
              <a:rPr lang="en-US" sz="1400" b="1" dirty="0"/>
              <a:t>No Sowing, Pruning, &amp; Gathering in Seventh Year (Like A Year Long Sabbath Day)</a:t>
            </a:r>
          </a:p>
          <a:p>
            <a:pPr lvl="4"/>
            <a:r>
              <a:rPr lang="en-US" sz="1400" b="1" dirty="0"/>
              <a:t>If Keeping Regular Sabbath Took Faith, How Much More a Sabbath Year? </a:t>
            </a:r>
          </a:p>
          <a:p>
            <a:pPr lvl="4"/>
            <a:r>
              <a:rPr lang="en-US" sz="1400" b="1" dirty="0"/>
              <a:t>God is Not Like Pharaoh – He Wants to Provide Rest</a:t>
            </a:r>
          </a:p>
          <a:p>
            <a:pPr lvl="2"/>
            <a:r>
              <a:rPr lang="en-US" sz="1600" b="1" dirty="0"/>
              <a:t>The Land Will Provide By Itself (vs. 5-7)</a:t>
            </a:r>
          </a:p>
          <a:p>
            <a:pPr lvl="3"/>
            <a:r>
              <a:rPr lang="en-US" sz="1400" b="1" dirty="0"/>
              <a:t>Cannot Reap What Grows of Itself</a:t>
            </a:r>
          </a:p>
          <a:p>
            <a:pPr lvl="4"/>
            <a:r>
              <a:rPr lang="en-US" sz="1200" b="1" dirty="0"/>
              <a:t>No Stockpiling (Like Time in Wilderness)</a:t>
            </a:r>
          </a:p>
          <a:p>
            <a:pPr lvl="4"/>
            <a:r>
              <a:rPr lang="en-US" sz="1200" b="1" dirty="0"/>
              <a:t>Man’s Chief Duty is to Glorify God (Not Amass Wealth)</a:t>
            </a:r>
          </a:p>
          <a:p>
            <a:pPr lvl="3"/>
            <a:r>
              <a:rPr lang="en-US" sz="1400" b="1" dirty="0"/>
              <a:t>Obedience Would Demonstrate Great Trust in God’s Providence</a:t>
            </a:r>
          </a:p>
          <a:p>
            <a:pPr lvl="1"/>
            <a:r>
              <a:rPr lang="en-US" sz="2000" b="1" dirty="0"/>
              <a:t>No Record of Israel Keeping the Sabbath or Jubilee Years (cf. 2 Chron. 36:20-21)</a:t>
            </a:r>
          </a:p>
          <a:p>
            <a:pPr lvl="2"/>
            <a:r>
              <a:rPr lang="en-US" sz="1600" b="1" dirty="0"/>
              <a:t>One of the Reasons for Their Exile (Lev. 26:43; 2 Chron. 36:20-21)</a:t>
            </a:r>
          </a:p>
          <a:p>
            <a:pPr lvl="2"/>
            <a:r>
              <a:rPr lang="en-US" sz="1600" b="1" dirty="0"/>
              <a:t>Israel Failed to Trust That God Would Provide Their Needs (Warning to Us) </a:t>
            </a:r>
          </a:p>
          <a:p>
            <a:pPr marL="342900" lvl="1" indent="0">
              <a:buNone/>
            </a:pPr>
            <a:endParaRPr lang="en-US" sz="1850" b="1" dirty="0"/>
          </a:p>
          <a:p>
            <a:pPr marL="457200" lvl="1" indent="0">
              <a:buNone/>
            </a:pPr>
            <a:endParaRPr lang="en-US" sz="20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10027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dissolve">
                                      <p:cBhvr>
                                        <p:cTn id="97"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8"/>
            <a:ext cx="7232072" cy="577068"/>
          </a:xfrm>
        </p:spPr>
        <p:txBody>
          <a:bodyPr>
            <a:noAutofit/>
          </a:bodyPr>
          <a:lstStyle/>
          <a:p>
            <a:pPr algn="ctr"/>
            <a:r>
              <a:rPr lang="en-US" sz="3600" b="1" dirty="0"/>
              <a:t>Sabbath &amp; Jubilee Years (25:1-55)</a:t>
            </a:r>
            <a:endParaRPr lang="en-US" sz="3400"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633845"/>
            <a:ext cx="9060871" cy="5081157"/>
          </a:xfrm>
        </p:spPr>
        <p:txBody>
          <a:bodyPr>
            <a:noAutofit/>
          </a:bodyPr>
          <a:lstStyle/>
          <a:p>
            <a:r>
              <a:rPr lang="en-US" sz="1800" b="1" dirty="0"/>
              <a:t>Basic Commands for Jubilee Year (vs. 8-12)</a:t>
            </a:r>
          </a:p>
          <a:p>
            <a:pPr lvl="1"/>
            <a:r>
              <a:rPr lang="en-US" b="1" dirty="0"/>
              <a:t>“Jubilee” (14x in Chapter; “</a:t>
            </a:r>
            <a:r>
              <a:rPr lang="en-US" b="1" dirty="0" err="1"/>
              <a:t>Yobel</a:t>
            </a:r>
            <a:r>
              <a:rPr lang="en-US" b="1" dirty="0"/>
              <a:t>” in Hebrew – “Horn or Trumpet”)</a:t>
            </a:r>
          </a:p>
          <a:p>
            <a:pPr lvl="1"/>
            <a:r>
              <a:rPr lang="en-US" b="1" dirty="0"/>
              <a:t>Timing (vs. 8-9)</a:t>
            </a:r>
          </a:p>
          <a:p>
            <a:pPr lvl="2"/>
            <a:r>
              <a:rPr lang="en-US" sz="1600" b="1" dirty="0"/>
              <a:t>Begins on Tenth Day of Seventh Month in Seventh Year</a:t>
            </a:r>
          </a:p>
          <a:p>
            <a:pPr lvl="2"/>
            <a:r>
              <a:rPr lang="en-US" sz="1600" b="1" dirty="0"/>
              <a:t>Trumpets Blown on Day of Atonement (Announces Consecration of 50</a:t>
            </a:r>
            <a:r>
              <a:rPr lang="en-US" sz="1600" b="1" baseline="30000" dirty="0"/>
              <a:t>th</a:t>
            </a:r>
            <a:r>
              <a:rPr lang="en-US" sz="1600" b="1" dirty="0"/>
              <a:t> Year)</a:t>
            </a:r>
          </a:p>
          <a:p>
            <a:pPr lvl="1"/>
            <a:r>
              <a:rPr lang="en-US" b="1" dirty="0"/>
              <a:t>Instructions (vs. 10-12)</a:t>
            </a:r>
          </a:p>
          <a:p>
            <a:pPr lvl="2"/>
            <a:r>
              <a:rPr lang="en-US" sz="1600" b="1" u="sng" dirty="0"/>
              <a:t>Release</a:t>
            </a:r>
            <a:r>
              <a:rPr lang="en-US" sz="1600" b="1" dirty="0"/>
              <a:t>: Proclaim Liberty (cf. Isaiah 61:1-3; Luke 4:16-21)</a:t>
            </a:r>
          </a:p>
          <a:p>
            <a:pPr lvl="3"/>
            <a:r>
              <a:rPr lang="en-US" sz="1400" b="1" dirty="0"/>
              <a:t>Every Israelite Slave Returns to Their Property &amp; Clan (As Divided In Joshua 13-17)</a:t>
            </a:r>
          </a:p>
          <a:p>
            <a:pPr lvl="3"/>
            <a:r>
              <a:rPr lang="en-US" sz="1400" b="1" dirty="0"/>
              <a:t>Every Israelite Has Opportunity for Fresh Start (Unparalleled Law in Ancient Near East)</a:t>
            </a:r>
          </a:p>
          <a:p>
            <a:pPr lvl="2"/>
            <a:r>
              <a:rPr lang="en-US" sz="1600" b="1" u="sng" dirty="0"/>
              <a:t>Rest</a:t>
            </a:r>
            <a:r>
              <a:rPr lang="en-US" sz="1600" b="1" dirty="0"/>
              <a:t>: No Sowing, Reaping, or Gathering (Two Years in a Row in 49</a:t>
            </a:r>
            <a:r>
              <a:rPr lang="en-US" sz="1600" b="1" baseline="30000" dirty="0"/>
              <a:t>th</a:t>
            </a:r>
            <a:r>
              <a:rPr lang="en-US" sz="1600" b="1" dirty="0"/>
              <a:t> &amp; 50</a:t>
            </a:r>
            <a:r>
              <a:rPr lang="en-US" sz="1600" b="1" baseline="30000" dirty="0"/>
              <a:t>th</a:t>
            </a:r>
            <a:r>
              <a:rPr lang="en-US" sz="1600" b="1" dirty="0"/>
              <a:t> Years)</a:t>
            </a:r>
          </a:p>
          <a:p>
            <a:r>
              <a:rPr lang="en-US" sz="1800" b="1" dirty="0"/>
              <a:t>Selling Land in View of Jubilee (vs. 13-17)</a:t>
            </a:r>
          </a:p>
          <a:p>
            <a:pPr lvl="1"/>
            <a:r>
              <a:rPr lang="en-US" sz="1600" b="1" dirty="0"/>
              <a:t>Cost of Land Transactions in Proportion to Timing of Jubilee</a:t>
            </a:r>
          </a:p>
          <a:p>
            <a:pPr lvl="1"/>
            <a:r>
              <a:rPr lang="en-US" sz="1600" b="1" dirty="0"/>
              <a:t>Determined by Crop Value of the Land</a:t>
            </a:r>
          </a:p>
          <a:p>
            <a:pPr lvl="1"/>
            <a:r>
              <a:rPr lang="en-US" sz="1600" b="1" dirty="0"/>
              <a:t>“You Shall Not Wrong One Another” (vs. 14, 17)</a:t>
            </a:r>
          </a:p>
          <a:p>
            <a:r>
              <a:rPr lang="en-US" sz="1800" b="1" dirty="0"/>
              <a:t>What Israel Will Eat in Jubilee (vs. 18-22)</a:t>
            </a:r>
          </a:p>
          <a:p>
            <a:pPr lvl="1"/>
            <a:r>
              <a:rPr lang="en-US" sz="1600" b="1" dirty="0"/>
              <a:t>If They Obey, They Will Dwell in Land “Securely” (“Land” Emphasizes Security)</a:t>
            </a:r>
          </a:p>
          <a:p>
            <a:pPr lvl="1"/>
            <a:r>
              <a:rPr lang="en-US" sz="1600" b="1" dirty="0"/>
              <a:t>God Will Provide Abundance in Sabbath Year (It Will Last For Three Years)</a:t>
            </a:r>
          </a:p>
          <a:p>
            <a:pPr lvl="1"/>
            <a:r>
              <a:rPr lang="en-US" sz="1600" b="1" dirty="0"/>
              <a:t>Like Law of Collecting Manna on a Larger Scale (God Will Provide)</a:t>
            </a:r>
          </a:p>
          <a:p>
            <a:pPr lvl="1"/>
            <a:endParaRPr lang="en-US" sz="1600" b="1" dirty="0"/>
          </a:p>
          <a:p>
            <a:pPr marL="457200" lvl="1" indent="0">
              <a:buNone/>
            </a:pPr>
            <a:endParaRPr lang="en-US" sz="16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862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dissolv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dissolve">
                                      <p:cBhvr>
                                        <p:cTn id="9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38837</TotalTime>
  <Words>1735</Words>
  <Application>Microsoft Macintosh PowerPoint</Application>
  <PresentationFormat>On-screen Show (16:10)</PresentationFormat>
  <Paragraphs>162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Honoring the Name Leviticus 24-25</vt:lpstr>
      <vt:lpstr>PowerPoint Presentation</vt:lpstr>
      <vt:lpstr>Honoring the Name</vt:lpstr>
      <vt:lpstr>The Lamp &amp; Bread (24:1-9)</vt:lpstr>
      <vt:lpstr>The Case of Blasphemy (24:10-23) </vt:lpstr>
      <vt:lpstr>The Case of Blasphemy (24:10-23) </vt:lpstr>
      <vt:lpstr>Sabbath’s in Cycles of Seven</vt:lpstr>
      <vt:lpstr>Sabbath &amp; Jubilee Years (25:1-55)</vt:lpstr>
      <vt:lpstr>Sabbath &amp; Jubilee Years (25:1-55)</vt:lpstr>
      <vt:lpstr>Sabbath &amp; Jubilee Years (25:1-55)</vt:lpstr>
      <vt:lpstr>Sabbath &amp; Jubilee Years (25:1-55)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&amp; Offerings Leviticus 1-3</dc:title>
  <dc:creator>Erik Borlaug</dc:creator>
  <cp:lastModifiedBy>Erik Borlaug</cp:lastModifiedBy>
  <cp:revision>918</cp:revision>
  <cp:lastPrinted>2021-08-31T13:49:55Z</cp:lastPrinted>
  <dcterms:created xsi:type="dcterms:W3CDTF">2021-04-06T19:13:58Z</dcterms:created>
  <dcterms:modified xsi:type="dcterms:W3CDTF">2021-11-02T18:39:46Z</dcterms:modified>
</cp:coreProperties>
</file>