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65" r:id="rId3"/>
    <p:sldId id="268" r:id="rId4"/>
    <p:sldId id="266" r:id="rId5"/>
    <p:sldId id="267" r:id="rId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59"/>
  </p:normalViewPr>
  <p:slideViewPr>
    <p:cSldViewPr snapToGrid="0" snapToObjects="1">
      <p:cViewPr varScale="1">
        <p:scale>
          <a:sx n="103" d="100"/>
          <a:sy n="103" d="100"/>
        </p:scale>
        <p:origin x="13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12B54-BDA9-7B45-B4D2-72050C0B4D06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21647-8F3E-B345-AE58-D7215F36F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7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21647-8F3E-B345-AE58-D7215F36F1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65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4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5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7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4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4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4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6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7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2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AD000-4C75-E243-881E-DE7B7BCDF868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C7C9FC1-E43A-604E-B404-21AFC306ED5F}"/>
              </a:ext>
            </a:extLst>
          </p:cNvPr>
          <p:cNvSpPr txBox="1">
            <a:spLocks/>
          </p:cNvSpPr>
          <p:nvPr/>
        </p:nvSpPr>
        <p:spPr>
          <a:xfrm>
            <a:off x="706582" y="2186978"/>
            <a:ext cx="7730836" cy="6705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bg1"/>
                </a:solidFill>
              </a:rPr>
              <a:t>Reflections From My Time at Embry Hills</a:t>
            </a:r>
          </a:p>
        </p:txBody>
      </p:sp>
    </p:spTree>
    <p:extLst>
      <p:ext uri="{BB962C8B-B14F-4D97-AF65-F5344CB8AC3E}">
        <p14:creationId xmlns:p14="http://schemas.microsoft.com/office/powerpoint/2010/main" val="101253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2"/>
            <a:ext cx="7886700" cy="75673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Biblical 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" y="810491"/>
            <a:ext cx="8855902" cy="4904509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Moses’ Obedience After Failure</a:t>
            </a:r>
          </a:p>
          <a:p>
            <a:pPr lvl="1"/>
            <a:endParaRPr lang="en-US" sz="29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God’s Desire to Be With Us</a:t>
            </a: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The Passivity of Baptism</a:t>
            </a:r>
          </a:p>
          <a:p>
            <a:pPr lvl="1"/>
            <a:r>
              <a:rPr lang="en-US" sz="2900" b="1" dirty="0">
                <a:solidFill>
                  <a:schemeClr val="bg1"/>
                </a:solidFill>
              </a:rPr>
              <a:t>The Bible Doesn’t Say, “Get/Got Baptized!”</a:t>
            </a:r>
          </a:p>
          <a:p>
            <a:pPr lvl="1"/>
            <a:r>
              <a:rPr lang="en-US" sz="2900" b="1" dirty="0">
                <a:solidFill>
                  <a:schemeClr val="bg1"/>
                </a:solidFill>
              </a:rPr>
              <a:t>The Bible Says…</a:t>
            </a:r>
          </a:p>
          <a:p>
            <a:pPr lvl="2"/>
            <a:r>
              <a:rPr lang="en-US" sz="2600" b="1" dirty="0">
                <a:solidFill>
                  <a:schemeClr val="bg1"/>
                </a:solidFill>
              </a:rPr>
              <a:t>“Whoever Believes &amp; </a:t>
            </a:r>
            <a:r>
              <a:rPr lang="en-US" sz="2600" b="1" u="sng" dirty="0">
                <a:solidFill>
                  <a:schemeClr val="bg1"/>
                </a:solidFill>
              </a:rPr>
              <a:t>is</a:t>
            </a:r>
            <a:r>
              <a:rPr lang="en-US" sz="2600" b="1" dirty="0">
                <a:solidFill>
                  <a:schemeClr val="bg1"/>
                </a:solidFill>
              </a:rPr>
              <a:t> baptized…” (Mark 16:16)</a:t>
            </a:r>
          </a:p>
          <a:p>
            <a:pPr lvl="2"/>
            <a:r>
              <a:rPr lang="en-US" sz="2600" b="1" dirty="0">
                <a:solidFill>
                  <a:schemeClr val="bg1"/>
                </a:solidFill>
              </a:rPr>
              <a:t>“Repent &amp; </a:t>
            </a:r>
            <a:r>
              <a:rPr lang="en-US" sz="2600" b="1" u="sng" dirty="0">
                <a:solidFill>
                  <a:schemeClr val="bg1"/>
                </a:solidFill>
              </a:rPr>
              <a:t>be</a:t>
            </a:r>
            <a:r>
              <a:rPr lang="en-US" sz="2600" b="1" dirty="0">
                <a:solidFill>
                  <a:schemeClr val="bg1"/>
                </a:solidFill>
              </a:rPr>
              <a:t> baptized” (Acts 2:38)</a:t>
            </a:r>
          </a:p>
          <a:p>
            <a:pPr lvl="2"/>
            <a:r>
              <a:rPr lang="en-US" sz="2600" b="1" dirty="0">
                <a:solidFill>
                  <a:schemeClr val="bg1"/>
                </a:solidFill>
              </a:rPr>
              <a:t>“They </a:t>
            </a:r>
            <a:r>
              <a:rPr lang="en-US" sz="2600" b="1" u="sng" dirty="0">
                <a:solidFill>
                  <a:schemeClr val="bg1"/>
                </a:solidFill>
              </a:rPr>
              <a:t>were</a:t>
            </a:r>
            <a:r>
              <a:rPr lang="en-US" sz="2600" b="1" dirty="0">
                <a:solidFill>
                  <a:schemeClr val="bg1"/>
                </a:solidFill>
              </a:rPr>
              <a:t> Baptized…” (Acts 8:12)</a:t>
            </a:r>
          </a:p>
          <a:p>
            <a:pPr lvl="2"/>
            <a:r>
              <a:rPr lang="en-US" sz="2600" b="1" dirty="0">
                <a:solidFill>
                  <a:schemeClr val="bg1"/>
                </a:solidFill>
              </a:rPr>
              <a:t>“All of us who </a:t>
            </a:r>
            <a:r>
              <a:rPr lang="en-US" sz="2600" b="1" u="sng" dirty="0">
                <a:solidFill>
                  <a:schemeClr val="bg1"/>
                </a:solidFill>
              </a:rPr>
              <a:t>have been</a:t>
            </a:r>
            <a:r>
              <a:rPr lang="en-US" sz="2600" b="1" dirty="0">
                <a:solidFill>
                  <a:schemeClr val="bg1"/>
                </a:solidFill>
              </a:rPr>
              <a:t> Baptized…” (Romans 6:3)</a:t>
            </a:r>
          </a:p>
          <a:p>
            <a:pPr lvl="2"/>
            <a:r>
              <a:rPr lang="en-US" sz="2600" b="1" dirty="0">
                <a:solidFill>
                  <a:schemeClr val="bg1"/>
                </a:solidFill>
              </a:rPr>
              <a:t>“As many of you as </a:t>
            </a:r>
            <a:r>
              <a:rPr lang="en-US" sz="2600" b="1" u="sng" dirty="0">
                <a:solidFill>
                  <a:schemeClr val="bg1"/>
                </a:solidFill>
              </a:rPr>
              <a:t>were</a:t>
            </a:r>
            <a:r>
              <a:rPr lang="en-US" sz="2600" b="1" dirty="0">
                <a:solidFill>
                  <a:schemeClr val="bg1"/>
                </a:solidFill>
              </a:rPr>
              <a:t> baptized…” (Galatians 3:27)</a:t>
            </a:r>
          </a:p>
          <a:p>
            <a:pPr marL="342900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342900" lvl="1" indent="0">
              <a:buNone/>
            </a:pPr>
            <a:endParaRPr lang="en-US" sz="2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6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2"/>
            <a:ext cx="7886700" cy="75673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Church 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" y="810491"/>
            <a:ext cx="8855902" cy="4904509"/>
          </a:xfrm>
        </p:spPr>
        <p:txBody>
          <a:bodyPr>
            <a:normAutofit/>
          </a:bodyPr>
          <a:lstStyle/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Importance of Deacons</a:t>
            </a:r>
          </a:p>
          <a:p>
            <a:pPr lvl="1"/>
            <a:endParaRPr lang="en-US" sz="3600" b="1" dirty="0">
              <a:solidFill>
                <a:schemeClr val="bg1"/>
              </a:solidFill>
            </a:endParaRPr>
          </a:p>
          <a:p>
            <a:pPr marL="342900" lvl="1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342900" lvl="1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Importance of Hospitality </a:t>
            </a:r>
          </a:p>
          <a:p>
            <a:pPr marL="342900" lvl="1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342900" lvl="1" indent="0">
              <a:buNone/>
            </a:pP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81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3"/>
            <a:ext cx="7886700" cy="50230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Evangelistic 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24" y="654909"/>
            <a:ext cx="8999951" cy="5060092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Importance of Meeting Emotional Needs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“</a:t>
            </a:r>
            <a:r>
              <a:rPr lang="en-US" sz="2400" b="1" baseline="30000" dirty="0">
                <a:solidFill>
                  <a:schemeClr val="bg1"/>
                </a:solidFill>
              </a:rPr>
              <a:t>1</a:t>
            </a:r>
            <a:r>
              <a:rPr lang="en-US" sz="2400" b="1" dirty="0">
                <a:solidFill>
                  <a:schemeClr val="bg1"/>
                </a:solidFill>
              </a:rPr>
              <a:t>Behold, a king will reign in righteousness, and princes will rule in justice. </a:t>
            </a:r>
            <a:r>
              <a:rPr lang="en-US" sz="2400" b="1" baseline="30000" dirty="0">
                <a:solidFill>
                  <a:schemeClr val="bg1"/>
                </a:solidFill>
              </a:rPr>
              <a:t>2</a:t>
            </a:r>
            <a:r>
              <a:rPr lang="en-US" sz="2400" b="1" dirty="0">
                <a:solidFill>
                  <a:schemeClr val="bg1"/>
                </a:solidFill>
              </a:rPr>
              <a:t>Each will be like a hiding place from the wind, a shelter from the storm, like streams of water in a dry place, like the shade of a great rock in a weary land. </a:t>
            </a:r>
            <a:r>
              <a:rPr lang="en-US" sz="2400" b="1" baseline="30000" dirty="0">
                <a:solidFill>
                  <a:schemeClr val="bg1"/>
                </a:solidFill>
              </a:rPr>
              <a:t>3</a:t>
            </a:r>
            <a:r>
              <a:rPr lang="en-US" sz="2400" b="1" dirty="0">
                <a:solidFill>
                  <a:schemeClr val="bg1"/>
                </a:solidFill>
              </a:rPr>
              <a:t>Then the eyes of those who see will not be closed, and the ears of those who hear will give attention.” (Isa. 32:1-3)</a:t>
            </a:r>
          </a:p>
          <a:p>
            <a:pPr marL="342900" lvl="1" indent="0"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Importance of Support for Studies</a:t>
            </a:r>
          </a:p>
          <a:p>
            <a:pPr marL="0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Importance of Leaving the 99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“</a:t>
            </a:r>
            <a:r>
              <a:rPr lang="en-US" sz="2400" b="1" baseline="30000" dirty="0">
                <a:solidFill>
                  <a:schemeClr val="bg1"/>
                </a:solidFill>
              </a:rPr>
              <a:t>12</a:t>
            </a:r>
            <a:r>
              <a:rPr lang="en-US" sz="2400" b="1" dirty="0">
                <a:solidFill>
                  <a:schemeClr val="bg1"/>
                </a:solidFill>
              </a:rPr>
              <a:t>What do you think? If a man has a hundred sheep, and one of them has gone astray, does he not leave the ninety-nine on the mountains and go in search of the one that went astray? </a:t>
            </a:r>
            <a:r>
              <a:rPr lang="en-US" sz="2400" b="1" baseline="30000" dirty="0">
                <a:solidFill>
                  <a:schemeClr val="bg1"/>
                </a:solidFill>
              </a:rPr>
              <a:t>13</a:t>
            </a:r>
            <a:r>
              <a:rPr lang="en-US" sz="2400" b="1" dirty="0">
                <a:solidFill>
                  <a:schemeClr val="bg1"/>
                </a:solidFill>
              </a:rPr>
              <a:t>And if he finds it, truly, I say to you, he rejoices over it more than over the ninety-nine that never went astray. </a:t>
            </a:r>
            <a:r>
              <a:rPr lang="en-US" sz="2400" b="1" baseline="30000" dirty="0">
                <a:solidFill>
                  <a:schemeClr val="bg1"/>
                </a:solidFill>
              </a:rPr>
              <a:t>14</a:t>
            </a:r>
            <a:r>
              <a:rPr lang="en-US" sz="2400" b="1" dirty="0">
                <a:solidFill>
                  <a:schemeClr val="bg1"/>
                </a:solidFill>
              </a:rPr>
              <a:t>So it is not the will of my Father who is in heaven that one of these little ones should perish.” (Matthew 18:12-14)</a:t>
            </a:r>
          </a:p>
          <a:p>
            <a:pPr marL="342900" lvl="1" indent="0"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342900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2"/>
            <a:ext cx="7886700" cy="75673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Personal Life 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" y="810491"/>
            <a:ext cx="8855902" cy="4904509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The Value of Working With Others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“Iron sharpens iron, and one man sharpens another.” (Proverbs 27:17)</a:t>
            </a:r>
          </a:p>
          <a:p>
            <a:pPr marL="342900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The Joy of Listening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“Plans are established by counsel; by wise guidance wage war” (Proverbs 20:18)</a:t>
            </a:r>
          </a:p>
          <a:p>
            <a:pPr marL="342900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3100" b="1" dirty="0">
                <a:solidFill>
                  <a:schemeClr val="bg1"/>
                </a:solidFill>
              </a:rPr>
              <a:t>Family Memories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“Train up a child in the way he should go; even when he is old he will not depart from it.” (Proverbs 22:6)</a:t>
            </a:r>
          </a:p>
          <a:p>
            <a:pPr lvl="1"/>
            <a:endParaRPr lang="en-US" sz="2800" b="1" dirty="0">
              <a:solidFill>
                <a:schemeClr val="bg1"/>
              </a:solidFill>
            </a:endParaRPr>
          </a:p>
          <a:p>
            <a:pPr marL="342900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342900" lvl="1" indent="0">
              <a:buNone/>
            </a:pP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84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10748</TotalTime>
  <Words>374</Words>
  <Application>Microsoft Macintosh PowerPoint</Application>
  <PresentationFormat>On-screen Show (16:10)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Biblical Reflections</vt:lpstr>
      <vt:lpstr>Church Reflections</vt:lpstr>
      <vt:lpstr>Evangelistic Reflections</vt:lpstr>
      <vt:lpstr>Personal Life Reflections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Gracious &amp; Comforting Words</dc:title>
  <dc:creator>Erik Borlaug</dc:creator>
  <cp:lastModifiedBy>Erik Borlaug</cp:lastModifiedBy>
  <cp:revision>203</cp:revision>
  <cp:lastPrinted>2021-11-16T20:24:21Z</cp:lastPrinted>
  <dcterms:created xsi:type="dcterms:W3CDTF">2019-10-31T15:07:03Z</dcterms:created>
  <dcterms:modified xsi:type="dcterms:W3CDTF">2021-11-26T20:22:51Z</dcterms:modified>
</cp:coreProperties>
</file>