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 id="256" r:id="rId3"/>
    <p:sldId id="258" r:id="rId4"/>
    <p:sldId id="270" r:id="rId5"/>
    <p:sldId id="271" r:id="rId6"/>
    <p:sldId id="264" r:id="rId7"/>
    <p:sldId id="272" r:id="rId8"/>
    <p:sldId id="265" r:id="rId9"/>
    <p:sldId id="273" r:id="rId10"/>
    <p:sldId id="266" r:id="rId11"/>
    <p:sldId id="274" r:id="rId12"/>
    <p:sldId id="267" r:id="rId13"/>
    <p:sldId id="275" r:id="rId14"/>
    <p:sldId id="276" r:id="rId15"/>
    <p:sldId id="268" r:id="rId16"/>
    <p:sldId id="277" r:id="rId17"/>
    <p:sldId id="269" r:id="rId18"/>
    <p:sldId id="278" r:id="rId19"/>
    <p:sldId id="263" r:id="rId20"/>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55"/>
    <p:restoredTop sz="94663"/>
  </p:normalViewPr>
  <p:slideViewPr>
    <p:cSldViewPr snapToGrid="0" snapToObjects="1">
      <p:cViewPr varScale="1">
        <p:scale>
          <a:sx n="128" d="100"/>
          <a:sy n="128" d="100"/>
        </p:scale>
        <p:origin x="176" y="4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10/29/21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774859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10/29/21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1236031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10/29/21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2971203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2487A6-7C40-2142-A474-D5BF1E30E9A7}" type="datetimeFigureOut">
              <a:rPr lang="en-US" smtClean="0"/>
              <a:t>10/29/21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236758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2487A6-7C40-2142-A474-D5BF1E30E9A7}" type="datetimeFigureOut">
              <a:rPr lang="en-US" smtClean="0"/>
              <a:t>10/29/21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2466000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2487A6-7C40-2142-A474-D5BF1E30E9A7}" type="datetimeFigureOut">
              <a:rPr lang="en-US" smtClean="0"/>
              <a:t>10/29/21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407976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2487A6-7C40-2142-A474-D5BF1E30E9A7}" type="datetimeFigureOut">
              <a:rPr lang="en-US" smtClean="0"/>
              <a:t>10/29/21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1458168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2487A6-7C40-2142-A474-D5BF1E30E9A7}" type="datetimeFigureOut">
              <a:rPr lang="en-US" smtClean="0"/>
              <a:t>10/29/21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764680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2487A6-7C40-2142-A474-D5BF1E30E9A7}" type="datetimeFigureOut">
              <a:rPr lang="en-US" smtClean="0"/>
              <a:t>10/29/21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1549856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2487A6-7C40-2142-A474-D5BF1E30E9A7}" type="datetimeFigureOut">
              <a:rPr lang="en-US" smtClean="0"/>
              <a:t>10/29/21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1632577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02487A6-7C40-2142-A474-D5BF1E30E9A7}" type="datetimeFigureOut">
              <a:rPr lang="en-US" smtClean="0"/>
              <a:t>10/29/21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6A932E-CEA6-F94D-9B36-07E14E817A26}" type="slidenum">
              <a:rPr lang="en-US" smtClean="0"/>
              <a:t>‹#›</a:t>
            </a:fld>
            <a:endParaRPr lang="en-US"/>
          </a:p>
        </p:txBody>
      </p:sp>
    </p:spTree>
    <p:extLst>
      <p:ext uri="{BB962C8B-B14F-4D97-AF65-F5344CB8AC3E}">
        <p14:creationId xmlns:p14="http://schemas.microsoft.com/office/powerpoint/2010/main" val="2424050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902487A6-7C40-2142-A474-D5BF1E30E9A7}" type="datetimeFigureOut">
              <a:rPr lang="en-US" smtClean="0"/>
              <a:t>10/29/21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996A932E-CEA6-F94D-9B36-07E14E817A26}" type="slidenum">
              <a:rPr lang="en-US" smtClean="0"/>
              <a:t>‹#›</a:t>
            </a:fld>
            <a:endParaRPr lang="en-US"/>
          </a:p>
        </p:txBody>
      </p:sp>
    </p:spTree>
    <p:extLst>
      <p:ext uri="{BB962C8B-B14F-4D97-AF65-F5344CB8AC3E}">
        <p14:creationId xmlns:p14="http://schemas.microsoft.com/office/powerpoint/2010/main" val="5337726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F24417-817D-8B4A-83B4-E707E78022D0}"/>
              </a:ext>
            </a:extLst>
          </p:cNvPr>
          <p:cNvSpPr>
            <a:spLocks noGrp="1"/>
          </p:cNvSpPr>
          <p:nvPr>
            <p:ph type="title"/>
          </p:nvPr>
        </p:nvSpPr>
        <p:spPr>
          <a:xfrm>
            <a:off x="628650" y="85610"/>
            <a:ext cx="7886700" cy="1104636"/>
          </a:xfrm>
        </p:spPr>
        <p:txBody>
          <a:bodyPr>
            <a:normAutofit/>
          </a:bodyPr>
          <a:lstStyle/>
          <a:p>
            <a:pPr algn="ctr"/>
            <a:r>
              <a:rPr lang="en-US" dirty="0">
                <a:solidFill>
                  <a:schemeClr val="bg1"/>
                </a:solidFill>
              </a:rPr>
              <a:t>How would these sound to a Jewish reader who was not (yet) a believer?</a:t>
            </a:r>
          </a:p>
        </p:txBody>
      </p:sp>
      <p:sp>
        <p:nvSpPr>
          <p:cNvPr id="5" name="Content Placeholder 4">
            <a:extLst>
              <a:ext uri="{FF2B5EF4-FFF2-40B4-BE49-F238E27FC236}">
                <a16:creationId xmlns:a16="http://schemas.microsoft.com/office/drawing/2014/main" id="{F3C5EB1F-82C0-B144-980E-5A59031CCA7F}"/>
              </a:ext>
            </a:extLst>
          </p:cNvPr>
          <p:cNvSpPr>
            <a:spLocks noGrp="1"/>
          </p:cNvSpPr>
          <p:nvPr>
            <p:ph idx="1"/>
          </p:nvPr>
        </p:nvSpPr>
        <p:spPr/>
        <p:txBody>
          <a:bodyPr>
            <a:normAutofit/>
          </a:bodyPr>
          <a:lstStyle/>
          <a:p>
            <a:r>
              <a:rPr lang="en-US" sz="2800" dirty="0"/>
              <a:t>“</a:t>
            </a:r>
            <a:r>
              <a:rPr lang="en-US" sz="2800" b="1" dirty="0"/>
              <a:t>He gave the right to become children of God” 			(to all who believed)</a:t>
            </a:r>
          </a:p>
          <a:p>
            <a:pPr marL="0" indent="0">
              <a:buNone/>
            </a:pPr>
            <a:endParaRPr lang="en-US" sz="2800" b="1" dirty="0"/>
          </a:p>
          <a:p>
            <a:r>
              <a:rPr lang="en-US" sz="2800" dirty="0"/>
              <a:t> "</a:t>
            </a:r>
            <a:r>
              <a:rPr lang="en-US" sz="2800" b="1" dirty="0"/>
              <a:t>We have seen His glory”</a:t>
            </a:r>
          </a:p>
          <a:p>
            <a:endParaRPr lang="en-US" sz="2800" b="1" dirty="0"/>
          </a:p>
          <a:p>
            <a:r>
              <a:rPr lang="en-US" sz="2800" dirty="0"/>
              <a:t>"</a:t>
            </a:r>
            <a:r>
              <a:rPr lang="en-US" sz="2800" b="1" dirty="0"/>
              <a:t>Grace upon Grace"</a:t>
            </a:r>
            <a:endParaRPr lang="en-US" sz="2800" dirty="0"/>
          </a:p>
        </p:txBody>
      </p:sp>
    </p:spTree>
    <p:extLst>
      <p:ext uri="{BB962C8B-B14F-4D97-AF65-F5344CB8AC3E}">
        <p14:creationId xmlns:p14="http://schemas.microsoft.com/office/powerpoint/2010/main" val="29353317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fontScale="92500" lnSpcReduction="10000"/>
          </a:bodyPr>
          <a:lstStyle/>
          <a:p>
            <a:pPr marL="0" indent="0" algn="ctr">
              <a:buNone/>
            </a:pPr>
            <a:r>
              <a:rPr lang="en-US" sz="2800" dirty="0"/>
              <a:t>35 Again the next day John was standing with two of his disciples, 36 and he looked at Jesus as He walked, and said, "Behold, the Lamb of God!" 37 The two disciples heard him speak, and they followed Jesus. 38 And Jesus turned and saw them following, and said to them, "What do you seek?" They said to Him, "Rabbi (which translated means Teacher), where are You staying?" 39 He said to them, "Come, and you will see." So they came and saw where He was staying; and they stayed with Him that day, for it was about the tenth hour.</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44505F40-818D-124C-B545-75E45DA16BF1}"/>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154780B-74A7-F448-BD58-FD2FD82902F4}"/>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563F2F38-18B2-4147-B6D4-2BDDEE43FB18}"/>
              </a:ext>
            </a:extLst>
          </p:cNvPr>
          <p:cNvSpPr txBox="1"/>
          <p:nvPr/>
        </p:nvSpPr>
        <p:spPr>
          <a:xfrm>
            <a:off x="191386" y="1581514"/>
            <a:ext cx="3125972" cy="461665"/>
          </a:xfrm>
          <a:prstGeom prst="rect">
            <a:avLst/>
          </a:prstGeom>
          <a:noFill/>
          <a:ln>
            <a:solidFill>
              <a:schemeClr val="bg2">
                <a:lumMod val="75000"/>
              </a:schemeClr>
            </a:solidFill>
          </a:ln>
        </p:spPr>
        <p:txBody>
          <a:bodyPr wrap="square" rtlCol="0">
            <a:spAutoFit/>
          </a:bodyPr>
          <a:lstStyle/>
          <a:p>
            <a:pPr algn="ctr"/>
            <a:r>
              <a:rPr lang="en-US" sz="2400" dirty="0"/>
              <a:t>The disciple’s reaction</a:t>
            </a:r>
          </a:p>
        </p:txBody>
      </p:sp>
    </p:spTree>
    <p:extLst>
      <p:ext uri="{BB962C8B-B14F-4D97-AF65-F5344CB8AC3E}">
        <p14:creationId xmlns:p14="http://schemas.microsoft.com/office/powerpoint/2010/main" val="102537923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fontScale="92500" lnSpcReduction="10000"/>
          </a:bodyPr>
          <a:lstStyle/>
          <a:p>
            <a:pPr marL="0" indent="0" algn="ctr">
              <a:buNone/>
            </a:pPr>
            <a:r>
              <a:rPr lang="en-US" sz="2800" dirty="0"/>
              <a:t>35 Again the next day John was standing with </a:t>
            </a:r>
            <a:r>
              <a:rPr lang="en-US" sz="2800" u="sng" dirty="0"/>
              <a:t>two of his disciples</a:t>
            </a:r>
            <a:r>
              <a:rPr lang="en-US" sz="2800" dirty="0"/>
              <a:t>, 36 and he looked at Jesus as He walked, and said, "</a:t>
            </a:r>
            <a:r>
              <a:rPr lang="en-US" sz="2800" dirty="0">
                <a:solidFill>
                  <a:srgbClr val="FFFF00"/>
                </a:solidFill>
              </a:rPr>
              <a:t>Behold, the Lamb of God</a:t>
            </a:r>
            <a:r>
              <a:rPr lang="en-US" sz="2800" dirty="0"/>
              <a:t>!" 37 The two disciples </a:t>
            </a:r>
            <a:r>
              <a:rPr lang="en-US" sz="2800" b="1" dirty="0">
                <a:solidFill>
                  <a:srgbClr val="FFFF00"/>
                </a:solidFill>
              </a:rPr>
              <a:t>heard him speak</a:t>
            </a:r>
            <a:r>
              <a:rPr lang="en-US" sz="2800" dirty="0"/>
              <a:t>, and they </a:t>
            </a:r>
            <a:r>
              <a:rPr lang="en-US" sz="2800" b="1" dirty="0">
                <a:solidFill>
                  <a:srgbClr val="FFFF00"/>
                </a:solidFill>
              </a:rPr>
              <a:t>followed Jesus</a:t>
            </a:r>
            <a:r>
              <a:rPr lang="en-US" sz="2800" dirty="0"/>
              <a:t>. 38 And Jesus turned and saw them following, and said to them, "What do you seek?" They said to Him, "Rabbi (which translated means Teacher), </a:t>
            </a:r>
            <a:r>
              <a:rPr lang="en-US" sz="2800" b="1" dirty="0">
                <a:solidFill>
                  <a:srgbClr val="FFFF00"/>
                </a:solidFill>
              </a:rPr>
              <a:t>where are You staying</a:t>
            </a:r>
            <a:r>
              <a:rPr lang="en-US" sz="2800" dirty="0"/>
              <a:t>?" 39 He said to them, "Come, and you will see." </a:t>
            </a:r>
            <a:r>
              <a:rPr lang="en-US" sz="2800" b="1" dirty="0">
                <a:solidFill>
                  <a:srgbClr val="FFFF00"/>
                </a:solidFill>
              </a:rPr>
              <a:t>So they came and saw </a:t>
            </a:r>
            <a:r>
              <a:rPr lang="en-US" sz="2800" dirty="0"/>
              <a:t>where He was staying; and </a:t>
            </a:r>
            <a:r>
              <a:rPr lang="en-US" sz="2800" b="1" dirty="0">
                <a:solidFill>
                  <a:srgbClr val="FFFF00"/>
                </a:solidFill>
              </a:rPr>
              <a:t>they stayed with Him</a:t>
            </a:r>
            <a:r>
              <a:rPr lang="en-US" sz="2800" dirty="0"/>
              <a:t> that day, for it was about the tenth hour.</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44505F40-818D-124C-B545-75E45DA16BF1}"/>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154780B-74A7-F448-BD58-FD2FD82902F4}"/>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563F2F38-18B2-4147-B6D4-2BDDEE43FB18}"/>
              </a:ext>
            </a:extLst>
          </p:cNvPr>
          <p:cNvSpPr txBox="1"/>
          <p:nvPr/>
        </p:nvSpPr>
        <p:spPr>
          <a:xfrm>
            <a:off x="191386" y="1581514"/>
            <a:ext cx="3125972" cy="461665"/>
          </a:xfrm>
          <a:prstGeom prst="rect">
            <a:avLst/>
          </a:prstGeom>
          <a:noFill/>
          <a:ln>
            <a:solidFill>
              <a:schemeClr val="bg2">
                <a:lumMod val="75000"/>
              </a:schemeClr>
            </a:solidFill>
          </a:ln>
        </p:spPr>
        <p:txBody>
          <a:bodyPr wrap="square" rtlCol="0">
            <a:spAutoFit/>
          </a:bodyPr>
          <a:lstStyle/>
          <a:p>
            <a:pPr algn="ctr"/>
            <a:r>
              <a:rPr lang="en-US" sz="2400" dirty="0"/>
              <a:t>The disciple’s reaction</a:t>
            </a:r>
          </a:p>
        </p:txBody>
      </p:sp>
      <p:sp>
        <p:nvSpPr>
          <p:cNvPr id="10" name="TextBox 9">
            <a:extLst>
              <a:ext uri="{FF2B5EF4-FFF2-40B4-BE49-F238E27FC236}">
                <a16:creationId xmlns:a16="http://schemas.microsoft.com/office/drawing/2014/main" id="{BB38B09E-5F7A-2642-8358-73847D0352F9}"/>
              </a:ext>
            </a:extLst>
          </p:cNvPr>
          <p:cNvSpPr txBox="1"/>
          <p:nvPr/>
        </p:nvSpPr>
        <p:spPr>
          <a:xfrm>
            <a:off x="191386" y="2043179"/>
            <a:ext cx="3125972" cy="3416320"/>
          </a:xfrm>
          <a:prstGeom prst="rect">
            <a:avLst/>
          </a:prstGeom>
          <a:noFill/>
          <a:ln>
            <a:solidFill>
              <a:schemeClr val="bg2">
                <a:lumMod val="75000"/>
              </a:schemeClr>
            </a:solidFill>
          </a:ln>
        </p:spPr>
        <p:txBody>
          <a:bodyPr wrap="square" rtlCol="0">
            <a:spAutoFit/>
          </a:bodyPr>
          <a:lstStyle/>
          <a:p>
            <a:pPr algn="ctr"/>
            <a:r>
              <a:rPr lang="en-US" sz="2400" dirty="0"/>
              <a:t>Belief isn’t binary, it grows. </a:t>
            </a:r>
          </a:p>
          <a:p>
            <a:pPr algn="ctr"/>
            <a:r>
              <a:rPr lang="en-US" sz="2400" dirty="0"/>
              <a:t>They go out to discover more fully what John was testifying. </a:t>
            </a:r>
          </a:p>
          <a:p>
            <a:pPr algn="ctr"/>
            <a:r>
              <a:rPr lang="en-US" sz="2400" dirty="0"/>
              <a:t>They don’t know where they’re going, but they have an idea of Who they’re going with.</a:t>
            </a:r>
          </a:p>
        </p:txBody>
      </p:sp>
    </p:spTree>
    <p:extLst>
      <p:ext uri="{BB962C8B-B14F-4D97-AF65-F5344CB8AC3E}">
        <p14:creationId xmlns:p14="http://schemas.microsoft.com/office/powerpoint/2010/main" val="3859890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a:bodyPr>
          <a:lstStyle/>
          <a:p>
            <a:pPr marL="0" indent="0" algn="ctr">
              <a:buNone/>
            </a:pPr>
            <a:r>
              <a:rPr lang="en-US" sz="2800" dirty="0"/>
              <a:t>40 One of the two who heard John [speak] and followed Him, was Andrew, Simon Peter's brother. 41 He found first his own brother Simon and said to him, "We have found the Messiah" (which translated means Christ). 42 He brought him to Jesus. Jesus looked at him and said, "You are Simon the son of John; you shall be called Cephas" (which is translated Peter).</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31930C20-B096-9449-9F37-34A1C25785F4}"/>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C0344EA1-35A6-CB4F-B1C2-B21097F6130F}"/>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ED386CB0-695D-A54A-9FEE-B4558C6613C9}"/>
              </a:ext>
            </a:extLst>
          </p:cNvPr>
          <p:cNvSpPr txBox="1"/>
          <p:nvPr/>
        </p:nvSpPr>
        <p:spPr>
          <a:xfrm>
            <a:off x="191386" y="1581514"/>
            <a:ext cx="3125972" cy="461665"/>
          </a:xfrm>
          <a:prstGeom prst="rect">
            <a:avLst/>
          </a:prstGeom>
          <a:noFill/>
          <a:ln>
            <a:solidFill>
              <a:schemeClr val="bg2">
                <a:lumMod val="75000"/>
              </a:schemeClr>
            </a:solidFill>
          </a:ln>
        </p:spPr>
        <p:txBody>
          <a:bodyPr wrap="square" rtlCol="0">
            <a:spAutoFit/>
          </a:bodyPr>
          <a:lstStyle/>
          <a:p>
            <a:pPr algn="ctr"/>
            <a:r>
              <a:rPr lang="en-US" sz="2400" dirty="0"/>
              <a:t>The disciple’s reaction</a:t>
            </a:r>
          </a:p>
        </p:txBody>
      </p:sp>
    </p:spTree>
    <p:extLst>
      <p:ext uri="{BB962C8B-B14F-4D97-AF65-F5344CB8AC3E}">
        <p14:creationId xmlns:p14="http://schemas.microsoft.com/office/powerpoint/2010/main" val="1168525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a:bodyPr>
          <a:lstStyle/>
          <a:p>
            <a:pPr marL="0" indent="0" algn="ctr">
              <a:buNone/>
            </a:pPr>
            <a:r>
              <a:rPr lang="en-US" sz="2800" dirty="0"/>
              <a:t>40 One of the two </a:t>
            </a:r>
            <a:r>
              <a:rPr lang="en-US" sz="2800" u="sng" dirty="0"/>
              <a:t>who heard John [speak]</a:t>
            </a:r>
            <a:r>
              <a:rPr lang="en-US" sz="2800" dirty="0"/>
              <a:t> and followed Him, was Andrew, Simon Peter's brother. 41 He </a:t>
            </a:r>
            <a:r>
              <a:rPr lang="en-US" sz="2800" dirty="0">
                <a:solidFill>
                  <a:srgbClr val="FFFF00"/>
                </a:solidFill>
              </a:rPr>
              <a:t>found first his own brother</a:t>
            </a:r>
            <a:r>
              <a:rPr lang="en-US" sz="2800" dirty="0"/>
              <a:t> Simon and </a:t>
            </a:r>
            <a:r>
              <a:rPr lang="en-US" sz="2800" dirty="0">
                <a:solidFill>
                  <a:srgbClr val="FFFF00"/>
                </a:solidFill>
              </a:rPr>
              <a:t>said to him, "We have found the Messiah</a:t>
            </a:r>
            <a:r>
              <a:rPr lang="en-US" sz="2800" dirty="0"/>
              <a:t>" (which translated means Christ). 42 </a:t>
            </a:r>
            <a:r>
              <a:rPr lang="en-US" sz="2800" dirty="0">
                <a:solidFill>
                  <a:srgbClr val="FFFF00"/>
                </a:solidFill>
              </a:rPr>
              <a:t>He brought him to Jesus</a:t>
            </a:r>
            <a:r>
              <a:rPr lang="en-US" sz="2800" dirty="0"/>
              <a:t>. Jesus looked at him and said, "You are Simon the son of John; you shall be called Cephas" (which is translated Peter).</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31930C20-B096-9449-9F37-34A1C25785F4}"/>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C0344EA1-35A6-CB4F-B1C2-B21097F6130F}"/>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ED386CB0-695D-A54A-9FEE-B4558C6613C9}"/>
              </a:ext>
            </a:extLst>
          </p:cNvPr>
          <p:cNvSpPr txBox="1"/>
          <p:nvPr/>
        </p:nvSpPr>
        <p:spPr>
          <a:xfrm>
            <a:off x="191386" y="1581514"/>
            <a:ext cx="3125972" cy="461665"/>
          </a:xfrm>
          <a:prstGeom prst="rect">
            <a:avLst/>
          </a:prstGeom>
          <a:noFill/>
          <a:ln>
            <a:solidFill>
              <a:schemeClr val="bg2">
                <a:lumMod val="75000"/>
              </a:schemeClr>
            </a:solidFill>
          </a:ln>
        </p:spPr>
        <p:txBody>
          <a:bodyPr wrap="square" rtlCol="0">
            <a:spAutoFit/>
          </a:bodyPr>
          <a:lstStyle/>
          <a:p>
            <a:pPr algn="ctr"/>
            <a:r>
              <a:rPr lang="en-US" sz="2400" dirty="0"/>
              <a:t>The disciple’s reaction</a:t>
            </a:r>
          </a:p>
        </p:txBody>
      </p:sp>
      <p:sp>
        <p:nvSpPr>
          <p:cNvPr id="10" name="TextBox 9">
            <a:extLst>
              <a:ext uri="{FF2B5EF4-FFF2-40B4-BE49-F238E27FC236}">
                <a16:creationId xmlns:a16="http://schemas.microsoft.com/office/drawing/2014/main" id="{230D9D8D-67EC-DC43-A6F5-BA7B2C6AB0D9}"/>
              </a:ext>
            </a:extLst>
          </p:cNvPr>
          <p:cNvSpPr txBox="1"/>
          <p:nvPr/>
        </p:nvSpPr>
        <p:spPr>
          <a:xfrm>
            <a:off x="191386" y="2043179"/>
            <a:ext cx="3125972" cy="1569660"/>
          </a:xfrm>
          <a:prstGeom prst="rect">
            <a:avLst/>
          </a:prstGeom>
          <a:noFill/>
          <a:ln>
            <a:solidFill>
              <a:schemeClr val="bg2">
                <a:lumMod val="75000"/>
              </a:schemeClr>
            </a:solidFill>
          </a:ln>
        </p:spPr>
        <p:txBody>
          <a:bodyPr wrap="square" rtlCol="0">
            <a:spAutoFit/>
          </a:bodyPr>
          <a:lstStyle/>
          <a:p>
            <a:pPr algn="ctr"/>
            <a:r>
              <a:rPr lang="en-US" sz="2400" dirty="0"/>
              <a:t>Not much is said about Andrew, but this is how we show if we believe John’s testimony. </a:t>
            </a:r>
          </a:p>
        </p:txBody>
      </p:sp>
    </p:spTree>
    <p:extLst>
      <p:ext uri="{BB962C8B-B14F-4D97-AF65-F5344CB8AC3E}">
        <p14:creationId xmlns:p14="http://schemas.microsoft.com/office/powerpoint/2010/main" val="3127542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a:bodyPr>
          <a:lstStyle/>
          <a:p>
            <a:pPr marL="0" indent="0" algn="ctr">
              <a:buNone/>
            </a:pPr>
            <a:r>
              <a:rPr lang="en-US" sz="2800" dirty="0"/>
              <a:t>40 One of the two </a:t>
            </a:r>
            <a:r>
              <a:rPr lang="en-US" sz="2800" u="sng" dirty="0"/>
              <a:t>who heard John [speak]</a:t>
            </a:r>
            <a:r>
              <a:rPr lang="en-US" sz="2800" dirty="0"/>
              <a:t> and followed Him, was Andrew, Simon Peter's brother. 41 He found first his own brother Simon and said to him, "We have found the Messiah" (which translated means Christ). 42 He brought him to Jesus. Jesus looked at him and said, "You are Simon the son of John; </a:t>
            </a:r>
            <a:r>
              <a:rPr lang="en-US" sz="2800" dirty="0">
                <a:solidFill>
                  <a:srgbClr val="FFFF00"/>
                </a:solidFill>
              </a:rPr>
              <a:t>you shall be called Cephas" (which is translated Peter).</a:t>
            </a:r>
            <a:endParaRPr lang="en-US" sz="3600" dirty="0">
              <a:solidFill>
                <a:srgbClr val="FFFF00"/>
              </a:solidFill>
            </a:endParaRPr>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31930C20-B096-9449-9F37-34A1C25785F4}"/>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C0344EA1-35A6-CB4F-B1C2-B21097F6130F}"/>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ED386CB0-695D-A54A-9FEE-B4558C6613C9}"/>
              </a:ext>
            </a:extLst>
          </p:cNvPr>
          <p:cNvSpPr txBox="1"/>
          <p:nvPr/>
        </p:nvSpPr>
        <p:spPr>
          <a:xfrm>
            <a:off x="191386" y="1581514"/>
            <a:ext cx="3125972" cy="461665"/>
          </a:xfrm>
          <a:prstGeom prst="rect">
            <a:avLst/>
          </a:prstGeom>
          <a:noFill/>
          <a:ln>
            <a:solidFill>
              <a:schemeClr val="bg2">
                <a:lumMod val="75000"/>
              </a:schemeClr>
            </a:solidFill>
          </a:ln>
        </p:spPr>
        <p:txBody>
          <a:bodyPr wrap="square" rtlCol="0">
            <a:spAutoFit/>
          </a:bodyPr>
          <a:lstStyle/>
          <a:p>
            <a:pPr algn="ctr"/>
            <a:r>
              <a:rPr lang="en-US" sz="2400" dirty="0"/>
              <a:t>The disciple’s reaction</a:t>
            </a:r>
          </a:p>
        </p:txBody>
      </p:sp>
      <p:sp>
        <p:nvSpPr>
          <p:cNvPr id="10" name="TextBox 9">
            <a:extLst>
              <a:ext uri="{FF2B5EF4-FFF2-40B4-BE49-F238E27FC236}">
                <a16:creationId xmlns:a16="http://schemas.microsoft.com/office/drawing/2014/main" id="{230D9D8D-67EC-DC43-A6F5-BA7B2C6AB0D9}"/>
              </a:ext>
            </a:extLst>
          </p:cNvPr>
          <p:cNvSpPr txBox="1"/>
          <p:nvPr/>
        </p:nvSpPr>
        <p:spPr>
          <a:xfrm>
            <a:off x="191386" y="2043179"/>
            <a:ext cx="3125972" cy="1569660"/>
          </a:xfrm>
          <a:prstGeom prst="rect">
            <a:avLst/>
          </a:prstGeom>
          <a:noFill/>
          <a:ln>
            <a:solidFill>
              <a:schemeClr val="bg2">
                <a:lumMod val="75000"/>
              </a:schemeClr>
            </a:solidFill>
          </a:ln>
        </p:spPr>
        <p:txBody>
          <a:bodyPr wrap="square" rtlCol="0">
            <a:spAutoFit/>
          </a:bodyPr>
          <a:lstStyle/>
          <a:p>
            <a:pPr algn="ctr"/>
            <a:r>
              <a:rPr lang="en-US" sz="2400" dirty="0"/>
              <a:t>Not much is said about Andrew, but this is how we show if we believe John’s testimony. </a:t>
            </a:r>
          </a:p>
        </p:txBody>
      </p:sp>
      <p:sp>
        <p:nvSpPr>
          <p:cNvPr id="11" name="TextBox 10">
            <a:extLst>
              <a:ext uri="{FF2B5EF4-FFF2-40B4-BE49-F238E27FC236}">
                <a16:creationId xmlns:a16="http://schemas.microsoft.com/office/drawing/2014/main" id="{86199D10-5F85-4844-B375-FDDAA5E84146}"/>
              </a:ext>
            </a:extLst>
          </p:cNvPr>
          <p:cNvSpPr txBox="1"/>
          <p:nvPr/>
        </p:nvSpPr>
        <p:spPr>
          <a:xfrm>
            <a:off x="191386" y="3612839"/>
            <a:ext cx="3125972" cy="1200329"/>
          </a:xfrm>
          <a:prstGeom prst="rect">
            <a:avLst/>
          </a:prstGeom>
          <a:noFill/>
          <a:ln>
            <a:solidFill>
              <a:schemeClr val="bg2">
                <a:lumMod val="75000"/>
              </a:schemeClr>
            </a:solidFill>
          </a:ln>
        </p:spPr>
        <p:txBody>
          <a:bodyPr wrap="square" rtlCol="0">
            <a:spAutoFit/>
          </a:bodyPr>
          <a:lstStyle/>
          <a:p>
            <a:pPr algn="ctr"/>
            <a:r>
              <a:rPr lang="en-US" sz="2400" dirty="0"/>
              <a:t>An aspect of this new life being offered to Simon</a:t>
            </a:r>
          </a:p>
        </p:txBody>
      </p:sp>
    </p:spTree>
    <p:extLst>
      <p:ext uri="{BB962C8B-B14F-4D97-AF65-F5344CB8AC3E}">
        <p14:creationId xmlns:p14="http://schemas.microsoft.com/office/powerpoint/2010/main" val="1136647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lnSpcReduction="10000"/>
          </a:bodyPr>
          <a:lstStyle/>
          <a:p>
            <a:pPr marL="0" indent="0" algn="ctr">
              <a:buNone/>
            </a:pPr>
            <a:r>
              <a:rPr lang="en-US" sz="2800" dirty="0"/>
              <a:t>43 The next day He purposed to go into Galilee, and He found Philip. And Jesus said to him, "Follow Me." 44 Now Philip was from Bethsaida, of the city of Andrew and Peter. 45 Philip found Nathanael and said to him, "We have found Him of whom Moses in the Law and [also] the Prophets wrote Jesus of Nazareth, the son of Joseph." 46 Nathanael said to him, "Can any good thing come out of Nazareth?" Philip said to him, "Come and see."</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78F37E30-C649-4647-BDC8-3EB82F682B0F}"/>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BEEABE58-0D23-1C4E-B2B1-828BCA161FE6}"/>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The disciple’s reaction</a:t>
            </a:r>
          </a:p>
        </p:txBody>
      </p:sp>
    </p:spTree>
    <p:extLst>
      <p:ext uri="{BB962C8B-B14F-4D97-AF65-F5344CB8AC3E}">
        <p14:creationId xmlns:p14="http://schemas.microsoft.com/office/powerpoint/2010/main" val="12955817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lnSpcReduction="10000"/>
          </a:bodyPr>
          <a:lstStyle/>
          <a:p>
            <a:pPr marL="0" indent="0" algn="ctr">
              <a:buNone/>
            </a:pPr>
            <a:r>
              <a:rPr lang="en-US" sz="2800" dirty="0"/>
              <a:t>43 The next day He purposed to go into Galilee, and </a:t>
            </a:r>
            <a:r>
              <a:rPr lang="en-US" sz="2800" dirty="0">
                <a:solidFill>
                  <a:srgbClr val="FFFF00"/>
                </a:solidFill>
              </a:rPr>
              <a:t>He found Philip</a:t>
            </a:r>
            <a:r>
              <a:rPr lang="en-US" sz="2800" dirty="0"/>
              <a:t>. And Jesus said to him, "</a:t>
            </a:r>
            <a:r>
              <a:rPr lang="en-US" sz="2800" u="sng" dirty="0"/>
              <a:t>Follow Me</a:t>
            </a:r>
            <a:r>
              <a:rPr lang="en-US" sz="2800" dirty="0"/>
              <a:t>." 44 Now Philip was from Bethsaida, of the city of Andrew and Peter. 45 </a:t>
            </a:r>
            <a:r>
              <a:rPr lang="en-US" sz="2800" dirty="0">
                <a:solidFill>
                  <a:srgbClr val="FFFF00"/>
                </a:solidFill>
              </a:rPr>
              <a:t>Philip found Nathanael </a:t>
            </a:r>
            <a:r>
              <a:rPr lang="en-US" sz="2800" dirty="0"/>
              <a:t>and said to him, "We have found Him of whom </a:t>
            </a:r>
            <a:r>
              <a:rPr lang="en-US" sz="2800" i="1" u="sng" dirty="0"/>
              <a:t>Moses in the Law </a:t>
            </a:r>
            <a:r>
              <a:rPr lang="en-US" sz="2800" dirty="0"/>
              <a:t>and [also] the </a:t>
            </a:r>
            <a:r>
              <a:rPr lang="en-US" sz="2800" i="1" u="sng" dirty="0"/>
              <a:t>Prophets</a:t>
            </a:r>
            <a:r>
              <a:rPr lang="en-US" sz="2800" dirty="0"/>
              <a:t> wrote Jesus of Nazareth, the son of Joseph." 46 Nathanael said to him, "</a:t>
            </a:r>
            <a:r>
              <a:rPr lang="en-US" sz="2800" dirty="0">
                <a:solidFill>
                  <a:srgbClr val="FFFF00"/>
                </a:solidFill>
              </a:rPr>
              <a:t>Can any good thing come out of Nazareth</a:t>
            </a:r>
            <a:r>
              <a:rPr lang="en-US" sz="2800" dirty="0"/>
              <a:t>?" Philip said to him, "Come and see."</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78F37E30-C649-4647-BDC8-3EB82F682B0F}"/>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BEEABE58-0D23-1C4E-B2B1-828BCA161FE6}"/>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The disciple’s reaction</a:t>
            </a:r>
          </a:p>
        </p:txBody>
      </p:sp>
      <p:sp>
        <p:nvSpPr>
          <p:cNvPr id="9" name="TextBox 8">
            <a:extLst>
              <a:ext uri="{FF2B5EF4-FFF2-40B4-BE49-F238E27FC236}">
                <a16:creationId xmlns:a16="http://schemas.microsoft.com/office/drawing/2014/main" id="{BDEB4E6A-656C-1948-94F9-5F08C9B1A319}"/>
              </a:ext>
            </a:extLst>
          </p:cNvPr>
          <p:cNvSpPr txBox="1"/>
          <p:nvPr/>
        </p:nvSpPr>
        <p:spPr>
          <a:xfrm>
            <a:off x="191386" y="1581514"/>
            <a:ext cx="3125972" cy="830997"/>
          </a:xfrm>
          <a:prstGeom prst="rect">
            <a:avLst/>
          </a:prstGeom>
          <a:noFill/>
          <a:ln>
            <a:solidFill>
              <a:schemeClr val="bg2">
                <a:lumMod val="75000"/>
              </a:schemeClr>
            </a:solidFill>
          </a:ln>
        </p:spPr>
        <p:txBody>
          <a:bodyPr wrap="square" rtlCol="0">
            <a:spAutoFit/>
          </a:bodyPr>
          <a:lstStyle/>
          <a:p>
            <a:pPr algn="ctr"/>
            <a:r>
              <a:rPr lang="en-US" sz="2400" dirty="0"/>
              <a:t>Jesus finds Philip and Philip finds Nathanael</a:t>
            </a:r>
          </a:p>
        </p:txBody>
      </p:sp>
      <p:sp>
        <p:nvSpPr>
          <p:cNvPr id="10" name="TextBox 9">
            <a:extLst>
              <a:ext uri="{FF2B5EF4-FFF2-40B4-BE49-F238E27FC236}">
                <a16:creationId xmlns:a16="http://schemas.microsoft.com/office/drawing/2014/main" id="{B5E1E053-3D05-E740-90D5-3E345AFD1593}"/>
              </a:ext>
            </a:extLst>
          </p:cNvPr>
          <p:cNvSpPr txBox="1"/>
          <p:nvPr/>
        </p:nvSpPr>
        <p:spPr>
          <a:xfrm>
            <a:off x="191386" y="2412511"/>
            <a:ext cx="3125972" cy="1569660"/>
          </a:xfrm>
          <a:prstGeom prst="rect">
            <a:avLst/>
          </a:prstGeom>
          <a:noFill/>
          <a:ln>
            <a:solidFill>
              <a:schemeClr val="bg2">
                <a:lumMod val="75000"/>
              </a:schemeClr>
            </a:solidFill>
          </a:ln>
        </p:spPr>
        <p:txBody>
          <a:bodyPr wrap="square" rtlCol="0">
            <a:spAutoFit/>
          </a:bodyPr>
          <a:lstStyle/>
          <a:p>
            <a:pPr algn="ctr"/>
            <a:r>
              <a:rPr lang="en-US" sz="2400" dirty="0"/>
              <a:t>Nathanael doubts Philip’s claim about Jesus but will investigate</a:t>
            </a:r>
          </a:p>
        </p:txBody>
      </p:sp>
    </p:spTree>
    <p:extLst>
      <p:ext uri="{BB962C8B-B14F-4D97-AF65-F5344CB8AC3E}">
        <p14:creationId xmlns:p14="http://schemas.microsoft.com/office/powerpoint/2010/main" val="3291311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083442" y="1119849"/>
            <a:ext cx="6060558" cy="4595151"/>
          </a:xfrm>
        </p:spPr>
        <p:txBody>
          <a:bodyPr>
            <a:normAutofit fontScale="92500" lnSpcReduction="20000"/>
          </a:bodyPr>
          <a:lstStyle/>
          <a:p>
            <a:pPr marL="0" indent="0" algn="ctr">
              <a:buNone/>
            </a:pPr>
            <a:r>
              <a:rPr lang="en-US" sz="2800" dirty="0"/>
              <a:t>47 Jesus saw Nathanael coming to Him, and said of him, "Behold, an Israelite indeed, in whom there is no deceit!" 48 Nathanael said to Him, "How do You know me?" Jesus answered and said to him, "Before Philip called you, when you were under the fig tree, I saw you." 49 Nathanael answered Him, "Rabbi, You are the Son of God; You are the King of Israel." 50 Jesus answered and said to him, "Because I said to you that I saw you under the fig tree, do you believe? You will see greater things than these." 51 And He said to him, "Truly, truly, I say to you, you will see the heavens opened and the angels of God ascending and descending on the Son of Man."</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7EAD2EB1-6EEE-9842-B127-7A7F0976621B}"/>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A4D68FF5-6ECB-004E-9565-B5391B6307FD}"/>
              </a:ext>
            </a:extLst>
          </p:cNvPr>
          <p:cNvSpPr txBox="1"/>
          <p:nvPr/>
        </p:nvSpPr>
        <p:spPr>
          <a:xfrm>
            <a:off x="0" y="1135062"/>
            <a:ext cx="3083442" cy="461665"/>
          </a:xfrm>
          <a:prstGeom prst="rect">
            <a:avLst/>
          </a:prstGeom>
          <a:noFill/>
          <a:ln>
            <a:solidFill>
              <a:schemeClr val="bg1"/>
            </a:solidFill>
          </a:ln>
        </p:spPr>
        <p:txBody>
          <a:bodyPr wrap="square" rtlCol="0">
            <a:spAutoFit/>
          </a:bodyPr>
          <a:lstStyle/>
          <a:p>
            <a:pPr algn="ctr"/>
            <a:r>
              <a:rPr lang="en-US" sz="2400" dirty="0"/>
              <a:t>The disciple’s reaction</a:t>
            </a:r>
          </a:p>
        </p:txBody>
      </p:sp>
      <p:sp>
        <p:nvSpPr>
          <p:cNvPr id="10" name="TextBox 9">
            <a:extLst>
              <a:ext uri="{FF2B5EF4-FFF2-40B4-BE49-F238E27FC236}">
                <a16:creationId xmlns:a16="http://schemas.microsoft.com/office/drawing/2014/main" id="{4816674E-34EC-EE4E-AD40-DAC1D4A4C101}"/>
              </a:ext>
            </a:extLst>
          </p:cNvPr>
          <p:cNvSpPr txBox="1"/>
          <p:nvPr/>
        </p:nvSpPr>
        <p:spPr>
          <a:xfrm>
            <a:off x="0" y="1596727"/>
            <a:ext cx="3083442" cy="461665"/>
          </a:xfrm>
          <a:prstGeom prst="rect">
            <a:avLst/>
          </a:prstGeom>
          <a:noFill/>
          <a:ln>
            <a:solidFill>
              <a:schemeClr val="bg2">
                <a:lumMod val="75000"/>
              </a:schemeClr>
            </a:solidFill>
          </a:ln>
        </p:spPr>
        <p:txBody>
          <a:bodyPr wrap="square" rtlCol="0">
            <a:spAutoFit/>
          </a:bodyPr>
          <a:lstStyle/>
          <a:p>
            <a:pPr algn="ctr"/>
            <a:r>
              <a:rPr lang="en-US" sz="2400" dirty="0"/>
              <a:t>Jesus and Nathanael</a:t>
            </a:r>
          </a:p>
        </p:txBody>
      </p:sp>
    </p:spTree>
    <p:extLst>
      <p:ext uri="{BB962C8B-B14F-4D97-AF65-F5344CB8AC3E}">
        <p14:creationId xmlns:p14="http://schemas.microsoft.com/office/powerpoint/2010/main" val="59561035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083442" y="1119849"/>
            <a:ext cx="6060558" cy="4595151"/>
          </a:xfrm>
        </p:spPr>
        <p:txBody>
          <a:bodyPr>
            <a:normAutofit fontScale="92500" lnSpcReduction="20000"/>
          </a:bodyPr>
          <a:lstStyle/>
          <a:p>
            <a:pPr marL="0" indent="0" algn="ctr">
              <a:buNone/>
            </a:pPr>
            <a:r>
              <a:rPr lang="en-US" sz="2800" dirty="0"/>
              <a:t>47 Jesus saw Nathanael coming to Him, and said of him, "</a:t>
            </a:r>
            <a:r>
              <a:rPr lang="en-US" sz="2800" u="sng" dirty="0"/>
              <a:t>Behold, an Israelite indeed, in whom there is no deceit</a:t>
            </a:r>
            <a:r>
              <a:rPr lang="en-US" sz="2800" dirty="0"/>
              <a:t>!" 48 Nathanael said to Him, "How do You know me?" Jesus answered and said to him, "Before Philip called you, when you were under the fig tree, I saw you." 49 Nathanael answered Him, "</a:t>
            </a:r>
            <a:r>
              <a:rPr lang="en-US" sz="2800" dirty="0">
                <a:solidFill>
                  <a:srgbClr val="FFFF00"/>
                </a:solidFill>
              </a:rPr>
              <a:t>Rabbi, You are the Son of God</a:t>
            </a:r>
            <a:r>
              <a:rPr lang="en-US" sz="2800" dirty="0"/>
              <a:t>; </a:t>
            </a:r>
            <a:r>
              <a:rPr lang="en-US" sz="2800" dirty="0">
                <a:solidFill>
                  <a:srgbClr val="FFFF00"/>
                </a:solidFill>
              </a:rPr>
              <a:t>You are the King of Israel</a:t>
            </a:r>
            <a:r>
              <a:rPr lang="en-US" sz="2800" dirty="0"/>
              <a:t>." 50 Jesus answered and said to him, "Because I said to you that I saw you under the fig tree, </a:t>
            </a:r>
            <a:r>
              <a:rPr lang="en-US" sz="2800" b="1" u="sng" dirty="0"/>
              <a:t>do you believe?</a:t>
            </a:r>
            <a:r>
              <a:rPr lang="en-US" sz="2800" b="1" dirty="0"/>
              <a:t>  </a:t>
            </a:r>
            <a:r>
              <a:rPr lang="en-US" sz="2800" b="1" dirty="0">
                <a:solidFill>
                  <a:schemeClr val="bg1"/>
                </a:solidFill>
              </a:rPr>
              <a:t>You will see greater things than these</a:t>
            </a:r>
            <a:r>
              <a:rPr lang="en-US" sz="2800" dirty="0"/>
              <a:t>." 51 And He said to him, "Truly, truly, I say to you, </a:t>
            </a:r>
            <a:r>
              <a:rPr lang="en-US" sz="2800" b="1" dirty="0">
                <a:solidFill>
                  <a:schemeClr val="bg1"/>
                </a:solidFill>
              </a:rPr>
              <a:t>you will see the heavens opened and the angels of God ascending and descending on the Son of Man</a:t>
            </a:r>
            <a:r>
              <a:rPr lang="en-US" sz="2800" dirty="0"/>
              <a:t>."</a:t>
            </a:r>
            <a:endParaRPr lang="en-US" sz="36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7EAD2EB1-6EEE-9842-B127-7A7F0976621B}"/>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9" name="TextBox 8">
            <a:extLst>
              <a:ext uri="{FF2B5EF4-FFF2-40B4-BE49-F238E27FC236}">
                <a16:creationId xmlns:a16="http://schemas.microsoft.com/office/drawing/2014/main" id="{A4D68FF5-6ECB-004E-9565-B5391B6307FD}"/>
              </a:ext>
            </a:extLst>
          </p:cNvPr>
          <p:cNvSpPr txBox="1"/>
          <p:nvPr/>
        </p:nvSpPr>
        <p:spPr>
          <a:xfrm>
            <a:off x="0" y="1006018"/>
            <a:ext cx="3125972" cy="461665"/>
          </a:xfrm>
          <a:prstGeom prst="rect">
            <a:avLst/>
          </a:prstGeom>
          <a:noFill/>
          <a:ln>
            <a:solidFill>
              <a:schemeClr val="bg1"/>
            </a:solidFill>
          </a:ln>
        </p:spPr>
        <p:txBody>
          <a:bodyPr wrap="square" rtlCol="0">
            <a:spAutoFit/>
          </a:bodyPr>
          <a:lstStyle/>
          <a:p>
            <a:pPr algn="ctr"/>
            <a:r>
              <a:rPr lang="en-US" sz="2400" dirty="0"/>
              <a:t>The disciple’s reaction</a:t>
            </a:r>
          </a:p>
        </p:txBody>
      </p:sp>
      <p:sp>
        <p:nvSpPr>
          <p:cNvPr id="10" name="TextBox 9">
            <a:extLst>
              <a:ext uri="{FF2B5EF4-FFF2-40B4-BE49-F238E27FC236}">
                <a16:creationId xmlns:a16="http://schemas.microsoft.com/office/drawing/2014/main" id="{4816674E-34EC-EE4E-AD40-DAC1D4A4C101}"/>
              </a:ext>
            </a:extLst>
          </p:cNvPr>
          <p:cNvSpPr txBox="1"/>
          <p:nvPr/>
        </p:nvSpPr>
        <p:spPr>
          <a:xfrm>
            <a:off x="0" y="1467683"/>
            <a:ext cx="3125972" cy="461665"/>
          </a:xfrm>
          <a:prstGeom prst="rect">
            <a:avLst/>
          </a:prstGeom>
          <a:noFill/>
          <a:ln>
            <a:solidFill>
              <a:schemeClr val="bg2">
                <a:lumMod val="75000"/>
              </a:schemeClr>
            </a:solidFill>
          </a:ln>
        </p:spPr>
        <p:txBody>
          <a:bodyPr wrap="square" rtlCol="0">
            <a:spAutoFit/>
          </a:bodyPr>
          <a:lstStyle/>
          <a:p>
            <a:pPr algn="ctr"/>
            <a:r>
              <a:rPr lang="en-US" sz="2400" dirty="0"/>
              <a:t>Jesus and Nathanael</a:t>
            </a:r>
          </a:p>
        </p:txBody>
      </p:sp>
      <p:sp>
        <p:nvSpPr>
          <p:cNvPr id="11" name="TextBox 10">
            <a:extLst>
              <a:ext uri="{FF2B5EF4-FFF2-40B4-BE49-F238E27FC236}">
                <a16:creationId xmlns:a16="http://schemas.microsoft.com/office/drawing/2014/main" id="{B05D45A2-F94B-AD4F-A3FF-835AF8649798}"/>
              </a:ext>
            </a:extLst>
          </p:cNvPr>
          <p:cNvSpPr txBox="1"/>
          <p:nvPr/>
        </p:nvSpPr>
        <p:spPr>
          <a:xfrm>
            <a:off x="0" y="1929348"/>
            <a:ext cx="3125972" cy="3785652"/>
          </a:xfrm>
          <a:prstGeom prst="rect">
            <a:avLst/>
          </a:prstGeom>
          <a:noFill/>
          <a:ln>
            <a:solidFill>
              <a:schemeClr val="bg2">
                <a:lumMod val="75000"/>
              </a:schemeClr>
            </a:solidFill>
          </a:ln>
        </p:spPr>
        <p:txBody>
          <a:bodyPr wrap="square" rtlCol="0">
            <a:spAutoFit/>
          </a:bodyPr>
          <a:lstStyle/>
          <a:p>
            <a:pPr algn="ctr"/>
            <a:r>
              <a:rPr lang="en-US" sz="2400" dirty="0"/>
              <a:t>”An Israelite with no ‘Jacob’”</a:t>
            </a:r>
          </a:p>
          <a:p>
            <a:pPr algn="ctr"/>
            <a:r>
              <a:rPr lang="en-US" sz="2400" dirty="0"/>
              <a:t>Possible that Nathanael was meditating under the tree</a:t>
            </a:r>
          </a:p>
          <a:p>
            <a:pPr algn="ctr"/>
            <a:r>
              <a:rPr lang="en-US" sz="2400" dirty="0"/>
              <a:t>Purposeful connection to Jacob’s ladder and Jesus being the new link between man and God </a:t>
            </a:r>
          </a:p>
        </p:txBody>
      </p:sp>
    </p:spTree>
    <p:extLst>
      <p:ext uri="{BB962C8B-B14F-4D97-AF65-F5344CB8AC3E}">
        <p14:creationId xmlns:p14="http://schemas.microsoft.com/office/powerpoint/2010/main" val="17522164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7E9517-D9B2-0543-BBF8-829ABA52E796}"/>
              </a:ext>
            </a:extLst>
          </p:cNvPr>
          <p:cNvSpPr>
            <a:spLocks noGrp="1"/>
          </p:cNvSpPr>
          <p:nvPr>
            <p:ph type="title"/>
          </p:nvPr>
        </p:nvSpPr>
        <p:spPr>
          <a:xfrm>
            <a:off x="628648" y="304271"/>
            <a:ext cx="7886700" cy="1104636"/>
          </a:xfrm>
        </p:spPr>
        <p:txBody>
          <a:bodyPr/>
          <a:lstStyle/>
          <a:p>
            <a:pPr algn="ctr"/>
            <a:r>
              <a:rPr lang="en-US" dirty="0"/>
              <a:t>Names given to Jesus just in this chapter:</a:t>
            </a:r>
          </a:p>
        </p:txBody>
      </p:sp>
      <p:sp>
        <p:nvSpPr>
          <p:cNvPr id="5" name="Content Placeholder 4">
            <a:extLst>
              <a:ext uri="{FF2B5EF4-FFF2-40B4-BE49-F238E27FC236}">
                <a16:creationId xmlns:a16="http://schemas.microsoft.com/office/drawing/2014/main" id="{70D53021-DD60-124E-A6B0-44963F77FDEB}"/>
              </a:ext>
            </a:extLst>
          </p:cNvPr>
          <p:cNvSpPr>
            <a:spLocks noGrp="1"/>
          </p:cNvSpPr>
          <p:nvPr>
            <p:ph idx="1"/>
          </p:nvPr>
        </p:nvSpPr>
        <p:spPr>
          <a:xfrm>
            <a:off x="0" y="1521354"/>
            <a:ext cx="9143999" cy="2957340"/>
          </a:xfrm>
        </p:spPr>
        <p:txBody>
          <a:bodyPr numCol="2">
            <a:normAutofit lnSpcReduction="10000"/>
          </a:bodyPr>
          <a:lstStyle/>
          <a:p>
            <a:pPr marL="0" indent="0">
              <a:buNone/>
            </a:pPr>
            <a:r>
              <a:rPr lang="en-US" sz="3200" dirty="0"/>
              <a:t>The Word. </a:t>
            </a:r>
          </a:p>
          <a:p>
            <a:pPr marL="0" indent="0">
              <a:buNone/>
            </a:pPr>
            <a:r>
              <a:rPr lang="en-US" sz="3200" dirty="0">
                <a:solidFill>
                  <a:schemeClr val="bg1"/>
                </a:solidFill>
              </a:rPr>
              <a:t>God. </a:t>
            </a:r>
          </a:p>
          <a:p>
            <a:pPr marL="0" indent="0">
              <a:buNone/>
            </a:pPr>
            <a:r>
              <a:rPr lang="en-US" sz="3200" dirty="0"/>
              <a:t>The Light of the world. </a:t>
            </a:r>
          </a:p>
          <a:p>
            <a:pPr marL="0" indent="0">
              <a:buNone/>
            </a:pPr>
            <a:r>
              <a:rPr lang="en-US" sz="3200" dirty="0">
                <a:solidFill>
                  <a:schemeClr val="bg1"/>
                </a:solidFill>
              </a:rPr>
              <a:t>The Christ. </a:t>
            </a:r>
          </a:p>
          <a:p>
            <a:pPr marL="0" indent="0">
              <a:buNone/>
            </a:pPr>
            <a:r>
              <a:rPr lang="en-US" sz="3200" dirty="0"/>
              <a:t>The Lord. </a:t>
            </a:r>
          </a:p>
          <a:p>
            <a:pPr marL="0" indent="0">
              <a:buNone/>
            </a:pPr>
            <a:endParaRPr lang="en-US" sz="3200" dirty="0"/>
          </a:p>
          <a:p>
            <a:pPr marL="0" indent="0" algn="r">
              <a:buNone/>
            </a:pPr>
            <a:r>
              <a:rPr lang="en-US" sz="3200" dirty="0">
                <a:solidFill>
                  <a:schemeClr val="bg1"/>
                </a:solidFill>
              </a:rPr>
              <a:t>The Lamb of God. </a:t>
            </a:r>
          </a:p>
          <a:p>
            <a:pPr marL="0" indent="0" algn="r">
              <a:buNone/>
            </a:pPr>
            <a:r>
              <a:rPr lang="en-US" sz="3200" dirty="0"/>
              <a:t>The Son of God (Deity.)</a:t>
            </a:r>
          </a:p>
          <a:p>
            <a:pPr marL="0" indent="0" algn="r">
              <a:buNone/>
            </a:pPr>
            <a:r>
              <a:rPr lang="en-US" sz="3200" dirty="0">
                <a:solidFill>
                  <a:schemeClr val="bg1"/>
                </a:solidFill>
              </a:rPr>
              <a:t>The Son of God (King.)</a:t>
            </a:r>
          </a:p>
          <a:p>
            <a:pPr marL="0" indent="0" algn="r">
              <a:buNone/>
            </a:pPr>
            <a:r>
              <a:rPr lang="en-US" sz="3200" dirty="0"/>
              <a:t>Jacob’s ladder.</a:t>
            </a:r>
          </a:p>
          <a:p>
            <a:pPr marL="0" indent="0" algn="r">
              <a:buNone/>
            </a:pPr>
            <a:r>
              <a:rPr lang="en-US" sz="3200" dirty="0">
                <a:solidFill>
                  <a:schemeClr val="bg1"/>
                </a:solidFill>
              </a:rPr>
              <a:t>The Son of Man. </a:t>
            </a:r>
          </a:p>
        </p:txBody>
      </p:sp>
      <p:sp>
        <p:nvSpPr>
          <p:cNvPr id="7" name="TextBox 6">
            <a:extLst>
              <a:ext uri="{FF2B5EF4-FFF2-40B4-BE49-F238E27FC236}">
                <a16:creationId xmlns:a16="http://schemas.microsoft.com/office/drawing/2014/main" id="{BB0E0EAC-1DE8-644F-9FE9-8BFD1E05FD19}"/>
              </a:ext>
            </a:extLst>
          </p:cNvPr>
          <p:cNvSpPr txBox="1"/>
          <p:nvPr/>
        </p:nvSpPr>
        <p:spPr>
          <a:xfrm>
            <a:off x="2030854" y="4456622"/>
            <a:ext cx="5082289" cy="954107"/>
          </a:xfrm>
          <a:prstGeom prst="rect">
            <a:avLst/>
          </a:prstGeom>
          <a:noFill/>
          <a:ln>
            <a:solidFill>
              <a:schemeClr val="bg1"/>
            </a:solidFill>
          </a:ln>
        </p:spPr>
        <p:txBody>
          <a:bodyPr wrap="none" rtlCol="0">
            <a:spAutoFit/>
          </a:bodyPr>
          <a:lstStyle/>
          <a:p>
            <a:pPr algn="ctr"/>
            <a:r>
              <a:rPr lang="en-US" sz="2800" dirty="0"/>
              <a:t>Do you believe? </a:t>
            </a:r>
          </a:p>
          <a:p>
            <a:pPr algn="ctr"/>
            <a:r>
              <a:rPr lang="en-US" sz="2800" dirty="0"/>
              <a:t>You will see *the fullness of these</a:t>
            </a:r>
          </a:p>
        </p:txBody>
      </p:sp>
    </p:spTree>
    <p:extLst>
      <p:ext uri="{BB962C8B-B14F-4D97-AF65-F5344CB8AC3E}">
        <p14:creationId xmlns:p14="http://schemas.microsoft.com/office/powerpoint/2010/main" val="222734441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FE3FA-1986-9248-B1C9-5D3ACF699B24}"/>
              </a:ext>
            </a:extLst>
          </p:cNvPr>
          <p:cNvSpPr>
            <a:spLocks noGrp="1"/>
          </p:cNvSpPr>
          <p:nvPr>
            <p:ph type="ctrTitle"/>
          </p:nvPr>
        </p:nvSpPr>
        <p:spPr>
          <a:xfrm>
            <a:off x="1143000" y="132869"/>
            <a:ext cx="6858000" cy="1989667"/>
          </a:xfrm>
        </p:spPr>
        <p:txBody>
          <a:bodyPr>
            <a:normAutofit/>
          </a:bodyPr>
          <a:lstStyle/>
          <a:p>
            <a:r>
              <a:rPr lang="en-US" sz="5400" dirty="0"/>
              <a:t>Gospel of John</a:t>
            </a:r>
          </a:p>
        </p:txBody>
      </p:sp>
      <p:sp>
        <p:nvSpPr>
          <p:cNvPr id="3" name="Subtitle 2">
            <a:extLst>
              <a:ext uri="{FF2B5EF4-FFF2-40B4-BE49-F238E27FC236}">
                <a16:creationId xmlns:a16="http://schemas.microsoft.com/office/drawing/2014/main" id="{E794210B-07BF-1D49-9147-8010E5ACDEAD}"/>
              </a:ext>
            </a:extLst>
          </p:cNvPr>
          <p:cNvSpPr>
            <a:spLocks noGrp="1"/>
          </p:cNvSpPr>
          <p:nvPr>
            <p:ph type="subTitle" idx="1"/>
          </p:nvPr>
        </p:nvSpPr>
        <p:spPr>
          <a:xfrm>
            <a:off x="1143000" y="2199265"/>
            <a:ext cx="6858000" cy="1379802"/>
          </a:xfrm>
        </p:spPr>
        <p:txBody>
          <a:bodyPr>
            <a:normAutofit fontScale="92500" lnSpcReduction="20000"/>
          </a:bodyPr>
          <a:lstStyle/>
          <a:p>
            <a:r>
              <a:rPr lang="en-US" sz="3200" dirty="0"/>
              <a:t>1:19-51</a:t>
            </a:r>
          </a:p>
          <a:p>
            <a:r>
              <a:rPr lang="en-US" sz="3200" dirty="0"/>
              <a:t>(Jesus on trial</a:t>
            </a:r>
          </a:p>
          <a:p>
            <a:r>
              <a:rPr lang="en-US" sz="3200" dirty="0"/>
              <a:t>First witness - John the Baptist)</a:t>
            </a:r>
          </a:p>
        </p:txBody>
      </p:sp>
      <p:sp>
        <p:nvSpPr>
          <p:cNvPr id="4" name="TextBox 3">
            <a:extLst>
              <a:ext uri="{FF2B5EF4-FFF2-40B4-BE49-F238E27FC236}">
                <a16:creationId xmlns:a16="http://schemas.microsoft.com/office/drawing/2014/main" id="{65B09133-C349-DD41-8E7F-B86F52DFBC77}"/>
              </a:ext>
            </a:extLst>
          </p:cNvPr>
          <p:cNvSpPr txBox="1"/>
          <p:nvPr/>
        </p:nvSpPr>
        <p:spPr>
          <a:xfrm>
            <a:off x="1143000" y="3747018"/>
            <a:ext cx="6858000" cy="1200329"/>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Tree>
    <p:extLst>
      <p:ext uri="{BB962C8B-B14F-4D97-AF65-F5344CB8AC3E}">
        <p14:creationId xmlns:p14="http://schemas.microsoft.com/office/powerpoint/2010/main" val="24957312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fontScale="92500" lnSpcReduction="20000"/>
          </a:bodyPr>
          <a:lstStyle/>
          <a:p>
            <a:pPr marL="0" indent="0" algn="ctr">
              <a:buNone/>
            </a:pPr>
            <a:r>
              <a:rPr lang="en-US" sz="2800" dirty="0"/>
              <a:t>19 This is the testimony of John, when the Jews sent to him priests and Levites from Jerusalem to ask him, "Who are you?" 20 And he confessed and did not deny, but confessed, "I am not the Christ." 21 They asked him, "What then? Are you Elijah?" And he said, "I am not." "Are you the Prophet?" And he answered, "No." 22 Then they said to him, "Who are you, so that we may give an answer to those who sent us? What do you say about yourself?" 23 He said, "I am A VOICE OF ONE CRYING IN THE WILDERNESS, 'MAKE STRAIGHT THE WAY OF THE LORD,' as Isaiah the prophet said."</a:t>
            </a:r>
          </a:p>
        </p:txBody>
      </p:sp>
      <p:sp>
        <p:nvSpPr>
          <p:cNvPr id="7" name="TextBox 6">
            <a:extLst>
              <a:ext uri="{FF2B5EF4-FFF2-40B4-BE49-F238E27FC236}">
                <a16:creationId xmlns:a16="http://schemas.microsoft.com/office/drawing/2014/main" id="{352EEC8F-B826-894A-9311-F95B1CEC1513}"/>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10" name="TextBox 9">
            <a:extLst>
              <a:ext uri="{FF2B5EF4-FFF2-40B4-BE49-F238E27FC236}">
                <a16:creationId xmlns:a16="http://schemas.microsoft.com/office/drawing/2014/main" id="{97E9B2BB-A78E-FC4C-8680-D636EF71736F}"/>
              </a:ext>
            </a:extLst>
          </p:cNvPr>
          <p:cNvSpPr txBox="1"/>
          <p:nvPr/>
        </p:nvSpPr>
        <p:spPr>
          <a:xfrm>
            <a:off x="191386" y="1581514"/>
            <a:ext cx="3125972" cy="830997"/>
          </a:xfrm>
          <a:prstGeom prst="rect">
            <a:avLst/>
          </a:prstGeom>
          <a:noFill/>
          <a:ln>
            <a:solidFill>
              <a:schemeClr val="bg2">
                <a:lumMod val="75000"/>
              </a:schemeClr>
            </a:solidFill>
          </a:ln>
        </p:spPr>
        <p:txBody>
          <a:bodyPr wrap="square" rtlCol="0">
            <a:spAutoFit/>
          </a:bodyPr>
          <a:lstStyle/>
          <a:p>
            <a:pPr algn="ctr"/>
            <a:r>
              <a:rPr lang="en-US" sz="2400" dirty="0"/>
              <a:t>Notice John’s responses</a:t>
            </a:r>
          </a:p>
        </p:txBody>
      </p:sp>
    </p:spTree>
    <p:extLst>
      <p:ext uri="{BB962C8B-B14F-4D97-AF65-F5344CB8AC3E}">
        <p14:creationId xmlns:p14="http://schemas.microsoft.com/office/powerpoint/2010/main" val="7836521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fontScale="92500" lnSpcReduction="20000"/>
          </a:bodyPr>
          <a:lstStyle/>
          <a:p>
            <a:pPr marL="0" indent="0" algn="ctr">
              <a:buNone/>
            </a:pPr>
            <a:r>
              <a:rPr lang="en-US" sz="2800" dirty="0"/>
              <a:t>19 This is the testimony of John, when the Jews sent to him priests and Levites from Jerusalem to ask him, "Who are you?" 20 And he confessed and did not deny, but confessed, "</a:t>
            </a:r>
            <a:r>
              <a:rPr lang="en-US" sz="2800" b="1" dirty="0">
                <a:solidFill>
                  <a:srgbClr val="FFFF00"/>
                </a:solidFill>
              </a:rPr>
              <a:t>I am not the Christ</a:t>
            </a:r>
            <a:r>
              <a:rPr lang="en-US" sz="2800" dirty="0"/>
              <a:t>." 21 They asked him, "What then? Are you Elijah?" And he said, "</a:t>
            </a:r>
            <a:r>
              <a:rPr lang="en-US" sz="2800" b="1" dirty="0">
                <a:solidFill>
                  <a:srgbClr val="FFFF00"/>
                </a:solidFill>
              </a:rPr>
              <a:t>I am not</a:t>
            </a:r>
            <a:r>
              <a:rPr lang="en-US" sz="2800" dirty="0"/>
              <a:t>." "Are you the Prophet?" And he answered, "</a:t>
            </a:r>
            <a:r>
              <a:rPr lang="en-US" sz="2800" b="1" dirty="0">
                <a:solidFill>
                  <a:srgbClr val="FFFF00"/>
                </a:solidFill>
              </a:rPr>
              <a:t>No</a:t>
            </a:r>
            <a:r>
              <a:rPr lang="en-US" sz="2800" dirty="0"/>
              <a:t>." 22 Then they said to him, "Who are you, so that we may give an answer to those who sent us? What do you say about yourself?" 23 He said, "I am A VOICE OF ONE CRYING IN THE WILDERNESS, 'MAKE STRAIGHT THE WAY OF THE LORD,' as Isaiah the prophet said."</a:t>
            </a:r>
          </a:p>
        </p:txBody>
      </p:sp>
      <p:sp>
        <p:nvSpPr>
          <p:cNvPr id="7" name="TextBox 6">
            <a:extLst>
              <a:ext uri="{FF2B5EF4-FFF2-40B4-BE49-F238E27FC236}">
                <a16:creationId xmlns:a16="http://schemas.microsoft.com/office/drawing/2014/main" id="{352EEC8F-B826-894A-9311-F95B1CEC1513}"/>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9086FE9A-E26E-0C48-ABA9-7AC155C8CE41}"/>
              </a:ext>
            </a:extLst>
          </p:cNvPr>
          <p:cNvSpPr txBox="1"/>
          <p:nvPr/>
        </p:nvSpPr>
        <p:spPr>
          <a:xfrm>
            <a:off x="191386" y="1581514"/>
            <a:ext cx="3125972" cy="830997"/>
          </a:xfrm>
          <a:prstGeom prst="rect">
            <a:avLst/>
          </a:prstGeom>
          <a:noFill/>
          <a:ln>
            <a:solidFill>
              <a:schemeClr val="bg2">
                <a:lumMod val="75000"/>
              </a:schemeClr>
            </a:solidFill>
          </a:ln>
        </p:spPr>
        <p:txBody>
          <a:bodyPr wrap="square" rtlCol="0">
            <a:spAutoFit/>
          </a:bodyPr>
          <a:lstStyle/>
          <a:p>
            <a:pPr algn="ctr"/>
            <a:r>
              <a:rPr lang="en-US" sz="2400" dirty="0"/>
              <a:t>Notice John’s responses</a:t>
            </a:r>
          </a:p>
        </p:txBody>
      </p:sp>
      <p:sp>
        <p:nvSpPr>
          <p:cNvPr id="10" name="TextBox 9">
            <a:extLst>
              <a:ext uri="{FF2B5EF4-FFF2-40B4-BE49-F238E27FC236}">
                <a16:creationId xmlns:a16="http://schemas.microsoft.com/office/drawing/2014/main" id="{DA614BF5-5A91-ED42-88ED-754B63CA4DE4}"/>
              </a:ext>
            </a:extLst>
          </p:cNvPr>
          <p:cNvSpPr txBox="1"/>
          <p:nvPr/>
        </p:nvSpPr>
        <p:spPr>
          <a:xfrm>
            <a:off x="191386" y="2412511"/>
            <a:ext cx="3125972" cy="461665"/>
          </a:xfrm>
          <a:prstGeom prst="rect">
            <a:avLst/>
          </a:prstGeom>
          <a:noFill/>
          <a:ln>
            <a:solidFill>
              <a:schemeClr val="bg2">
                <a:lumMod val="75000"/>
              </a:schemeClr>
            </a:solidFill>
          </a:ln>
        </p:spPr>
        <p:txBody>
          <a:bodyPr wrap="square" rtlCol="0">
            <a:spAutoFit/>
          </a:bodyPr>
          <a:lstStyle/>
          <a:p>
            <a:pPr algn="ctr"/>
            <a:r>
              <a:rPr lang="en-US" sz="2400" dirty="0"/>
              <a:t>“It’s not about me"</a:t>
            </a:r>
          </a:p>
        </p:txBody>
      </p:sp>
    </p:spTree>
    <p:extLst>
      <p:ext uri="{BB962C8B-B14F-4D97-AF65-F5344CB8AC3E}">
        <p14:creationId xmlns:p14="http://schemas.microsoft.com/office/powerpoint/2010/main" val="13961688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fontScale="92500" lnSpcReduction="20000"/>
          </a:bodyPr>
          <a:lstStyle/>
          <a:p>
            <a:pPr marL="0" indent="0" algn="ctr">
              <a:buNone/>
            </a:pPr>
            <a:r>
              <a:rPr lang="en-US" sz="2800" dirty="0"/>
              <a:t>19 This is the testimony of John, when the Jews sent to him priests and Levites from Jerusalem to ask him, "Who are you?" 20 And he confessed and did not deny, but confessed, "</a:t>
            </a:r>
            <a:r>
              <a:rPr lang="en-US" sz="2800" b="1" dirty="0">
                <a:solidFill>
                  <a:srgbClr val="FFFF00"/>
                </a:solidFill>
              </a:rPr>
              <a:t>I am not the Christ</a:t>
            </a:r>
            <a:r>
              <a:rPr lang="en-US" sz="2800" dirty="0"/>
              <a:t>." 21 They asked him, "What then? Are you Elijah?" And he said, "</a:t>
            </a:r>
            <a:r>
              <a:rPr lang="en-US" sz="2800" b="1" dirty="0">
                <a:solidFill>
                  <a:srgbClr val="FFFF00"/>
                </a:solidFill>
              </a:rPr>
              <a:t>I am not</a:t>
            </a:r>
            <a:r>
              <a:rPr lang="en-US" sz="2800" dirty="0"/>
              <a:t>." "Are you the Prophet?" And he answered, "</a:t>
            </a:r>
            <a:r>
              <a:rPr lang="en-US" sz="2800" b="1" dirty="0">
                <a:solidFill>
                  <a:srgbClr val="FFFF00"/>
                </a:solidFill>
              </a:rPr>
              <a:t>No</a:t>
            </a:r>
            <a:r>
              <a:rPr lang="en-US" sz="2800" dirty="0"/>
              <a:t>." 22 Then they said to him, "Who are you, so that we may give an answer to those who sent us? What do you say about yourself?" 23 He said, "</a:t>
            </a:r>
            <a:r>
              <a:rPr lang="en-US" sz="2800" u="sng" dirty="0">
                <a:solidFill>
                  <a:srgbClr val="FFFF00"/>
                </a:solidFill>
              </a:rPr>
              <a:t>I am </a:t>
            </a:r>
            <a:r>
              <a:rPr lang="en-US" sz="2800" b="1" u="sng" dirty="0">
                <a:solidFill>
                  <a:srgbClr val="FFFF00"/>
                </a:solidFill>
              </a:rPr>
              <a:t>A VOICE </a:t>
            </a:r>
            <a:r>
              <a:rPr lang="en-US" sz="2800" u="sng" dirty="0">
                <a:solidFill>
                  <a:srgbClr val="FFFF00"/>
                </a:solidFill>
              </a:rPr>
              <a:t>OF ONE CRYING IN THE WILDERNESS, 'MAKE STRAIGHT THE WAY OF THE LORD</a:t>
            </a:r>
            <a:r>
              <a:rPr lang="en-US" sz="2800" dirty="0"/>
              <a:t>,' as Isaiah the prophet said."</a:t>
            </a:r>
          </a:p>
        </p:txBody>
      </p:sp>
      <p:sp>
        <p:nvSpPr>
          <p:cNvPr id="7" name="TextBox 6">
            <a:extLst>
              <a:ext uri="{FF2B5EF4-FFF2-40B4-BE49-F238E27FC236}">
                <a16:creationId xmlns:a16="http://schemas.microsoft.com/office/drawing/2014/main" id="{352EEC8F-B826-894A-9311-F95B1CEC1513}"/>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1B267DCC-464D-CF4F-8C7C-BD4A568EF19E}"/>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9086FE9A-E26E-0C48-ABA9-7AC155C8CE41}"/>
              </a:ext>
            </a:extLst>
          </p:cNvPr>
          <p:cNvSpPr txBox="1"/>
          <p:nvPr/>
        </p:nvSpPr>
        <p:spPr>
          <a:xfrm>
            <a:off x="191386" y="1581514"/>
            <a:ext cx="3125972" cy="830997"/>
          </a:xfrm>
          <a:prstGeom prst="rect">
            <a:avLst/>
          </a:prstGeom>
          <a:noFill/>
          <a:ln>
            <a:solidFill>
              <a:schemeClr val="bg2">
                <a:lumMod val="75000"/>
              </a:schemeClr>
            </a:solidFill>
          </a:ln>
        </p:spPr>
        <p:txBody>
          <a:bodyPr wrap="square" rtlCol="0">
            <a:spAutoFit/>
          </a:bodyPr>
          <a:lstStyle/>
          <a:p>
            <a:pPr algn="ctr"/>
            <a:r>
              <a:rPr lang="en-US" sz="2400" dirty="0"/>
              <a:t>Notice John’s responses</a:t>
            </a:r>
          </a:p>
        </p:txBody>
      </p:sp>
      <p:sp>
        <p:nvSpPr>
          <p:cNvPr id="10" name="TextBox 9">
            <a:extLst>
              <a:ext uri="{FF2B5EF4-FFF2-40B4-BE49-F238E27FC236}">
                <a16:creationId xmlns:a16="http://schemas.microsoft.com/office/drawing/2014/main" id="{B19DAE24-B4A3-2549-B05C-F9FF06F3E363}"/>
              </a:ext>
            </a:extLst>
          </p:cNvPr>
          <p:cNvSpPr txBox="1"/>
          <p:nvPr/>
        </p:nvSpPr>
        <p:spPr>
          <a:xfrm>
            <a:off x="191386" y="2412511"/>
            <a:ext cx="3125972" cy="461665"/>
          </a:xfrm>
          <a:prstGeom prst="rect">
            <a:avLst/>
          </a:prstGeom>
          <a:noFill/>
          <a:ln>
            <a:solidFill>
              <a:schemeClr val="bg2">
                <a:lumMod val="75000"/>
              </a:schemeClr>
            </a:solidFill>
          </a:ln>
        </p:spPr>
        <p:txBody>
          <a:bodyPr wrap="square" rtlCol="0">
            <a:spAutoFit/>
          </a:bodyPr>
          <a:lstStyle/>
          <a:p>
            <a:pPr algn="ctr"/>
            <a:r>
              <a:rPr lang="en-US" sz="2400" dirty="0"/>
              <a:t>“It’s not about me"</a:t>
            </a:r>
          </a:p>
        </p:txBody>
      </p:sp>
      <p:sp>
        <p:nvSpPr>
          <p:cNvPr id="11" name="TextBox 10">
            <a:extLst>
              <a:ext uri="{FF2B5EF4-FFF2-40B4-BE49-F238E27FC236}">
                <a16:creationId xmlns:a16="http://schemas.microsoft.com/office/drawing/2014/main" id="{973E57F3-154E-A143-9098-1E2E944812D1}"/>
              </a:ext>
            </a:extLst>
          </p:cNvPr>
          <p:cNvSpPr txBox="1"/>
          <p:nvPr/>
        </p:nvSpPr>
        <p:spPr>
          <a:xfrm>
            <a:off x="191386" y="2874176"/>
            <a:ext cx="3125972" cy="830997"/>
          </a:xfrm>
          <a:prstGeom prst="rect">
            <a:avLst/>
          </a:prstGeom>
          <a:noFill/>
          <a:ln>
            <a:solidFill>
              <a:schemeClr val="bg2">
                <a:lumMod val="75000"/>
              </a:schemeClr>
            </a:solidFill>
          </a:ln>
        </p:spPr>
        <p:txBody>
          <a:bodyPr wrap="square" rtlCol="0">
            <a:spAutoFit/>
          </a:bodyPr>
          <a:lstStyle/>
          <a:p>
            <a:pPr algn="ctr"/>
            <a:r>
              <a:rPr lang="en-US" sz="2400" dirty="0"/>
              <a:t>“I’m just a voice”</a:t>
            </a:r>
          </a:p>
          <a:p>
            <a:pPr algn="ctr"/>
            <a:r>
              <a:rPr lang="en-US" sz="2400" dirty="0"/>
              <a:t>Isaiah 40 ref.</a:t>
            </a:r>
          </a:p>
        </p:txBody>
      </p:sp>
      <p:sp>
        <p:nvSpPr>
          <p:cNvPr id="12" name="TextBox 11">
            <a:extLst>
              <a:ext uri="{FF2B5EF4-FFF2-40B4-BE49-F238E27FC236}">
                <a16:creationId xmlns:a16="http://schemas.microsoft.com/office/drawing/2014/main" id="{04FD3B14-3855-F440-9FD8-9D88BD67BA37}"/>
              </a:ext>
            </a:extLst>
          </p:cNvPr>
          <p:cNvSpPr txBox="1"/>
          <p:nvPr/>
        </p:nvSpPr>
        <p:spPr>
          <a:xfrm>
            <a:off x="196160" y="3705173"/>
            <a:ext cx="3125972" cy="1938992"/>
          </a:xfrm>
          <a:prstGeom prst="rect">
            <a:avLst/>
          </a:prstGeom>
          <a:noFill/>
          <a:ln>
            <a:solidFill>
              <a:schemeClr val="bg2">
                <a:lumMod val="75000"/>
              </a:schemeClr>
            </a:solidFill>
          </a:ln>
        </p:spPr>
        <p:txBody>
          <a:bodyPr wrap="square" rtlCol="0">
            <a:spAutoFit/>
          </a:bodyPr>
          <a:lstStyle/>
          <a:p>
            <a:pPr algn="ctr"/>
            <a:r>
              <a:rPr lang="en-US" sz="2400" dirty="0"/>
              <a:t>I’m just a road paver</a:t>
            </a:r>
          </a:p>
          <a:p>
            <a:pPr algn="ctr"/>
            <a:r>
              <a:rPr lang="en-US" sz="2400" dirty="0"/>
              <a:t>The King (Jesus) is coming</a:t>
            </a:r>
          </a:p>
          <a:p>
            <a:pPr algn="ctr"/>
            <a:r>
              <a:rPr lang="en-US" sz="2400" dirty="0"/>
              <a:t>Roads (people’s hearts) have to be prepared</a:t>
            </a:r>
          </a:p>
        </p:txBody>
      </p:sp>
    </p:spTree>
    <p:extLst>
      <p:ext uri="{BB962C8B-B14F-4D97-AF65-F5344CB8AC3E}">
        <p14:creationId xmlns:p14="http://schemas.microsoft.com/office/powerpoint/2010/main" val="18037869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lnSpcReduction="10000"/>
          </a:bodyPr>
          <a:lstStyle/>
          <a:p>
            <a:pPr marL="0" indent="0" algn="ctr">
              <a:buNone/>
            </a:pPr>
            <a:r>
              <a:rPr lang="en-US" sz="2800" dirty="0"/>
              <a:t>24 Now </a:t>
            </a:r>
            <a:r>
              <a:rPr lang="en-US" sz="2800" u="sng" dirty="0"/>
              <a:t>they had been sent from the Pharisees</a:t>
            </a:r>
            <a:r>
              <a:rPr lang="en-US" sz="2800" dirty="0"/>
              <a:t>. 25 They asked him, and said to him, "</a:t>
            </a:r>
            <a:r>
              <a:rPr lang="en-US" sz="2800" dirty="0">
                <a:solidFill>
                  <a:srgbClr val="FFFF00"/>
                </a:solidFill>
              </a:rPr>
              <a:t>Why then are you baptizing, if you are not the Christ, nor Elijah, nor the Prophet</a:t>
            </a:r>
            <a:r>
              <a:rPr lang="en-US" sz="2800" dirty="0"/>
              <a:t>?" 26 John answered them saying, "I baptize in water, [but] among you stands One whom you do not know. 27 "[It is] He who comes after me, the thong of whose sandal I am not worthy to untie." 28 These things took place in Bethany beyond the Jordan, where John was baptizing.</a:t>
            </a:r>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CFB18448-FAC8-8B4D-84AE-29BBAD57986F}"/>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B08185D4-1162-D746-933D-5039E9345F7C}"/>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10A069B2-DC8A-DE48-8BF0-3697C3F65D96}"/>
              </a:ext>
            </a:extLst>
          </p:cNvPr>
          <p:cNvSpPr txBox="1"/>
          <p:nvPr/>
        </p:nvSpPr>
        <p:spPr>
          <a:xfrm>
            <a:off x="191386" y="1581514"/>
            <a:ext cx="3125972" cy="830997"/>
          </a:xfrm>
          <a:prstGeom prst="rect">
            <a:avLst/>
          </a:prstGeom>
          <a:noFill/>
          <a:ln>
            <a:solidFill>
              <a:schemeClr val="bg2">
                <a:lumMod val="75000"/>
              </a:schemeClr>
            </a:solidFill>
          </a:ln>
        </p:spPr>
        <p:txBody>
          <a:bodyPr wrap="square" rtlCol="0">
            <a:spAutoFit/>
          </a:bodyPr>
          <a:lstStyle/>
          <a:p>
            <a:pPr algn="ctr"/>
            <a:r>
              <a:rPr lang="en-US" sz="2400" dirty="0"/>
              <a:t>Their response to John’s testimony</a:t>
            </a:r>
          </a:p>
        </p:txBody>
      </p:sp>
    </p:spTree>
    <p:extLst>
      <p:ext uri="{BB962C8B-B14F-4D97-AF65-F5344CB8AC3E}">
        <p14:creationId xmlns:p14="http://schemas.microsoft.com/office/powerpoint/2010/main" val="2147878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lnSpcReduction="10000"/>
          </a:bodyPr>
          <a:lstStyle/>
          <a:p>
            <a:pPr marL="0" indent="0" algn="ctr">
              <a:buNone/>
            </a:pPr>
            <a:r>
              <a:rPr lang="en-US" sz="2800" dirty="0"/>
              <a:t>24 Now </a:t>
            </a:r>
            <a:r>
              <a:rPr lang="en-US" sz="2800" u="sng" dirty="0"/>
              <a:t>they had been sent from the Pharisees</a:t>
            </a:r>
            <a:r>
              <a:rPr lang="en-US" sz="2800" dirty="0"/>
              <a:t>. 25 They asked him, and said to him, "Why then are you baptizing, if you are not the Christ, nor Elijah, nor the Prophet?" 26 John answered them saying, "</a:t>
            </a:r>
            <a:r>
              <a:rPr lang="en-US" sz="2800" dirty="0">
                <a:solidFill>
                  <a:srgbClr val="FFFF00"/>
                </a:solidFill>
              </a:rPr>
              <a:t>I baptize in water, [but] among you stands One whom you do not know. 27 "[It is] He who comes after me, the thong of whose sandal I am not worthy to untie</a:t>
            </a:r>
            <a:r>
              <a:rPr lang="en-US" sz="2800" dirty="0"/>
              <a:t>." 28 These things took place in Bethany beyond the Jordan, where John was baptizing.</a:t>
            </a:r>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CFB18448-FAC8-8B4D-84AE-29BBAD57986F}"/>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B08185D4-1162-D746-933D-5039E9345F7C}"/>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10A069B2-DC8A-DE48-8BF0-3697C3F65D96}"/>
              </a:ext>
            </a:extLst>
          </p:cNvPr>
          <p:cNvSpPr txBox="1"/>
          <p:nvPr/>
        </p:nvSpPr>
        <p:spPr>
          <a:xfrm>
            <a:off x="191386" y="1576548"/>
            <a:ext cx="3125972" cy="830997"/>
          </a:xfrm>
          <a:prstGeom prst="rect">
            <a:avLst/>
          </a:prstGeom>
          <a:noFill/>
          <a:ln>
            <a:solidFill>
              <a:schemeClr val="bg2">
                <a:lumMod val="75000"/>
              </a:schemeClr>
            </a:solidFill>
          </a:ln>
        </p:spPr>
        <p:txBody>
          <a:bodyPr wrap="square" rtlCol="0">
            <a:spAutoFit/>
          </a:bodyPr>
          <a:lstStyle/>
          <a:p>
            <a:pPr algn="ctr"/>
            <a:r>
              <a:rPr lang="en-US" sz="2400" dirty="0"/>
              <a:t>Their response to John’s testimony</a:t>
            </a:r>
          </a:p>
        </p:txBody>
      </p:sp>
      <p:sp>
        <p:nvSpPr>
          <p:cNvPr id="10" name="TextBox 9">
            <a:extLst>
              <a:ext uri="{FF2B5EF4-FFF2-40B4-BE49-F238E27FC236}">
                <a16:creationId xmlns:a16="http://schemas.microsoft.com/office/drawing/2014/main" id="{5C9F44B0-333C-5B43-9B10-24144140743B}"/>
              </a:ext>
            </a:extLst>
          </p:cNvPr>
          <p:cNvSpPr txBox="1"/>
          <p:nvPr/>
        </p:nvSpPr>
        <p:spPr>
          <a:xfrm>
            <a:off x="191386" y="2407545"/>
            <a:ext cx="3125972" cy="830997"/>
          </a:xfrm>
          <a:prstGeom prst="rect">
            <a:avLst/>
          </a:prstGeom>
          <a:noFill/>
          <a:ln>
            <a:solidFill>
              <a:schemeClr val="bg2">
                <a:lumMod val="75000"/>
              </a:schemeClr>
            </a:solidFill>
          </a:ln>
        </p:spPr>
        <p:txBody>
          <a:bodyPr wrap="square" rtlCol="0">
            <a:spAutoFit/>
          </a:bodyPr>
          <a:lstStyle/>
          <a:p>
            <a:pPr algn="ctr"/>
            <a:r>
              <a:rPr lang="en-US" sz="2400" dirty="0"/>
              <a:t>John’s response to  their response</a:t>
            </a:r>
          </a:p>
        </p:txBody>
      </p:sp>
      <p:sp>
        <p:nvSpPr>
          <p:cNvPr id="11" name="TextBox 10">
            <a:extLst>
              <a:ext uri="{FF2B5EF4-FFF2-40B4-BE49-F238E27FC236}">
                <a16:creationId xmlns:a16="http://schemas.microsoft.com/office/drawing/2014/main" id="{9103A87A-B86F-A54F-A6E0-72CE47C7F644}"/>
              </a:ext>
            </a:extLst>
          </p:cNvPr>
          <p:cNvSpPr txBox="1"/>
          <p:nvPr/>
        </p:nvSpPr>
        <p:spPr>
          <a:xfrm>
            <a:off x="191386" y="3233576"/>
            <a:ext cx="3125972" cy="1200329"/>
          </a:xfrm>
          <a:prstGeom prst="rect">
            <a:avLst/>
          </a:prstGeom>
          <a:noFill/>
          <a:ln>
            <a:solidFill>
              <a:schemeClr val="bg2">
                <a:lumMod val="75000"/>
              </a:schemeClr>
            </a:solidFill>
          </a:ln>
        </p:spPr>
        <p:txBody>
          <a:bodyPr wrap="square" rtlCol="0">
            <a:spAutoFit/>
          </a:bodyPr>
          <a:lstStyle/>
          <a:p>
            <a:pPr algn="ctr"/>
            <a:r>
              <a:rPr lang="en-US" sz="2400" dirty="0"/>
              <a:t>It’s still not about me </a:t>
            </a:r>
          </a:p>
          <a:p>
            <a:pPr algn="ctr"/>
            <a:r>
              <a:rPr lang="en-US" sz="2400" dirty="0"/>
              <a:t>John viewed himself considering the Christ</a:t>
            </a:r>
          </a:p>
        </p:txBody>
      </p:sp>
    </p:spTree>
    <p:extLst>
      <p:ext uri="{BB962C8B-B14F-4D97-AF65-F5344CB8AC3E}">
        <p14:creationId xmlns:p14="http://schemas.microsoft.com/office/powerpoint/2010/main" val="2266146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a:bodyPr>
          <a:lstStyle/>
          <a:p>
            <a:pPr marL="0" indent="0" algn="ctr">
              <a:buNone/>
            </a:pPr>
            <a:r>
              <a:rPr lang="en-US" dirty="0"/>
              <a:t>29 The next day he saw Jesus coming to him and said, "Behold, the Lamb of God who takes away the sin of the world! 30 "This is He on behalf of whom I said, 'After me comes a Man who has a higher rank than I, for He existed before me.' 31 "I did not recognize Him, but so that He might be manifested to Israel, I came baptizing in water." 32 John testified saying, "I have seen the Spirit descending as a dove out of heaven, and He remained upon Him. 33 "I did not recognize Him, but He who sent me to baptize in water said to me, 'He upon whom you see the Spirit descending and remaining upon Him, this is the One who baptizes in the Holy Spirit.' 34 "I myself have seen, and have testified that this is the Son of God."</a:t>
            </a:r>
            <a:endParaRPr lang="en-US" sz="28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2CACEB05-1F76-5B44-9213-58611CD739A7}"/>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B6300A59-15C2-314C-B665-4DC1B16CB9AF}"/>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617DA39D-D154-5243-BBEF-509980A63833}"/>
              </a:ext>
            </a:extLst>
          </p:cNvPr>
          <p:cNvSpPr txBox="1"/>
          <p:nvPr/>
        </p:nvSpPr>
        <p:spPr>
          <a:xfrm>
            <a:off x="191386" y="1581514"/>
            <a:ext cx="3125972" cy="461665"/>
          </a:xfrm>
          <a:prstGeom prst="rect">
            <a:avLst/>
          </a:prstGeom>
          <a:noFill/>
          <a:ln>
            <a:solidFill>
              <a:schemeClr val="bg2">
                <a:lumMod val="75000"/>
              </a:schemeClr>
            </a:solidFill>
          </a:ln>
        </p:spPr>
        <p:txBody>
          <a:bodyPr wrap="square" rtlCol="0">
            <a:spAutoFit/>
          </a:bodyPr>
          <a:lstStyle/>
          <a:p>
            <a:pPr algn="ctr"/>
            <a:r>
              <a:rPr lang="en-US" sz="2400" dirty="0"/>
              <a:t>To his own disciples</a:t>
            </a:r>
          </a:p>
        </p:txBody>
      </p:sp>
    </p:spTree>
    <p:extLst>
      <p:ext uri="{BB962C8B-B14F-4D97-AF65-F5344CB8AC3E}">
        <p14:creationId xmlns:p14="http://schemas.microsoft.com/office/powerpoint/2010/main" val="196315871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C32A9557-1FBB-F547-ACA7-175F5651C466}"/>
              </a:ext>
            </a:extLst>
          </p:cNvPr>
          <p:cNvSpPr>
            <a:spLocks noGrp="1"/>
          </p:cNvSpPr>
          <p:nvPr>
            <p:ph sz="half" idx="2"/>
          </p:nvPr>
        </p:nvSpPr>
        <p:spPr>
          <a:xfrm>
            <a:off x="3317358" y="1119849"/>
            <a:ext cx="5635256" cy="4595151"/>
          </a:xfrm>
        </p:spPr>
        <p:txBody>
          <a:bodyPr>
            <a:normAutofit/>
          </a:bodyPr>
          <a:lstStyle/>
          <a:p>
            <a:pPr marL="0" indent="0" algn="ctr">
              <a:buNone/>
            </a:pPr>
            <a:r>
              <a:rPr lang="en-US" dirty="0"/>
              <a:t>29 The next day </a:t>
            </a:r>
            <a:r>
              <a:rPr lang="en-US" u="sng" dirty="0"/>
              <a:t>he saw Jesus </a:t>
            </a:r>
            <a:r>
              <a:rPr lang="en-US" dirty="0"/>
              <a:t>coming to him and </a:t>
            </a:r>
            <a:r>
              <a:rPr lang="en-US" u="sng" dirty="0"/>
              <a:t>said</a:t>
            </a:r>
            <a:r>
              <a:rPr lang="en-US" dirty="0"/>
              <a:t>, "</a:t>
            </a:r>
            <a:r>
              <a:rPr lang="en-US" dirty="0">
                <a:solidFill>
                  <a:srgbClr val="FFFF00"/>
                </a:solidFill>
              </a:rPr>
              <a:t>Behold, the Lamb of God </a:t>
            </a:r>
            <a:r>
              <a:rPr lang="en-US" u="sng" dirty="0">
                <a:solidFill>
                  <a:srgbClr val="FFFF00"/>
                </a:solidFill>
              </a:rPr>
              <a:t>who takes away the sin of the world</a:t>
            </a:r>
            <a:r>
              <a:rPr lang="en-US" dirty="0"/>
              <a:t>! 30 "This is He on behalf of whom I said, 'After me comes </a:t>
            </a:r>
            <a:r>
              <a:rPr lang="en-US" dirty="0">
                <a:solidFill>
                  <a:srgbClr val="FFFF00"/>
                </a:solidFill>
              </a:rPr>
              <a:t>a Man who has a higher rank than I, for He existed before me</a:t>
            </a:r>
            <a:r>
              <a:rPr lang="en-US" dirty="0"/>
              <a:t>.' 31 "I did not recognize Him, but so that He might be manifested to Israel, I came baptizing in water." 32 </a:t>
            </a:r>
            <a:r>
              <a:rPr lang="en-US" u="sng" dirty="0"/>
              <a:t>John testified </a:t>
            </a:r>
            <a:r>
              <a:rPr lang="en-US" dirty="0"/>
              <a:t>saying, </a:t>
            </a:r>
            <a:r>
              <a:rPr lang="en-US" dirty="0">
                <a:solidFill>
                  <a:srgbClr val="FFFF00"/>
                </a:solidFill>
              </a:rPr>
              <a:t>"I have seen the Spirit descending as a dove out of heaven, and He remained upon Him</a:t>
            </a:r>
            <a:r>
              <a:rPr lang="en-US" dirty="0"/>
              <a:t>. 33 "I did not recognize Him, but He who sent me to baptize in water said to me, </a:t>
            </a:r>
            <a:r>
              <a:rPr lang="en-US" dirty="0">
                <a:solidFill>
                  <a:srgbClr val="FFFF00"/>
                </a:solidFill>
              </a:rPr>
              <a:t>'He upon whom you see the Spirit descending and remaining upon Him</a:t>
            </a:r>
            <a:r>
              <a:rPr lang="en-US" dirty="0"/>
              <a:t>, </a:t>
            </a:r>
            <a:r>
              <a:rPr lang="en-US" dirty="0">
                <a:solidFill>
                  <a:srgbClr val="FFFF00"/>
                </a:solidFill>
              </a:rPr>
              <a:t>this is the One who </a:t>
            </a:r>
            <a:r>
              <a:rPr lang="en-US" u="sng" dirty="0">
                <a:solidFill>
                  <a:srgbClr val="FFFF00"/>
                </a:solidFill>
              </a:rPr>
              <a:t>baptizes in the Holy Spirit</a:t>
            </a:r>
            <a:r>
              <a:rPr lang="en-US" dirty="0"/>
              <a:t>.' 34 "I myself have seen, and have</a:t>
            </a:r>
            <a:r>
              <a:rPr lang="en-US" u="sng" dirty="0"/>
              <a:t> testified </a:t>
            </a:r>
            <a:r>
              <a:rPr lang="en-US" dirty="0"/>
              <a:t>that </a:t>
            </a:r>
            <a:r>
              <a:rPr lang="en-US" dirty="0">
                <a:solidFill>
                  <a:srgbClr val="FFFF00"/>
                </a:solidFill>
              </a:rPr>
              <a:t>this is the Son of God</a:t>
            </a:r>
            <a:r>
              <a:rPr lang="en-US" dirty="0"/>
              <a:t>."</a:t>
            </a:r>
            <a:endParaRPr lang="en-US" sz="2800" dirty="0"/>
          </a:p>
        </p:txBody>
      </p:sp>
      <p:sp>
        <p:nvSpPr>
          <p:cNvPr id="4" name="Title 3">
            <a:extLst>
              <a:ext uri="{FF2B5EF4-FFF2-40B4-BE49-F238E27FC236}">
                <a16:creationId xmlns:a16="http://schemas.microsoft.com/office/drawing/2014/main" id="{F8EBDAD2-6B27-B64D-AF3F-8BC2F62E806E}"/>
              </a:ext>
            </a:extLst>
          </p:cNvPr>
          <p:cNvSpPr>
            <a:spLocks noGrp="1"/>
          </p:cNvSpPr>
          <p:nvPr>
            <p:ph type="title"/>
          </p:nvPr>
        </p:nvSpPr>
        <p:spPr>
          <a:xfrm>
            <a:off x="628650" y="15213"/>
            <a:ext cx="7886700" cy="1104636"/>
          </a:xfrm>
        </p:spPr>
        <p:txBody>
          <a:bodyPr/>
          <a:lstStyle/>
          <a:p>
            <a:endParaRPr lang="en-US" dirty="0"/>
          </a:p>
        </p:txBody>
      </p:sp>
      <p:sp>
        <p:nvSpPr>
          <p:cNvPr id="7" name="TextBox 6">
            <a:extLst>
              <a:ext uri="{FF2B5EF4-FFF2-40B4-BE49-F238E27FC236}">
                <a16:creationId xmlns:a16="http://schemas.microsoft.com/office/drawing/2014/main" id="{2CACEB05-1F76-5B44-9213-58611CD739A7}"/>
              </a:ext>
            </a:extLst>
          </p:cNvPr>
          <p:cNvSpPr txBox="1"/>
          <p:nvPr/>
        </p:nvSpPr>
        <p:spPr>
          <a:xfrm>
            <a:off x="354563" y="0"/>
            <a:ext cx="8434874" cy="830997"/>
          </a:xfrm>
          <a:prstGeom prst="rect">
            <a:avLst/>
          </a:prstGeom>
          <a:noFill/>
          <a:ln>
            <a:solidFill>
              <a:schemeClr val="bg1"/>
            </a:solidFill>
          </a:ln>
        </p:spPr>
        <p:txBody>
          <a:bodyPr wrap="square" rtlCol="0" anchor="ctr">
            <a:spAutoFit/>
          </a:bodyPr>
          <a:lstStyle/>
          <a:p>
            <a:pPr algn="ctr"/>
            <a:r>
              <a:rPr lang="en-US" sz="2400" dirty="0">
                <a:solidFill>
                  <a:schemeClr val="bg1"/>
                </a:solidFill>
              </a:rPr>
              <a:t>…so that you may believe that Jesus is the Christ, the Son of God; and that believing you may have life in His name. (John 20:31)</a:t>
            </a:r>
          </a:p>
        </p:txBody>
      </p:sp>
      <p:sp>
        <p:nvSpPr>
          <p:cNvPr id="8" name="TextBox 7">
            <a:extLst>
              <a:ext uri="{FF2B5EF4-FFF2-40B4-BE49-F238E27FC236}">
                <a16:creationId xmlns:a16="http://schemas.microsoft.com/office/drawing/2014/main" id="{B6300A59-15C2-314C-B665-4DC1B16CB9AF}"/>
              </a:ext>
            </a:extLst>
          </p:cNvPr>
          <p:cNvSpPr txBox="1"/>
          <p:nvPr/>
        </p:nvSpPr>
        <p:spPr>
          <a:xfrm>
            <a:off x="191386" y="1119849"/>
            <a:ext cx="3125972" cy="461665"/>
          </a:xfrm>
          <a:prstGeom prst="rect">
            <a:avLst/>
          </a:prstGeom>
          <a:noFill/>
          <a:ln>
            <a:solidFill>
              <a:schemeClr val="bg1"/>
            </a:solidFill>
          </a:ln>
        </p:spPr>
        <p:txBody>
          <a:bodyPr wrap="square" rtlCol="0">
            <a:spAutoFit/>
          </a:bodyPr>
          <a:lstStyle/>
          <a:p>
            <a:pPr algn="ctr"/>
            <a:r>
              <a:rPr lang="en-US" sz="2400" dirty="0"/>
              <a:t>John’s Testimony</a:t>
            </a:r>
          </a:p>
        </p:txBody>
      </p:sp>
      <p:sp>
        <p:nvSpPr>
          <p:cNvPr id="9" name="TextBox 8">
            <a:extLst>
              <a:ext uri="{FF2B5EF4-FFF2-40B4-BE49-F238E27FC236}">
                <a16:creationId xmlns:a16="http://schemas.microsoft.com/office/drawing/2014/main" id="{617DA39D-D154-5243-BBEF-509980A63833}"/>
              </a:ext>
            </a:extLst>
          </p:cNvPr>
          <p:cNvSpPr txBox="1"/>
          <p:nvPr/>
        </p:nvSpPr>
        <p:spPr>
          <a:xfrm>
            <a:off x="191386" y="1581514"/>
            <a:ext cx="3125972" cy="461665"/>
          </a:xfrm>
          <a:prstGeom prst="rect">
            <a:avLst/>
          </a:prstGeom>
          <a:noFill/>
          <a:ln>
            <a:solidFill>
              <a:schemeClr val="bg2">
                <a:lumMod val="75000"/>
              </a:schemeClr>
            </a:solidFill>
          </a:ln>
        </p:spPr>
        <p:txBody>
          <a:bodyPr wrap="square" rtlCol="0">
            <a:spAutoFit/>
          </a:bodyPr>
          <a:lstStyle/>
          <a:p>
            <a:pPr algn="ctr"/>
            <a:r>
              <a:rPr lang="en-US" sz="2400" dirty="0"/>
              <a:t>To his own disciples</a:t>
            </a:r>
          </a:p>
        </p:txBody>
      </p:sp>
      <p:sp>
        <p:nvSpPr>
          <p:cNvPr id="10" name="TextBox 9">
            <a:extLst>
              <a:ext uri="{FF2B5EF4-FFF2-40B4-BE49-F238E27FC236}">
                <a16:creationId xmlns:a16="http://schemas.microsoft.com/office/drawing/2014/main" id="{D85589BF-0B65-FC49-A4F9-938690763414}"/>
              </a:ext>
            </a:extLst>
          </p:cNvPr>
          <p:cNvSpPr txBox="1"/>
          <p:nvPr/>
        </p:nvSpPr>
        <p:spPr>
          <a:xfrm>
            <a:off x="191386" y="2043178"/>
            <a:ext cx="3125972" cy="1446550"/>
          </a:xfrm>
          <a:prstGeom prst="rect">
            <a:avLst/>
          </a:prstGeom>
          <a:noFill/>
          <a:ln>
            <a:solidFill>
              <a:schemeClr val="bg2">
                <a:lumMod val="75000"/>
              </a:schemeClr>
            </a:solidFill>
          </a:ln>
        </p:spPr>
        <p:txBody>
          <a:bodyPr wrap="square" rtlCol="0">
            <a:spAutoFit/>
          </a:bodyPr>
          <a:lstStyle/>
          <a:p>
            <a:pPr algn="ctr"/>
            <a:r>
              <a:rPr lang="en-US" sz="2200" dirty="0"/>
              <a:t>Jesus was:</a:t>
            </a:r>
          </a:p>
          <a:p>
            <a:pPr algn="ctr"/>
            <a:r>
              <a:rPr lang="en-US" sz="2200" dirty="0"/>
              <a:t>The Lord</a:t>
            </a:r>
          </a:p>
          <a:p>
            <a:pPr algn="ctr"/>
            <a:r>
              <a:rPr lang="en-US" sz="2200" dirty="0"/>
              <a:t>The Lamb of God</a:t>
            </a:r>
          </a:p>
          <a:p>
            <a:pPr algn="ctr"/>
            <a:r>
              <a:rPr lang="en-US" sz="2200" dirty="0"/>
              <a:t>The Son of God</a:t>
            </a:r>
          </a:p>
        </p:txBody>
      </p:sp>
      <p:sp>
        <p:nvSpPr>
          <p:cNvPr id="11" name="TextBox 10">
            <a:extLst>
              <a:ext uri="{FF2B5EF4-FFF2-40B4-BE49-F238E27FC236}">
                <a16:creationId xmlns:a16="http://schemas.microsoft.com/office/drawing/2014/main" id="{27F18F2E-9461-C542-BBC0-A65A12E33417}"/>
              </a:ext>
            </a:extLst>
          </p:cNvPr>
          <p:cNvSpPr txBox="1"/>
          <p:nvPr/>
        </p:nvSpPr>
        <p:spPr>
          <a:xfrm>
            <a:off x="191386" y="3489728"/>
            <a:ext cx="3125972" cy="1785104"/>
          </a:xfrm>
          <a:prstGeom prst="rect">
            <a:avLst/>
          </a:prstGeom>
          <a:noFill/>
          <a:ln>
            <a:solidFill>
              <a:schemeClr val="bg2">
                <a:lumMod val="75000"/>
              </a:schemeClr>
            </a:solidFill>
          </a:ln>
        </p:spPr>
        <p:txBody>
          <a:bodyPr wrap="square" rtlCol="0">
            <a:spAutoFit/>
          </a:bodyPr>
          <a:lstStyle/>
          <a:p>
            <a:pPr algn="ctr"/>
            <a:r>
              <a:rPr lang="en-US" sz="2200" dirty="0"/>
              <a:t>Jesus would:</a:t>
            </a:r>
          </a:p>
          <a:p>
            <a:pPr algn="ctr"/>
            <a:r>
              <a:rPr lang="en-US" sz="2200" dirty="0"/>
              <a:t>take away the sins of the world</a:t>
            </a:r>
          </a:p>
          <a:p>
            <a:pPr algn="ctr"/>
            <a:r>
              <a:rPr lang="en-US" sz="2200" dirty="0"/>
              <a:t>endow mankind with the Spirit of God</a:t>
            </a:r>
          </a:p>
        </p:txBody>
      </p:sp>
    </p:spTree>
    <p:extLst>
      <p:ext uri="{BB962C8B-B14F-4D97-AF65-F5344CB8AC3E}">
        <p14:creationId xmlns:p14="http://schemas.microsoft.com/office/powerpoint/2010/main" val="30280027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1452</TotalTime>
  <Words>2990</Words>
  <Application>Microsoft Macintosh PowerPoint</Application>
  <PresentationFormat>On-screen Show (16:10)</PresentationFormat>
  <Paragraphs>115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How would these sound to a Jewish reader who was not (yet) a believer?</vt:lpstr>
      <vt:lpstr>Gospel of John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Names given to Jesus just in this chapter: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of John</dc:title>
  <dc:creator>Bill Sanchez</dc:creator>
  <cp:lastModifiedBy>Bill Sanchez</cp:lastModifiedBy>
  <cp:revision>2</cp:revision>
  <dcterms:created xsi:type="dcterms:W3CDTF">2021-10-30T01:33:54Z</dcterms:created>
  <dcterms:modified xsi:type="dcterms:W3CDTF">2021-10-31T01:46:46Z</dcterms:modified>
</cp:coreProperties>
</file>