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9" r:id="rId2"/>
    <p:sldId id="279" r:id="rId3"/>
    <p:sldId id="280" r:id="rId4"/>
    <p:sldId id="260" r:id="rId5"/>
    <p:sldId id="258" r:id="rId6"/>
    <p:sldId id="285" r:id="rId7"/>
    <p:sldId id="286" r:id="rId8"/>
    <p:sldId id="287" r:id="rId9"/>
    <p:sldId id="281" r:id="rId10"/>
    <p:sldId id="288" r:id="rId11"/>
    <p:sldId id="290" r:id="rId12"/>
    <p:sldId id="297" r:id="rId13"/>
    <p:sldId id="289" r:id="rId14"/>
    <p:sldId id="291" r:id="rId15"/>
    <p:sldId id="282" r:id="rId16"/>
    <p:sldId id="292" r:id="rId17"/>
    <p:sldId id="293" r:id="rId18"/>
    <p:sldId id="283" r:id="rId19"/>
    <p:sldId id="294" r:id="rId20"/>
    <p:sldId id="295" r:id="rId21"/>
    <p:sldId id="284" r:id="rId22"/>
    <p:sldId id="296" r:id="rId23"/>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855"/>
    <p:restoredTop sz="94663"/>
  </p:normalViewPr>
  <p:slideViewPr>
    <p:cSldViewPr snapToGrid="0" snapToObjects="1">
      <p:cViewPr varScale="1">
        <p:scale>
          <a:sx n="128" d="100"/>
          <a:sy n="128" d="100"/>
        </p:scale>
        <p:origin x="176" y="4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02487A6-7C40-2142-A474-D5BF1E30E9A7}" type="datetimeFigureOut">
              <a:rPr lang="en-US" smtClean="0"/>
              <a:t>11/3/21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6A932E-CEA6-F94D-9B36-07E14E817A26}" type="slidenum">
              <a:rPr lang="en-US" smtClean="0"/>
              <a:t>‹#›</a:t>
            </a:fld>
            <a:endParaRPr lang="en-US"/>
          </a:p>
        </p:txBody>
      </p:sp>
    </p:spTree>
    <p:extLst>
      <p:ext uri="{BB962C8B-B14F-4D97-AF65-F5344CB8AC3E}">
        <p14:creationId xmlns:p14="http://schemas.microsoft.com/office/powerpoint/2010/main" val="7754215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2487A6-7C40-2142-A474-D5BF1E30E9A7}" type="datetimeFigureOut">
              <a:rPr lang="en-US" smtClean="0"/>
              <a:t>11/3/21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6A932E-CEA6-F94D-9B36-07E14E817A26}" type="slidenum">
              <a:rPr lang="en-US" smtClean="0"/>
              <a:t>‹#›</a:t>
            </a:fld>
            <a:endParaRPr lang="en-US"/>
          </a:p>
        </p:txBody>
      </p:sp>
    </p:spTree>
    <p:extLst>
      <p:ext uri="{BB962C8B-B14F-4D97-AF65-F5344CB8AC3E}">
        <p14:creationId xmlns:p14="http://schemas.microsoft.com/office/powerpoint/2010/main" val="10392287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2487A6-7C40-2142-A474-D5BF1E30E9A7}" type="datetimeFigureOut">
              <a:rPr lang="en-US" smtClean="0"/>
              <a:t>11/3/21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6A932E-CEA6-F94D-9B36-07E14E817A26}" type="slidenum">
              <a:rPr lang="en-US" smtClean="0"/>
              <a:t>‹#›</a:t>
            </a:fld>
            <a:endParaRPr lang="en-US"/>
          </a:p>
        </p:txBody>
      </p:sp>
    </p:spTree>
    <p:extLst>
      <p:ext uri="{BB962C8B-B14F-4D97-AF65-F5344CB8AC3E}">
        <p14:creationId xmlns:p14="http://schemas.microsoft.com/office/powerpoint/2010/main" val="899338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2487A6-7C40-2142-A474-D5BF1E30E9A7}" type="datetimeFigureOut">
              <a:rPr lang="en-US" smtClean="0"/>
              <a:t>11/3/21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6A932E-CEA6-F94D-9B36-07E14E817A26}" type="slidenum">
              <a:rPr lang="en-US" smtClean="0"/>
              <a:t>‹#›</a:t>
            </a:fld>
            <a:endParaRPr lang="en-US"/>
          </a:p>
        </p:txBody>
      </p:sp>
    </p:spTree>
    <p:extLst>
      <p:ext uri="{BB962C8B-B14F-4D97-AF65-F5344CB8AC3E}">
        <p14:creationId xmlns:p14="http://schemas.microsoft.com/office/powerpoint/2010/main" val="7175242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424782"/>
            <a:ext cx="7886700" cy="2377281"/>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02487A6-7C40-2142-A474-D5BF1E30E9A7}" type="datetimeFigureOut">
              <a:rPr lang="en-US" smtClean="0"/>
              <a:t>11/3/21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6A932E-CEA6-F94D-9B36-07E14E817A26}" type="slidenum">
              <a:rPr lang="en-US" smtClean="0"/>
              <a:t>‹#›</a:t>
            </a:fld>
            <a:endParaRPr lang="en-US"/>
          </a:p>
        </p:txBody>
      </p:sp>
    </p:spTree>
    <p:extLst>
      <p:ext uri="{BB962C8B-B14F-4D97-AF65-F5344CB8AC3E}">
        <p14:creationId xmlns:p14="http://schemas.microsoft.com/office/powerpoint/2010/main" val="26894142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02487A6-7C40-2142-A474-D5BF1E30E9A7}" type="datetimeFigureOut">
              <a:rPr lang="en-US" smtClean="0"/>
              <a:t>11/3/21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6A932E-CEA6-F94D-9B36-07E14E817A26}" type="slidenum">
              <a:rPr lang="en-US" smtClean="0"/>
              <a:t>‹#›</a:t>
            </a:fld>
            <a:endParaRPr lang="en-US"/>
          </a:p>
        </p:txBody>
      </p:sp>
    </p:spTree>
    <p:extLst>
      <p:ext uri="{BB962C8B-B14F-4D97-AF65-F5344CB8AC3E}">
        <p14:creationId xmlns:p14="http://schemas.microsoft.com/office/powerpoint/2010/main" val="18261210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02487A6-7C40-2142-A474-D5BF1E30E9A7}" type="datetimeFigureOut">
              <a:rPr lang="en-US" smtClean="0"/>
              <a:t>11/3/21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6A932E-CEA6-F94D-9B36-07E14E817A26}" type="slidenum">
              <a:rPr lang="en-US" smtClean="0"/>
              <a:t>‹#›</a:t>
            </a:fld>
            <a:endParaRPr lang="en-US"/>
          </a:p>
        </p:txBody>
      </p:sp>
    </p:spTree>
    <p:extLst>
      <p:ext uri="{BB962C8B-B14F-4D97-AF65-F5344CB8AC3E}">
        <p14:creationId xmlns:p14="http://schemas.microsoft.com/office/powerpoint/2010/main" val="50921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02487A6-7C40-2142-A474-D5BF1E30E9A7}" type="datetimeFigureOut">
              <a:rPr lang="en-US" smtClean="0"/>
              <a:t>11/3/21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6A932E-CEA6-F94D-9B36-07E14E817A26}" type="slidenum">
              <a:rPr lang="en-US" smtClean="0"/>
              <a:t>‹#›</a:t>
            </a:fld>
            <a:endParaRPr lang="en-US"/>
          </a:p>
        </p:txBody>
      </p:sp>
    </p:spTree>
    <p:extLst>
      <p:ext uri="{BB962C8B-B14F-4D97-AF65-F5344CB8AC3E}">
        <p14:creationId xmlns:p14="http://schemas.microsoft.com/office/powerpoint/2010/main" val="11489588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2487A6-7C40-2142-A474-D5BF1E30E9A7}" type="datetimeFigureOut">
              <a:rPr lang="en-US" smtClean="0"/>
              <a:t>11/3/21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6A932E-CEA6-F94D-9B36-07E14E817A26}" type="slidenum">
              <a:rPr lang="en-US" smtClean="0"/>
              <a:t>‹#›</a:t>
            </a:fld>
            <a:endParaRPr lang="en-US"/>
          </a:p>
        </p:txBody>
      </p:sp>
    </p:spTree>
    <p:extLst>
      <p:ext uri="{BB962C8B-B14F-4D97-AF65-F5344CB8AC3E}">
        <p14:creationId xmlns:p14="http://schemas.microsoft.com/office/powerpoint/2010/main" val="4042009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902487A6-7C40-2142-A474-D5BF1E30E9A7}" type="datetimeFigureOut">
              <a:rPr lang="en-US" smtClean="0"/>
              <a:t>11/3/21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6A932E-CEA6-F94D-9B36-07E14E817A26}" type="slidenum">
              <a:rPr lang="en-US" smtClean="0"/>
              <a:t>‹#›</a:t>
            </a:fld>
            <a:endParaRPr lang="en-US"/>
          </a:p>
        </p:txBody>
      </p:sp>
    </p:spTree>
    <p:extLst>
      <p:ext uri="{BB962C8B-B14F-4D97-AF65-F5344CB8AC3E}">
        <p14:creationId xmlns:p14="http://schemas.microsoft.com/office/powerpoint/2010/main" val="2270941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902487A6-7C40-2142-A474-D5BF1E30E9A7}" type="datetimeFigureOut">
              <a:rPr lang="en-US" smtClean="0"/>
              <a:t>11/3/21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6A932E-CEA6-F94D-9B36-07E14E817A26}" type="slidenum">
              <a:rPr lang="en-US" smtClean="0"/>
              <a:t>‹#›</a:t>
            </a:fld>
            <a:endParaRPr lang="en-US"/>
          </a:p>
        </p:txBody>
      </p:sp>
    </p:spTree>
    <p:extLst>
      <p:ext uri="{BB962C8B-B14F-4D97-AF65-F5344CB8AC3E}">
        <p14:creationId xmlns:p14="http://schemas.microsoft.com/office/powerpoint/2010/main" val="3149554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fld id="{902487A6-7C40-2142-A474-D5BF1E30E9A7}" type="datetimeFigureOut">
              <a:rPr lang="en-US" smtClean="0"/>
              <a:t>11/3/21</a:t>
            </a:fld>
            <a:endParaRPr lang="en-US"/>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fld id="{996A932E-CEA6-F94D-9B36-07E14E817A26}" type="slidenum">
              <a:rPr lang="en-US" smtClean="0"/>
              <a:t>‹#›</a:t>
            </a:fld>
            <a:endParaRPr lang="en-US"/>
          </a:p>
        </p:txBody>
      </p:sp>
    </p:spTree>
    <p:extLst>
      <p:ext uri="{BB962C8B-B14F-4D97-AF65-F5344CB8AC3E}">
        <p14:creationId xmlns:p14="http://schemas.microsoft.com/office/powerpoint/2010/main" val="20397667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F24417-817D-8B4A-83B4-E707E78022D0}"/>
              </a:ext>
            </a:extLst>
          </p:cNvPr>
          <p:cNvSpPr>
            <a:spLocks noGrp="1"/>
          </p:cNvSpPr>
          <p:nvPr>
            <p:ph type="title"/>
          </p:nvPr>
        </p:nvSpPr>
        <p:spPr>
          <a:xfrm>
            <a:off x="1022985" y="165781"/>
            <a:ext cx="7098030" cy="994172"/>
          </a:xfrm>
        </p:spPr>
        <p:txBody>
          <a:bodyPr>
            <a:normAutofit/>
          </a:bodyPr>
          <a:lstStyle/>
          <a:p>
            <a:pPr algn="ctr"/>
            <a:r>
              <a:rPr lang="en-US" sz="4000" dirty="0">
                <a:solidFill>
                  <a:schemeClr val="bg1"/>
                </a:solidFill>
              </a:rPr>
              <a:t>Pre-class assignment:</a:t>
            </a:r>
          </a:p>
        </p:txBody>
      </p:sp>
      <p:sp>
        <p:nvSpPr>
          <p:cNvPr id="5" name="Content Placeholder 4">
            <a:extLst>
              <a:ext uri="{FF2B5EF4-FFF2-40B4-BE49-F238E27FC236}">
                <a16:creationId xmlns:a16="http://schemas.microsoft.com/office/drawing/2014/main" id="{F3C5EB1F-82C0-B144-980E-5A59031CCA7F}"/>
              </a:ext>
            </a:extLst>
          </p:cNvPr>
          <p:cNvSpPr>
            <a:spLocks noGrp="1"/>
          </p:cNvSpPr>
          <p:nvPr>
            <p:ph idx="1"/>
          </p:nvPr>
        </p:nvSpPr>
        <p:spPr/>
        <p:txBody>
          <a:bodyPr>
            <a:normAutofit/>
          </a:bodyPr>
          <a:lstStyle/>
          <a:p>
            <a:r>
              <a:rPr lang="en-US" sz="2520" dirty="0">
                <a:solidFill>
                  <a:schemeClr val="bg1"/>
                </a:solidFill>
              </a:rPr>
              <a:t>Find the area of the circle below: </a:t>
            </a:r>
          </a:p>
          <a:p>
            <a:endParaRPr lang="en-US" sz="2520" dirty="0">
              <a:solidFill>
                <a:schemeClr val="bg1"/>
              </a:solidFill>
            </a:endParaRPr>
          </a:p>
          <a:p>
            <a:pPr lvl="3"/>
            <a:endParaRPr lang="en-US" sz="1845" dirty="0">
              <a:solidFill>
                <a:schemeClr val="bg1"/>
              </a:solidFill>
            </a:endParaRPr>
          </a:p>
        </p:txBody>
      </p:sp>
      <p:sp>
        <p:nvSpPr>
          <p:cNvPr id="2" name="Oval 1">
            <a:extLst>
              <a:ext uri="{FF2B5EF4-FFF2-40B4-BE49-F238E27FC236}">
                <a16:creationId xmlns:a16="http://schemas.microsoft.com/office/drawing/2014/main" id="{825FA1CC-5756-EC4F-B4F2-255653C10F1A}"/>
              </a:ext>
            </a:extLst>
          </p:cNvPr>
          <p:cNvSpPr/>
          <p:nvPr/>
        </p:nvSpPr>
        <p:spPr>
          <a:xfrm>
            <a:off x="1577748" y="2244157"/>
            <a:ext cx="2677886" cy="2674316"/>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053" dirty="0"/>
          </a:p>
          <a:p>
            <a:pPr algn="ctr"/>
            <a:r>
              <a:rPr lang="en-US" sz="1800" dirty="0"/>
              <a:t>	</a:t>
            </a:r>
          </a:p>
          <a:p>
            <a:pPr algn="ctr"/>
            <a:r>
              <a:rPr lang="en-US" sz="1800" dirty="0"/>
              <a:t>Radius = 1</a:t>
            </a:r>
          </a:p>
        </p:txBody>
      </p:sp>
      <p:cxnSp>
        <p:nvCxnSpPr>
          <p:cNvPr id="6" name="Straight Connector 5">
            <a:extLst>
              <a:ext uri="{FF2B5EF4-FFF2-40B4-BE49-F238E27FC236}">
                <a16:creationId xmlns:a16="http://schemas.microsoft.com/office/drawing/2014/main" id="{C2258010-365D-2942-ADBE-F7344CCBC98D}"/>
              </a:ext>
            </a:extLst>
          </p:cNvPr>
          <p:cNvCxnSpPr>
            <a:cxnSpLocks/>
            <a:endCxn id="2" idx="6"/>
          </p:cNvCxnSpPr>
          <p:nvPr/>
        </p:nvCxnSpPr>
        <p:spPr>
          <a:xfrm>
            <a:off x="2916691" y="3581315"/>
            <a:ext cx="1338943"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9" name="TextBox 8">
                <a:extLst>
                  <a:ext uri="{FF2B5EF4-FFF2-40B4-BE49-F238E27FC236}">
                    <a16:creationId xmlns:a16="http://schemas.microsoft.com/office/drawing/2014/main" id="{5BEF775D-77BA-7440-88E2-FEAC61538B25}"/>
                  </a:ext>
                </a:extLst>
              </p:cNvPr>
              <p:cNvSpPr txBox="1"/>
              <p:nvPr/>
            </p:nvSpPr>
            <p:spPr>
              <a:xfrm>
                <a:off x="4806723" y="2428875"/>
                <a:ext cx="4140824" cy="1477328"/>
              </a:xfrm>
              <a:prstGeom prst="rect">
                <a:avLst/>
              </a:prstGeom>
              <a:noFill/>
            </p:spPr>
            <p:txBody>
              <a:bodyPr wrap="square" rtlCol="0">
                <a:spAutoFit/>
              </a:bodyPr>
              <a:lstStyle/>
              <a:p>
                <a:r>
                  <a:rPr lang="en-US" sz="3000" dirty="0">
                    <a:solidFill>
                      <a:schemeClr val="bg1"/>
                    </a:solidFill>
                  </a:rPr>
                  <a:t>Area of a circle =</a:t>
                </a:r>
                <a14:m>
                  <m:oMath xmlns:m="http://schemas.openxmlformats.org/officeDocument/2006/math">
                    <m:r>
                      <a:rPr lang="en-US" sz="3000" i="1">
                        <a:solidFill>
                          <a:schemeClr val="bg1"/>
                        </a:solidFill>
                        <a:latin typeface="Cambria Math" panose="02040503050406030204" pitchFamily="18" charset="0"/>
                      </a:rPr>
                      <m:t> </m:t>
                    </m:r>
                    <m:r>
                      <a:rPr lang="el-GR" sz="3000" i="1">
                        <a:solidFill>
                          <a:schemeClr val="bg1"/>
                        </a:solidFill>
                        <a:latin typeface="Cambria Math" panose="02040503050406030204" pitchFamily="18" charset="0"/>
                      </a:rPr>
                      <m:t>𝜋</m:t>
                    </m:r>
                    <m:sSup>
                      <m:sSupPr>
                        <m:ctrlPr>
                          <a:rPr lang="en-US" sz="3000" i="1">
                            <a:solidFill>
                              <a:schemeClr val="bg1"/>
                            </a:solidFill>
                            <a:latin typeface="Cambria Math" panose="02040503050406030204" pitchFamily="18" charset="0"/>
                          </a:rPr>
                        </m:ctrlPr>
                      </m:sSupPr>
                      <m:e>
                        <m:r>
                          <a:rPr lang="en-US" sz="3000" i="1">
                            <a:solidFill>
                              <a:schemeClr val="bg1"/>
                            </a:solidFill>
                            <a:latin typeface="Cambria Math" panose="02040503050406030204" pitchFamily="18" charset="0"/>
                          </a:rPr>
                          <m:t>𝑟</m:t>
                        </m:r>
                      </m:e>
                      <m:sup>
                        <m:r>
                          <a:rPr lang="en-US" sz="3000" i="1">
                            <a:solidFill>
                              <a:schemeClr val="bg1"/>
                            </a:solidFill>
                            <a:latin typeface="Cambria Math" panose="02040503050406030204" pitchFamily="18" charset="0"/>
                          </a:rPr>
                          <m:t>2</m:t>
                        </m:r>
                      </m:sup>
                    </m:sSup>
                  </m:oMath>
                </a14:m>
                <a:endParaRPr lang="en-US" sz="3000" dirty="0">
                  <a:solidFill>
                    <a:schemeClr val="bg1"/>
                  </a:solidFill>
                </a:endParaRPr>
              </a:p>
              <a:p>
                <a:r>
                  <a:rPr lang="en-US" sz="3000" dirty="0">
                    <a:solidFill>
                      <a:schemeClr val="bg1"/>
                    </a:solidFill>
                  </a:rPr>
                  <a:t>                            =</a:t>
                </a:r>
                <a14:m>
                  <m:oMath xmlns:m="http://schemas.openxmlformats.org/officeDocument/2006/math">
                    <m:r>
                      <a:rPr lang="el-GR" sz="3000" i="1">
                        <a:solidFill>
                          <a:schemeClr val="bg1"/>
                        </a:solidFill>
                        <a:latin typeface="Cambria Math" panose="02040503050406030204" pitchFamily="18" charset="0"/>
                      </a:rPr>
                      <m:t>𝜋</m:t>
                    </m:r>
                    <m:d>
                      <m:dPr>
                        <m:ctrlPr>
                          <a:rPr lang="en-US" sz="3000" i="1">
                            <a:solidFill>
                              <a:schemeClr val="bg1"/>
                            </a:solidFill>
                            <a:latin typeface="Cambria Math" panose="02040503050406030204" pitchFamily="18" charset="0"/>
                          </a:rPr>
                        </m:ctrlPr>
                      </m:dPr>
                      <m:e>
                        <m:r>
                          <a:rPr lang="en-US" sz="3000" i="1">
                            <a:solidFill>
                              <a:schemeClr val="bg1"/>
                            </a:solidFill>
                            <a:latin typeface="Cambria Math" panose="02040503050406030204" pitchFamily="18" charset="0"/>
                          </a:rPr>
                          <m:t>1</m:t>
                        </m:r>
                      </m:e>
                    </m:d>
                  </m:oMath>
                </a14:m>
                <a:endParaRPr lang="en-US" sz="3000" dirty="0">
                  <a:solidFill>
                    <a:schemeClr val="bg1"/>
                  </a:solidFill>
                </a:endParaRPr>
              </a:p>
              <a:p>
                <a:endParaRPr lang="en-US" sz="3000" dirty="0">
                  <a:solidFill>
                    <a:schemeClr val="bg1"/>
                  </a:solidFill>
                </a:endParaRPr>
              </a:p>
            </p:txBody>
          </p:sp>
        </mc:Choice>
        <mc:Fallback>
          <p:sp>
            <p:nvSpPr>
              <p:cNvPr id="9" name="TextBox 8">
                <a:extLst>
                  <a:ext uri="{FF2B5EF4-FFF2-40B4-BE49-F238E27FC236}">
                    <a16:creationId xmlns:a16="http://schemas.microsoft.com/office/drawing/2014/main" id="{5BEF775D-77BA-7440-88E2-FEAC61538B25}"/>
                  </a:ext>
                </a:extLst>
              </p:cNvPr>
              <p:cNvSpPr txBox="1">
                <a:spLocks noRot="1" noChangeAspect="1" noMove="1" noResize="1" noEditPoints="1" noAdjustHandles="1" noChangeArrowheads="1" noChangeShapeType="1" noTextEdit="1"/>
              </p:cNvSpPr>
              <p:nvPr/>
            </p:nvSpPr>
            <p:spPr>
              <a:xfrm>
                <a:off x="4806723" y="2428875"/>
                <a:ext cx="4140824" cy="1477328"/>
              </a:xfrm>
              <a:prstGeom prst="rect">
                <a:avLst/>
              </a:prstGeom>
              <a:blipFill>
                <a:blip r:embed="rId2"/>
                <a:stretch>
                  <a:fillRect l="-3364" t="-5128"/>
                </a:stretch>
              </a:blipFill>
            </p:spPr>
            <p:txBody>
              <a:bodyPr/>
              <a:lstStyle/>
              <a:p>
                <a:r>
                  <a:rPr lang="en-US">
                    <a:noFill/>
                  </a:rPr>
                  <a:t> </a:t>
                </a:r>
              </a:p>
            </p:txBody>
          </p:sp>
        </mc:Fallback>
      </mc:AlternateContent>
      <p:sp>
        <p:nvSpPr>
          <p:cNvPr id="10" name="TextBox 9">
            <a:extLst>
              <a:ext uri="{FF2B5EF4-FFF2-40B4-BE49-F238E27FC236}">
                <a16:creationId xmlns:a16="http://schemas.microsoft.com/office/drawing/2014/main" id="{355CD713-CBDE-EF4A-B593-60189D0BB0B6}"/>
              </a:ext>
            </a:extLst>
          </p:cNvPr>
          <p:cNvSpPr txBox="1"/>
          <p:nvPr/>
        </p:nvSpPr>
        <p:spPr>
          <a:xfrm>
            <a:off x="7566252" y="2488592"/>
            <a:ext cx="65" cy="162032"/>
          </a:xfrm>
          <a:prstGeom prst="rect">
            <a:avLst/>
          </a:prstGeom>
          <a:noFill/>
        </p:spPr>
        <p:txBody>
          <a:bodyPr wrap="none" lIns="0" tIns="0" rIns="0" bIns="0" rtlCol="0">
            <a:spAutoFit/>
          </a:bodyPr>
          <a:lstStyle/>
          <a:p>
            <a:endParaRPr lang="en-US" sz="1053" dirty="0"/>
          </a:p>
        </p:txBody>
      </p:sp>
      <p:sp>
        <p:nvSpPr>
          <p:cNvPr id="11" name="TextBox 10">
            <a:extLst>
              <a:ext uri="{FF2B5EF4-FFF2-40B4-BE49-F238E27FC236}">
                <a16:creationId xmlns:a16="http://schemas.microsoft.com/office/drawing/2014/main" id="{8EBBEEB9-921B-A640-8FAA-5EA8674FE82D}"/>
              </a:ext>
            </a:extLst>
          </p:cNvPr>
          <p:cNvSpPr txBox="1"/>
          <p:nvPr/>
        </p:nvSpPr>
        <p:spPr>
          <a:xfrm>
            <a:off x="4806722" y="3883120"/>
            <a:ext cx="4140824" cy="1477328"/>
          </a:xfrm>
          <a:prstGeom prst="rect">
            <a:avLst/>
          </a:prstGeom>
          <a:noFill/>
        </p:spPr>
        <p:txBody>
          <a:bodyPr wrap="square" rtlCol="0">
            <a:spAutoFit/>
          </a:bodyPr>
          <a:lstStyle/>
          <a:p>
            <a:r>
              <a:rPr lang="en-US" sz="3000" dirty="0">
                <a:solidFill>
                  <a:schemeClr val="bg1"/>
                </a:solidFill>
              </a:rPr>
              <a:t>But how do you know what pi is?</a:t>
            </a:r>
          </a:p>
          <a:p>
            <a:endParaRPr lang="en-US" sz="3000" dirty="0">
              <a:solidFill>
                <a:schemeClr val="bg1"/>
              </a:solidFill>
            </a:endParaRPr>
          </a:p>
        </p:txBody>
      </p:sp>
    </p:spTree>
    <p:extLst>
      <p:ext uri="{BB962C8B-B14F-4D97-AF65-F5344CB8AC3E}">
        <p14:creationId xmlns:p14="http://schemas.microsoft.com/office/powerpoint/2010/main" val="29353317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C32A9557-1FBB-F547-ACA7-175F5651C466}"/>
              </a:ext>
            </a:extLst>
          </p:cNvPr>
          <p:cNvSpPr>
            <a:spLocks noGrp="1"/>
          </p:cNvSpPr>
          <p:nvPr>
            <p:ph sz="half" idx="1"/>
          </p:nvPr>
        </p:nvSpPr>
        <p:spPr>
          <a:xfrm>
            <a:off x="3238501" y="1076648"/>
            <a:ext cx="5905499" cy="4633751"/>
          </a:xfrm>
        </p:spPr>
        <p:txBody>
          <a:bodyPr>
            <a:normAutofit fontScale="92500" lnSpcReduction="20000"/>
          </a:bodyPr>
          <a:lstStyle/>
          <a:p>
            <a:pPr marL="0" indent="0" algn="ctr">
              <a:buNone/>
            </a:pPr>
            <a:r>
              <a:rPr lang="en-US" sz="2400" dirty="0">
                <a:solidFill>
                  <a:schemeClr val="bg1"/>
                </a:solidFill>
              </a:rPr>
              <a:t>5 His mother said to the servants, "Whatever He says to you, do it." 6 Now there were six stone waterpots set there for the Jewish custom of purification, containing twenty or thirty gallons each. 7 Jesus said to them, "</a:t>
            </a:r>
            <a:r>
              <a:rPr lang="en-US" sz="2400" dirty="0">
                <a:solidFill>
                  <a:srgbClr val="FFFF00"/>
                </a:solidFill>
              </a:rPr>
              <a:t>Fill the waterpots with water</a:t>
            </a:r>
            <a:r>
              <a:rPr lang="en-US" sz="2400" dirty="0">
                <a:solidFill>
                  <a:schemeClr val="bg1"/>
                </a:solidFill>
              </a:rPr>
              <a:t>." </a:t>
            </a:r>
            <a:r>
              <a:rPr lang="en-US" sz="2400" dirty="0">
                <a:solidFill>
                  <a:srgbClr val="FFFF00"/>
                </a:solidFill>
              </a:rPr>
              <a:t>So they filled them up to the brim</a:t>
            </a:r>
            <a:r>
              <a:rPr lang="en-US" sz="2400" dirty="0">
                <a:solidFill>
                  <a:schemeClr val="bg1"/>
                </a:solidFill>
              </a:rPr>
              <a:t>. 8 And He said to them, "Draw [some] out now and take it to the headwaiter." So they took it [to him.] 9 When the headwaiter </a:t>
            </a:r>
            <a:r>
              <a:rPr lang="en-US" sz="2400" dirty="0">
                <a:solidFill>
                  <a:srgbClr val="FFFF00"/>
                </a:solidFill>
              </a:rPr>
              <a:t>tasted the water which had become wine</a:t>
            </a:r>
            <a:r>
              <a:rPr lang="en-US" sz="2400" dirty="0">
                <a:solidFill>
                  <a:schemeClr val="bg1"/>
                </a:solidFill>
              </a:rPr>
              <a:t>, and did not know where it came from (but the servants who had drawn the water knew), the headwaiter called the bridegroom, 10 and said to him, "</a:t>
            </a:r>
            <a:r>
              <a:rPr lang="en-US" sz="2400" dirty="0">
                <a:solidFill>
                  <a:srgbClr val="FFFF00"/>
                </a:solidFill>
              </a:rPr>
              <a:t>Every man serves the good wine first, and when [the people] have drunk freely, [then he serves] the poorer [wine; but] you have kept the good wine until now.</a:t>
            </a:r>
            <a:r>
              <a:rPr lang="en-US" sz="2400" dirty="0">
                <a:solidFill>
                  <a:schemeClr val="bg1"/>
                </a:solidFill>
              </a:rPr>
              <a:t>" 11 This beginning of [His] </a:t>
            </a:r>
            <a:r>
              <a:rPr lang="en-US" sz="2400" dirty="0">
                <a:solidFill>
                  <a:srgbClr val="FFFF00"/>
                </a:solidFill>
              </a:rPr>
              <a:t>signs Jesus did </a:t>
            </a:r>
            <a:r>
              <a:rPr lang="en-US" sz="2400" dirty="0">
                <a:solidFill>
                  <a:schemeClr val="bg1"/>
                </a:solidFill>
              </a:rPr>
              <a:t>in Cana of Galilee, and manifested His glory, and His disciples believed in Him.</a:t>
            </a:r>
          </a:p>
        </p:txBody>
      </p:sp>
      <p:sp>
        <p:nvSpPr>
          <p:cNvPr id="7" name="TextBox 6">
            <a:extLst>
              <a:ext uri="{FF2B5EF4-FFF2-40B4-BE49-F238E27FC236}">
                <a16:creationId xmlns:a16="http://schemas.microsoft.com/office/drawing/2014/main" id="{352EEC8F-B826-894A-9311-F95B1CEC1513}"/>
              </a:ext>
            </a:extLst>
          </p:cNvPr>
          <p:cNvSpPr txBox="1"/>
          <p:nvPr/>
        </p:nvSpPr>
        <p:spPr>
          <a:xfrm>
            <a:off x="422030" y="0"/>
            <a:ext cx="8299939" cy="830997"/>
          </a:xfrm>
          <a:prstGeom prst="rect">
            <a:avLst/>
          </a:prstGeom>
          <a:noFill/>
          <a:ln>
            <a:solidFill>
              <a:schemeClr val="accent4">
                <a:lumMod val="20000"/>
                <a:lumOff val="80000"/>
              </a:schemeClr>
            </a:solidFill>
          </a:ln>
        </p:spPr>
        <p:txBody>
          <a:bodyPr wrap="square" rtlCol="0" anchor="ctr">
            <a:spAutoFit/>
          </a:bodyPr>
          <a:lstStyle/>
          <a:p>
            <a:pPr algn="ctr" defTabSz="411480"/>
            <a:r>
              <a:rPr lang="en-US" sz="2400" dirty="0">
                <a:solidFill>
                  <a:schemeClr val="accent4">
                    <a:lumMod val="20000"/>
                    <a:lumOff val="80000"/>
                  </a:schemeClr>
                </a:solidFill>
                <a:latin typeface="Calibri" panose="020F0502020204030204"/>
              </a:rPr>
              <a:t>…so that you may believe that Jesus is the Christ, the Son of God; and that believing you may have life in His name. (John 20:31)</a:t>
            </a:r>
          </a:p>
        </p:txBody>
      </p:sp>
      <p:sp>
        <p:nvSpPr>
          <p:cNvPr id="8" name="TextBox 7">
            <a:extLst>
              <a:ext uri="{FF2B5EF4-FFF2-40B4-BE49-F238E27FC236}">
                <a16:creationId xmlns:a16="http://schemas.microsoft.com/office/drawing/2014/main" id="{1B267DCC-464D-CF4F-8C7C-BD4A568EF19E}"/>
              </a:ext>
            </a:extLst>
          </p:cNvPr>
          <p:cNvSpPr txBox="1"/>
          <p:nvPr/>
        </p:nvSpPr>
        <p:spPr>
          <a:xfrm>
            <a:off x="130629" y="1081249"/>
            <a:ext cx="2351313" cy="461665"/>
          </a:xfrm>
          <a:prstGeom prst="rect">
            <a:avLst/>
          </a:prstGeom>
          <a:noFill/>
          <a:ln>
            <a:solidFill>
              <a:schemeClr val="bg1"/>
            </a:solidFill>
          </a:ln>
        </p:spPr>
        <p:txBody>
          <a:bodyPr wrap="square" rtlCol="0">
            <a:spAutoFit/>
          </a:bodyPr>
          <a:lstStyle/>
          <a:p>
            <a:pPr algn="ctr" defTabSz="411480"/>
            <a:r>
              <a:rPr lang="en-US" sz="2400" dirty="0">
                <a:solidFill>
                  <a:schemeClr val="bg1"/>
                </a:solidFill>
                <a:latin typeface="Calibri" panose="020F0502020204030204"/>
              </a:rPr>
              <a:t>The sign</a:t>
            </a:r>
          </a:p>
        </p:txBody>
      </p:sp>
      <p:sp>
        <p:nvSpPr>
          <p:cNvPr id="5" name="TextBox 4">
            <a:extLst>
              <a:ext uri="{FF2B5EF4-FFF2-40B4-BE49-F238E27FC236}">
                <a16:creationId xmlns:a16="http://schemas.microsoft.com/office/drawing/2014/main" id="{82D0E748-2018-5445-A6EE-EDD6AA543014}"/>
              </a:ext>
            </a:extLst>
          </p:cNvPr>
          <p:cNvSpPr txBox="1"/>
          <p:nvPr/>
        </p:nvSpPr>
        <p:spPr>
          <a:xfrm>
            <a:off x="130628" y="1542914"/>
            <a:ext cx="2351313" cy="1200329"/>
          </a:xfrm>
          <a:prstGeom prst="rect">
            <a:avLst/>
          </a:prstGeom>
          <a:noFill/>
          <a:ln>
            <a:solidFill>
              <a:schemeClr val="bg1"/>
            </a:solidFill>
          </a:ln>
        </p:spPr>
        <p:txBody>
          <a:bodyPr wrap="square" rtlCol="0">
            <a:spAutoFit/>
          </a:bodyPr>
          <a:lstStyle/>
          <a:p>
            <a:pPr algn="ctr" defTabSz="411480"/>
            <a:r>
              <a:rPr lang="en-US" sz="2400" dirty="0">
                <a:solidFill>
                  <a:schemeClr val="accent4">
                    <a:lumMod val="20000"/>
                    <a:lumOff val="80000"/>
                  </a:schemeClr>
                </a:solidFill>
                <a:latin typeface="Calibri" panose="020F0502020204030204"/>
              </a:rPr>
              <a:t>Water is miraculously turned to wine</a:t>
            </a:r>
          </a:p>
        </p:txBody>
      </p:sp>
      <p:sp>
        <p:nvSpPr>
          <p:cNvPr id="9" name="TextBox 8">
            <a:extLst>
              <a:ext uri="{FF2B5EF4-FFF2-40B4-BE49-F238E27FC236}">
                <a16:creationId xmlns:a16="http://schemas.microsoft.com/office/drawing/2014/main" id="{CF4AC40F-6706-2247-AFC2-CF9DB45CDC10}"/>
              </a:ext>
            </a:extLst>
          </p:cNvPr>
          <p:cNvSpPr txBox="1"/>
          <p:nvPr/>
        </p:nvSpPr>
        <p:spPr>
          <a:xfrm>
            <a:off x="130628" y="2743243"/>
            <a:ext cx="2351313" cy="830997"/>
          </a:xfrm>
          <a:prstGeom prst="rect">
            <a:avLst/>
          </a:prstGeom>
          <a:noFill/>
          <a:ln>
            <a:solidFill>
              <a:schemeClr val="bg1"/>
            </a:solidFill>
          </a:ln>
        </p:spPr>
        <p:txBody>
          <a:bodyPr wrap="square" rtlCol="0">
            <a:spAutoFit/>
          </a:bodyPr>
          <a:lstStyle/>
          <a:p>
            <a:pPr algn="ctr" defTabSz="411480"/>
            <a:r>
              <a:rPr lang="en-US" sz="2400" dirty="0">
                <a:solidFill>
                  <a:schemeClr val="bg1"/>
                </a:solidFill>
                <a:latin typeface="Calibri" panose="020F0502020204030204"/>
              </a:rPr>
              <a:t>6, 20-30 gal. pots filled to the brim.</a:t>
            </a:r>
          </a:p>
        </p:txBody>
      </p:sp>
      <p:sp>
        <p:nvSpPr>
          <p:cNvPr id="10" name="TextBox 9">
            <a:extLst>
              <a:ext uri="{FF2B5EF4-FFF2-40B4-BE49-F238E27FC236}">
                <a16:creationId xmlns:a16="http://schemas.microsoft.com/office/drawing/2014/main" id="{D6A78FFE-BAD3-8846-8C38-53C49A1072FE}"/>
              </a:ext>
            </a:extLst>
          </p:cNvPr>
          <p:cNvSpPr txBox="1"/>
          <p:nvPr/>
        </p:nvSpPr>
        <p:spPr>
          <a:xfrm>
            <a:off x="130628" y="3574240"/>
            <a:ext cx="2351313" cy="1200329"/>
          </a:xfrm>
          <a:prstGeom prst="rect">
            <a:avLst/>
          </a:prstGeom>
          <a:noFill/>
          <a:ln>
            <a:solidFill>
              <a:schemeClr val="bg1"/>
            </a:solidFill>
          </a:ln>
        </p:spPr>
        <p:txBody>
          <a:bodyPr wrap="square" rtlCol="0">
            <a:spAutoFit/>
          </a:bodyPr>
          <a:lstStyle/>
          <a:p>
            <a:pPr algn="ctr" defTabSz="411480"/>
            <a:r>
              <a:rPr lang="en-US" sz="2400" dirty="0">
                <a:solidFill>
                  <a:schemeClr val="accent4">
                    <a:lumMod val="20000"/>
                    <a:lumOff val="80000"/>
                  </a:schemeClr>
                </a:solidFill>
                <a:latin typeface="Calibri" panose="020F0502020204030204"/>
              </a:rPr>
              <a:t>Jesus never touched the water</a:t>
            </a:r>
          </a:p>
        </p:txBody>
      </p:sp>
    </p:spTree>
    <p:extLst>
      <p:ext uri="{BB962C8B-B14F-4D97-AF65-F5344CB8AC3E}">
        <p14:creationId xmlns:p14="http://schemas.microsoft.com/office/powerpoint/2010/main" val="240508394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animBg="1"/>
      <p:bldP spid="1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C32A9557-1FBB-F547-ACA7-175F5651C466}"/>
              </a:ext>
            </a:extLst>
          </p:cNvPr>
          <p:cNvSpPr>
            <a:spLocks noGrp="1"/>
          </p:cNvSpPr>
          <p:nvPr>
            <p:ph sz="half" idx="1"/>
          </p:nvPr>
        </p:nvSpPr>
        <p:spPr>
          <a:xfrm>
            <a:off x="3238501" y="1076648"/>
            <a:ext cx="5905499" cy="4633751"/>
          </a:xfrm>
        </p:spPr>
        <p:txBody>
          <a:bodyPr>
            <a:normAutofit fontScale="92500" lnSpcReduction="20000"/>
          </a:bodyPr>
          <a:lstStyle/>
          <a:p>
            <a:pPr marL="0" indent="0" algn="ctr">
              <a:buNone/>
            </a:pPr>
            <a:r>
              <a:rPr lang="en-US" sz="2400" dirty="0">
                <a:solidFill>
                  <a:schemeClr val="bg1"/>
                </a:solidFill>
              </a:rPr>
              <a:t>5 His mother said to the servants, "Whatever He says to you, do it." 6 Now there were six stone waterpots set there for the Jewish custom of purification, containing twenty or thirty gallons each. 7 Jesus said to them, "Fill the waterpots with water." So they filled them up to the brim. 8 And He said to them, "Draw [some] out now and take it to the headwaiter." So they took it [to him.] 9 When the headwaiter tasted the water which had become wine, and did not know where it came from (but the servants who had drawn the water knew), the headwaiter called the bridegroom, 10 and said to him, "Every man serves the good wine first, and when [the people] have drunk freely, [then he serves] the poorer [wine; but] you have kept the good wine until now." 11 This beginning of [His] </a:t>
            </a:r>
            <a:r>
              <a:rPr lang="en-US" sz="2400" dirty="0">
                <a:solidFill>
                  <a:srgbClr val="FFFF00"/>
                </a:solidFill>
              </a:rPr>
              <a:t>signs Jesus did</a:t>
            </a:r>
            <a:r>
              <a:rPr lang="en-US" sz="2400" dirty="0">
                <a:solidFill>
                  <a:schemeClr val="bg1"/>
                </a:solidFill>
              </a:rPr>
              <a:t> in Cana of Galilee, and </a:t>
            </a:r>
            <a:r>
              <a:rPr lang="en-US" sz="2400" dirty="0">
                <a:solidFill>
                  <a:srgbClr val="FFFF00"/>
                </a:solidFill>
              </a:rPr>
              <a:t>manifested His glory</a:t>
            </a:r>
            <a:r>
              <a:rPr lang="en-US" sz="2400" dirty="0">
                <a:solidFill>
                  <a:schemeClr val="bg1"/>
                </a:solidFill>
              </a:rPr>
              <a:t>, and </a:t>
            </a:r>
            <a:r>
              <a:rPr lang="en-US" sz="2400" dirty="0">
                <a:solidFill>
                  <a:srgbClr val="FFFF00"/>
                </a:solidFill>
              </a:rPr>
              <a:t>His disciples believed in Him</a:t>
            </a:r>
            <a:r>
              <a:rPr lang="en-US" sz="2400" dirty="0">
                <a:solidFill>
                  <a:schemeClr val="bg1"/>
                </a:solidFill>
              </a:rPr>
              <a:t>.</a:t>
            </a:r>
          </a:p>
        </p:txBody>
      </p:sp>
      <p:sp>
        <p:nvSpPr>
          <p:cNvPr id="7" name="TextBox 6">
            <a:extLst>
              <a:ext uri="{FF2B5EF4-FFF2-40B4-BE49-F238E27FC236}">
                <a16:creationId xmlns:a16="http://schemas.microsoft.com/office/drawing/2014/main" id="{352EEC8F-B826-894A-9311-F95B1CEC1513}"/>
              </a:ext>
            </a:extLst>
          </p:cNvPr>
          <p:cNvSpPr txBox="1"/>
          <p:nvPr/>
        </p:nvSpPr>
        <p:spPr>
          <a:xfrm>
            <a:off x="422030" y="0"/>
            <a:ext cx="8299939" cy="830997"/>
          </a:xfrm>
          <a:prstGeom prst="rect">
            <a:avLst/>
          </a:prstGeom>
          <a:noFill/>
          <a:ln>
            <a:solidFill>
              <a:schemeClr val="accent4">
                <a:lumMod val="20000"/>
                <a:lumOff val="80000"/>
              </a:schemeClr>
            </a:solidFill>
          </a:ln>
        </p:spPr>
        <p:txBody>
          <a:bodyPr wrap="square" rtlCol="0" anchor="ctr">
            <a:spAutoFit/>
          </a:bodyPr>
          <a:lstStyle/>
          <a:p>
            <a:pPr algn="ctr" defTabSz="411480"/>
            <a:r>
              <a:rPr lang="en-US" sz="2400" dirty="0">
                <a:solidFill>
                  <a:schemeClr val="accent4">
                    <a:lumMod val="20000"/>
                    <a:lumOff val="80000"/>
                  </a:schemeClr>
                </a:solidFill>
                <a:latin typeface="Calibri" panose="020F0502020204030204"/>
              </a:rPr>
              <a:t>…so that you may believe that Jesus is the Christ, the Son of God; and that believing you may have life in His name. (John 20:31)</a:t>
            </a:r>
          </a:p>
        </p:txBody>
      </p:sp>
      <p:sp>
        <p:nvSpPr>
          <p:cNvPr id="8" name="TextBox 7">
            <a:extLst>
              <a:ext uri="{FF2B5EF4-FFF2-40B4-BE49-F238E27FC236}">
                <a16:creationId xmlns:a16="http://schemas.microsoft.com/office/drawing/2014/main" id="{1B267DCC-464D-CF4F-8C7C-BD4A568EF19E}"/>
              </a:ext>
            </a:extLst>
          </p:cNvPr>
          <p:cNvSpPr txBox="1"/>
          <p:nvPr/>
        </p:nvSpPr>
        <p:spPr>
          <a:xfrm>
            <a:off x="130629" y="1081249"/>
            <a:ext cx="2351313" cy="461665"/>
          </a:xfrm>
          <a:prstGeom prst="rect">
            <a:avLst/>
          </a:prstGeom>
          <a:noFill/>
          <a:ln>
            <a:solidFill>
              <a:schemeClr val="bg1"/>
            </a:solidFill>
          </a:ln>
        </p:spPr>
        <p:txBody>
          <a:bodyPr wrap="square" rtlCol="0">
            <a:spAutoFit/>
          </a:bodyPr>
          <a:lstStyle/>
          <a:p>
            <a:pPr algn="ctr" defTabSz="411480"/>
            <a:r>
              <a:rPr lang="en-US" sz="2400" dirty="0">
                <a:solidFill>
                  <a:schemeClr val="bg1"/>
                </a:solidFill>
                <a:latin typeface="Calibri" panose="020F0502020204030204"/>
              </a:rPr>
              <a:t>Signs and belief</a:t>
            </a:r>
          </a:p>
        </p:txBody>
      </p:sp>
      <p:sp>
        <p:nvSpPr>
          <p:cNvPr id="5" name="TextBox 4">
            <a:extLst>
              <a:ext uri="{FF2B5EF4-FFF2-40B4-BE49-F238E27FC236}">
                <a16:creationId xmlns:a16="http://schemas.microsoft.com/office/drawing/2014/main" id="{82D0E748-2018-5445-A6EE-EDD6AA543014}"/>
              </a:ext>
            </a:extLst>
          </p:cNvPr>
          <p:cNvSpPr txBox="1"/>
          <p:nvPr/>
        </p:nvSpPr>
        <p:spPr>
          <a:xfrm>
            <a:off x="130628" y="1542914"/>
            <a:ext cx="2351313" cy="1938992"/>
          </a:xfrm>
          <a:prstGeom prst="rect">
            <a:avLst/>
          </a:prstGeom>
          <a:noFill/>
          <a:ln>
            <a:solidFill>
              <a:schemeClr val="bg1"/>
            </a:solidFill>
          </a:ln>
        </p:spPr>
        <p:txBody>
          <a:bodyPr wrap="square" rtlCol="0">
            <a:spAutoFit/>
          </a:bodyPr>
          <a:lstStyle/>
          <a:p>
            <a:pPr algn="ctr" defTabSz="411480"/>
            <a:r>
              <a:rPr lang="en-US" sz="2400" dirty="0">
                <a:solidFill>
                  <a:schemeClr val="accent4">
                    <a:lumMod val="20000"/>
                    <a:lumOff val="80000"/>
                  </a:schemeClr>
                </a:solidFill>
                <a:latin typeface="Calibri" panose="020F0502020204030204"/>
              </a:rPr>
              <a:t>The signs were a manifestation of Jesus’ glory to lead them to belief. </a:t>
            </a:r>
          </a:p>
        </p:txBody>
      </p:sp>
    </p:spTree>
    <p:extLst>
      <p:ext uri="{BB962C8B-B14F-4D97-AF65-F5344CB8AC3E}">
        <p14:creationId xmlns:p14="http://schemas.microsoft.com/office/powerpoint/2010/main" val="239269942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C32A9557-1FBB-F547-ACA7-175F5651C466}"/>
              </a:ext>
            </a:extLst>
          </p:cNvPr>
          <p:cNvSpPr>
            <a:spLocks noGrp="1"/>
          </p:cNvSpPr>
          <p:nvPr>
            <p:ph sz="half" idx="1"/>
          </p:nvPr>
        </p:nvSpPr>
        <p:spPr>
          <a:xfrm>
            <a:off x="3238501" y="1076648"/>
            <a:ext cx="5905499" cy="4633751"/>
          </a:xfrm>
        </p:spPr>
        <p:txBody>
          <a:bodyPr>
            <a:normAutofit fontScale="92500" lnSpcReduction="20000"/>
          </a:bodyPr>
          <a:lstStyle/>
          <a:p>
            <a:pPr marL="0" indent="0" algn="ctr">
              <a:buNone/>
            </a:pPr>
            <a:r>
              <a:rPr lang="en-US" sz="2400" dirty="0">
                <a:solidFill>
                  <a:schemeClr val="bg1"/>
                </a:solidFill>
              </a:rPr>
              <a:t>5 His mother said to the servants, "Whatever He says to you, do it." 6 Now there were six stone waterpots set there for the Jewish custom of purification, containing twenty or thirty gallons each. 7 Jesus said to them, "Fill the waterpots with water." So they filled them up to the brim. 8 And He said to them, "Draw [some] out now and take it to the headwaiter." So they took it [to him.] 9 When the headwaiter tasted the water which had become wine, and did not know where it came from (but the servants who had drawn the water knew), the headwaiter called the bridegroom, 10 and said to him, "Every man serves the good wine first, and when [the people] have drunk freely, [then he serves] the poorer [wine; but] you have kept the good wine until now." 11 This beginning of [His] signs Jesus did in Cana of Galilee, and manifested His glory, and His disciples believed in Him.</a:t>
            </a:r>
          </a:p>
        </p:txBody>
      </p:sp>
      <p:sp>
        <p:nvSpPr>
          <p:cNvPr id="7" name="TextBox 6">
            <a:extLst>
              <a:ext uri="{FF2B5EF4-FFF2-40B4-BE49-F238E27FC236}">
                <a16:creationId xmlns:a16="http://schemas.microsoft.com/office/drawing/2014/main" id="{352EEC8F-B826-894A-9311-F95B1CEC1513}"/>
              </a:ext>
            </a:extLst>
          </p:cNvPr>
          <p:cNvSpPr txBox="1"/>
          <p:nvPr/>
        </p:nvSpPr>
        <p:spPr>
          <a:xfrm>
            <a:off x="422030" y="0"/>
            <a:ext cx="8299939" cy="830997"/>
          </a:xfrm>
          <a:prstGeom prst="rect">
            <a:avLst/>
          </a:prstGeom>
          <a:noFill/>
          <a:ln>
            <a:solidFill>
              <a:schemeClr val="accent4">
                <a:lumMod val="20000"/>
                <a:lumOff val="80000"/>
              </a:schemeClr>
            </a:solidFill>
          </a:ln>
        </p:spPr>
        <p:txBody>
          <a:bodyPr wrap="square" rtlCol="0" anchor="ctr">
            <a:spAutoFit/>
          </a:bodyPr>
          <a:lstStyle/>
          <a:p>
            <a:pPr algn="ctr" defTabSz="411480"/>
            <a:r>
              <a:rPr lang="en-US" sz="2400" dirty="0">
                <a:solidFill>
                  <a:schemeClr val="accent4">
                    <a:lumMod val="20000"/>
                    <a:lumOff val="80000"/>
                  </a:schemeClr>
                </a:solidFill>
                <a:latin typeface="Calibri" panose="020F0502020204030204"/>
              </a:rPr>
              <a:t>…so that you may believe that Jesus is the Christ, the Son of God; and that believing you may have life in His name. (John 20:31)</a:t>
            </a:r>
          </a:p>
        </p:txBody>
      </p:sp>
      <p:sp>
        <p:nvSpPr>
          <p:cNvPr id="8" name="TextBox 7">
            <a:extLst>
              <a:ext uri="{FF2B5EF4-FFF2-40B4-BE49-F238E27FC236}">
                <a16:creationId xmlns:a16="http://schemas.microsoft.com/office/drawing/2014/main" id="{1B267DCC-464D-CF4F-8C7C-BD4A568EF19E}"/>
              </a:ext>
            </a:extLst>
          </p:cNvPr>
          <p:cNvSpPr txBox="1"/>
          <p:nvPr/>
        </p:nvSpPr>
        <p:spPr>
          <a:xfrm>
            <a:off x="130629" y="1081249"/>
            <a:ext cx="2351313" cy="461665"/>
          </a:xfrm>
          <a:prstGeom prst="rect">
            <a:avLst/>
          </a:prstGeom>
          <a:noFill/>
          <a:ln>
            <a:solidFill>
              <a:schemeClr val="bg1"/>
            </a:solidFill>
          </a:ln>
        </p:spPr>
        <p:txBody>
          <a:bodyPr wrap="square" rtlCol="0">
            <a:spAutoFit/>
          </a:bodyPr>
          <a:lstStyle/>
          <a:p>
            <a:pPr algn="ctr" defTabSz="411480"/>
            <a:r>
              <a:rPr lang="en-US" sz="2400" dirty="0">
                <a:solidFill>
                  <a:schemeClr val="bg1"/>
                </a:solidFill>
                <a:latin typeface="Calibri" panose="020F0502020204030204"/>
              </a:rPr>
              <a:t>Signs and belief</a:t>
            </a:r>
          </a:p>
        </p:txBody>
      </p:sp>
      <p:sp>
        <p:nvSpPr>
          <p:cNvPr id="5" name="TextBox 4">
            <a:extLst>
              <a:ext uri="{FF2B5EF4-FFF2-40B4-BE49-F238E27FC236}">
                <a16:creationId xmlns:a16="http://schemas.microsoft.com/office/drawing/2014/main" id="{82D0E748-2018-5445-A6EE-EDD6AA543014}"/>
              </a:ext>
            </a:extLst>
          </p:cNvPr>
          <p:cNvSpPr txBox="1"/>
          <p:nvPr/>
        </p:nvSpPr>
        <p:spPr>
          <a:xfrm>
            <a:off x="130628" y="1542914"/>
            <a:ext cx="2351313" cy="1938992"/>
          </a:xfrm>
          <a:prstGeom prst="rect">
            <a:avLst/>
          </a:prstGeom>
          <a:noFill/>
          <a:ln>
            <a:solidFill>
              <a:schemeClr val="bg1"/>
            </a:solidFill>
          </a:ln>
        </p:spPr>
        <p:txBody>
          <a:bodyPr wrap="square" rtlCol="0">
            <a:spAutoFit/>
          </a:bodyPr>
          <a:lstStyle/>
          <a:p>
            <a:pPr algn="ctr" defTabSz="411480"/>
            <a:r>
              <a:rPr lang="en-US" sz="2400" dirty="0">
                <a:solidFill>
                  <a:schemeClr val="accent4">
                    <a:lumMod val="20000"/>
                    <a:lumOff val="80000"/>
                  </a:schemeClr>
                </a:solidFill>
                <a:latin typeface="Calibri" panose="020F0502020204030204"/>
              </a:rPr>
              <a:t>The signs were a manifestation of Jesus’ glory to lead them to belief. </a:t>
            </a:r>
          </a:p>
        </p:txBody>
      </p:sp>
      <p:sp>
        <p:nvSpPr>
          <p:cNvPr id="10" name="TextBox 9">
            <a:extLst>
              <a:ext uri="{FF2B5EF4-FFF2-40B4-BE49-F238E27FC236}">
                <a16:creationId xmlns:a16="http://schemas.microsoft.com/office/drawing/2014/main" id="{0A64C11A-38C1-9D42-8294-3394FCB7D95D}"/>
              </a:ext>
            </a:extLst>
          </p:cNvPr>
          <p:cNvSpPr txBox="1"/>
          <p:nvPr/>
        </p:nvSpPr>
        <p:spPr>
          <a:xfrm>
            <a:off x="130628" y="3481906"/>
            <a:ext cx="2351313" cy="1200329"/>
          </a:xfrm>
          <a:prstGeom prst="rect">
            <a:avLst/>
          </a:prstGeom>
          <a:noFill/>
          <a:ln>
            <a:solidFill>
              <a:schemeClr val="bg1"/>
            </a:solidFill>
          </a:ln>
        </p:spPr>
        <p:txBody>
          <a:bodyPr wrap="square" rtlCol="0">
            <a:spAutoFit/>
          </a:bodyPr>
          <a:lstStyle/>
          <a:p>
            <a:pPr algn="ctr" defTabSz="411480"/>
            <a:r>
              <a:rPr lang="en-US" sz="2400" dirty="0">
                <a:solidFill>
                  <a:schemeClr val="bg1"/>
                </a:solidFill>
                <a:latin typeface="Calibri" panose="020F0502020204030204"/>
              </a:rPr>
              <a:t>Where’s the power in the sign?</a:t>
            </a:r>
          </a:p>
        </p:txBody>
      </p:sp>
    </p:spTree>
    <p:extLst>
      <p:ext uri="{BB962C8B-B14F-4D97-AF65-F5344CB8AC3E}">
        <p14:creationId xmlns:p14="http://schemas.microsoft.com/office/powerpoint/2010/main" val="170110609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C32A9557-1FBB-F547-ACA7-175F5651C466}"/>
              </a:ext>
            </a:extLst>
          </p:cNvPr>
          <p:cNvSpPr>
            <a:spLocks noGrp="1"/>
          </p:cNvSpPr>
          <p:nvPr>
            <p:ph sz="half" idx="1"/>
          </p:nvPr>
        </p:nvSpPr>
        <p:spPr>
          <a:xfrm>
            <a:off x="3238501" y="1076648"/>
            <a:ext cx="5905499" cy="4633751"/>
          </a:xfrm>
        </p:spPr>
        <p:txBody>
          <a:bodyPr>
            <a:normAutofit fontScale="92500" lnSpcReduction="20000"/>
          </a:bodyPr>
          <a:lstStyle/>
          <a:p>
            <a:pPr marL="0" indent="0" algn="ctr">
              <a:buNone/>
            </a:pPr>
            <a:r>
              <a:rPr lang="en-US" sz="2400" dirty="0">
                <a:solidFill>
                  <a:schemeClr val="bg1"/>
                </a:solidFill>
              </a:rPr>
              <a:t>5 His mother said to the servants, "</a:t>
            </a:r>
            <a:r>
              <a:rPr lang="en-US" sz="2400" dirty="0">
                <a:solidFill>
                  <a:srgbClr val="FFFF00"/>
                </a:solidFill>
              </a:rPr>
              <a:t>Whatever He says</a:t>
            </a:r>
            <a:r>
              <a:rPr lang="en-US" sz="2400" dirty="0">
                <a:solidFill>
                  <a:schemeClr val="bg1"/>
                </a:solidFill>
              </a:rPr>
              <a:t> to you, do it." 6 Now there were six stone waterpots set there for the Jewish custom of purification, containing twenty or thirty gallons each. 7 </a:t>
            </a:r>
            <a:r>
              <a:rPr lang="en-US" sz="2400" dirty="0">
                <a:solidFill>
                  <a:srgbClr val="FFFF00"/>
                </a:solidFill>
              </a:rPr>
              <a:t>Jesus said to them</a:t>
            </a:r>
            <a:r>
              <a:rPr lang="en-US" sz="2400" dirty="0">
                <a:solidFill>
                  <a:schemeClr val="bg1"/>
                </a:solidFill>
              </a:rPr>
              <a:t>, "Fill the waterpots with water." So they filled them up to the brim. 8 </a:t>
            </a:r>
            <a:r>
              <a:rPr lang="en-US" sz="2400" dirty="0">
                <a:solidFill>
                  <a:srgbClr val="FFFF00"/>
                </a:solidFill>
              </a:rPr>
              <a:t>And He said to them</a:t>
            </a:r>
            <a:r>
              <a:rPr lang="en-US" sz="2400" dirty="0">
                <a:solidFill>
                  <a:schemeClr val="bg1"/>
                </a:solidFill>
              </a:rPr>
              <a:t>, "Draw [some] out now and take it to the headwaiter." So they took it [to him.] 9 When the headwaiter tasted the water which had become wine, and did not know where it came from (but the servants who had drawn the water knew), the headwaiter called the bridegroom, 10 and said to him, "Every man serves the good wine first, and when [the people] have drunk freely, [then he serves] the poorer [wine; but] you have kept the good wine until now." 11 This beginning of [His] signs Jesus did in Cana of Galilee, and manifested His glory, and His disciples believed in Him.</a:t>
            </a:r>
          </a:p>
        </p:txBody>
      </p:sp>
      <p:sp>
        <p:nvSpPr>
          <p:cNvPr id="7" name="TextBox 6">
            <a:extLst>
              <a:ext uri="{FF2B5EF4-FFF2-40B4-BE49-F238E27FC236}">
                <a16:creationId xmlns:a16="http://schemas.microsoft.com/office/drawing/2014/main" id="{352EEC8F-B826-894A-9311-F95B1CEC1513}"/>
              </a:ext>
            </a:extLst>
          </p:cNvPr>
          <p:cNvSpPr txBox="1"/>
          <p:nvPr/>
        </p:nvSpPr>
        <p:spPr>
          <a:xfrm>
            <a:off x="422030" y="0"/>
            <a:ext cx="8299939" cy="830997"/>
          </a:xfrm>
          <a:prstGeom prst="rect">
            <a:avLst/>
          </a:prstGeom>
          <a:noFill/>
          <a:ln>
            <a:solidFill>
              <a:schemeClr val="accent4">
                <a:lumMod val="20000"/>
                <a:lumOff val="80000"/>
              </a:schemeClr>
            </a:solidFill>
          </a:ln>
        </p:spPr>
        <p:txBody>
          <a:bodyPr wrap="square" rtlCol="0" anchor="ctr">
            <a:spAutoFit/>
          </a:bodyPr>
          <a:lstStyle/>
          <a:p>
            <a:pPr algn="ctr" defTabSz="411480"/>
            <a:r>
              <a:rPr lang="en-US" sz="2400" dirty="0">
                <a:solidFill>
                  <a:schemeClr val="accent4">
                    <a:lumMod val="20000"/>
                    <a:lumOff val="80000"/>
                  </a:schemeClr>
                </a:solidFill>
                <a:latin typeface="Calibri" panose="020F0502020204030204"/>
              </a:rPr>
              <a:t>…so that you may believe that Jesus is the Christ, the Son of God; and that believing you may have life in His name. (John 20:31)</a:t>
            </a:r>
          </a:p>
        </p:txBody>
      </p:sp>
      <p:sp>
        <p:nvSpPr>
          <p:cNvPr id="8" name="TextBox 7">
            <a:extLst>
              <a:ext uri="{FF2B5EF4-FFF2-40B4-BE49-F238E27FC236}">
                <a16:creationId xmlns:a16="http://schemas.microsoft.com/office/drawing/2014/main" id="{1B267DCC-464D-CF4F-8C7C-BD4A568EF19E}"/>
              </a:ext>
            </a:extLst>
          </p:cNvPr>
          <p:cNvSpPr txBox="1"/>
          <p:nvPr/>
        </p:nvSpPr>
        <p:spPr>
          <a:xfrm>
            <a:off x="130629" y="1081249"/>
            <a:ext cx="2351313" cy="461665"/>
          </a:xfrm>
          <a:prstGeom prst="rect">
            <a:avLst/>
          </a:prstGeom>
          <a:noFill/>
          <a:ln>
            <a:solidFill>
              <a:schemeClr val="bg1"/>
            </a:solidFill>
          </a:ln>
        </p:spPr>
        <p:txBody>
          <a:bodyPr wrap="square" rtlCol="0">
            <a:spAutoFit/>
          </a:bodyPr>
          <a:lstStyle/>
          <a:p>
            <a:pPr algn="ctr" defTabSz="411480"/>
            <a:r>
              <a:rPr lang="en-US" sz="2400" dirty="0">
                <a:solidFill>
                  <a:schemeClr val="bg1"/>
                </a:solidFill>
                <a:latin typeface="Calibri" panose="020F0502020204030204"/>
              </a:rPr>
              <a:t>Signs and belief</a:t>
            </a:r>
          </a:p>
        </p:txBody>
      </p:sp>
      <p:sp>
        <p:nvSpPr>
          <p:cNvPr id="5" name="TextBox 4">
            <a:extLst>
              <a:ext uri="{FF2B5EF4-FFF2-40B4-BE49-F238E27FC236}">
                <a16:creationId xmlns:a16="http://schemas.microsoft.com/office/drawing/2014/main" id="{82D0E748-2018-5445-A6EE-EDD6AA543014}"/>
              </a:ext>
            </a:extLst>
          </p:cNvPr>
          <p:cNvSpPr txBox="1"/>
          <p:nvPr/>
        </p:nvSpPr>
        <p:spPr>
          <a:xfrm>
            <a:off x="130628" y="1542914"/>
            <a:ext cx="2351313" cy="1938992"/>
          </a:xfrm>
          <a:prstGeom prst="rect">
            <a:avLst/>
          </a:prstGeom>
          <a:noFill/>
          <a:ln>
            <a:solidFill>
              <a:schemeClr val="bg1"/>
            </a:solidFill>
          </a:ln>
        </p:spPr>
        <p:txBody>
          <a:bodyPr wrap="square" rtlCol="0">
            <a:spAutoFit/>
          </a:bodyPr>
          <a:lstStyle/>
          <a:p>
            <a:pPr algn="ctr" defTabSz="411480"/>
            <a:r>
              <a:rPr lang="en-US" sz="2400" dirty="0">
                <a:solidFill>
                  <a:schemeClr val="accent4">
                    <a:lumMod val="20000"/>
                    <a:lumOff val="80000"/>
                  </a:schemeClr>
                </a:solidFill>
                <a:latin typeface="Calibri" panose="020F0502020204030204"/>
              </a:rPr>
              <a:t>The signs were a manifestation of Jesus’ glory to lead them to belief. </a:t>
            </a:r>
          </a:p>
        </p:txBody>
      </p:sp>
      <p:sp>
        <p:nvSpPr>
          <p:cNvPr id="10" name="TextBox 9">
            <a:extLst>
              <a:ext uri="{FF2B5EF4-FFF2-40B4-BE49-F238E27FC236}">
                <a16:creationId xmlns:a16="http://schemas.microsoft.com/office/drawing/2014/main" id="{0A64C11A-38C1-9D42-8294-3394FCB7D95D}"/>
              </a:ext>
            </a:extLst>
          </p:cNvPr>
          <p:cNvSpPr txBox="1"/>
          <p:nvPr/>
        </p:nvSpPr>
        <p:spPr>
          <a:xfrm>
            <a:off x="130628" y="3481906"/>
            <a:ext cx="2351313" cy="1200329"/>
          </a:xfrm>
          <a:prstGeom prst="rect">
            <a:avLst/>
          </a:prstGeom>
          <a:noFill/>
          <a:ln>
            <a:solidFill>
              <a:schemeClr val="bg1"/>
            </a:solidFill>
          </a:ln>
        </p:spPr>
        <p:txBody>
          <a:bodyPr wrap="square" rtlCol="0">
            <a:spAutoFit/>
          </a:bodyPr>
          <a:lstStyle/>
          <a:p>
            <a:pPr algn="ctr" defTabSz="411480"/>
            <a:r>
              <a:rPr lang="en-US" sz="2400" dirty="0">
                <a:solidFill>
                  <a:schemeClr val="bg1"/>
                </a:solidFill>
                <a:latin typeface="Calibri" panose="020F0502020204030204"/>
              </a:rPr>
              <a:t>Where’s the power in the sign?</a:t>
            </a:r>
          </a:p>
        </p:txBody>
      </p:sp>
      <p:sp>
        <p:nvSpPr>
          <p:cNvPr id="11" name="TextBox 10">
            <a:extLst>
              <a:ext uri="{FF2B5EF4-FFF2-40B4-BE49-F238E27FC236}">
                <a16:creationId xmlns:a16="http://schemas.microsoft.com/office/drawing/2014/main" id="{E1B2C801-4BF0-F343-B88F-0647BA29FCDB}"/>
              </a:ext>
            </a:extLst>
          </p:cNvPr>
          <p:cNvSpPr txBox="1"/>
          <p:nvPr/>
        </p:nvSpPr>
        <p:spPr>
          <a:xfrm>
            <a:off x="130628" y="4682235"/>
            <a:ext cx="2351313" cy="830997"/>
          </a:xfrm>
          <a:prstGeom prst="rect">
            <a:avLst/>
          </a:prstGeom>
          <a:noFill/>
          <a:ln>
            <a:solidFill>
              <a:schemeClr val="bg1"/>
            </a:solidFill>
          </a:ln>
        </p:spPr>
        <p:txBody>
          <a:bodyPr wrap="square" rtlCol="0">
            <a:spAutoFit/>
          </a:bodyPr>
          <a:lstStyle/>
          <a:p>
            <a:pPr algn="ctr" defTabSz="411480"/>
            <a:r>
              <a:rPr lang="en-US" sz="2400" dirty="0">
                <a:solidFill>
                  <a:schemeClr val="bg1"/>
                </a:solidFill>
                <a:latin typeface="Calibri" panose="020F0502020204030204"/>
              </a:rPr>
              <a:t>In the words of the Word.</a:t>
            </a:r>
          </a:p>
        </p:txBody>
      </p:sp>
    </p:spTree>
    <p:extLst>
      <p:ext uri="{BB962C8B-B14F-4D97-AF65-F5344CB8AC3E}">
        <p14:creationId xmlns:p14="http://schemas.microsoft.com/office/powerpoint/2010/main" val="37459556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352EEC8F-B826-894A-9311-F95B1CEC1513}"/>
              </a:ext>
            </a:extLst>
          </p:cNvPr>
          <p:cNvSpPr txBox="1"/>
          <p:nvPr/>
        </p:nvSpPr>
        <p:spPr>
          <a:xfrm>
            <a:off x="422030" y="0"/>
            <a:ext cx="8299939" cy="830997"/>
          </a:xfrm>
          <a:prstGeom prst="rect">
            <a:avLst/>
          </a:prstGeom>
          <a:noFill/>
          <a:ln>
            <a:solidFill>
              <a:schemeClr val="accent4">
                <a:lumMod val="20000"/>
                <a:lumOff val="80000"/>
              </a:schemeClr>
            </a:solidFill>
          </a:ln>
        </p:spPr>
        <p:txBody>
          <a:bodyPr wrap="square" rtlCol="0" anchor="ctr">
            <a:spAutoFit/>
          </a:bodyPr>
          <a:lstStyle/>
          <a:p>
            <a:pPr algn="ctr" defTabSz="411480"/>
            <a:r>
              <a:rPr lang="en-US" sz="2400" dirty="0">
                <a:solidFill>
                  <a:schemeClr val="accent4">
                    <a:lumMod val="20000"/>
                    <a:lumOff val="80000"/>
                  </a:schemeClr>
                </a:solidFill>
                <a:latin typeface="Calibri" panose="020F0502020204030204"/>
              </a:rPr>
              <a:t>…so that you may believe that Jesus is the Christ, the Son of God; and that believing you may have life in His name. (John 20:31)</a:t>
            </a:r>
          </a:p>
        </p:txBody>
      </p:sp>
      <p:sp>
        <p:nvSpPr>
          <p:cNvPr id="8" name="TextBox 7">
            <a:extLst>
              <a:ext uri="{FF2B5EF4-FFF2-40B4-BE49-F238E27FC236}">
                <a16:creationId xmlns:a16="http://schemas.microsoft.com/office/drawing/2014/main" id="{1B267DCC-464D-CF4F-8C7C-BD4A568EF19E}"/>
              </a:ext>
            </a:extLst>
          </p:cNvPr>
          <p:cNvSpPr txBox="1"/>
          <p:nvPr/>
        </p:nvSpPr>
        <p:spPr>
          <a:xfrm>
            <a:off x="2108717" y="981956"/>
            <a:ext cx="4926564" cy="584775"/>
          </a:xfrm>
          <a:prstGeom prst="rect">
            <a:avLst/>
          </a:prstGeom>
          <a:noFill/>
          <a:ln>
            <a:solidFill>
              <a:schemeClr val="bg1"/>
            </a:solidFill>
          </a:ln>
        </p:spPr>
        <p:txBody>
          <a:bodyPr wrap="square" rtlCol="0">
            <a:spAutoFit/>
          </a:bodyPr>
          <a:lstStyle/>
          <a:p>
            <a:pPr algn="ctr" defTabSz="411480"/>
            <a:r>
              <a:rPr lang="en-US" sz="3200" dirty="0">
                <a:solidFill>
                  <a:schemeClr val="bg1"/>
                </a:solidFill>
                <a:latin typeface="Calibri" panose="020F0502020204030204"/>
              </a:rPr>
              <a:t>Lessons from Water to Wine</a:t>
            </a:r>
          </a:p>
        </p:txBody>
      </p:sp>
      <p:sp>
        <p:nvSpPr>
          <p:cNvPr id="5" name="TextBox 4">
            <a:extLst>
              <a:ext uri="{FF2B5EF4-FFF2-40B4-BE49-F238E27FC236}">
                <a16:creationId xmlns:a16="http://schemas.microsoft.com/office/drawing/2014/main" id="{82D0E748-2018-5445-A6EE-EDD6AA543014}"/>
              </a:ext>
            </a:extLst>
          </p:cNvPr>
          <p:cNvSpPr txBox="1"/>
          <p:nvPr/>
        </p:nvSpPr>
        <p:spPr>
          <a:xfrm>
            <a:off x="422030" y="1888004"/>
            <a:ext cx="7807570" cy="3108543"/>
          </a:xfrm>
          <a:prstGeom prst="rect">
            <a:avLst/>
          </a:prstGeom>
          <a:noFill/>
          <a:ln>
            <a:solidFill>
              <a:schemeClr val="bg1"/>
            </a:solidFill>
          </a:ln>
        </p:spPr>
        <p:txBody>
          <a:bodyPr wrap="square" rtlCol="0">
            <a:spAutoFit/>
          </a:bodyPr>
          <a:lstStyle/>
          <a:p>
            <a:pPr marL="342900" indent="-342900" defTabSz="411480">
              <a:buFont typeface="Arial" panose="020B0604020202020204" pitchFamily="34" charset="0"/>
              <a:buChar char="•"/>
            </a:pPr>
            <a:r>
              <a:rPr lang="en-US" sz="2800" dirty="0">
                <a:solidFill>
                  <a:schemeClr val="bg1"/>
                </a:solidFill>
                <a:latin typeface="Calibri" panose="020F0502020204030204"/>
              </a:rPr>
              <a:t>Consider the Exodus, Moses, and Torah connections. </a:t>
            </a:r>
          </a:p>
          <a:p>
            <a:pPr marL="342900" indent="-342900" defTabSz="411480">
              <a:buFont typeface="Arial" panose="020B0604020202020204" pitchFamily="34" charset="0"/>
              <a:buChar char="•"/>
            </a:pPr>
            <a:r>
              <a:rPr lang="en-US" sz="2800" dirty="0">
                <a:solidFill>
                  <a:schemeClr val="accent4">
                    <a:lumMod val="20000"/>
                    <a:lumOff val="80000"/>
                  </a:schemeClr>
                </a:solidFill>
                <a:latin typeface="Calibri" panose="020F0502020204030204"/>
              </a:rPr>
              <a:t>God is a God of transformation. </a:t>
            </a:r>
          </a:p>
          <a:p>
            <a:pPr marL="342900" indent="-342900" defTabSz="411480">
              <a:buFont typeface="Arial" panose="020B0604020202020204" pitchFamily="34" charset="0"/>
              <a:buChar char="•"/>
            </a:pPr>
            <a:r>
              <a:rPr lang="en-US" sz="2800" dirty="0">
                <a:solidFill>
                  <a:schemeClr val="bg1"/>
                </a:solidFill>
                <a:latin typeface="Calibri" panose="020F0502020204030204"/>
              </a:rPr>
              <a:t>God transforms through obedience. </a:t>
            </a:r>
          </a:p>
          <a:p>
            <a:pPr marL="342900" indent="-342900" defTabSz="411480">
              <a:buFont typeface="Arial" panose="020B0604020202020204" pitchFamily="34" charset="0"/>
              <a:buChar char="•"/>
            </a:pPr>
            <a:r>
              <a:rPr lang="en-US" sz="2800" dirty="0">
                <a:solidFill>
                  <a:schemeClr val="accent4">
                    <a:lumMod val="20000"/>
                    <a:lumOff val="80000"/>
                  </a:schemeClr>
                </a:solidFill>
              </a:rPr>
              <a:t>God doesn’t transform you to the best “you,” He transforms you into something you couldn’t have been on your own, into Himself. </a:t>
            </a:r>
          </a:p>
        </p:txBody>
      </p:sp>
    </p:spTree>
    <p:extLst>
      <p:ext uri="{BB962C8B-B14F-4D97-AF65-F5344CB8AC3E}">
        <p14:creationId xmlns:p14="http://schemas.microsoft.com/office/powerpoint/2010/main" val="149845865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allAtOnce"/>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C32A9557-1FBB-F547-ACA7-175F5651C466}"/>
              </a:ext>
            </a:extLst>
          </p:cNvPr>
          <p:cNvSpPr>
            <a:spLocks noGrp="1"/>
          </p:cNvSpPr>
          <p:nvPr>
            <p:ph sz="half" idx="1"/>
          </p:nvPr>
        </p:nvSpPr>
        <p:spPr>
          <a:xfrm>
            <a:off x="3238501" y="1076648"/>
            <a:ext cx="5905499" cy="4633751"/>
          </a:xfrm>
        </p:spPr>
        <p:txBody>
          <a:bodyPr>
            <a:normAutofit fontScale="85000" lnSpcReduction="10000"/>
          </a:bodyPr>
          <a:lstStyle/>
          <a:p>
            <a:pPr marL="0" indent="0" algn="ctr">
              <a:buNone/>
            </a:pPr>
            <a:r>
              <a:rPr lang="en-US" sz="2800" dirty="0">
                <a:solidFill>
                  <a:schemeClr val="bg1"/>
                </a:solidFill>
              </a:rPr>
              <a:t>12 After this He went down to Capernaum, He and His mother and [His] brothers and His disciples; and they stayed there a few days. 13 The Passover of the Jews was near, and Jesus went up to Jerusalem. 14 And He found in the temple those who were selling oxen and sheep and doves, and the money changers seated [at their tables.] 15 And He made a scourge of cords, and drove [them] all out of the temple, with the sheep and the oxen; and He poured out the coins of the money changers and overturned their tables; 16 and to those who were selling the doves He said, "Take these things away; stop making My Father's house a place of business."</a:t>
            </a:r>
          </a:p>
        </p:txBody>
      </p:sp>
      <p:sp>
        <p:nvSpPr>
          <p:cNvPr id="7" name="TextBox 6">
            <a:extLst>
              <a:ext uri="{FF2B5EF4-FFF2-40B4-BE49-F238E27FC236}">
                <a16:creationId xmlns:a16="http://schemas.microsoft.com/office/drawing/2014/main" id="{352EEC8F-B826-894A-9311-F95B1CEC1513}"/>
              </a:ext>
            </a:extLst>
          </p:cNvPr>
          <p:cNvSpPr txBox="1"/>
          <p:nvPr/>
        </p:nvSpPr>
        <p:spPr>
          <a:xfrm>
            <a:off x="422030" y="0"/>
            <a:ext cx="8299939" cy="830997"/>
          </a:xfrm>
          <a:prstGeom prst="rect">
            <a:avLst/>
          </a:prstGeom>
          <a:noFill/>
          <a:ln>
            <a:solidFill>
              <a:schemeClr val="accent4">
                <a:lumMod val="20000"/>
                <a:lumOff val="80000"/>
              </a:schemeClr>
            </a:solidFill>
          </a:ln>
        </p:spPr>
        <p:txBody>
          <a:bodyPr wrap="square" rtlCol="0" anchor="ctr">
            <a:spAutoFit/>
          </a:bodyPr>
          <a:lstStyle/>
          <a:p>
            <a:pPr algn="ctr" defTabSz="411480"/>
            <a:r>
              <a:rPr lang="en-US" sz="2400" dirty="0">
                <a:solidFill>
                  <a:schemeClr val="accent4">
                    <a:lumMod val="20000"/>
                    <a:lumOff val="80000"/>
                  </a:schemeClr>
                </a:solidFill>
                <a:latin typeface="Calibri" panose="020F0502020204030204"/>
              </a:rPr>
              <a:t>…so that you may believe that Jesus is the Christ, the Son of God; and that believing you may have life in His name. (John 20:31)</a:t>
            </a:r>
          </a:p>
        </p:txBody>
      </p:sp>
      <p:sp>
        <p:nvSpPr>
          <p:cNvPr id="8" name="TextBox 7">
            <a:extLst>
              <a:ext uri="{FF2B5EF4-FFF2-40B4-BE49-F238E27FC236}">
                <a16:creationId xmlns:a16="http://schemas.microsoft.com/office/drawing/2014/main" id="{1B267DCC-464D-CF4F-8C7C-BD4A568EF19E}"/>
              </a:ext>
            </a:extLst>
          </p:cNvPr>
          <p:cNvSpPr txBox="1"/>
          <p:nvPr/>
        </p:nvSpPr>
        <p:spPr>
          <a:xfrm>
            <a:off x="130628" y="1050185"/>
            <a:ext cx="2351313" cy="830997"/>
          </a:xfrm>
          <a:prstGeom prst="rect">
            <a:avLst/>
          </a:prstGeom>
          <a:noFill/>
          <a:ln>
            <a:solidFill>
              <a:schemeClr val="bg1"/>
            </a:solidFill>
          </a:ln>
        </p:spPr>
        <p:txBody>
          <a:bodyPr wrap="square" rtlCol="0">
            <a:spAutoFit/>
          </a:bodyPr>
          <a:lstStyle/>
          <a:p>
            <a:pPr algn="ctr" defTabSz="411480"/>
            <a:r>
              <a:rPr lang="en-US" sz="2400" dirty="0">
                <a:solidFill>
                  <a:schemeClr val="bg1"/>
                </a:solidFill>
                <a:latin typeface="Calibri" panose="020F0502020204030204"/>
              </a:rPr>
              <a:t>From Galilee to Jerusalem</a:t>
            </a:r>
          </a:p>
        </p:txBody>
      </p:sp>
    </p:spTree>
    <p:extLst>
      <p:ext uri="{BB962C8B-B14F-4D97-AF65-F5344CB8AC3E}">
        <p14:creationId xmlns:p14="http://schemas.microsoft.com/office/powerpoint/2010/main" val="362654242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C32A9557-1FBB-F547-ACA7-175F5651C466}"/>
              </a:ext>
            </a:extLst>
          </p:cNvPr>
          <p:cNvSpPr>
            <a:spLocks noGrp="1"/>
          </p:cNvSpPr>
          <p:nvPr>
            <p:ph sz="half" idx="1"/>
          </p:nvPr>
        </p:nvSpPr>
        <p:spPr>
          <a:xfrm>
            <a:off x="3238501" y="1076648"/>
            <a:ext cx="5905499" cy="4633751"/>
          </a:xfrm>
        </p:spPr>
        <p:txBody>
          <a:bodyPr>
            <a:normAutofit fontScale="85000" lnSpcReduction="10000"/>
          </a:bodyPr>
          <a:lstStyle/>
          <a:p>
            <a:pPr marL="0" indent="0" algn="ctr">
              <a:buNone/>
            </a:pPr>
            <a:r>
              <a:rPr lang="en-US" sz="2800" dirty="0">
                <a:solidFill>
                  <a:schemeClr val="bg1"/>
                </a:solidFill>
              </a:rPr>
              <a:t>12 After this He went down to Capernaum, He and His mother and [His] brothers and His disciples; and they stayed there a few days. 13 </a:t>
            </a:r>
            <a:r>
              <a:rPr lang="en-US" sz="2800" dirty="0">
                <a:solidFill>
                  <a:srgbClr val="FFFF00"/>
                </a:solidFill>
              </a:rPr>
              <a:t>The Passover of the Jews</a:t>
            </a:r>
            <a:r>
              <a:rPr lang="en-US" sz="2800" dirty="0">
                <a:solidFill>
                  <a:schemeClr val="bg1"/>
                </a:solidFill>
              </a:rPr>
              <a:t> was near, and </a:t>
            </a:r>
            <a:r>
              <a:rPr lang="en-US" sz="2800" dirty="0">
                <a:solidFill>
                  <a:srgbClr val="FFFF00"/>
                </a:solidFill>
              </a:rPr>
              <a:t>Jesus went up to Jerusalem</a:t>
            </a:r>
            <a:r>
              <a:rPr lang="en-US" sz="2800" dirty="0">
                <a:solidFill>
                  <a:schemeClr val="bg1"/>
                </a:solidFill>
              </a:rPr>
              <a:t>. 14 And</a:t>
            </a:r>
            <a:r>
              <a:rPr lang="en-US" sz="2800" dirty="0">
                <a:solidFill>
                  <a:srgbClr val="FFFF00"/>
                </a:solidFill>
              </a:rPr>
              <a:t> He found in the temple</a:t>
            </a:r>
            <a:r>
              <a:rPr lang="en-US" sz="2800" dirty="0">
                <a:solidFill>
                  <a:schemeClr val="bg1"/>
                </a:solidFill>
              </a:rPr>
              <a:t> </a:t>
            </a:r>
            <a:r>
              <a:rPr lang="en-US" sz="2800" u="sng" dirty="0">
                <a:solidFill>
                  <a:schemeClr val="bg1"/>
                </a:solidFill>
              </a:rPr>
              <a:t>those who were selling oxen and sheep and doves, and the money changers seated [at their tables</a:t>
            </a:r>
            <a:r>
              <a:rPr lang="en-US" sz="2800" dirty="0">
                <a:solidFill>
                  <a:schemeClr val="bg1"/>
                </a:solidFill>
              </a:rPr>
              <a:t>.] </a:t>
            </a:r>
            <a:r>
              <a:rPr lang="en-US" sz="2800" dirty="0">
                <a:solidFill>
                  <a:srgbClr val="FFFF00"/>
                </a:solidFill>
              </a:rPr>
              <a:t>15 And He made a scourge of cords, and drove [them] all out of the temple</a:t>
            </a:r>
            <a:r>
              <a:rPr lang="en-US" sz="2800" dirty="0">
                <a:solidFill>
                  <a:schemeClr val="bg1"/>
                </a:solidFill>
              </a:rPr>
              <a:t>, with the sheep and the oxen; and </a:t>
            </a:r>
            <a:r>
              <a:rPr lang="en-US" sz="2800" dirty="0">
                <a:solidFill>
                  <a:srgbClr val="FFFF00"/>
                </a:solidFill>
              </a:rPr>
              <a:t>He poured out the coins of the money changers and overturned their tables</a:t>
            </a:r>
            <a:r>
              <a:rPr lang="en-US" sz="2800" dirty="0">
                <a:solidFill>
                  <a:schemeClr val="bg1"/>
                </a:solidFill>
              </a:rPr>
              <a:t>; 16 and to those who were selling the doves He said, "Take these things away; stop making My Father's house a place of business."</a:t>
            </a:r>
          </a:p>
        </p:txBody>
      </p:sp>
      <p:sp>
        <p:nvSpPr>
          <p:cNvPr id="7" name="TextBox 6">
            <a:extLst>
              <a:ext uri="{FF2B5EF4-FFF2-40B4-BE49-F238E27FC236}">
                <a16:creationId xmlns:a16="http://schemas.microsoft.com/office/drawing/2014/main" id="{352EEC8F-B826-894A-9311-F95B1CEC1513}"/>
              </a:ext>
            </a:extLst>
          </p:cNvPr>
          <p:cNvSpPr txBox="1"/>
          <p:nvPr/>
        </p:nvSpPr>
        <p:spPr>
          <a:xfrm>
            <a:off x="422030" y="0"/>
            <a:ext cx="8299939" cy="830997"/>
          </a:xfrm>
          <a:prstGeom prst="rect">
            <a:avLst/>
          </a:prstGeom>
          <a:noFill/>
          <a:ln>
            <a:solidFill>
              <a:schemeClr val="accent4">
                <a:lumMod val="20000"/>
                <a:lumOff val="80000"/>
              </a:schemeClr>
            </a:solidFill>
          </a:ln>
        </p:spPr>
        <p:txBody>
          <a:bodyPr wrap="square" rtlCol="0" anchor="ctr">
            <a:spAutoFit/>
          </a:bodyPr>
          <a:lstStyle/>
          <a:p>
            <a:pPr algn="ctr" defTabSz="411480"/>
            <a:r>
              <a:rPr lang="en-US" sz="2400" dirty="0">
                <a:solidFill>
                  <a:schemeClr val="accent4">
                    <a:lumMod val="20000"/>
                    <a:lumOff val="80000"/>
                  </a:schemeClr>
                </a:solidFill>
                <a:latin typeface="Calibri" panose="020F0502020204030204"/>
              </a:rPr>
              <a:t>…so that you may believe that Jesus is the Christ, the Son of God; and that believing you may have life in His name. (John 20:31)</a:t>
            </a:r>
          </a:p>
        </p:txBody>
      </p:sp>
      <p:sp>
        <p:nvSpPr>
          <p:cNvPr id="8" name="TextBox 7">
            <a:extLst>
              <a:ext uri="{FF2B5EF4-FFF2-40B4-BE49-F238E27FC236}">
                <a16:creationId xmlns:a16="http://schemas.microsoft.com/office/drawing/2014/main" id="{1B267DCC-464D-CF4F-8C7C-BD4A568EF19E}"/>
              </a:ext>
            </a:extLst>
          </p:cNvPr>
          <p:cNvSpPr txBox="1"/>
          <p:nvPr/>
        </p:nvSpPr>
        <p:spPr>
          <a:xfrm>
            <a:off x="130628" y="1050185"/>
            <a:ext cx="2351313" cy="830997"/>
          </a:xfrm>
          <a:prstGeom prst="rect">
            <a:avLst/>
          </a:prstGeom>
          <a:noFill/>
          <a:ln>
            <a:solidFill>
              <a:schemeClr val="bg1"/>
            </a:solidFill>
          </a:ln>
        </p:spPr>
        <p:txBody>
          <a:bodyPr wrap="square" rtlCol="0">
            <a:spAutoFit/>
          </a:bodyPr>
          <a:lstStyle/>
          <a:p>
            <a:pPr algn="ctr" defTabSz="411480"/>
            <a:r>
              <a:rPr lang="en-US" sz="2400" dirty="0">
                <a:solidFill>
                  <a:schemeClr val="bg1"/>
                </a:solidFill>
                <a:latin typeface="Calibri" panose="020F0502020204030204"/>
              </a:rPr>
              <a:t>From Galilee to Jerusalem</a:t>
            </a:r>
          </a:p>
        </p:txBody>
      </p:sp>
      <p:sp>
        <p:nvSpPr>
          <p:cNvPr id="5" name="TextBox 4">
            <a:extLst>
              <a:ext uri="{FF2B5EF4-FFF2-40B4-BE49-F238E27FC236}">
                <a16:creationId xmlns:a16="http://schemas.microsoft.com/office/drawing/2014/main" id="{1BCB0842-C0A5-2D43-B3B1-362D620A305A}"/>
              </a:ext>
            </a:extLst>
          </p:cNvPr>
          <p:cNvSpPr txBox="1"/>
          <p:nvPr/>
        </p:nvSpPr>
        <p:spPr>
          <a:xfrm>
            <a:off x="130628" y="1881182"/>
            <a:ext cx="2351313" cy="1200329"/>
          </a:xfrm>
          <a:prstGeom prst="rect">
            <a:avLst/>
          </a:prstGeom>
          <a:noFill/>
          <a:ln>
            <a:solidFill>
              <a:schemeClr val="bg1"/>
            </a:solidFill>
          </a:ln>
        </p:spPr>
        <p:txBody>
          <a:bodyPr wrap="square" rtlCol="0">
            <a:spAutoFit/>
          </a:bodyPr>
          <a:lstStyle/>
          <a:p>
            <a:pPr algn="ctr" defTabSz="411480"/>
            <a:r>
              <a:rPr lang="en-US" sz="2400" dirty="0">
                <a:solidFill>
                  <a:schemeClr val="accent4">
                    <a:lumMod val="20000"/>
                    <a:lumOff val="80000"/>
                  </a:schemeClr>
                </a:solidFill>
                <a:latin typeface="Calibri" panose="020F0502020204030204"/>
              </a:rPr>
              <a:t>Jesus, the Lamb of God at the Temple</a:t>
            </a:r>
          </a:p>
        </p:txBody>
      </p:sp>
      <p:sp>
        <p:nvSpPr>
          <p:cNvPr id="9" name="TextBox 8">
            <a:extLst>
              <a:ext uri="{FF2B5EF4-FFF2-40B4-BE49-F238E27FC236}">
                <a16:creationId xmlns:a16="http://schemas.microsoft.com/office/drawing/2014/main" id="{BF1A219C-1A7F-0948-935F-46ABD8AF2558}"/>
              </a:ext>
            </a:extLst>
          </p:cNvPr>
          <p:cNvSpPr txBox="1"/>
          <p:nvPr/>
        </p:nvSpPr>
        <p:spPr>
          <a:xfrm>
            <a:off x="130628" y="3081511"/>
            <a:ext cx="2351313" cy="1938992"/>
          </a:xfrm>
          <a:prstGeom prst="rect">
            <a:avLst/>
          </a:prstGeom>
          <a:noFill/>
          <a:ln>
            <a:solidFill>
              <a:schemeClr val="bg1"/>
            </a:solidFill>
          </a:ln>
        </p:spPr>
        <p:txBody>
          <a:bodyPr wrap="square" rtlCol="0">
            <a:spAutoFit/>
          </a:bodyPr>
          <a:lstStyle/>
          <a:p>
            <a:pPr algn="ctr" defTabSz="411480"/>
            <a:r>
              <a:rPr lang="en-US" sz="2400" dirty="0">
                <a:solidFill>
                  <a:schemeClr val="bg1"/>
                </a:solidFill>
                <a:latin typeface="Calibri" panose="020F0502020204030204"/>
              </a:rPr>
              <a:t>If Jesus came into the Father’s house in us, what would He remove?</a:t>
            </a:r>
          </a:p>
        </p:txBody>
      </p:sp>
    </p:spTree>
    <p:extLst>
      <p:ext uri="{BB962C8B-B14F-4D97-AF65-F5344CB8AC3E}">
        <p14:creationId xmlns:p14="http://schemas.microsoft.com/office/powerpoint/2010/main" val="286608109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C32A9557-1FBB-F547-ACA7-175F5651C466}"/>
              </a:ext>
            </a:extLst>
          </p:cNvPr>
          <p:cNvSpPr>
            <a:spLocks noGrp="1"/>
          </p:cNvSpPr>
          <p:nvPr>
            <p:ph sz="half" idx="1"/>
          </p:nvPr>
        </p:nvSpPr>
        <p:spPr>
          <a:xfrm>
            <a:off x="3238501" y="1076648"/>
            <a:ext cx="5905499" cy="4633751"/>
          </a:xfrm>
        </p:spPr>
        <p:txBody>
          <a:bodyPr>
            <a:normAutofit fontScale="85000" lnSpcReduction="10000"/>
          </a:bodyPr>
          <a:lstStyle/>
          <a:p>
            <a:pPr marL="0" indent="0" algn="ctr">
              <a:buNone/>
            </a:pPr>
            <a:r>
              <a:rPr lang="en-US" sz="2800" dirty="0">
                <a:solidFill>
                  <a:schemeClr val="bg1"/>
                </a:solidFill>
              </a:rPr>
              <a:t>12 After this He went down to Capernaum, He and His mother and [His] brothers and His disciples; and they stayed there a few days. 13 The Passover of the Jews was near, and Jesus went up to Jerusalem. 14 And He found in the temple those who were selling oxen and sheep and doves, and the money changers seated [at their tables.] 15 And He made a scourge of cords, and drove [them] all out of the temple, with the sheep and the oxen; and He poured out the coins of the money changers and overturned their tables; 16 and to those who were selling the doves He said, "Take these things away; stop making </a:t>
            </a:r>
            <a:r>
              <a:rPr lang="en-US" sz="2800" dirty="0">
                <a:solidFill>
                  <a:srgbClr val="FFFF00"/>
                </a:solidFill>
              </a:rPr>
              <a:t>My Father's house </a:t>
            </a:r>
            <a:r>
              <a:rPr lang="en-US" sz="2800" dirty="0">
                <a:solidFill>
                  <a:schemeClr val="bg1"/>
                </a:solidFill>
              </a:rPr>
              <a:t>a place of business."</a:t>
            </a:r>
          </a:p>
        </p:txBody>
      </p:sp>
      <p:sp>
        <p:nvSpPr>
          <p:cNvPr id="7" name="TextBox 6">
            <a:extLst>
              <a:ext uri="{FF2B5EF4-FFF2-40B4-BE49-F238E27FC236}">
                <a16:creationId xmlns:a16="http://schemas.microsoft.com/office/drawing/2014/main" id="{352EEC8F-B826-894A-9311-F95B1CEC1513}"/>
              </a:ext>
            </a:extLst>
          </p:cNvPr>
          <p:cNvSpPr txBox="1"/>
          <p:nvPr/>
        </p:nvSpPr>
        <p:spPr>
          <a:xfrm>
            <a:off x="422030" y="0"/>
            <a:ext cx="8299939" cy="830997"/>
          </a:xfrm>
          <a:prstGeom prst="rect">
            <a:avLst/>
          </a:prstGeom>
          <a:noFill/>
          <a:ln>
            <a:solidFill>
              <a:schemeClr val="accent4">
                <a:lumMod val="20000"/>
                <a:lumOff val="80000"/>
              </a:schemeClr>
            </a:solidFill>
          </a:ln>
        </p:spPr>
        <p:txBody>
          <a:bodyPr wrap="square" rtlCol="0" anchor="ctr">
            <a:spAutoFit/>
          </a:bodyPr>
          <a:lstStyle/>
          <a:p>
            <a:pPr algn="ctr" defTabSz="411480"/>
            <a:r>
              <a:rPr lang="en-US" sz="2400" dirty="0">
                <a:solidFill>
                  <a:schemeClr val="accent4">
                    <a:lumMod val="20000"/>
                    <a:lumOff val="80000"/>
                  </a:schemeClr>
                </a:solidFill>
                <a:latin typeface="Calibri" panose="020F0502020204030204"/>
              </a:rPr>
              <a:t>…so that you may believe that Jesus is the Christ, the Son of God; and that believing you may have life in His name. (John 20:31)</a:t>
            </a:r>
          </a:p>
        </p:txBody>
      </p:sp>
      <p:sp>
        <p:nvSpPr>
          <p:cNvPr id="8" name="TextBox 7">
            <a:extLst>
              <a:ext uri="{FF2B5EF4-FFF2-40B4-BE49-F238E27FC236}">
                <a16:creationId xmlns:a16="http://schemas.microsoft.com/office/drawing/2014/main" id="{1B267DCC-464D-CF4F-8C7C-BD4A568EF19E}"/>
              </a:ext>
            </a:extLst>
          </p:cNvPr>
          <p:cNvSpPr txBox="1"/>
          <p:nvPr/>
        </p:nvSpPr>
        <p:spPr>
          <a:xfrm>
            <a:off x="130628" y="1050185"/>
            <a:ext cx="2351313" cy="830997"/>
          </a:xfrm>
          <a:prstGeom prst="rect">
            <a:avLst/>
          </a:prstGeom>
          <a:noFill/>
          <a:ln>
            <a:solidFill>
              <a:schemeClr val="bg1"/>
            </a:solidFill>
          </a:ln>
        </p:spPr>
        <p:txBody>
          <a:bodyPr wrap="square" rtlCol="0">
            <a:spAutoFit/>
          </a:bodyPr>
          <a:lstStyle/>
          <a:p>
            <a:pPr algn="ctr" defTabSz="411480"/>
            <a:r>
              <a:rPr lang="en-US" sz="2400" dirty="0">
                <a:solidFill>
                  <a:schemeClr val="bg1"/>
                </a:solidFill>
                <a:latin typeface="Calibri" panose="020F0502020204030204"/>
              </a:rPr>
              <a:t>From Galilee to Jerusalem</a:t>
            </a:r>
          </a:p>
        </p:txBody>
      </p:sp>
      <p:sp>
        <p:nvSpPr>
          <p:cNvPr id="9" name="TextBox 8">
            <a:extLst>
              <a:ext uri="{FF2B5EF4-FFF2-40B4-BE49-F238E27FC236}">
                <a16:creationId xmlns:a16="http://schemas.microsoft.com/office/drawing/2014/main" id="{DD82DCBE-70CA-E643-8298-DFA74E469B10}"/>
              </a:ext>
            </a:extLst>
          </p:cNvPr>
          <p:cNvSpPr txBox="1"/>
          <p:nvPr/>
        </p:nvSpPr>
        <p:spPr>
          <a:xfrm>
            <a:off x="130627" y="1881181"/>
            <a:ext cx="2351313" cy="1200329"/>
          </a:xfrm>
          <a:prstGeom prst="rect">
            <a:avLst/>
          </a:prstGeom>
          <a:noFill/>
          <a:ln>
            <a:solidFill>
              <a:schemeClr val="bg1"/>
            </a:solidFill>
          </a:ln>
        </p:spPr>
        <p:txBody>
          <a:bodyPr wrap="square" rtlCol="0">
            <a:spAutoFit/>
          </a:bodyPr>
          <a:lstStyle/>
          <a:p>
            <a:pPr algn="ctr" defTabSz="411480"/>
            <a:r>
              <a:rPr lang="en-US" sz="2400" dirty="0">
                <a:solidFill>
                  <a:schemeClr val="accent4">
                    <a:lumMod val="20000"/>
                    <a:lumOff val="80000"/>
                  </a:schemeClr>
                </a:solidFill>
                <a:latin typeface="Calibri" panose="020F0502020204030204"/>
              </a:rPr>
              <a:t>Jesus, the Son of God at His Father’s house</a:t>
            </a:r>
          </a:p>
        </p:txBody>
      </p:sp>
      <p:sp>
        <p:nvSpPr>
          <p:cNvPr id="10" name="TextBox 9">
            <a:extLst>
              <a:ext uri="{FF2B5EF4-FFF2-40B4-BE49-F238E27FC236}">
                <a16:creationId xmlns:a16="http://schemas.microsoft.com/office/drawing/2014/main" id="{1E22F1A7-0B50-5248-82B3-310ADF8BAA6E}"/>
              </a:ext>
            </a:extLst>
          </p:cNvPr>
          <p:cNvSpPr txBox="1"/>
          <p:nvPr/>
        </p:nvSpPr>
        <p:spPr>
          <a:xfrm>
            <a:off x="130627" y="3081510"/>
            <a:ext cx="2351313" cy="2308324"/>
          </a:xfrm>
          <a:prstGeom prst="rect">
            <a:avLst/>
          </a:prstGeom>
          <a:noFill/>
          <a:ln>
            <a:solidFill>
              <a:schemeClr val="bg1"/>
            </a:solidFill>
          </a:ln>
        </p:spPr>
        <p:txBody>
          <a:bodyPr wrap="square" rtlCol="0">
            <a:spAutoFit/>
          </a:bodyPr>
          <a:lstStyle/>
          <a:p>
            <a:pPr algn="ctr" defTabSz="411480"/>
            <a:r>
              <a:rPr lang="en-US" sz="2400" dirty="0">
                <a:solidFill>
                  <a:schemeClr val="bg1"/>
                </a:solidFill>
                <a:latin typeface="Calibri" panose="020F0502020204030204"/>
              </a:rPr>
              <a:t>Consider what Jesus does here in comparison to what He does when they mistreat Him. </a:t>
            </a:r>
          </a:p>
        </p:txBody>
      </p:sp>
    </p:spTree>
    <p:extLst>
      <p:ext uri="{BB962C8B-B14F-4D97-AF65-F5344CB8AC3E}">
        <p14:creationId xmlns:p14="http://schemas.microsoft.com/office/powerpoint/2010/main" val="100281081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C32A9557-1FBB-F547-ACA7-175F5651C466}"/>
              </a:ext>
            </a:extLst>
          </p:cNvPr>
          <p:cNvSpPr>
            <a:spLocks noGrp="1"/>
          </p:cNvSpPr>
          <p:nvPr>
            <p:ph sz="half" idx="1"/>
          </p:nvPr>
        </p:nvSpPr>
        <p:spPr>
          <a:xfrm>
            <a:off x="3238501" y="1076648"/>
            <a:ext cx="5905499" cy="4633751"/>
          </a:xfrm>
        </p:spPr>
        <p:txBody>
          <a:bodyPr>
            <a:normAutofit fontScale="92500" lnSpcReduction="20000"/>
          </a:bodyPr>
          <a:lstStyle/>
          <a:p>
            <a:pPr marL="0" indent="0" algn="ctr">
              <a:buNone/>
            </a:pPr>
            <a:r>
              <a:rPr lang="en-US" sz="2800" dirty="0">
                <a:solidFill>
                  <a:schemeClr val="bg1"/>
                </a:solidFill>
              </a:rPr>
              <a:t>17 His disciples remembered that it was written, "ZEAL FOR YOUR HOUSE WILL CONSUME ME." 18 The Jews then said to Him, "What sign do You show us as your authority for doing these things?" 19 Jesus answered them, "Destroy this temple, and in three days I will raise it up." 20 The Jews then said, "It took forty-six years to build this temple, and will You raise it up in three days?" 21 But He was speaking of the temple of His body. 22 So when He was raised from the dead, His disciples remembered that He said this; and they believed the Scripture and the word which Jesus had spoken. </a:t>
            </a:r>
          </a:p>
        </p:txBody>
      </p:sp>
      <p:sp>
        <p:nvSpPr>
          <p:cNvPr id="7" name="TextBox 6">
            <a:extLst>
              <a:ext uri="{FF2B5EF4-FFF2-40B4-BE49-F238E27FC236}">
                <a16:creationId xmlns:a16="http://schemas.microsoft.com/office/drawing/2014/main" id="{352EEC8F-B826-894A-9311-F95B1CEC1513}"/>
              </a:ext>
            </a:extLst>
          </p:cNvPr>
          <p:cNvSpPr txBox="1"/>
          <p:nvPr/>
        </p:nvSpPr>
        <p:spPr>
          <a:xfrm>
            <a:off x="422030" y="0"/>
            <a:ext cx="8299939" cy="830997"/>
          </a:xfrm>
          <a:prstGeom prst="rect">
            <a:avLst/>
          </a:prstGeom>
          <a:noFill/>
          <a:ln>
            <a:solidFill>
              <a:schemeClr val="accent4">
                <a:lumMod val="20000"/>
                <a:lumOff val="80000"/>
              </a:schemeClr>
            </a:solidFill>
          </a:ln>
        </p:spPr>
        <p:txBody>
          <a:bodyPr wrap="square" rtlCol="0" anchor="ctr">
            <a:spAutoFit/>
          </a:bodyPr>
          <a:lstStyle/>
          <a:p>
            <a:pPr algn="ctr" defTabSz="411480"/>
            <a:r>
              <a:rPr lang="en-US" sz="2400" dirty="0">
                <a:solidFill>
                  <a:schemeClr val="accent4">
                    <a:lumMod val="20000"/>
                    <a:lumOff val="80000"/>
                  </a:schemeClr>
                </a:solidFill>
                <a:latin typeface="Calibri" panose="020F0502020204030204"/>
              </a:rPr>
              <a:t>…so that you may believe that Jesus is the Christ, the Son of God; and that believing you may have life in His name. (John 20:31)</a:t>
            </a:r>
          </a:p>
        </p:txBody>
      </p:sp>
      <p:sp>
        <p:nvSpPr>
          <p:cNvPr id="8" name="TextBox 7">
            <a:extLst>
              <a:ext uri="{FF2B5EF4-FFF2-40B4-BE49-F238E27FC236}">
                <a16:creationId xmlns:a16="http://schemas.microsoft.com/office/drawing/2014/main" id="{1B267DCC-464D-CF4F-8C7C-BD4A568EF19E}"/>
              </a:ext>
            </a:extLst>
          </p:cNvPr>
          <p:cNvSpPr txBox="1"/>
          <p:nvPr/>
        </p:nvSpPr>
        <p:spPr>
          <a:xfrm>
            <a:off x="130629" y="1081249"/>
            <a:ext cx="2351313" cy="830997"/>
          </a:xfrm>
          <a:prstGeom prst="rect">
            <a:avLst/>
          </a:prstGeom>
          <a:noFill/>
          <a:ln>
            <a:solidFill>
              <a:schemeClr val="bg1"/>
            </a:solidFill>
          </a:ln>
        </p:spPr>
        <p:txBody>
          <a:bodyPr wrap="square" rtlCol="0">
            <a:spAutoFit/>
          </a:bodyPr>
          <a:lstStyle/>
          <a:p>
            <a:pPr algn="ctr" defTabSz="411480"/>
            <a:r>
              <a:rPr lang="en-US" sz="2400" dirty="0">
                <a:solidFill>
                  <a:schemeClr val="bg1"/>
                </a:solidFill>
                <a:latin typeface="Calibri" panose="020F0502020204030204"/>
              </a:rPr>
              <a:t>Two responses to Jesus…</a:t>
            </a:r>
          </a:p>
        </p:txBody>
      </p:sp>
    </p:spTree>
    <p:extLst>
      <p:ext uri="{BB962C8B-B14F-4D97-AF65-F5344CB8AC3E}">
        <p14:creationId xmlns:p14="http://schemas.microsoft.com/office/powerpoint/2010/main" val="270363940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C32A9557-1FBB-F547-ACA7-175F5651C466}"/>
              </a:ext>
            </a:extLst>
          </p:cNvPr>
          <p:cNvSpPr>
            <a:spLocks noGrp="1"/>
          </p:cNvSpPr>
          <p:nvPr>
            <p:ph sz="half" idx="1"/>
          </p:nvPr>
        </p:nvSpPr>
        <p:spPr>
          <a:xfrm>
            <a:off x="3238501" y="1076648"/>
            <a:ext cx="5905499" cy="4633751"/>
          </a:xfrm>
        </p:spPr>
        <p:txBody>
          <a:bodyPr>
            <a:normAutofit fontScale="92500" lnSpcReduction="20000"/>
          </a:bodyPr>
          <a:lstStyle/>
          <a:p>
            <a:pPr marL="0" indent="0" algn="ctr">
              <a:buNone/>
            </a:pPr>
            <a:r>
              <a:rPr lang="en-US" sz="2800" dirty="0">
                <a:solidFill>
                  <a:schemeClr val="bg1"/>
                </a:solidFill>
              </a:rPr>
              <a:t>17 His </a:t>
            </a:r>
            <a:r>
              <a:rPr lang="en-US" sz="2800" dirty="0">
                <a:solidFill>
                  <a:srgbClr val="FFFF00"/>
                </a:solidFill>
              </a:rPr>
              <a:t>disciples remembered</a:t>
            </a:r>
            <a:r>
              <a:rPr lang="en-US" sz="2800" dirty="0">
                <a:solidFill>
                  <a:schemeClr val="bg1"/>
                </a:solidFill>
              </a:rPr>
              <a:t> that it was written, "ZEAL FOR YOUR HOUSE WILL CONSUME ME." 18 </a:t>
            </a:r>
            <a:r>
              <a:rPr lang="en-US" sz="2800" dirty="0">
                <a:solidFill>
                  <a:srgbClr val="FFFF00"/>
                </a:solidFill>
              </a:rPr>
              <a:t>The Jews then said to Him, "What sign do You show us as your authority for doing these things</a:t>
            </a:r>
            <a:r>
              <a:rPr lang="en-US" sz="2800" dirty="0">
                <a:solidFill>
                  <a:schemeClr val="bg1"/>
                </a:solidFill>
              </a:rPr>
              <a:t>?" 19 Jesus answered them, "Destroy this temple, and in three days I will raise it up." 20 The Jews then said, "It took forty-six years to build this temple, and will You raise it up in three days?" 21 But He was speaking of the temple of His body. 22 </a:t>
            </a:r>
            <a:r>
              <a:rPr lang="en-US" sz="2800" dirty="0">
                <a:solidFill>
                  <a:srgbClr val="FFFF00"/>
                </a:solidFill>
              </a:rPr>
              <a:t>So when He was raised from the dead, His disciples remembered that He said this; and they believed the Scripture and the word which Jesus had spoken</a:t>
            </a:r>
            <a:r>
              <a:rPr lang="en-US" sz="2800" dirty="0">
                <a:solidFill>
                  <a:schemeClr val="bg1"/>
                </a:solidFill>
              </a:rPr>
              <a:t>. </a:t>
            </a:r>
          </a:p>
        </p:txBody>
      </p:sp>
      <p:sp>
        <p:nvSpPr>
          <p:cNvPr id="7" name="TextBox 6">
            <a:extLst>
              <a:ext uri="{FF2B5EF4-FFF2-40B4-BE49-F238E27FC236}">
                <a16:creationId xmlns:a16="http://schemas.microsoft.com/office/drawing/2014/main" id="{352EEC8F-B826-894A-9311-F95B1CEC1513}"/>
              </a:ext>
            </a:extLst>
          </p:cNvPr>
          <p:cNvSpPr txBox="1"/>
          <p:nvPr/>
        </p:nvSpPr>
        <p:spPr>
          <a:xfrm>
            <a:off x="422030" y="0"/>
            <a:ext cx="8299939" cy="830997"/>
          </a:xfrm>
          <a:prstGeom prst="rect">
            <a:avLst/>
          </a:prstGeom>
          <a:noFill/>
          <a:ln>
            <a:solidFill>
              <a:schemeClr val="accent4">
                <a:lumMod val="20000"/>
                <a:lumOff val="80000"/>
              </a:schemeClr>
            </a:solidFill>
          </a:ln>
        </p:spPr>
        <p:txBody>
          <a:bodyPr wrap="square" rtlCol="0" anchor="ctr">
            <a:spAutoFit/>
          </a:bodyPr>
          <a:lstStyle/>
          <a:p>
            <a:pPr algn="ctr" defTabSz="411480"/>
            <a:r>
              <a:rPr lang="en-US" sz="2400" dirty="0">
                <a:solidFill>
                  <a:schemeClr val="accent4">
                    <a:lumMod val="20000"/>
                    <a:lumOff val="80000"/>
                  </a:schemeClr>
                </a:solidFill>
                <a:latin typeface="Calibri" panose="020F0502020204030204"/>
              </a:rPr>
              <a:t>…so that you may believe that Jesus is the Christ, the Son of God; and that believing you may have life in His name. (John 20:31)</a:t>
            </a:r>
          </a:p>
        </p:txBody>
      </p:sp>
      <p:sp>
        <p:nvSpPr>
          <p:cNvPr id="8" name="TextBox 7">
            <a:extLst>
              <a:ext uri="{FF2B5EF4-FFF2-40B4-BE49-F238E27FC236}">
                <a16:creationId xmlns:a16="http://schemas.microsoft.com/office/drawing/2014/main" id="{1B267DCC-464D-CF4F-8C7C-BD4A568EF19E}"/>
              </a:ext>
            </a:extLst>
          </p:cNvPr>
          <p:cNvSpPr txBox="1"/>
          <p:nvPr/>
        </p:nvSpPr>
        <p:spPr>
          <a:xfrm>
            <a:off x="130629" y="1081249"/>
            <a:ext cx="2351313" cy="830997"/>
          </a:xfrm>
          <a:prstGeom prst="rect">
            <a:avLst/>
          </a:prstGeom>
          <a:noFill/>
          <a:ln>
            <a:solidFill>
              <a:schemeClr val="bg1"/>
            </a:solidFill>
          </a:ln>
        </p:spPr>
        <p:txBody>
          <a:bodyPr wrap="square" rtlCol="0">
            <a:spAutoFit/>
          </a:bodyPr>
          <a:lstStyle/>
          <a:p>
            <a:pPr algn="ctr" defTabSz="411480"/>
            <a:r>
              <a:rPr lang="en-US" sz="2400" dirty="0">
                <a:solidFill>
                  <a:schemeClr val="bg1"/>
                </a:solidFill>
                <a:latin typeface="Calibri" panose="020F0502020204030204"/>
              </a:rPr>
              <a:t>Two responses to Jesus…</a:t>
            </a:r>
          </a:p>
        </p:txBody>
      </p:sp>
      <p:sp>
        <p:nvSpPr>
          <p:cNvPr id="5" name="TextBox 4">
            <a:extLst>
              <a:ext uri="{FF2B5EF4-FFF2-40B4-BE49-F238E27FC236}">
                <a16:creationId xmlns:a16="http://schemas.microsoft.com/office/drawing/2014/main" id="{A4AB0D39-962A-CC4C-BCB2-212903CEEEC1}"/>
              </a:ext>
            </a:extLst>
          </p:cNvPr>
          <p:cNvSpPr txBox="1"/>
          <p:nvPr/>
        </p:nvSpPr>
        <p:spPr>
          <a:xfrm>
            <a:off x="130629" y="1912246"/>
            <a:ext cx="2351313" cy="1938992"/>
          </a:xfrm>
          <a:prstGeom prst="rect">
            <a:avLst/>
          </a:prstGeom>
          <a:noFill/>
          <a:ln>
            <a:solidFill>
              <a:schemeClr val="bg1"/>
            </a:solidFill>
          </a:ln>
        </p:spPr>
        <p:txBody>
          <a:bodyPr wrap="square" rtlCol="0">
            <a:spAutoFit/>
          </a:bodyPr>
          <a:lstStyle/>
          <a:p>
            <a:pPr algn="ctr" defTabSz="411480"/>
            <a:r>
              <a:rPr lang="en-US" sz="2400" dirty="0">
                <a:solidFill>
                  <a:schemeClr val="accent4">
                    <a:lumMod val="20000"/>
                    <a:lumOff val="80000"/>
                  </a:schemeClr>
                </a:solidFill>
                <a:latin typeface="Calibri" panose="020F0502020204030204"/>
              </a:rPr>
              <a:t>The disciples weave Jesus’ actions with what Scriptures say about Him. </a:t>
            </a:r>
          </a:p>
        </p:txBody>
      </p:sp>
      <p:sp>
        <p:nvSpPr>
          <p:cNvPr id="9" name="TextBox 8">
            <a:extLst>
              <a:ext uri="{FF2B5EF4-FFF2-40B4-BE49-F238E27FC236}">
                <a16:creationId xmlns:a16="http://schemas.microsoft.com/office/drawing/2014/main" id="{F5997312-2F57-0A4E-A14D-21B9AA8BB41F}"/>
              </a:ext>
            </a:extLst>
          </p:cNvPr>
          <p:cNvSpPr txBox="1"/>
          <p:nvPr/>
        </p:nvSpPr>
        <p:spPr>
          <a:xfrm>
            <a:off x="130628" y="3851238"/>
            <a:ext cx="2351313" cy="1569660"/>
          </a:xfrm>
          <a:prstGeom prst="rect">
            <a:avLst/>
          </a:prstGeom>
          <a:noFill/>
          <a:ln>
            <a:solidFill>
              <a:schemeClr val="bg1"/>
            </a:solidFill>
          </a:ln>
        </p:spPr>
        <p:txBody>
          <a:bodyPr wrap="square" rtlCol="0">
            <a:spAutoFit/>
          </a:bodyPr>
          <a:lstStyle/>
          <a:p>
            <a:pPr algn="ctr" defTabSz="411480"/>
            <a:r>
              <a:rPr lang="en-US" sz="2400" dirty="0">
                <a:solidFill>
                  <a:schemeClr val="bg1"/>
                </a:solidFill>
                <a:latin typeface="Calibri" panose="020F0502020204030204"/>
              </a:rPr>
              <a:t>The Jews look for authority to try to discredit Jesus. </a:t>
            </a:r>
          </a:p>
        </p:txBody>
      </p:sp>
    </p:spTree>
    <p:extLst>
      <p:ext uri="{BB962C8B-B14F-4D97-AF65-F5344CB8AC3E}">
        <p14:creationId xmlns:p14="http://schemas.microsoft.com/office/powerpoint/2010/main" val="118059916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F24417-817D-8B4A-83B4-E707E78022D0}"/>
              </a:ext>
            </a:extLst>
          </p:cNvPr>
          <p:cNvSpPr>
            <a:spLocks noGrp="1"/>
          </p:cNvSpPr>
          <p:nvPr>
            <p:ph type="title"/>
          </p:nvPr>
        </p:nvSpPr>
        <p:spPr>
          <a:xfrm>
            <a:off x="1022985" y="13684"/>
            <a:ext cx="7098030" cy="994172"/>
          </a:xfrm>
        </p:spPr>
        <p:txBody>
          <a:bodyPr>
            <a:normAutofit fontScale="90000"/>
          </a:bodyPr>
          <a:lstStyle/>
          <a:p>
            <a:pPr algn="ctr"/>
            <a:r>
              <a:rPr lang="en-US" sz="4000" dirty="0">
                <a:solidFill>
                  <a:schemeClr val="bg1"/>
                </a:solidFill>
              </a:rPr>
              <a:t>Archimedes’ method of exhaustion</a:t>
            </a:r>
          </a:p>
        </p:txBody>
      </p:sp>
      <p:sp>
        <p:nvSpPr>
          <p:cNvPr id="5" name="Content Placeholder 4">
            <a:extLst>
              <a:ext uri="{FF2B5EF4-FFF2-40B4-BE49-F238E27FC236}">
                <a16:creationId xmlns:a16="http://schemas.microsoft.com/office/drawing/2014/main" id="{F3C5EB1F-82C0-B144-980E-5A59031CCA7F}"/>
              </a:ext>
            </a:extLst>
          </p:cNvPr>
          <p:cNvSpPr>
            <a:spLocks noGrp="1"/>
          </p:cNvSpPr>
          <p:nvPr>
            <p:ph idx="1"/>
          </p:nvPr>
        </p:nvSpPr>
        <p:spPr>
          <a:xfrm>
            <a:off x="411982" y="783771"/>
            <a:ext cx="8109020" cy="4363699"/>
          </a:xfrm>
        </p:spPr>
        <p:txBody>
          <a:bodyPr>
            <a:normAutofit/>
          </a:bodyPr>
          <a:lstStyle/>
          <a:p>
            <a:r>
              <a:rPr lang="en-US" sz="2000" dirty="0">
                <a:solidFill>
                  <a:schemeClr val="bg1"/>
                </a:solidFill>
              </a:rPr>
              <a:t>The method of exhaustion is a method of finding the area of a shape by inscribing inside it a sequence of polygons whose areas converge to the area of the containing shape. If the sequence is correctly constructed, the difference in area between the nth polygon and the containing shape will become arbitrarily small as n becomes larger.</a:t>
            </a:r>
          </a:p>
          <a:p>
            <a:pPr lvl="3"/>
            <a:endParaRPr lang="en-US" sz="1845" dirty="0">
              <a:solidFill>
                <a:schemeClr val="bg1"/>
              </a:solidFill>
            </a:endParaRPr>
          </a:p>
        </p:txBody>
      </p:sp>
      <p:sp>
        <p:nvSpPr>
          <p:cNvPr id="2" name="Oval 1">
            <a:extLst>
              <a:ext uri="{FF2B5EF4-FFF2-40B4-BE49-F238E27FC236}">
                <a16:creationId xmlns:a16="http://schemas.microsoft.com/office/drawing/2014/main" id="{825FA1CC-5756-EC4F-B4F2-255653C10F1A}"/>
              </a:ext>
            </a:extLst>
          </p:cNvPr>
          <p:cNvSpPr/>
          <p:nvPr/>
        </p:nvSpPr>
        <p:spPr>
          <a:xfrm>
            <a:off x="391168" y="2850979"/>
            <a:ext cx="2275697" cy="2303929"/>
          </a:xfrm>
          <a:prstGeom prst="ellipse">
            <a:avLst/>
          </a:prstGeom>
          <a:no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053" dirty="0"/>
          </a:p>
          <a:p>
            <a:pPr algn="ctr"/>
            <a:r>
              <a:rPr lang="en-US" sz="1800" dirty="0"/>
              <a:t>	</a:t>
            </a:r>
          </a:p>
        </p:txBody>
      </p:sp>
      <p:sp>
        <p:nvSpPr>
          <p:cNvPr id="10" name="TextBox 9">
            <a:extLst>
              <a:ext uri="{FF2B5EF4-FFF2-40B4-BE49-F238E27FC236}">
                <a16:creationId xmlns:a16="http://schemas.microsoft.com/office/drawing/2014/main" id="{355CD713-CBDE-EF4A-B593-60189D0BB0B6}"/>
              </a:ext>
            </a:extLst>
          </p:cNvPr>
          <p:cNvSpPr txBox="1"/>
          <p:nvPr/>
        </p:nvSpPr>
        <p:spPr>
          <a:xfrm>
            <a:off x="7566252" y="2488592"/>
            <a:ext cx="65" cy="162032"/>
          </a:xfrm>
          <a:prstGeom prst="rect">
            <a:avLst/>
          </a:prstGeom>
          <a:noFill/>
        </p:spPr>
        <p:txBody>
          <a:bodyPr wrap="none" lIns="0" tIns="0" rIns="0" bIns="0" rtlCol="0">
            <a:spAutoFit/>
          </a:bodyPr>
          <a:lstStyle/>
          <a:p>
            <a:endParaRPr lang="en-US" sz="1053" dirty="0"/>
          </a:p>
        </p:txBody>
      </p:sp>
      <p:sp>
        <p:nvSpPr>
          <p:cNvPr id="17" name="Rectangle 16">
            <a:extLst>
              <a:ext uri="{FF2B5EF4-FFF2-40B4-BE49-F238E27FC236}">
                <a16:creationId xmlns:a16="http://schemas.microsoft.com/office/drawing/2014/main" id="{E9127CD7-3235-A14C-A3BC-87DA21BA29E9}"/>
              </a:ext>
            </a:extLst>
          </p:cNvPr>
          <p:cNvSpPr/>
          <p:nvPr/>
        </p:nvSpPr>
        <p:spPr>
          <a:xfrm>
            <a:off x="740221" y="3203853"/>
            <a:ext cx="1602274" cy="1616745"/>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89B30FFE-D478-E040-9457-CC6E893A0846}"/>
              </a:ext>
            </a:extLst>
          </p:cNvPr>
          <p:cNvSpPr/>
          <p:nvPr/>
        </p:nvSpPr>
        <p:spPr>
          <a:xfrm>
            <a:off x="403509" y="2838571"/>
            <a:ext cx="2275697" cy="2303929"/>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5091F884-ED8E-3645-8391-C6D8130239DC}"/>
              </a:ext>
            </a:extLst>
          </p:cNvPr>
          <p:cNvSpPr/>
          <p:nvPr/>
        </p:nvSpPr>
        <p:spPr>
          <a:xfrm>
            <a:off x="4671794" y="2833458"/>
            <a:ext cx="2275697" cy="2303929"/>
          </a:xfrm>
          <a:prstGeom prst="ellipse">
            <a:avLst/>
          </a:prstGeom>
          <a:no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053" dirty="0"/>
          </a:p>
          <a:p>
            <a:pPr algn="ctr"/>
            <a:r>
              <a:rPr lang="en-US" sz="1800" dirty="0"/>
              <a:t>	</a:t>
            </a:r>
          </a:p>
        </p:txBody>
      </p:sp>
      <p:sp>
        <p:nvSpPr>
          <p:cNvPr id="20" name="Octagon 19">
            <a:extLst>
              <a:ext uri="{FF2B5EF4-FFF2-40B4-BE49-F238E27FC236}">
                <a16:creationId xmlns:a16="http://schemas.microsoft.com/office/drawing/2014/main" id="{C3DB9DC9-C2E3-3940-B9A3-668F06CB2EA9}"/>
              </a:ext>
            </a:extLst>
          </p:cNvPr>
          <p:cNvSpPr/>
          <p:nvPr/>
        </p:nvSpPr>
        <p:spPr>
          <a:xfrm>
            <a:off x="4754979" y="2921940"/>
            <a:ext cx="2105056" cy="2100106"/>
          </a:xfrm>
          <a:prstGeom prst="octagon">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ctagon 20">
            <a:extLst>
              <a:ext uri="{FF2B5EF4-FFF2-40B4-BE49-F238E27FC236}">
                <a16:creationId xmlns:a16="http://schemas.microsoft.com/office/drawing/2014/main" id="{972C4B89-A0D7-5C4D-A928-331ED92F1BA8}"/>
              </a:ext>
            </a:extLst>
          </p:cNvPr>
          <p:cNvSpPr/>
          <p:nvPr/>
        </p:nvSpPr>
        <p:spPr>
          <a:xfrm>
            <a:off x="4667524" y="2820273"/>
            <a:ext cx="2275696" cy="2317113"/>
          </a:xfrm>
          <a:prstGeom prst="octagon">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6DD69AA5-2D08-D24B-ACD7-1F0B25213318}"/>
              </a:ext>
            </a:extLst>
          </p:cNvPr>
          <p:cNvSpPr txBox="1"/>
          <p:nvPr/>
        </p:nvSpPr>
        <p:spPr>
          <a:xfrm>
            <a:off x="2762390" y="2850979"/>
            <a:ext cx="1809609" cy="2862322"/>
          </a:xfrm>
          <a:prstGeom prst="rect">
            <a:avLst/>
          </a:prstGeom>
          <a:noFill/>
        </p:spPr>
        <p:txBody>
          <a:bodyPr wrap="square" rtlCol="0">
            <a:spAutoFit/>
          </a:bodyPr>
          <a:lstStyle/>
          <a:p>
            <a:r>
              <a:rPr lang="en-US" dirty="0">
                <a:solidFill>
                  <a:schemeClr val="bg1"/>
                </a:solidFill>
              </a:rPr>
              <a:t>A of the inscribed square = 2</a:t>
            </a:r>
          </a:p>
          <a:p>
            <a:r>
              <a:rPr lang="en-US" dirty="0">
                <a:solidFill>
                  <a:schemeClr val="bg1"/>
                </a:solidFill>
              </a:rPr>
              <a:t>A of the </a:t>
            </a:r>
          </a:p>
          <a:p>
            <a:r>
              <a:rPr lang="en-US" dirty="0">
                <a:solidFill>
                  <a:schemeClr val="bg1"/>
                </a:solidFill>
              </a:rPr>
              <a:t>circumscribed sq.</a:t>
            </a:r>
          </a:p>
          <a:p>
            <a:r>
              <a:rPr lang="en-US" dirty="0">
                <a:solidFill>
                  <a:schemeClr val="bg1"/>
                </a:solidFill>
              </a:rPr>
              <a:t>= 4</a:t>
            </a:r>
          </a:p>
          <a:p>
            <a:endParaRPr lang="en-US" dirty="0">
              <a:solidFill>
                <a:schemeClr val="bg1"/>
              </a:solidFill>
            </a:endParaRPr>
          </a:p>
          <a:p>
            <a:r>
              <a:rPr lang="en-US" dirty="0">
                <a:solidFill>
                  <a:schemeClr val="bg1"/>
                </a:solidFill>
              </a:rPr>
              <a:t>So area of         the circle: </a:t>
            </a:r>
          </a:p>
          <a:p>
            <a:r>
              <a:rPr lang="en-US" dirty="0">
                <a:solidFill>
                  <a:schemeClr val="bg1"/>
                </a:solidFill>
              </a:rPr>
              <a:t>2 &lt; </a:t>
            </a:r>
            <a:r>
              <a:rPr lang="en-US" dirty="0" err="1">
                <a:solidFill>
                  <a:schemeClr val="bg1"/>
                </a:solidFill>
              </a:rPr>
              <a:t>AoC</a:t>
            </a:r>
            <a:r>
              <a:rPr lang="en-US" dirty="0">
                <a:solidFill>
                  <a:schemeClr val="bg1"/>
                </a:solidFill>
              </a:rPr>
              <a:t> &lt; 4</a:t>
            </a:r>
          </a:p>
        </p:txBody>
      </p:sp>
      <p:sp>
        <p:nvSpPr>
          <p:cNvPr id="23" name="TextBox 22">
            <a:extLst>
              <a:ext uri="{FF2B5EF4-FFF2-40B4-BE49-F238E27FC236}">
                <a16:creationId xmlns:a16="http://schemas.microsoft.com/office/drawing/2014/main" id="{D0654698-CE79-534F-B1A2-5D29F270CAA5}"/>
              </a:ext>
            </a:extLst>
          </p:cNvPr>
          <p:cNvSpPr txBox="1"/>
          <p:nvPr/>
        </p:nvSpPr>
        <p:spPr>
          <a:xfrm>
            <a:off x="7047286" y="2831887"/>
            <a:ext cx="1809609" cy="2862322"/>
          </a:xfrm>
          <a:prstGeom prst="rect">
            <a:avLst/>
          </a:prstGeom>
          <a:noFill/>
        </p:spPr>
        <p:txBody>
          <a:bodyPr wrap="square" rtlCol="0">
            <a:spAutoFit/>
          </a:bodyPr>
          <a:lstStyle/>
          <a:p>
            <a:r>
              <a:rPr lang="en-US" dirty="0">
                <a:solidFill>
                  <a:schemeClr val="bg1"/>
                </a:solidFill>
              </a:rPr>
              <a:t>A of the inscribed octagon = 2.83</a:t>
            </a:r>
          </a:p>
          <a:p>
            <a:r>
              <a:rPr lang="en-US" dirty="0">
                <a:solidFill>
                  <a:schemeClr val="bg1"/>
                </a:solidFill>
              </a:rPr>
              <a:t>A of the </a:t>
            </a:r>
          </a:p>
          <a:p>
            <a:r>
              <a:rPr lang="en-US" dirty="0">
                <a:solidFill>
                  <a:schemeClr val="bg1"/>
                </a:solidFill>
              </a:rPr>
              <a:t>circumscribed oc.</a:t>
            </a:r>
          </a:p>
          <a:p>
            <a:r>
              <a:rPr lang="en-US" dirty="0">
                <a:solidFill>
                  <a:schemeClr val="bg1"/>
                </a:solidFill>
              </a:rPr>
              <a:t>= 3.31</a:t>
            </a:r>
          </a:p>
          <a:p>
            <a:endParaRPr lang="en-US" dirty="0">
              <a:solidFill>
                <a:schemeClr val="bg1"/>
              </a:solidFill>
            </a:endParaRPr>
          </a:p>
          <a:p>
            <a:r>
              <a:rPr lang="en-US" dirty="0">
                <a:solidFill>
                  <a:schemeClr val="bg1"/>
                </a:solidFill>
              </a:rPr>
              <a:t>So area of         the circle: </a:t>
            </a:r>
          </a:p>
          <a:p>
            <a:r>
              <a:rPr lang="en-US" dirty="0">
                <a:solidFill>
                  <a:schemeClr val="bg1"/>
                </a:solidFill>
              </a:rPr>
              <a:t>2.83 &lt; </a:t>
            </a:r>
            <a:r>
              <a:rPr lang="en-US" dirty="0" err="1">
                <a:solidFill>
                  <a:schemeClr val="bg1"/>
                </a:solidFill>
              </a:rPr>
              <a:t>AoC</a:t>
            </a:r>
            <a:r>
              <a:rPr lang="en-US" dirty="0">
                <a:solidFill>
                  <a:schemeClr val="bg1"/>
                </a:solidFill>
              </a:rPr>
              <a:t> &lt; 3.31</a:t>
            </a:r>
          </a:p>
        </p:txBody>
      </p:sp>
    </p:spTree>
    <p:extLst>
      <p:ext uri="{BB962C8B-B14F-4D97-AF65-F5344CB8AC3E}">
        <p14:creationId xmlns:p14="http://schemas.microsoft.com/office/powerpoint/2010/main" val="93256174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fade">
                                      <p:cBhvr>
                                        <p:cTn id="12" dur="500"/>
                                        <p:tgtEl>
                                          <p:spTgt spid="1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fade">
                                      <p:cBhvr>
                                        <p:cTn id="17" dur="500"/>
                                        <p:tgtEl>
                                          <p:spTgt spid="2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fade">
                                      <p:cBhvr>
                                        <p:cTn id="22" dur="500"/>
                                        <p:tgtEl>
                                          <p:spTgt spid="20"/>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1"/>
                                        </p:tgtEl>
                                        <p:attrNameLst>
                                          <p:attrName>style.visibility</p:attrName>
                                        </p:attrNameLst>
                                      </p:cBhvr>
                                      <p:to>
                                        <p:strVal val="visible"/>
                                      </p:to>
                                    </p:set>
                                    <p:animEffect transition="in" filter="fade">
                                      <p:cBhvr>
                                        <p:cTn id="25" dur="500"/>
                                        <p:tgtEl>
                                          <p:spTgt spid="21"/>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3"/>
                                        </p:tgtEl>
                                        <p:attrNameLst>
                                          <p:attrName>style.visibility</p:attrName>
                                        </p:attrNameLst>
                                      </p:cBhvr>
                                      <p:to>
                                        <p:strVal val="visible"/>
                                      </p:to>
                                    </p:set>
                                    <p:animEffect transition="in" filter="fade">
                                      <p:cBhvr>
                                        <p:cTn id="28"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20" grpId="0" animBg="1"/>
      <p:bldP spid="21" grpId="0" animBg="1"/>
      <p:bldP spid="22" grpId="0"/>
      <p:bldP spid="23"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C32A9557-1FBB-F547-ACA7-175F5651C466}"/>
              </a:ext>
            </a:extLst>
          </p:cNvPr>
          <p:cNvSpPr>
            <a:spLocks noGrp="1"/>
          </p:cNvSpPr>
          <p:nvPr>
            <p:ph sz="half" idx="1"/>
          </p:nvPr>
        </p:nvSpPr>
        <p:spPr>
          <a:xfrm>
            <a:off x="3238501" y="1076648"/>
            <a:ext cx="5905499" cy="4633751"/>
          </a:xfrm>
        </p:spPr>
        <p:txBody>
          <a:bodyPr>
            <a:normAutofit fontScale="92500" lnSpcReduction="20000"/>
          </a:bodyPr>
          <a:lstStyle/>
          <a:p>
            <a:pPr marL="0" indent="0" algn="ctr">
              <a:buNone/>
            </a:pPr>
            <a:r>
              <a:rPr lang="en-US" sz="2800" dirty="0">
                <a:solidFill>
                  <a:schemeClr val="bg2"/>
                </a:solidFill>
              </a:rPr>
              <a:t>17 His disciples remembered that it was written, "</a:t>
            </a:r>
            <a:r>
              <a:rPr lang="en-US" sz="2800" dirty="0">
                <a:solidFill>
                  <a:srgbClr val="FFFF00"/>
                </a:solidFill>
              </a:rPr>
              <a:t>ZEAL FOR YOUR HOUSE WILL CONSUME ME</a:t>
            </a:r>
            <a:r>
              <a:rPr lang="en-US" sz="2800" dirty="0">
                <a:solidFill>
                  <a:schemeClr val="bg2"/>
                </a:solidFill>
              </a:rPr>
              <a:t>." 18 The Jews then said to Him, "What sign do You show us as your authority for doing these things?" </a:t>
            </a:r>
            <a:r>
              <a:rPr lang="en-US" sz="2800" dirty="0">
                <a:solidFill>
                  <a:schemeClr val="bg1"/>
                </a:solidFill>
              </a:rPr>
              <a:t>19 Jesus answered them, "</a:t>
            </a:r>
            <a:r>
              <a:rPr lang="en-US" sz="2800" dirty="0">
                <a:solidFill>
                  <a:srgbClr val="FFFF00"/>
                </a:solidFill>
              </a:rPr>
              <a:t>Destroy this temple, and in three days I will raise it up</a:t>
            </a:r>
            <a:r>
              <a:rPr lang="en-US" sz="2800" dirty="0">
                <a:solidFill>
                  <a:schemeClr val="bg1"/>
                </a:solidFill>
              </a:rPr>
              <a:t>." 20 The Jews then said, "It took forty-six years to build this temple, and will You raise it up in three days?" 21 </a:t>
            </a:r>
            <a:r>
              <a:rPr lang="en-US" sz="2800" dirty="0">
                <a:solidFill>
                  <a:srgbClr val="FFFF00"/>
                </a:solidFill>
              </a:rPr>
              <a:t>But He was speaking of the temple of His body</a:t>
            </a:r>
            <a:r>
              <a:rPr lang="en-US" sz="2800" dirty="0">
                <a:solidFill>
                  <a:schemeClr val="bg1"/>
                </a:solidFill>
              </a:rPr>
              <a:t>. 22 So when He was raised from the dead, His disciples remembered that He said this; and they believed the Scripture and the word which Jesus had spoken. </a:t>
            </a:r>
          </a:p>
        </p:txBody>
      </p:sp>
      <p:sp>
        <p:nvSpPr>
          <p:cNvPr id="7" name="TextBox 6">
            <a:extLst>
              <a:ext uri="{FF2B5EF4-FFF2-40B4-BE49-F238E27FC236}">
                <a16:creationId xmlns:a16="http://schemas.microsoft.com/office/drawing/2014/main" id="{352EEC8F-B826-894A-9311-F95B1CEC1513}"/>
              </a:ext>
            </a:extLst>
          </p:cNvPr>
          <p:cNvSpPr txBox="1"/>
          <p:nvPr/>
        </p:nvSpPr>
        <p:spPr>
          <a:xfrm>
            <a:off x="422030" y="0"/>
            <a:ext cx="8299939" cy="830997"/>
          </a:xfrm>
          <a:prstGeom prst="rect">
            <a:avLst/>
          </a:prstGeom>
          <a:noFill/>
          <a:ln>
            <a:solidFill>
              <a:schemeClr val="accent4">
                <a:lumMod val="20000"/>
                <a:lumOff val="80000"/>
              </a:schemeClr>
            </a:solidFill>
          </a:ln>
        </p:spPr>
        <p:txBody>
          <a:bodyPr wrap="square" rtlCol="0" anchor="ctr">
            <a:spAutoFit/>
          </a:bodyPr>
          <a:lstStyle/>
          <a:p>
            <a:pPr algn="ctr" defTabSz="411480"/>
            <a:r>
              <a:rPr lang="en-US" sz="2400" dirty="0">
                <a:solidFill>
                  <a:schemeClr val="accent4">
                    <a:lumMod val="20000"/>
                    <a:lumOff val="80000"/>
                  </a:schemeClr>
                </a:solidFill>
                <a:latin typeface="Calibri" panose="020F0502020204030204"/>
              </a:rPr>
              <a:t>…so that you may believe that Jesus is the Christ, the Son of God; and that believing you may have life in His name. (John 20:31)</a:t>
            </a:r>
          </a:p>
        </p:txBody>
      </p:sp>
      <p:sp>
        <p:nvSpPr>
          <p:cNvPr id="8" name="TextBox 7">
            <a:extLst>
              <a:ext uri="{FF2B5EF4-FFF2-40B4-BE49-F238E27FC236}">
                <a16:creationId xmlns:a16="http://schemas.microsoft.com/office/drawing/2014/main" id="{1B267DCC-464D-CF4F-8C7C-BD4A568EF19E}"/>
              </a:ext>
            </a:extLst>
          </p:cNvPr>
          <p:cNvSpPr txBox="1"/>
          <p:nvPr/>
        </p:nvSpPr>
        <p:spPr>
          <a:xfrm>
            <a:off x="130629" y="1081249"/>
            <a:ext cx="2351313" cy="830997"/>
          </a:xfrm>
          <a:prstGeom prst="rect">
            <a:avLst/>
          </a:prstGeom>
          <a:noFill/>
          <a:ln>
            <a:solidFill>
              <a:schemeClr val="bg1"/>
            </a:solidFill>
          </a:ln>
        </p:spPr>
        <p:txBody>
          <a:bodyPr wrap="square" rtlCol="0">
            <a:spAutoFit/>
          </a:bodyPr>
          <a:lstStyle/>
          <a:p>
            <a:pPr algn="ctr" defTabSz="411480"/>
            <a:r>
              <a:rPr lang="en-US" sz="2400" dirty="0">
                <a:solidFill>
                  <a:schemeClr val="bg1"/>
                </a:solidFill>
                <a:latin typeface="Calibri" panose="020F0502020204030204"/>
              </a:rPr>
              <a:t>Jesus’s authority for His actions</a:t>
            </a:r>
          </a:p>
        </p:txBody>
      </p:sp>
      <p:sp>
        <p:nvSpPr>
          <p:cNvPr id="5" name="TextBox 4">
            <a:extLst>
              <a:ext uri="{FF2B5EF4-FFF2-40B4-BE49-F238E27FC236}">
                <a16:creationId xmlns:a16="http://schemas.microsoft.com/office/drawing/2014/main" id="{A4AB0D39-962A-CC4C-BCB2-212903CEEEC1}"/>
              </a:ext>
            </a:extLst>
          </p:cNvPr>
          <p:cNvSpPr txBox="1"/>
          <p:nvPr/>
        </p:nvSpPr>
        <p:spPr>
          <a:xfrm>
            <a:off x="130629" y="1912246"/>
            <a:ext cx="2351313" cy="1569660"/>
          </a:xfrm>
          <a:prstGeom prst="rect">
            <a:avLst/>
          </a:prstGeom>
          <a:noFill/>
          <a:ln>
            <a:solidFill>
              <a:schemeClr val="bg1"/>
            </a:solidFill>
          </a:ln>
        </p:spPr>
        <p:txBody>
          <a:bodyPr wrap="square" rtlCol="0">
            <a:spAutoFit/>
          </a:bodyPr>
          <a:lstStyle/>
          <a:p>
            <a:pPr algn="ctr" defTabSz="411480"/>
            <a:r>
              <a:rPr lang="en-US" sz="2400" dirty="0">
                <a:solidFill>
                  <a:schemeClr val="accent4">
                    <a:lumMod val="20000"/>
                    <a:lumOff val="80000"/>
                  </a:schemeClr>
                </a:solidFill>
                <a:latin typeface="Calibri" panose="020F0502020204030204"/>
              </a:rPr>
              <a:t>Scriptures testified about why Jesus did what He did. </a:t>
            </a:r>
          </a:p>
        </p:txBody>
      </p:sp>
      <p:sp>
        <p:nvSpPr>
          <p:cNvPr id="9" name="TextBox 8">
            <a:extLst>
              <a:ext uri="{FF2B5EF4-FFF2-40B4-BE49-F238E27FC236}">
                <a16:creationId xmlns:a16="http://schemas.microsoft.com/office/drawing/2014/main" id="{F5997312-2F57-0A4E-A14D-21B9AA8BB41F}"/>
              </a:ext>
            </a:extLst>
          </p:cNvPr>
          <p:cNvSpPr txBox="1"/>
          <p:nvPr/>
        </p:nvSpPr>
        <p:spPr>
          <a:xfrm>
            <a:off x="130629" y="3477771"/>
            <a:ext cx="2351313" cy="1569660"/>
          </a:xfrm>
          <a:prstGeom prst="rect">
            <a:avLst/>
          </a:prstGeom>
          <a:noFill/>
          <a:ln>
            <a:solidFill>
              <a:schemeClr val="bg1"/>
            </a:solidFill>
          </a:ln>
        </p:spPr>
        <p:txBody>
          <a:bodyPr wrap="square" rtlCol="0">
            <a:spAutoFit/>
          </a:bodyPr>
          <a:lstStyle/>
          <a:p>
            <a:pPr algn="ctr" defTabSz="411480"/>
            <a:r>
              <a:rPr lang="en-US" sz="2400" dirty="0">
                <a:solidFill>
                  <a:schemeClr val="bg1"/>
                </a:solidFill>
                <a:latin typeface="Calibri" panose="020F0502020204030204"/>
              </a:rPr>
              <a:t>Jesus’ future actions would demonstrate the authority He has. </a:t>
            </a:r>
          </a:p>
        </p:txBody>
      </p:sp>
    </p:spTree>
    <p:extLst>
      <p:ext uri="{BB962C8B-B14F-4D97-AF65-F5344CB8AC3E}">
        <p14:creationId xmlns:p14="http://schemas.microsoft.com/office/powerpoint/2010/main" val="197877960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C32A9557-1FBB-F547-ACA7-175F5651C466}"/>
              </a:ext>
            </a:extLst>
          </p:cNvPr>
          <p:cNvSpPr>
            <a:spLocks noGrp="1"/>
          </p:cNvSpPr>
          <p:nvPr>
            <p:ph sz="half" idx="1"/>
          </p:nvPr>
        </p:nvSpPr>
        <p:spPr>
          <a:xfrm>
            <a:off x="3238501" y="1076648"/>
            <a:ext cx="5905499" cy="4633751"/>
          </a:xfrm>
        </p:spPr>
        <p:txBody>
          <a:bodyPr>
            <a:normAutofit/>
          </a:bodyPr>
          <a:lstStyle/>
          <a:p>
            <a:pPr marL="0" indent="0" algn="ctr">
              <a:buNone/>
            </a:pPr>
            <a:r>
              <a:rPr lang="en-US" sz="3200" dirty="0">
                <a:solidFill>
                  <a:schemeClr val="bg1"/>
                </a:solidFill>
              </a:rPr>
              <a:t>23 Now when He was in Jerusalem at the Passover, during the feast, many believed in His name, observing His signs which He was doing. 24 But Jesus, on His part, was not entrusting Himself to them, for He knew all men, 25 and because He did not need anyone to testify concerning man, for He Himself knew what was in man.</a:t>
            </a:r>
          </a:p>
        </p:txBody>
      </p:sp>
      <p:sp>
        <p:nvSpPr>
          <p:cNvPr id="7" name="TextBox 6">
            <a:extLst>
              <a:ext uri="{FF2B5EF4-FFF2-40B4-BE49-F238E27FC236}">
                <a16:creationId xmlns:a16="http://schemas.microsoft.com/office/drawing/2014/main" id="{352EEC8F-B826-894A-9311-F95B1CEC1513}"/>
              </a:ext>
            </a:extLst>
          </p:cNvPr>
          <p:cNvSpPr txBox="1"/>
          <p:nvPr/>
        </p:nvSpPr>
        <p:spPr>
          <a:xfrm>
            <a:off x="422030" y="0"/>
            <a:ext cx="8299939" cy="830997"/>
          </a:xfrm>
          <a:prstGeom prst="rect">
            <a:avLst/>
          </a:prstGeom>
          <a:noFill/>
          <a:ln>
            <a:solidFill>
              <a:schemeClr val="accent4">
                <a:lumMod val="20000"/>
                <a:lumOff val="80000"/>
              </a:schemeClr>
            </a:solidFill>
          </a:ln>
        </p:spPr>
        <p:txBody>
          <a:bodyPr wrap="square" rtlCol="0" anchor="ctr">
            <a:spAutoFit/>
          </a:bodyPr>
          <a:lstStyle/>
          <a:p>
            <a:pPr algn="ctr" defTabSz="411480"/>
            <a:r>
              <a:rPr lang="en-US" sz="2400" dirty="0">
                <a:solidFill>
                  <a:schemeClr val="accent4">
                    <a:lumMod val="20000"/>
                    <a:lumOff val="80000"/>
                  </a:schemeClr>
                </a:solidFill>
                <a:latin typeface="Calibri" panose="020F0502020204030204"/>
              </a:rPr>
              <a:t>…so that you may believe that Jesus is the Christ, the Son of God; and that believing you may have life in His name. (John 20:31)</a:t>
            </a:r>
          </a:p>
        </p:txBody>
      </p:sp>
      <p:sp>
        <p:nvSpPr>
          <p:cNvPr id="8" name="TextBox 7">
            <a:extLst>
              <a:ext uri="{FF2B5EF4-FFF2-40B4-BE49-F238E27FC236}">
                <a16:creationId xmlns:a16="http://schemas.microsoft.com/office/drawing/2014/main" id="{1B267DCC-464D-CF4F-8C7C-BD4A568EF19E}"/>
              </a:ext>
            </a:extLst>
          </p:cNvPr>
          <p:cNvSpPr txBox="1"/>
          <p:nvPr/>
        </p:nvSpPr>
        <p:spPr>
          <a:xfrm>
            <a:off x="130629" y="1081249"/>
            <a:ext cx="2351313" cy="1200329"/>
          </a:xfrm>
          <a:prstGeom prst="rect">
            <a:avLst/>
          </a:prstGeom>
          <a:noFill/>
          <a:ln>
            <a:solidFill>
              <a:schemeClr val="bg1"/>
            </a:solidFill>
          </a:ln>
        </p:spPr>
        <p:txBody>
          <a:bodyPr wrap="square" rtlCol="0">
            <a:spAutoFit/>
          </a:bodyPr>
          <a:lstStyle/>
          <a:p>
            <a:pPr algn="ctr" defTabSz="411480"/>
            <a:r>
              <a:rPr lang="en-US" sz="2400" dirty="0">
                <a:solidFill>
                  <a:schemeClr val="bg1"/>
                </a:solidFill>
                <a:latin typeface="Calibri" panose="020F0502020204030204"/>
              </a:rPr>
              <a:t>Setting up the next interactions in the gospel. </a:t>
            </a:r>
          </a:p>
        </p:txBody>
      </p:sp>
    </p:spTree>
    <p:extLst>
      <p:ext uri="{BB962C8B-B14F-4D97-AF65-F5344CB8AC3E}">
        <p14:creationId xmlns:p14="http://schemas.microsoft.com/office/powerpoint/2010/main" val="252952510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C32A9557-1FBB-F547-ACA7-175F5651C466}"/>
              </a:ext>
            </a:extLst>
          </p:cNvPr>
          <p:cNvSpPr>
            <a:spLocks noGrp="1"/>
          </p:cNvSpPr>
          <p:nvPr>
            <p:ph sz="half" idx="1"/>
          </p:nvPr>
        </p:nvSpPr>
        <p:spPr>
          <a:xfrm>
            <a:off x="3238501" y="1076648"/>
            <a:ext cx="5905499" cy="4633751"/>
          </a:xfrm>
        </p:spPr>
        <p:txBody>
          <a:bodyPr>
            <a:normAutofit/>
          </a:bodyPr>
          <a:lstStyle/>
          <a:p>
            <a:pPr marL="0" indent="0" algn="ctr">
              <a:buNone/>
            </a:pPr>
            <a:r>
              <a:rPr lang="en-US" sz="3200" dirty="0">
                <a:solidFill>
                  <a:schemeClr val="bg1"/>
                </a:solidFill>
              </a:rPr>
              <a:t>23 Now when He was in Jerusalem at the Passover, during the feast, </a:t>
            </a:r>
            <a:r>
              <a:rPr lang="en-US" sz="3200" dirty="0">
                <a:solidFill>
                  <a:srgbClr val="FFFF00"/>
                </a:solidFill>
              </a:rPr>
              <a:t>many believed in His name, observing His signs which He was doing</a:t>
            </a:r>
            <a:r>
              <a:rPr lang="en-US" sz="3200" dirty="0">
                <a:solidFill>
                  <a:schemeClr val="bg1"/>
                </a:solidFill>
              </a:rPr>
              <a:t>. 24 </a:t>
            </a:r>
            <a:r>
              <a:rPr lang="en-US" sz="3200" dirty="0">
                <a:solidFill>
                  <a:srgbClr val="FFFF00"/>
                </a:solidFill>
              </a:rPr>
              <a:t>But Jesus</a:t>
            </a:r>
            <a:r>
              <a:rPr lang="en-US" sz="3200" dirty="0">
                <a:solidFill>
                  <a:schemeClr val="bg1"/>
                </a:solidFill>
              </a:rPr>
              <a:t>, on His part, </a:t>
            </a:r>
            <a:r>
              <a:rPr lang="en-US" sz="3200" dirty="0">
                <a:solidFill>
                  <a:srgbClr val="FFFF00"/>
                </a:solidFill>
              </a:rPr>
              <a:t>was not entrusting Himself to them</a:t>
            </a:r>
            <a:r>
              <a:rPr lang="en-US" sz="3200" dirty="0">
                <a:solidFill>
                  <a:schemeClr val="bg1"/>
                </a:solidFill>
              </a:rPr>
              <a:t>, for He knew all men, 25 and because He did not need anyone to testify concerning man, </a:t>
            </a:r>
            <a:r>
              <a:rPr lang="en-US" sz="3200" dirty="0">
                <a:solidFill>
                  <a:srgbClr val="FFFF00"/>
                </a:solidFill>
              </a:rPr>
              <a:t>for He Himself knew what was in man</a:t>
            </a:r>
            <a:r>
              <a:rPr lang="en-US" sz="3200" dirty="0">
                <a:solidFill>
                  <a:schemeClr val="bg1"/>
                </a:solidFill>
              </a:rPr>
              <a:t>.</a:t>
            </a:r>
          </a:p>
        </p:txBody>
      </p:sp>
      <p:sp>
        <p:nvSpPr>
          <p:cNvPr id="7" name="TextBox 6">
            <a:extLst>
              <a:ext uri="{FF2B5EF4-FFF2-40B4-BE49-F238E27FC236}">
                <a16:creationId xmlns:a16="http://schemas.microsoft.com/office/drawing/2014/main" id="{352EEC8F-B826-894A-9311-F95B1CEC1513}"/>
              </a:ext>
            </a:extLst>
          </p:cNvPr>
          <p:cNvSpPr txBox="1"/>
          <p:nvPr/>
        </p:nvSpPr>
        <p:spPr>
          <a:xfrm>
            <a:off x="422030" y="0"/>
            <a:ext cx="8299939" cy="830997"/>
          </a:xfrm>
          <a:prstGeom prst="rect">
            <a:avLst/>
          </a:prstGeom>
          <a:noFill/>
          <a:ln>
            <a:solidFill>
              <a:schemeClr val="accent4">
                <a:lumMod val="20000"/>
                <a:lumOff val="80000"/>
              </a:schemeClr>
            </a:solidFill>
          </a:ln>
        </p:spPr>
        <p:txBody>
          <a:bodyPr wrap="square" rtlCol="0" anchor="ctr">
            <a:spAutoFit/>
          </a:bodyPr>
          <a:lstStyle/>
          <a:p>
            <a:pPr algn="ctr" defTabSz="411480"/>
            <a:r>
              <a:rPr lang="en-US" sz="2400" dirty="0">
                <a:solidFill>
                  <a:schemeClr val="accent4">
                    <a:lumMod val="20000"/>
                    <a:lumOff val="80000"/>
                  </a:schemeClr>
                </a:solidFill>
                <a:latin typeface="Calibri" panose="020F0502020204030204"/>
              </a:rPr>
              <a:t>…so that you may believe that Jesus is the Christ, the Son of God; and that believing you may have life in His name. (John 20:31)</a:t>
            </a:r>
          </a:p>
        </p:txBody>
      </p:sp>
      <p:sp>
        <p:nvSpPr>
          <p:cNvPr id="10" name="TextBox 9">
            <a:extLst>
              <a:ext uri="{FF2B5EF4-FFF2-40B4-BE49-F238E27FC236}">
                <a16:creationId xmlns:a16="http://schemas.microsoft.com/office/drawing/2014/main" id="{80A24CEE-6DD8-FE4B-A7F6-47752E14CA98}"/>
              </a:ext>
            </a:extLst>
          </p:cNvPr>
          <p:cNvSpPr txBox="1"/>
          <p:nvPr/>
        </p:nvSpPr>
        <p:spPr>
          <a:xfrm>
            <a:off x="130629" y="1081249"/>
            <a:ext cx="2351313" cy="1200329"/>
          </a:xfrm>
          <a:prstGeom prst="rect">
            <a:avLst/>
          </a:prstGeom>
          <a:noFill/>
          <a:ln>
            <a:solidFill>
              <a:schemeClr val="bg1"/>
            </a:solidFill>
          </a:ln>
        </p:spPr>
        <p:txBody>
          <a:bodyPr wrap="square" rtlCol="0">
            <a:spAutoFit/>
          </a:bodyPr>
          <a:lstStyle/>
          <a:p>
            <a:pPr algn="ctr" defTabSz="411480"/>
            <a:r>
              <a:rPr lang="en-US" sz="2400" dirty="0">
                <a:solidFill>
                  <a:schemeClr val="bg1"/>
                </a:solidFill>
                <a:latin typeface="Calibri" panose="020F0502020204030204"/>
              </a:rPr>
              <a:t>Setting up the next interactions in the gospel. </a:t>
            </a:r>
          </a:p>
        </p:txBody>
      </p:sp>
      <p:sp>
        <p:nvSpPr>
          <p:cNvPr id="11" name="TextBox 10">
            <a:extLst>
              <a:ext uri="{FF2B5EF4-FFF2-40B4-BE49-F238E27FC236}">
                <a16:creationId xmlns:a16="http://schemas.microsoft.com/office/drawing/2014/main" id="{320CC0B7-A87E-0445-8D64-A075505CDC8C}"/>
              </a:ext>
            </a:extLst>
          </p:cNvPr>
          <p:cNvSpPr txBox="1"/>
          <p:nvPr/>
        </p:nvSpPr>
        <p:spPr>
          <a:xfrm>
            <a:off x="130629" y="2281578"/>
            <a:ext cx="2351313" cy="1938992"/>
          </a:xfrm>
          <a:prstGeom prst="rect">
            <a:avLst/>
          </a:prstGeom>
          <a:noFill/>
          <a:ln>
            <a:solidFill>
              <a:schemeClr val="bg1"/>
            </a:solidFill>
          </a:ln>
        </p:spPr>
        <p:txBody>
          <a:bodyPr wrap="square" rtlCol="0">
            <a:spAutoFit/>
          </a:bodyPr>
          <a:lstStyle/>
          <a:p>
            <a:pPr algn="ctr" defTabSz="411480"/>
            <a:r>
              <a:rPr lang="en-US" sz="2400" dirty="0">
                <a:solidFill>
                  <a:schemeClr val="accent4">
                    <a:lumMod val="20000"/>
                    <a:lumOff val="80000"/>
                  </a:schemeClr>
                </a:solidFill>
                <a:latin typeface="Calibri" panose="020F0502020204030204"/>
              </a:rPr>
              <a:t>Many people will believe in Jesus’ name, but there will varying degrees of belief. </a:t>
            </a:r>
          </a:p>
        </p:txBody>
      </p:sp>
      <p:sp>
        <p:nvSpPr>
          <p:cNvPr id="12" name="TextBox 11">
            <a:extLst>
              <a:ext uri="{FF2B5EF4-FFF2-40B4-BE49-F238E27FC236}">
                <a16:creationId xmlns:a16="http://schemas.microsoft.com/office/drawing/2014/main" id="{97588475-A550-E542-94EA-08394F3DCF2C}"/>
              </a:ext>
            </a:extLst>
          </p:cNvPr>
          <p:cNvSpPr txBox="1"/>
          <p:nvPr/>
        </p:nvSpPr>
        <p:spPr>
          <a:xfrm>
            <a:off x="130629" y="4220570"/>
            <a:ext cx="2351313" cy="1200329"/>
          </a:xfrm>
          <a:prstGeom prst="rect">
            <a:avLst/>
          </a:prstGeom>
          <a:noFill/>
          <a:ln>
            <a:solidFill>
              <a:schemeClr val="bg1"/>
            </a:solidFill>
          </a:ln>
        </p:spPr>
        <p:txBody>
          <a:bodyPr wrap="square" rtlCol="0">
            <a:spAutoFit/>
          </a:bodyPr>
          <a:lstStyle/>
          <a:p>
            <a:pPr algn="ctr" defTabSz="411480"/>
            <a:r>
              <a:rPr lang="en-US" sz="2400" dirty="0">
                <a:solidFill>
                  <a:schemeClr val="bg1"/>
                </a:solidFill>
                <a:latin typeface="Calibri" panose="020F0502020204030204"/>
              </a:rPr>
              <a:t>Faith in signs alone is a shallow faith. </a:t>
            </a:r>
          </a:p>
        </p:txBody>
      </p:sp>
    </p:spTree>
    <p:extLst>
      <p:ext uri="{BB962C8B-B14F-4D97-AF65-F5344CB8AC3E}">
        <p14:creationId xmlns:p14="http://schemas.microsoft.com/office/powerpoint/2010/main" val="176269207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F24417-817D-8B4A-83B4-E707E78022D0}"/>
              </a:ext>
            </a:extLst>
          </p:cNvPr>
          <p:cNvSpPr>
            <a:spLocks noGrp="1"/>
          </p:cNvSpPr>
          <p:nvPr>
            <p:ph type="title"/>
          </p:nvPr>
        </p:nvSpPr>
        <p:spPr>
          <a:xfrm>
            <a:off x="1022985" y="0"/>
            <a:ext cx="7098030" cy="994172"/>
          </a:xfrm>
        </p:spPr>
        <p:txBody>
          <a:bodyPr>
            <a:noAutofit/>
          </a:bodyPr>
          <a:lstStyle/>
          <a:p>
            <a:pPr algn="ctr"/>
            <a:r>
              <a:rPr lang="en-US" sz="3200" dirty="0">
                <a:solidFill>
                  <a:schemeClr val="bg1"/>
                </a:solidFill>
              </a:rPr>
              <a:t>Using the method of exhaustion in </a:t>
            </a:r>
            <a:br>
              <a:rPr lang="en-US" sz="3200" dirty="0">
                <a:solidFill>
                  <a:schemeClr val="bg1"/>
                </a:solidFill>
              </a:rPr>
            </a:br>
            <a:r>
              <a:rPr lang="en-US" sz="3200" dirty="0">
                <a:solidFill>
                  <a:schemeClr val="bg1"/>
                </a:solidFill>
              </a:rPr>
              <a:t>the Gospel of John</a:t>
            </a:r>
          </a:p>
        </p:txBody>
      </p:sp>
      <p:sp>
        <p:nvSpPr>
          <p:cNvPr id="10" name="TextBox 9">
            <a:extLst>
              <a:ext uri="{FF2B5EF4-FFF2-40B4-BE49-F238E27FC236}">
                <a16:creationId xmlns:a16="http://schemas.microsoft.com/office/drawing/2014/main" id="{355CD713-CBDE-EF4A-B593-60189D0BB0B6}"/>
              </a:ext>
            </a:extLst>
          </p:cNvPr>
          <p:cNvSpPr txBox="1"/>
          <p:nvPr/>
        </p:nvSpPr>
        <p:spPr>
          <a:xfrm>
            <a:off x="7566252" y="2488592"/>
            <a:ext cx="65" cy="162032"/>
          </a:xfrm>
          <a:prstGeom prst="rect">
            <a:avLst/>
          </a:prstGeom>
          <a:noFill/>
        </p:spPr>
        <p:txBody>
          <a:bodyPr wrap="none" lIns="0" tIns="0" rIns="0" bIns="0" rtlCol="0">
            <a:spAutoFit/>
          </a:bodyPr>
          <a:lstStyle/>
          <a:p>
            <a:endParaRPr lang="en-US" sz="1053" dirty="0"/>
          </a:p>
        </p:txBody>
      </p:sp>
      <p:sp>
        <p:nvSpPr>
          <p:cNvPr id="17" name="Rectangle 16">
            <a:extLst>
              <a:ext uri="{FF2B5EF4-FFF2-40B4-BE49-F238E27FC236}">
                <a16:creationId xmlns:a16="http://schemas.microsoft.com/office/drawing/2014/main" id="{E9127CD7-3235-A14C-A3BC-87DA21BA29E9}"/>
              </a:ext>
            </a:extLst>
          </p:cNvPr>
          <p:cNvSpPr/>
          <p:nvPr/>
        </p:nvSpPr>
        <p:spPr>
          <a:xfrm>
            <a:off x="439900" y="1938595"/>
            <a:ext cx="1602274" cy="1616745"/>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89B30FFE-D478-E040-9457-CC6E893A0846}"/>
              </a:ext>
            </a:extLst>
          </p:cNvPr>
          <p:cNvSpPr/>
          <p:nvPr/>
        </p:nvSpPr>
        <p:spPr>
          <a:xfrm>
            <a:off x="6428403" y="1341982"/>
            <a:ext cx="2275697" cy="2303929"/>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5091F884-ED8E-3645-8391-C6D8130239DC}"/>
              </a:ext>
            </a:extLst>
          </p:cNvPr>
          <p:cNvSpPr/>
          <p:nvPr/>
        </p:nvSpPr>
        <p:spPr>
          <a:xfrm>
            <a:off x="3434151" y="1336627"/>
            <a:ext cx="2275697" cy="2303929"/>
          </a:xfrm>
          <a:prstGeom prst="ellipse">
            <a:avLst/>
          </a:prstGeom>
          <a:no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053" dirty="0"/>
          </a:p>
          <a:p>
            <a:pPr algn="ctr"/>
            <a:r>
              <a:rPr lang="en-US" sz="1800" dirty="0"/>
              <a:t>	</a:t>
            </a:r>
          </a:p>
        </p:txBody>
      </p:sp>
      <p:sp>
        <p:nvSpPr>
          <p:cNvPr id="23" name="TextBox 22">
            <a:extLst>
              <a:ext uri="{FF2B5EF4-FFF2-40B4-BE49-F238E27FC236}">
                <a16:creationId xmlns:a16="http://schemas.microsoft.com/office/drawing/2014/main" id="{D0654698-CE79-534F-B1A2-5D29F270CAA5}"/>
              </a:ext>
            </a:extLst>
          </p:cNvPr>
          <p:cNvSpPr txBox="1"/>
          <p:nvPr/>
        </p:nvSpPr>
        <p:spPr>
          <a:xfrm>
            <a:off x="2994408" y="3665871"/>
            <a:ext cx="3155182" cy="1754326"/>
          </a:xfrm>
          <a:prstGeom prst="rect">
            <a:avLst/>
          </a:prstGeom>
          <a:noFill/>
        </p:spPr>
        <p:txBody>
          <a:bodyPr wrap="square" rtlCol="0">
            <a:spAutoFit/>
          </a:bodyPr>
          <a:lstStyle/>
          <a:p>
            <a:pPr algn="ctr"/>
            <a:r>
              <a:rPr lang="en-US" dirty="0">
                <a:solidFill>
                  <a:schemeClr val="bg1"/>
                </a:solidFill>
              </a:rPr>
              <a:t>In John 2  Jesus will: </a:t>
            </a:r>
          </a:p>
          <a:p>
            <a:pPr algn="ctr"/>
            <a:r>
              <a:rPr lang="en-US" dirty="0">
                <a:solidFill>
                  <a:schemeClr val="bg1"/>
                </a:solidFill>
              </a:rPr>
              <a:t>Tell His mother: “Woman what does this have to do with Me?”</a:t>
            </a:r>
          </a:p>
          <a:p>
            <a:pPr algn="ctr"/>
            <a:r>
              <a:rPr lang="en-US" dirty="0">
                <a:solidFill>
                  <a:schemeClr val="bg1"/>
                </a:solidFill>
              </a:rPr>
              <a:t>Turn water to wine. </a:t>
            </a:r>
          </a:p>
          <a:p>
            <a:pPr algn="ctr"/>
            <a:r>
              <a:rPr lang="en-US" dirty="0">
                <a:solidFill>
                  <a:schemeClr val="bg1"/>
                </a:solidFill>
              </a:rPr>
              <a:t>Make a whip and kick people out of </a:t>
            </a:r>
            <a:r>
              <a:rPr lang="en-US">
                <a:solidFill>
                  <a:schemeClr val="bg1"/>
                </a:solidFill>
              </a:rPr>
              <a:t>the temple. </a:t>
            </a:r>
            <a:endParaRPr lang="en-US" dirty="0">
              <a:solidFill>
                <a:schemeClr val="bg1"/>
              </a:solidFill>
            </a:endParaRPr>
          </a:p>
        </p:txBody>
      </p:sp>
      <p:sp>
        <p:nvSpPr>
          <p:cNvPr id="24" name="TextBox 23">
            <a:extLst>
              <a:ext uri="{FF2B5EF4-FFF2-40B4-BE49-F238E27FC236}">
                <a16:creationId xmlns:a16="http://schemas.microsoft.com/office/drawing/2014/main" id="{637C9452-C3CF-164E-B066-783FA71728FA}"/>
              </a:ext>
            </a:extLst>
          </p:cNvPr>
          <p:cNvSpPr txBox="1"/>
          <p:nvPr/>
        </p:nvSpPr>
        <p:spPr>
          <a:xfrm>
            <a:off x="0" y="3665871"/>
            <a:ext cx="2994408" cy="1754326"/>
          </a:xfrm>
          <a:prstGeom prst="rect">
            <a:avLst/>
          </a:prstGeom>
          <a:noFill/>
        </p:spPr>
        <p:txBody>
          <a:bodyPr wrap="square" rtlCol="0">
            <a:spAutoFit/>
          </a:bodyPr>
          <a:lstStyle/>
          <a:p>
            <a:pPr algn="ctr"/>
            <a:r>
              <a:rPr lang="en-US" dirty="0">
                <a:solidFill>
                  <a:schemeClr val="bg1"/>
                </a:solidFill>
              </a:rPr>
              <a:t>Remember who Jesus is in John 1: </a:t>
            </a:r>
          </a:p>
          <a:p>
            <a:pPr algn="ctr"/>
            <a:r>
              <a:rPr lang="en-US" dirty="0">
                <a:solidFill>
                  <a:schemeClr val="bg1"/>
                </a:solidFill>
              </a:rPr>
              <a:t>God, Himself</a:t>
            </a:r>
          </a:p>
          <a:p>
            <a:pPr algn="ctr"/>
            <a:r>
              <a:rPr lang="en-US" dirty="0">
                <a:solidFill>
                  <a:schemeClr val="bg1"/>
                </a:solidFill>
              </a:rPr>
              <a:t>Light to people in darkness</a:t>
            </a:r>
          </a:p>
          <a:p>
            <a:pPr algn="ctr"/>
            <a:r>
              <a:rPr lang="en-US" dirty="0">
                <a:solidFill>
                  <a:schemeClr val="bg1"/>
                </a:solidFill>
              </a:rPr>
              <a:t>The Lamb of God who takes away the sins of the world</a:t>
            </a:r>
          </a:p>
        </p:txBody>
      </p:sp>
      <p:sp>
        <p:nvSpPr>
          <p:cNvPr id="25" name="TextBox 24">
            <a:extLst>
              <a:ext uri="{FF2B5EF4-FFF2-40B4-BE49-F238E27FC236}">
                <a16:creationId xmlns:a16="http://schemas.microsoft.com/office/drawing/2014/main" id="{19B9665E-1E9E-4245-B238-506B76D1D554}"/>
              </a:ext>
            </a:extLst>
          </p:cNvPr>
          <p:cNvSpPr txBox="1"/>
          <p:nvPr/>
        </p:nvSpPr>
        <p:spPr>
          <a:xfrm>
            <a:off x="6149590" y="3640556"/>
            <a:ext cx="2994410" cy="2031325"/>
          </a:xfrm>
          <a:prstGeom prst="rect">
            <a:avLst/>
          </a:prstGeom>
          <a:noFill/>
        </p:spPr>
        <p:txBody>
          <a:bodyPr wrap="square" rtlCol="0">
            <a:spAutoFit/>
          </a:bodyPr>
          <a:lstStyle/>
          <a:p>
            <a:pPr algn="ctr"/>
            <a:r>
              <a:rPr lang="en-US" dirty="0">
                <a:solidFill>
                  <a:schemeClr val="bg1"/>
                </a:solidFill>
              </a:rPr>
              <a:t>Remember who Jesus is in John 3: </a:t>
            </a:r>
          </a:p>
          <a:p>
            <a:pPr algn="ctr"/>
            <a:r>
              <a:rPr lang="en-US" dirty="0">
                <a:solidFill>
                  <a:schemeClr val="bg1"/>
                </a:solidFill>
              </a:rPr>
              <a:t>The One lifted up to draw all peoples to Himself. </a:t>
            </a:r>
          </a:p>
          <a:p>
            <a:pPr algn="ctr"/>
            <a:r>
              <a:rPr lang="en-US" dirty="0">
                <a:solidFill>
                  <a:schemeClr val="bg1"/>
                </a:solidFill>
              </a:rPr>
              <a:t>The beloved Son of God sent into the world so that none would perish. </a:t>
            </a:r>
          </a:p>
        </p:txBody>
      </p:sp>
    </p:spTree>
    <p:extLst>
      <p:ext uri="{BB962C8B-B14F-4D97-AF65-F5344CB8AC3E}">
        <p14:creationId xmlns:p14="http://schemas.microsoft.com/office/powerpoint/2010/main" val="321558423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5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fade">
                                      <p:cBhvr>
                                        <p:cTn id="12" dur="500"/>
                                        <p:tgtEl>
                                          <p:spTgt spid="2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fade">
                                      <p:cBhvr>
                                        <p:cTn id="1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P spid="25"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8FE3FA-1986-9248-B1C9-5D3ACF699B24}"/>
              </a:ext>
            </a:extLst>
          </p:cNvPr>
          <p:cNvSpPr>
            <a:spLocks noGrp="1"/>
          </p:cNvSpPr>
          <p:nvPr>
            <p:ph type="ctrTitle"/>
          </p:nvPr>
        </p:nvSpPr>
        <p:spPr>
          <a:xfrm>
            <a:off x="1485900" y="405333"/>
            <a:ext cx="6172200" cy="1790700"/>
          </a:xfrm>
        </p:spPr>
        <p:txBody>
          <a:bodyPr>
            <a:normAutofit/>
          </a:bodyPr>
          <a:lstStyle/>
          <a:p>
            <a:r>
              <a:rPr lang="en-US" sz="5400" dirty="0">
                <a:solidFill>
                  <a:schemeClr val="bg1"/>
                </a:solidFill>
              </a:rPr>
              <a:t>Gospel of John</a:t>
            </a:r>
          </a:p>
        </p:txBody>
      </p:sp>
      <p:sp>
        <p:nvSpPr>
          <p:cNvPr id="3" name="Subtitle 2">
            <a:extLst>
              <a:ext uri="{FF2B5EF4-FFF2-40B4-BE49-F238E27FC236}">
                <a16:creationId xmlns:a16="http://schemas.microsoft.com/office/drawing/2014/main" id="{E794210B-07BF-1D49-9147-8010E5ACDEAD}"/>
              </a:ext>
            </a:extLst>
          </p:cNvPr>
          <p:cNvSpPr>
            <a:spLocks noGrp="1"/>
          </p:cNvSpPr>
          <p:nvPr>
            <p:ph type="subTitle" idx="1"/>
          </p:nvPr>
        </p:nvSpPr>
        <p:spPr>
          <a:xfrm>
            <a:off x="1485900" y="2265088"/>
            <a:ext cx="6172200" cy="1241822"/>
          </a:xfrm>
        </p:spPr>
        <p:txBody>
          <a:bodyPr>
            <a:normAutofit/>
          </a:bodyPr>
          <a:lstStyle/>
          <a:p>
            <a:r>
              <a:rPr lang="en-US" sz="2880" dirty="0">
                <a:solidFill>
                  <a:schemeClr val="bg1"/>
                </a:solidFill>
              </a:rPr>
              <a:t>2:1-23</a:t>
            </a:r>
          </a:p>
          <a:p>
            <a:r>
              <a:rPr lang="en-US" sz="2880" dirty="0">
                <a:solidFill>
                  <a:schemeClr val="bg1"/>
                </a:solidFill>
              </a:rPr>
              <a:t>(Jesus’ first sign)</a:t>
            </a:r>
          </a:p>
        </p:txBody>
      </p:sp>
      <p:sp>
        <p:nvSpPr>
          <p:cNvPr id="4" name="TextBox 3">
            <a:extLst>
              <a:ext uri="{FF2B5EF4-FFF2-40B4-BE49-F238E27FC236}">
                <a16:creationId xmlns:a16="http://schemas.microsoft.com/office/drawing/2014/main" id="{65B09133-C349-DD41-8E7F-B86F52DFBC77}"/>
              </a:ext>
            </a:extLst>
          </p:cNvPr>
          <p:cNvSpPr txBox="1"/>
          <p:nvPr/>
        </p:nvSpPr>
        <p:spPr>
          <a:xfrm>
            <a:off x="1485900" y="3688487"/>
            <a:ext cx="6172200" cy="1200329"/>
          </a:xfrm>
          <a:prstGeom prst="rect">
            <a:avLst/>
          </a:prstGeom>
          <a:noFill/>
          <a:ln>
            <a:solidFill>
              <a:schemeClr val="bg1"/>
            </a:solidFill>
          </a:ln>
        </p:spPr>
        <p:txBody>
          <a:bodyPr wrap="square" rtlCol="0" anchor="ctr">
            <a:spAutoFit/>
          </a:bodyPr>
          <a:lstStyle/>
          <a:p>
            <a:pPr algn="ctr" defTabSz="411480"/>
            <a:r>
              <a:rPr lang="en-US" sz="2400" dirty="0">
                <a:solidFill>
                  <a:prstClr val="white"/>
                </a:solidFill>
                <a:latin typeface="Calibri" panose="020F0502020204030204"/>
              </a:rPr>
              <a:t>…so that you may believe that Jesus is the Christ, the Son of God; and that believing you may have life in His name. (John 20:31)</a:t>
            </a:r>
          </a:p>
        </p:txBody>
      </p:sp>
    </p:spTree>
    <p:extLst>
      <p:ext uri="{BB962C8B-B14F-4D97-AF65-F5344CB8AC3E}">
        <p14:creationId xmlns:p14="http://schemas.microsoft.com/office/powerpoint/2010/main" val="24957312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C32A9557-1FBB-F547-ACA7-175F5651C466}"/>
              </a:ext>
            </a:extLst>
          </p:cNvPr>
          <p:cNvSpPr>
            <a:spLocks noGrp="1"/>
          </p:cNvSpPr>
          <p:nvPr>
            <p:ph sz="half" idx="1"/>
          </p:nvPr>
        </p:nvSpPr>
        <p:spPr>
          <a:xfrm>
            <a:off x="3094892" y="1081249"/>
            <a:ext cx="6049107" cy="4348002"/>
          </a:xfrm>
        </p:spPr>
        <p:txBody>
          <a:bodyPr>
            <a:normAutofit lnSpcReduction="10000"/>
          </a:bodyPr>
          <a:lstStyle/>
          <a:p>
            <a:pPr marL="0" indent="0" algn="ctr">
              <a:buNone/>
            </a:pPr>
            <a:r>
              <a:rPr lang="en-US" sz="3200" dirty="0">
                <a:solidFill>
                  <a:schemeClr val="bg1"/>
                </a:solidFill>
              </a:rPr>
              <a:t>1 On the third day there was a wedding in Cana of Galilee, and the mother of Jesus was there; 2 and both Jesus and His disciples were invited to the wedding. 3 When the wine ran out, the mother of Jesus said to Him, "They have no wine." 4 And Jesus said to her, "Woman, what does that have to do with us? My hour has not yet come." </a:t>
            </a:r>
          </a:p>
        </p:txBody>
      </p:sp>
      <p:sp>
        <p:nvSpPr>
          <p:cNvPr id="7" name="TextBox 6">
            <a:extLst>
              <a:ext uri="{FF2B5EF4-FFF2-40B4-BE49-F238E27FC236}">
                <a16:creationId xmlns:a16="http://schemas.microsoft.com/office/drawing/2014/main" id="{352EEC8F-B826-894A-9311-F95B1CEC1513}"/>
              </a:ext>
            </a:extLst>
          </p:cNvPr>
          <p:cNvSpPr txBox="1"/>
          <p:nvPr/>
        </p:nvSpPr>
        <p:spPr>
          <a:xfrm>
            <a:off x="422030" y="0"/>
            <a:ext cx="8299939" cy="830997"/>
          </a:xfrm>
          <a:prstGeom prst="rect">
            <a:avLst/>
          </a:prstGeom>
          <a:noFill/>
          <a:ln>
            <a:solidFill>
              <a:schemeClr val="accent4">
                <a:lumMod val="20000"/>
                <a:lumOff val="80000"/>
              </a:schemeClr>
            </a:solidFill>
          </a:ln>
        </p:spPr>
        <p:txBody>
          <a:bodyPr wrap="square" rtlCol="0" anchor="ctr">
            <a:spAutoFit/>
          </a:bodyPr>
          <a:lstStyle/>
          <a:p>
            <a:pPr algn="ctr" defTabSz="411480"/>
            <a:r>
              <a:rPr lang="en-US" sz="2400" dirty="0">
                <a:solidFill>
                  <a:schemeClr val="accent4">
                    <a:lumMod val="20000"/>
                    <a:lumOff val="80000"/>
                  </a:schemeClr>
                </a:solidFill>
                <a:latin typeface="Calibri" panose="020F0502020204030204"/>
              </a:rPr>
              <a:t>…so that you may believe that Jesus is the Christ, the Son of God; and that believing you may have life in His name. (John 20:31)</a:t>
            </a:r>
          </a:p>
        </p:txBody>
      </p:sp>
      <p:sp>
        <p:nvSpPr>
          <p:cNvPr id="8" name="TextBox 7">
            <a:extLst>
              <a:ext uri="{FF2B5EF4-FFF2-40B4-BE49-F238E27FC236}">
                <a16:creationId xmlns:a16="http://schemas.microsoft.com/office/drawing/2014/main" id="{1B267DCC-464D-CF4F-8C7C-BD4A568EF19E}"/>
              </a:ext>
            </a:extLst>
          </p:cNvPr>
          <p:cNvSpPr txBox="1"/>
          <p:nvPr/>
        </p:nvSpPr>
        <p:spPr>
          <a:xfrm>
            <a:off x="130629" y="1081249"/>
            <a:ext cx="2351313" cy="424732"/>
          </a:xfrm>
          <a:prstGeom prst="rect">
            <a:avLst/>
          </a:prstGeom>
          <a:noFill/>
          <a:ln>
            <a:solidFill>
              <a:schemeClr val="bg1"/>
            </a:solidFill>
          </a:ln>
        </p:spPr>
        <p:txBody>
          <a:bodyPr wrap="square" rtlCol="0">
            <a:spAutoFit/>
          </a:bodyPr>
          <a:lstStyle/>
          <a:p>
            <a:pPr algn="ctr" defTabSz="411480"/>
            <a:r>
              <a:rPr lang="en-US" sz="2160" dirty="0">
                <a:solidFill>
                  <a:schemeClr val="bg1"/>
                </a:solidFill>
                <a:latin typeface="Calibri" panose="020F0502020204030204"/>
              </a:rPr>
              <a:t>Setting the Scene</a:t>
            </a:r>
          </a:p>
        </p:txBody>
      </p:sp>
      <p:sp>
        <p:nvSpPr>
          <p:cNvPr id="10" name="TextBox 9">
            <a:extLst>
              <a:ext uri="{FF2B5EF4-FFF2-40B4-BE49-F238E27FC236}">
                <a16:creationId xmlns:a16="http://schemas.microsoft.com/office/drawing/2014/main" id="{97E9B2BB-A78E-FC4C-8680-D636EF71736F}"/>
              </a:ext>
            </a:extLst>
          </p:cNvPr>
          <p:cNvSpPr txBox="1"/>
          <p:nvPr/>
        </p:nvSpPr>
        <p:spPr>
          <a:xfrm>
            <a:off x="130629" y="1496747"/>
            <a:ext cx="2351313" cy="1089529"/>
          </a:xfrm>
          <a:prstGeom prst="rect">
            <a:avLst/>
          </a:prstGeom>
          <a:noFill/>
          <a:ln>
            <a:solidFill>
              <a:schemeClr val="bg1"/>
            </a:solidFill>
          </a:ln>
        </p:spPr>
        <p:txBody>
          <a:bodyPr wrap="square" rtlCol="0">
            <a:spAutoFit/>
          </a:bodyPr>
          <a:lstStyle/>
          <a:p>
            <a:pPr algn="ctr" defTabSz="411480"/>
            <a:r>
              <a:rPr lang="en-US" sz="2160" dirty="0">
                <a:solidFill>
                  <a:schemeClr val="accent4">
                    <a:lumMod val="20000"/>
                    <a:lumOff val="80000"/>
                  </a:schemeClr>
                </a:solidFill>
                <a:latin typeface="Calibri" panose="020F0502020204030204"/>
              </a:rPr>
              <a:t>Jesus and His disciples are at a wedding</a:t>
            </a:r>
          </a:p>
        </p:txBody>
      </p:sp>
      <p:sp>
        <p:nvSpPr>
          <p:cNvPr id="9" name="TextBox 8">
            <a:extLst>
              <a:ext uri="{FF2B5EF4-FFF2-40B4-BE49-F238E27FC236}">
                <a16:creationId xmlns:a16="http://schemas.microsoft.com/office/drawing/2014/main" id="{D2477DEA-3FA3-2C4A-A024-613810E46A26}"/>
              </a:ext>
            </a:extLst>
          </p:cNvPr>
          <p:cNvSpPr txBox="1"/>
          <p:nvPr/>
        </p:nvSpPr>
        <p:spPr>
          <a:xfrm>
            <a:off x="130629" y="2586276"/>
            <a:ext cx="2351313" cy="757130"/>
          </a:xfrm>
          <a:prstGeom prst="rect">
            <a:avLst/>
          </a:prstGeom>
          <a:noFill/>
          <a:ln>
            <a:solidFill>
              <a:schemeClr val="bg1"/>
            </a:solidFill>
          </a:ln>
        </p:spPr>
        <p:txBody>
          <a:bodyPr wrap="square" rtlCol="0">
            <a:spAutoFit/>
          </a:bodyPr>
          <a:lstStyle/>
          <a:p>
            <a:pPr algn="ctr" defTabSz="411480"/>
            <a:r>
              <a:rPr lang="en-US" sz="2160" dirty="0">
                <a:solidFill>
                  <a:schemeClr val="bg1"/>
                </a:solidFill>
                <a:latin typeface="Calibri" panose="020F0502020204030204"/>
              </a:rPr>
              <a:t>They run out of wine </a:t>
            </a:r>
          </a:p>
        </p:txBody>
      </p:sp>
    </p:spTree>
    <p:extLst>
      <p:ext uri="{BB962C8B-B14F-4D97-AF65-F5344CB8AC3E}">
        <p14:creationId xmlns:p14="http://schemas.microsoft.com/office/powerpoint/2010/main" val="7836521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C32A9557-1FBB-F547-ACA7-175F5651C466}"/>
              </a:ext>
            </a:extLst>
          </p:cNvPr>
          <p:cNvSpPr>
            <a:spLocks noGrp="1"/>
          </p:cNvSpPr>
          <p:nvPr>
            <p:ph sz="half" idx="1"/>
          </p:nvPr>
        </p:nvSpPr>
        <p:spPr>
          <a:xfrm>
            <a:off x="3094892" y="1081249"/>
            <a:ext cx="6049107" cy="4348002"/>
          </a:xfrm>
        </p:spPr>
        <p:txBody>
          <a:bodyPr>
            <a:normAutofit lnSpcReduction="10000"/>
          </a:bodyPr>
          <a:lstStyle/>
          <a:p>
            <a:pPr marL="0" indent="0" algn="ctr">
              <a:buNone/>
            </a:pPr>
            <a:r>
              <a:rPr lang="en-US" sz="3200" dirty="0">
                <a:solidFill>
                  <a:schemeClr val="bg1"/>
                </a:solidFill>
              </a:rPr>
              <a:t>1 On the third day there was a wedding in Cana of Galilee, and the mother of Jesus was there; 2 and both Jesus and His disciples were invited to the wedding. 3 When the wine ran out, </a:t>
            </a:r>
            <a:r>
              <a:rPr lang="en-US" sz="3200" dirty="0">
                <a:solidFill>
                  <a:srgbClr val="FFFF00"/>
                </a:solidFill>
              </a:rPr>
              <a:t>the mother of Jesus said to Him</a:t>
            </a:r>
            <a:r>
              <a:rPr lang="en-US" sz="3200" dirty="0">
                <a:solidFill>
                  <a:schemeClr val="bg1"/>
                </a:solidFill>
              </a:rPr>
              <a:t>, "They have no wine." 4 And Jesus said to her, "Woman, what does that have to do with us? My hour has not yet come." </a:t>
            </a:r>
          </a:p>
        </p:txBody>
      </p:sp>
      <p:sp>
        <p:nvSpPr>
          <p:cNvPr id="7" name="TextBox 6">
            <a:extLst>
              <a:ext uri="{FF2B5EF4-FFF2-40B4-BE49-F238E27FC236}">
                <a16:creationId xmlns:a16="http://schemas.microsoft.com/office/drawing/2014/main" id="{352EEC8F-B826-894A-9311-F95B1CEC1513}"/>
              </a:ext>
            </a:extLst>
          </p:cNvPr>
          <p:cNvSpPr txBox="1"/>
          <p:nvPr/>
        </p:nvSpPr>
        <p:spPr>
          <a:xfrm>
            <a:off x="422030" y="0"/>
            <a:ext cx="8299939" cy="830997"/>
          </a:xfrm>
          <a:prstGeom prst="rect">
            <a:avLst/>
          </a:prstGeom>
          <a:noFill/>
          <a:ln>
            <a:solidFill>
              <a:schemeClr val="accent4">
                <a:lumMod val="20000"/>
                <a:lumOff val="80000"/>
              </a:schemeClr>
            </a:solidFill>
          </a:ln>
        </p:spPr>
        <p:txBody>
          <a:bodyPr wrap="square" rtlCol="0" anchor="ctr">
            <a:spAutoFit/>
          </a:bodyPr>
          <a:lstStyle/>
          <a:p>
            <a:pPr algn="ctr" defTabSz="411480"/>
            <a:r>
              <a:rPr lang="en-US" sz="2400" dirty="0">
                <a:solidFill>
                  <a:schemeClr val="accent4">
                    <a:lumMod val="20000"/>
                    <a:lumOff val="80000"/>
                  </a:schemeClr>
                </a:solidFill>
                <a:latin typeface="Calibri" panose="020F0502020204030204"/>
              </a:rPr>
              <a:t>…so that you may believe that Jesus is the Christ, the Son of God; and that believing you may have life in His name. (John 20:31)</a:t>
            </a:r>
          </a:p>
        </p:txBody>
      </p:sp>
      <p:sp>
        <p:nvSpPr>
          <p:cNvPr id="8" name="TextBox 7">
            <a:extLst>
              <a:ext uri="{FF2B5EF4-FFF2-40B4-BE49-F238E27FC236}">
                <a16:creationId xmlns:a16="http://schemas.microsoft.com/office/drawing/2014/main" id="{1B267DCC-464D-CF4F-8C7C-BD4A568EF19E}"/>
              </a:ext>
            </a:extLst>
          </p:cNvPr>
          <p:cNvSpPr txBox="1"/>
          <p:nvPr/>
        </p:nvSpPr>
        <p:spPr>
          <a:xfrm>
            <a:off x="130629" y="1081249"/>
            <a:ext cx="2351313" cy="424732"/>
          </a:xfrm>
          <a:prstGeom prst="rect">
            <a:avLst/>
          </a:prstGeom>
          <a:noFill/>
          <a:ln>
            <a:solidFill>
              <a:schemeClr val="bg1"/>
            </a:solidFill>
          </a:ln>
        </p:spPr>
        <p:txBody>
          <a:bodyPr wrap="square" rtlCol="0">
            <a:spAutoFit/>
          </a:bodyPr>
          <a:lstStyle/>
          <a:p>
            <a:pPr algn="ctr" defTabSz="411480"/>
            <a:r>
              <a:rPr lang="en-US" sz="2160" dirty="0">
                <a:solidFill>
                  <a:schemeClr val="bg1"/>
                </a:solidFill>
                <a:latin typeface="Calibri" panose="020F0502020204030204"/>
              </a:rPr>
              <a:t>Setting the Scene</a:t>
            </a:r>
          </a:p>
        </p:txBody>
      </p:sp>
      <p:sp>
        <p:nvSpPr>
          <p:cNvPr id="10" name="TextBox 9">
            <a:extLst>
              <a:ext uri="{FF2B5EF4-FFF2-40B4-BE49-F238E27FC236}">
                <a16:creationId xmlns:a16="http://schemas.microsoft.com/office/drawing/2014/main" id="{97E9B2BB-A78E-FC4C-8680-D636EF71736F}"/>
              </a:ext>
            </a:extLst>
          </p:cNvPr>
          <p:cNvSpPr txBox="1"/>
          <p:nvPr/>
        </p:nvSpPr>
        <p:spPr>
          <a:xfrm>
            <a:off x="130629" y="1496747"/>
            <a:ext cx="2351313" cy="1089529"/>
          </a:xfrm>
          <a:prstGeom prst="rect">
            <a:avLst/>
          </a:prstGeom>
          <a:noFill/>
          <a:ln>
            <a:solidFill>
              <a:schemeClr val="bg1"/>
            </a:solidFill>
          </a:ln>
        </p:spPr>
        <p:txBody>
          <a:bodyPr wrap="square" rtlCol="0">
            <a:spAutoFit/>
          </a:bodyPr>
          <a:lstStyle/>
          <a:p>
            <a:pPr algn="ctr" defTabSz="411480"/>
            <a:r>
              <a:rPr lang="en-US" sz="2160" dirty="0">
                <a:solidFill>
                  <a:schemeClr val="accent4">
                    <a:lumMod val="20000"/>
                    <a:lumOff val="80000"/>
                  </a:schemeClr>
                </a:solidFill>
                <a:latin typeface="Calibri" panose="020F0502020204030204"/>
              </a:rPr>
              <a:t>Jesus and His disciples are at a wedding</a:t>
            </a:r>
          </a:p>
        </p:txBody>
      </p:sp>
      <p:sp>
        <p:nvSpPr>
          <p:cNvPr id="9" name="TextBox 8">
            <a:extLst>
              <a:ext uri="{FF2B5EF4-FFF2-40B4-BE49-F238E27FC236}">
                <a16:creationId xmlns:a16="http://schemas.microsoft.com/office/drawing/2014/main" id="{D2477DEA-3FA3-2C4A-A024-613810E46A26}"/>
              </a:ext>
            </a:extLst>
          </p:cNvPr>
          <p:cNvSpPr txBox="1"/>
          <p:nvPr/>
        </p:nvSpPr>
        <p:spPr>
          <a:xfrm>
            <a:off x="130629" y="2586276"/>
            <a:ext cx="2351313" cy="757130"/>
          </a:xfrm>
          <a:prstGeom prst="rect">
            <a:avLst/>
          </a:prstGeom>
          <a:noFill/>
          <a:ln>
            <a:solidFill>
              <a:schemeClr val="bg1"/>
            </a:solidFill>
          </a:ln>
        </p:spPr>
        <p:txBody>
          <a:bodyPr wrap="square" rtlCol="0">
            <a:spAutoFit/>
          </a:bodyPr>
          <a:lstStyle/>
          <a:p>
            <a:pPr algn="ctr" defTabSz="411480"/>
            <a:r>
              <a:rPr lang="en-US" sz="2160" dirty="0">
                <a:solidFill>
                  <a:schemeClr val="bg1"/>
                </a:solidFill>
                <a:latin typeface="Calibri" panose="020F0502020204030204"/>
              </a:rPr>
              <a:t>They run out of wine </a:t>
            </a:r>
          </a:p>
        </p:txBody>
      </p:sp>
      <p:sp>
        <p:nvSpPr>
          <p:cNvPr id="11" name="TextBox 10">
            <a:extLst>
              <a:ext uri="{FF2B5EF4-FFF2-40B4-BE49-F238E27FC236}">
                <a16:creationId xmlns:a16="http://schemas.microsoft.com/office/drawing/2014/main" id="{E4D6D6EE-B031-3C4F-A961-A56DFAFF8C19}"/>
              </a:ext>
            </a:extLst>
          </p:cNvPr>
          <p:cNvSpPr txBox="1"/>
          <p:nvPr/>
        </p:nvSpPr>
        <p:spPr>
          <a:xfrm>
            <a:off x="130629" y="3343406"/>
            <a:ext cx="2351313" cy="1421928"/>
          </a:xfrm>
          <a:prstGeom prst="rect">
            <a:avLst/>
          </a:prstGeom>
          <a:noFill/>
          <a:ln>
            <a:solidFill>
              <a:schemeClr val="bg1"/>
            </a:solidFill>
          </a:ln>
        </p:spPr>
        <p:txBody>
          <a:bodyPr wrap="square" rtlCol="0">
            <a:spAutoFit/>
          </a:bodyPr>
          <a:lstStyle/>
          <a:p>
            <a:pPr algn="ctr" defTabSz="411480"/>
            <a:r>
              <a:rPr lang="en-US" sz="2160" dirty="0">
                <a:solidFill>
                  <a:schemeClr val="accent4">
                    <a:lumMod val="20000"/>
                    <a:lumOff val="80000"/>
                  </a:schemeClr>
                </a:solidFill>
                <a:latin typeface="Calibri" panose="020F0502020204030204"/>
              </a:rPr>
              <a:t>Mary seems to know about Jesus’ power, though not His schedule</a:t>
            </a:r>
          </a:p>
        </p:txBody>
      </p:sp>
    </p:spTree>
    <p:extLst>
      <p:ext uri="{BB962C8B-B14F-4D97-AF65-F5344CB8AC3E}">
        <p14:creationId xmlns:p14="http://schemas.microsoft.com/office/powerpoint/2010/main" val="428252550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C32A9557-1FBB-F547-ACA7-175F5651C466}"/>
              </a:ext>
            </a:extLst>
          </p:cNvPr>
          <p:cNvSpPr>
            <a:spLocks noGrp="1"/>
          </p:cNvSpPr>
          <p:nvPr>
            <p:ph sz="half" idx="1"/>
          </p:nvPr>
        </p:nvSpPr>
        <p:spPr>
          <a:xfrm>
            <a:off x="3094892" y="1081249"/>
            <a:ext cx="6049107" cy="4348002"/>
          </a:xfrm>
        </p:spPr>
        <p:txBody>
          <a:bodyPr>
            <a:normAutofit lnSpcReduction="10000"/>
          </a:bodyPr>
          <a:lstStyle/>
          <a:p>
            <a:pPr marL="0" indent="0" algn="ctr">
              <a:buNone/>
            </a:pPr>
            <a:r>
              <a:rPr lang="en-US" sz="3200" dirty="0">
                <a:solidFill>
                  <a:schemeClr val="bg1"/>
                </a:solidFill>
              </a:rPr>
              <a:t>1 On the third day there was a wedding in Cana of Galilee, and the mother of Jesus was there; 2 and both Jesus and His disciples were invited to the wedding. 3 When the wine ran out, the mother of Jesus said to Him, "They have no wine." 4 And Jesus said to her, "</a:t>
            </a:r>
            <a:r>
              <a:rPr lang="en-US" sz="3200" dirty="0">
                <a:solidFill>
                  <a:srgbClr val="FFFF00"/>
                </a:solidFill>
              </a:rPr>
              <a:t>Woman, what does that have to do with us? My hour has not yet come.</a:t>
            </a:r>
            <a:r>
              <a:rPr lang="en-US" sz="3200" dirty="0">
                <a:solidFill>
                  <a:schemeClr val="bg1"/>
                </a:solidFill>
              </a:rPr>
              <a:t>" </a:t>
            </a:r>
          </a:p>
        </p:txBody>
      </p:sp>
      <p:sp>
        <p:nvSpPr>
          <p:cNvPr id="7" name="TextBox 6">
            <a:extLst>
              <a:ext uri="{FF2B5EF4-FFF2-40B4-BE49-F238E27FC236}">
                <a16:creationId xmlns:a16="http://schemas.microsoft.com/office/drawing/2014/main" id="{352EEC8F-B826-894A-9311-F95B1CEC1513}"/>
              </a:ext>
            </a:extLst>
          </p:cNvPr>
          <p:cNvSpPr txBox="1"/>
          <p:nvPr/>
        </p:nvSpPr>
        <p:spPr>
          <a:xfrm>
            <a:off x="422030" y="0"/>
            <a:ext cx="8299939" cy="830997"/>
          </a:xfrm>
          <a:prstGeom prst="rect">
            <a:avLst/>
          </a:prstGeom>
          <a:noFill/>
          <a:ln>
            <a:solidFill>
              <a:schemeClr val="accent4">
                <a:lumMod val="20000"/>
                <a:lumOff val="80000"/>
              </a:schemeClr>
            </a:solidFill>
          </a:ln>
        </p:spPr>
        <p:txBody>
          <a:bodyPr wrap="square" rtlCol="0" anchor="ctr">
            <a:spAutoFit/>
          </a:bodyPr>
          <a:lstStyle/>
          <a:p>
            <a:pPr algn="ctr" defTabSz="411480"/>
            <a:r>
              <a:rPr lang="en-US" sz="2400" dirty="0">
                <a:solidFill>
                  <a:schemeClr val="accent4">
                    <a:lumMod val="20000"/>
                    <a:lumOff val="80000"/>
                  </a:schemeClr>
                </a:solidFill>
                <a:latin typeface="Calibri" panose="020F0502020204030204"/>
              </a:rPr>
              <a:t>…so that you may believe that Jesus is the Christ, the Son of God; and that believing you may have life in His name. (John 20:31)</a:t>
            </a:r>
          </a:p>
        </p:txBody>
      </p:sp>
      <p:sp>
        <p:nvSpPr>
          <p:cNvPr id="8" name="TextBox 7">
            <a:extLst>
              <a:ext uri="{FF2B5EF4-FFF2-40B4-BE49-F238E27FC236}">
                <a16:creationId xmlns:a16="http://schemas.microsoft.com/office/drawing/2014/main" id="{1B267DCC-464D-CF4F-8C7C-BD4A568EF19E}"/>
              </a:ext>
            </a:extLst>
          </p:cNvPr>
          <p:cNvSpPr txBox="1"/>
          <p:nvPr/>
        </p:nvSpPr>
        <p:spPr>
          <a:xfrm>
            <a:off x="130629" y="1081249"/>
            <a:ext cx="2351313" cy="424732"/>
          </a:xfrm>
          <a:prstGeom prst="rect">
            <a:avLst/>
          </a:prstGeom>
          <a:noFill/>
          <a:ln>
            <a:solidFill>
              <a:schemeClr val="bg1"/>
            </a:solidFill>
          </a:ln>
        </p:spPr>
        <p:txBody>
          <a:bodyPr wrap="square" rtlCol="0">
            <a:spAutoFit/>
          </a:bodyPr>
          <a:lstStyle/>
          <a:p>
            <a:pPr algn="ctr" defTabSz="411480"/>
            <a:r>
              <a:rPr lang="en-US" sz="2160" dirty="0">
                <a:solidFill>
                  <a:schemeClr val="bg1"/>
                </a:solidFill>
                <a:latin typeface="Calibri" panose="020F0502020204030204"/>
              </a:rPr>
              <a:t>Setting the Scene</a:t>
            </a:r>
          </a:p>
        </p:txBody>
      </p:sp>
      <p:sp>
        <p:nvSpPr>
          <p:cNvPr id="10" name="TextBox 9">
            <a:extLst>
              <a:ext uri="{FF2B5EF4-FFF2-40B4-BE49-F238E27FC236}">
                <a16:creationId xmlns:a16="http://schemas.microsoft.com/office/drawing/2014/main" id="{97E9B2BB-A78E-FC4C-8680-D636EF71736F}"/>
              </a:ext>
            </a:extLst>
          </p:cNvPr>
          <p:cNvSpPr txBox="1"/>
          <p:nvPr/>
        </p:nvSpPr>
        <p:spPr>
          <a:xfrm>
            <a:off x="130629" y="1496747"/>
            <a:ext cx="2351313" cy="1089529"/>
          </a:xfrm>
          <a:prstGeom prst="rect">
            <a:avLst/>
          </a:prstGeom>
          <a:noFill/>
          <a:ln>
            <a:solidFill>
              <a:schemeClr val="bg1"/>
            </a:solidFill>
          </a:ln>
        </p:spPr>
        <p:txBody>
          <a:bodyPr wrap="square" rtlCol="0">
            <a:spAutoFit/>
          </a:bodyPr>
          <a:lstStyle/>
          <a:p>
            <a:pPr algn="ctr" defTabSz="411480"/>
            <a:r>
              <a:rPr lang="en-US" sz="2160" dirty="0">
                <a:solidFill>
                  <a:schemeClr val="accent4">
                    <a:lumMod val="20000"/>
                    <a:lumOff val="80000"/>
                  </a:schemeClr>
                </a:solidFill>
                <a:latin typeface="Calibri" panose="020F0502020204030204"/>
              </a:rPr>
              <a:t>Jesus and His disciples are at a wedding</a:t>
            </a:r>
          </a:p>
        </p:txBody>
      </p:sp>
      <p:sp>
        <p:nvSpPr>
          <p:cNvPr id="11" name="TextBox 10">
            <a:extLst>
              <a:ext uri="{FF2B5EF4-FFF2-40B4-BE49-F238E27FC236}">
                <a16:creationId xmlns:a16="http://schemas.microsoft.com/office/drawing/2014/main" id="{E4D6D6EE-B031-3C4F-A961-A56DFAFF8C19}"/>
              </a:ext>
            </a:extLst>
          </p:cNvPr>
          <p:cNvSpPr txBox="1"/>
          <p:nvPr/>
        </p:nvSpPr>
        <p:spPr>
          <a:xfrm>
            <a:off x="130628" y="2586276"/>
            <a:ext cx="2351313" cy="1421928"/>
          </a:xfrm>
          <a:prstGeom prst="rect">
            <a:avLst/>
          </a:prstGeom>
          <a:noFill/>
          <a:ln>
            <a:solidFill>
              <a:schemeClr val="bg1"/>
            </a:solidFill>
          </a:ln>
        </p:spPr>
        <p:txBody>
          <a:bodyPr wrap="square" rtlCol="0">
            <a:spAutoFit/>
          </a:bodyPr>
          <a:lstStyle/>
          <a:p>
            <a:pPr algn="ctr" defTabSz="411480"/>
            <a:r>
              <a:rPr lang="en-US" sz="2160" dirty="0">
                <a:solidFill>
                  <a:schemeClr val="bg1"/>
                </a:solidFill>
                <a:latin typeface="Calibri" panose="020F0502020204030204"/>
              </a:rPr>
              <a:t>Mary seems to know about Jesus’ power, though not His schedule</a:t>
            </a:r>
          </a:p>
        </p:txBody>
      </p:sp>
      <p:sp>
        <p:nvSpPr>
          <p:cNvPr id="12" name="TextBox 11">
            <a:extLst>
              <a:ext uri="{FF2B5EF4-FFF2-40B4-BE49-F238E27FC236}">
                <a16:creationId xmlns:a16="http://schemas.microsoft.com/office/drawing/2014/main" id="{29340F80-4BAB-E346-B278-59D02199F229}"/>
              </a:ext>
            </a:extLst>
          </p:cNvPr>
          <p:cNvSpPr txBox="1"/>
          <p:nvPr/>
        </p:nvSpPr>
        <p:spPr>
          <a:xfrm>
            <a:off x="130628" y="4007323"/>
            <a:ext cx="2351313" cy="1421928"/>
          </a:xfrm>
          <a:prstGeom prst="rect">
            <a:avLst/>
          </a:prstGeom>
          <a:noFill/>
          <a:ln>
            <a:solidFill>
              <a:schemeClr val="bg1"/>
            </a:solidFill>
          </a:ln>
        </p:spPr>
        <p:txBody>
          <a:bodyPr wrap="square" rtlCol="0">
            <a:spAutoFit/>
          </a:bodyPr>
          <a:lstStyle/>
          <a:p>
            <a:pPr algn="ctr" defTabSz="411480"/>
            <a:r>
              <a:rPr lang="en-US" sz="2160" dirty="0">
                <a:solidFill>
                  <a:schemeClr val="accent4">
                    <a:lumMod val="20000"/>
                    <a:lumOff val="80000"/>
                  </a:schemeClr>
                </a:solidFill>
                <a:latin typeface="Calibri" panose="020F0502020204030204"/>
              </a:rPr>
              <a:t>Jesus’ timeframe and life is shaped by the Father not His mother. </a:t>
            </a:r>
          </a:p>
        </p:txBody>
      </p:sp>
    </p:spTree>
    <p:extLst>
      <p:ext uri="{BB962C8B-B14F-4D97-AF65-F5344CB8AC3E}">
        <p14:creationId xmlns:p14="http://schemas.microsoft.com/office/powerpoint/2010/main" val="288473772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352EEC8F-B826-894A-9311-F95B1CEC1513}"/>
              </a:ext>
            </a:extLst>
          </p:cNvPr>
          <p:cNvSpPr txBox="1"/>
          <p:nvPr/>
        </p:nvSpPr>
        <p:spPr>
          <a:xfrm>
            <a:off x="422030" y="0"/>
            <a:ext cx="8299939" cy="830997"/>
          </a:xfrm>
          <a:prstGeom prst="rect">
            <a:avLst/>
          </a:prstGeom>
          <a:noFill/>
          <a:ln>
            <a:solidFill>
              <a:schemeClr val="accent4">
                <a:lumMod val="20000"/>
                <a:lumOff val="80000"/>
              </a:schemeClr>
            </a:solidFill>
          </a:ln>
        </p:spPr>
        <p:txBody>
          <a:bodyPr wrap="square" rtlCol="0" anchor="ctr">
            <a:spAutoFit/>
          </a:bodyPr>
          <a:lstStyle/>
          <a:p>
            <a:pPr algn="ctr" defTabSz="411480"/>
            <a:r>
              <a:rPr lang="en-US" sz="2400" dirty="0">
                <a:solidFill>
                  <a:schemeClr val="accent4">
                    <a:lumMod val="20000"/>
                    <a:lumOff val="80000"/>
                  </a:schemeClr>
                </a:solidFill>
                <a:latin typeface="Calibri" panose="020F0502020204030204"/>
              </a:rPr>
              <a:t>…so that you may believe that Jesus is the Christ, the Son of God; and that believing you may have life in His name. (John 20:31)</a:t>
            </a:r>
          </a:p>
        </p:txBody>
      </p:sp>
      <p:sp>
        <p:nvSpPr>
          <p:cNvPr id="8" name="TextBox 7">
            <a:extLst>
              <a:ext uri="{FF2B5EF4-FFF2-40B4-BE49-F238E27FC236}">
                <a16:creationId xmlns:a16="http://schemas.microsoft.com/office/drawing/2014/main" id="{1B267DCC-464D-CF4F-8C7C-BD4A568EF19E}"/>
              </a:ext>
            </a:extLst>
          </p:cNvPr>
          <p:cNvSpPr txBox="1"/>
          <p:nvPr/>
        </p:nvSpPr>
        <p:spPr>
          <a:xfrm>
            <a:off x="2939141" y="1113295"/>
            <a:ext cx="3265715" cy="757130"/>
          </a:xfrm>
          <a:prstGeom prst="rect">
            <a:avLst/>
          </a:prstGeom>
          <a:noFill/>
          <a:ln>
            <a:solidFill>
              <a:schemeClr val="bg1"/>
            </a:solidFill>
          </a:ln>
        </p:spPr>
        <p:txBody>
          <a:bodyPr wrap="square" rtlCol="0">
            <a:spAutoFit/>
          </a:bodyPr>
          <a:lstStyle/>
          <a:p>
            <a:pPr algn="ctr" defTabSz="411480"/>
            <a:r>
              <a:rPr lang="en-US" sz="2160" dirty="0">
                <a:solidFill>
                  <a:schemeClr val="bg1"/>
                </a:solidFill>
                <a:latin typeface="Calibri" panose="020F0502020204030204"/>
              </a:rPr>
              <a:t>Options on how we use our time</a:t>
            </a:r>
          </a:p>
        </p:txBody>
      </p:sp>
      <p:sp>
        <p:nvSpPr>
          <p:cNvPr id="11" name="TextBox 10">
            <a:extLst>
              <a:ext uri="{FF2B5EF4-FFF2-40B4-BE49-F238E27FC236}">
                <a16:creationId xmlns:a16="http://schemas.microsoft.com/office/drawing/2014/main" id="{E4D6D6EE-B031-3C4F-A961-A56DFAFF8C19}"/>
              </a:ext>
            </a:extLst>
          </p:cNvPr>
          <p:cNvSpPr txBox="1"/>
          <p:nvPr/>
        </p:nvSpPr>
        <p:spPr>
          <a:xfrm>
            <a:off x="963385" y="2152723"/>
            <a:ext cx="3265716" cy="2308324"/>
          </a:xfrm>
          <a:prstGeom prst="rect">
            <a:avLst/>
          </a:prstGeom>
          <a:noFill/>
          <a:ln>
            <a:solidFill>
              <a:schemeClr val="bg1"/>
            </a:solidFill>
          </a:ln>
        </p:spPr>
        <p:txBody>
          <a:bodyPr wrap="square" rtlCol="0" anchor="ctr">
            <a:noAutofit/>
          </a:bodyPr>
          <a:lstStyle/>
          <a:p>
            <a:pPr algn="ctr" defTabSz="411480"/>
            <a:r>
              <a:rPr lang="en-US" sz="2400" dirty="0">
                <a:solidFill>
                  <a:schemeClr val="accent4">
                    <a:lumMod val="20000"/>
                    <a:lumOff val="80000"/>
                  </a:schemeClr>
                </a:solidFill>
                <a:latin typeface="Calibri" panose="020F0502020204030204"/>
              </a:rPr>
              <a:t>I’m going to “serve” God at the expense of whatever relational responsibilities I have here (think Corban.)</a:t>
            </a:r>
          </a:p>
        </p:txBody>
      </p:sp>
      <p:sp>
        <p:nvSpPr>
          <p:cNvPr id="12" name="TextBox 11">
            <a:extLst>
              <a:ext uri="{FF2B5EF4-FFF2-40B4-BE49-F238E27FC236}">
                <a16:creationId xmlns:a16="http://schemas.microsoft.com/office/drawing/2014/main" id="{29340F80-4BAB-E346-B278-59D02199F229}"/>
              </a:ext>
            </a:extLst>
          </p:cNvPr>
          <p:cNvSpPr txBox="1"/>
          <p:nvPr/>
        </p:nvSpPr>
        <p:spPr>
          <a:xfrm>
            <a:off x="4914901" y="2152723"/>
            <a:ext cx="3265716" cy="2308324"/>
          </a:xfrm>
          <a:prstGeom prst="rect">
            <a:avLst/>
          </a:prstGeom>
          <a:noFill/>
          <a:ln>
            <a:solidFill>
              <a:schemeClr val="bg1"/>
            </a:solidFill>
          </a:ln>
        </p:spPr>
        <p:txBody>
          <a:bodyPr wrap="square" rtlCol="0" anchor="ctr">
            <a:spAutoFit/>
          </a:bodyPr>
          <a:lstStyle/>
          <a:p>
            <a:pPr algn="ctr" defTabSz="411480"/>
            <a:r>
              <a:rPr lang="en-US" sz="2400" dirty="0">
                <a:solidFill>
                  <a:schemeClr val="accent4">
                    <a:lumMod val="20000"/>
                    <a:lumOff val="80000"/>
                  </a:schemeClr>
                </a:solidFill>
                <a:latin typeface="Calibri" panose="020F0502020204030204"/>
              </a:rPr>
              <a:t>My time needs to be dedicated to serving my family even if it comes at the expense of my spiritual relationship with God. </a:t>
            </a:r>
          </a:p>
        </p:txBody>
      </p:sp>
      <p:sp>
        <p:nvSpPr>
          <p:cNvPr id="4" name="TextBox 3">
            <a:extLst>
              <a:ext uri="{FF2B5EF4-FFF2-40B4-BE49-F238E27FC236}">
                <a16:creationId xmlns:a16="http://schemas.microsoft.com/office/drawing/2014/main" id="{0419EE8D-0B0E-5443-B7E3-084E98DDD54C}"/>
              </a:ext>
            </a:extLst>
          </p:cNvPr>
          <p:cNvSpPr txBox="1"/>
          <p:nvPr/>
        </p:nvSpPr>
        <p:spPr>
          <a:xfrm>
            <a:off x="2775855" y="4601705"/>
            <a:ext cx="3592285" cy="1200329"/>
          </a:xfrm>
          <a:prstGeom prst="rect">
            <a:avLst/>
          </a:prstGeom>
          <a:noFill/>
        </p:spPr>
        <p:txBody>
          <a:bodyPr wrap="square" rtlCol="0">
            <a:spAutoFit/>
          </a:bodyPr>
          <a:lstStyle/>
          <a:p>
            <a:pPr algn="ctr"/>
            <a:r>
              <a:rPr lang="en-US" sz="2400" dirty="0">
                <a:solidFill>
                  <a:schemeClr val="bg1"/>
                </a:solidFill>
              </a:rPr>
              <a:t>Jesus will honor His mother, but not at the expense of the Father’s will</a:t>
            </a:r>
          </a:p>
        </p:txBody>
      </p:sp>
    </p:spTree>
    <p:extLst>
      <p:ext uri="{BB962C8B-B14F-4D97-AF65-F5344CB8AC3E}">
        <p14:creationId xmlns:p14="http://schemas.microsoft.com/office/powerpoint/2010/main" val="112963703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fade">
                                      <p:cBhvr>
                                        <p:cTn id="10" dur="500"/>
                                        <p:tgtEl>
                                          <p:spTgt spid="1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C32A9557-1FBB-F547-ACA7-175F5651C466}"/>
              </a:ext>
            </a:extLst>
          </p:cNvPr>
          <p:cNvSpPr>
            <a:spLocks noGrp="1"/>
          </p:cNvSpPr>
          <p:nvPr>
            <p:ph sz="half" idx="1"/>
          </p:nvPr>
        </p:nvSpPr>
        <p:spPr>
          <a:xfrm>
            <a:off x="3238501" y="1076648"/>
            <a:ext cx="5905499" cy="4633751"/>
          </a:xfrm>
        </p:spPr>
        <p:txBody>
          <a:bodyPr>
            <a:normAutofit fontScale="92500" lnSpcReduction="20000"/>
          </a:bodyPr>
          <a:lstStyle/>
          <a:p>
            <a:pPr marL="0" indent="0" algn="ctr">
              <a:buNone/>
            </a:pPr>
            <a:r>
              <a:rPr lang="en-US" sz="2400" dirty="0">
                <a:solidFill>
                  <a:schemeClr val="bg1"/>
                </a:solidFill>
              </a:rPr>
              <a:t>5 His mother said to the servants, "Whatever He says to you, do it." 6 Now there were six stone waterpots set there for the Jewish custom of purification, containing twenty or thirty gallons each. 7 Jesus said to them, "Fill the waterpots with water." So they filled them up to the brim. 8 And He said to them, "Draw [some] out now and take it to the headwaiter." So they took it [to him.] 9 When the headwaiter tasted the water which had become wine, and did not know where it came from (but the servants who had drawn the water knew), the headwaiter called the bridegroom, 10 and said to him, "Every man serves the good wine first, and when [the people] have drunk freely, [then he serves] the poorer [wine; but] you have kept the good wine until now." 11 This beginning of [His] signs Jesus did in Cana of Galilee, and manifested His glory, and His disciples believed in Him.</a:t>
            </a:r>
          </a:p>
        </p:txBody>
      </p:sp>
      <p:sp>
        <p:nvSpPr>
          <p:cNvPr id="7" name="TextBox 6">
            <a:extLst>
              <a:ext uri="{FF2B5EF4-FFF2-40B4-BE49-F238E27FC236}">
                <a16:creationId xmlns:a16="http://schemas.microsoft.com/office/drawing/2014/main" id="{352EEC8F-B826-894A-9311-F95B1CEC1513}"/>
              </a:ext>
            </a:extLst>
          </p:cNvPr>
          <p:cNvSpPr txBox="1"/>
          <p:nvPr/>
        </p:nvSpPr>
        <p:spPr>
          <a:xfrm>
            <a:off x="422030" y="0"/>
            <a:ext cx="8299939" cy="830997"/>
          </a:xfrm>
          <a:prstGeom prst="rect">
            <a:avLst/>
          </a:prstGeom>
          <a:noFill/>
          <a:ln>
            <a:solidFill>
              <a:schemeClr val="accent4">
                <a:lumMod val="20000"/>
                <a:lumOff val="80000"/>
              </a:schemeClr>
            </a:solidFill>
          </a:ln>
        </p:spPr>
        <p:txBody>
          <a:bodyPr wrap="square" rtlCol="0" anchor="ctr">
            <a:spAutoFit/>
          </a:bodyPr>
          <a:lstStyle/>
          <a:p>
            <a:pPr algn="ctr" defTabSz="411480"/>
            <a:r>
              <a:rPr lang="en-US" sz="2400" dirty="0">
                <a:solidFill>
                  <a:schemeClr val="accent4">
                    <a:lumMod val="20000"/>
                    <a:lumOff val="80000"/>
                  </a:schemeClr>
                </a:solidFill>
                <a:latin typeface="Calibri" panose="020F0502020204030204"/>
              </a:rPr>
              <a:t>…so that you may believe that Jesus is the Christ, the Son of God; and that believing you may have life in His name. (John 20:31)</a:t>
            </a:r>
          </a:p>
        </p:txBody>
      </p:sp>
      <p:sp>
        <p:nvSpPr>
          <p:cNvPr id="8" name="TextBox 7">
            <a:extLst>
              <a:ext uri="{FF2B5EF4-FFF2-40B4-BE49-F238E27FC236}">
                <a16:creationId xmlns:a16="http://schemas.microsoft.com/office/drawing/2014/main" id="{1B267DCC-464D-CF4F-8C7C-BD4A568EF19E}"/>
              </a:ext>
            </a:extLst>
          </p:cNvPr>
          <p:cNvSpPr txBox="1"/>
          <p:nvPr/>
        </p:nvSpPr>
        <p:spPr>
          <a:xfrm>
            <a:off x="130629" y="1081249"/>
            <a:ext cx="2351313" cy="461665"/>
          </a:xfrm>
          <a:prstGeom prst="rect">
            <a:avLst/>
          </a:prstGeom>
          <a:noFill/>
          <a:ln>
            <a:solidFill>
              <a:schemeClr val="bg1"/>
            </a:solidFill>
          </a:ln>
        </p:spPr>
        <p:txBody>
          <a:bodyPr wrap="square" rtlCol="0">
            <a:spAutoFit/>
          </a:bodyPr>
          <a:lstStyle/>
          <a:p>
            <a:pPr algn="ctr" defTabSz="411480"/>
            <a:r>
              <a:rPr lang="en-US" sz="2400" dirty="0">
                <a:solidFill>
                  <a:schemeClr val="bg1"/>
                </a:solidFill>
                <a:latin typeface="Calibri" panose="020F0502020204030204"/>
              </a:rPr>
              <a:t>The sign</a:t>
            </a:r>
          </a:p>
        </p:txBody>
      </p:sp>
    </p:spTree>
    <p:extLst>
      <p:ext uri="{BB962C8B-B14F-4D97-AF65-F5344CB8AC3E}">
        <p14:creationId xmlns:p14="http://schemas.microsoft.com/office/powerpoint/2010/main" val="151691807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99</TotalTime>
  <Words>3573</Words>
  <Application>Microsoft Macintosh PowerPoint</Application>
  <PresentationFormat>On-screen Show (16:10)</PresentationFormat>
  <Paragraphs>132</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Calibri Light</vt:lpstr>
      <vt:lpstr>Cambria Math</vt:lpstr>
      <vt:lpstr>1_Office Theme</vt:lpstr>
      <vt:lpstr>Pre-class assignment:</vt:lpstr>
      <vt:lpstr>Archimedes’ method of exhaustion</vt:lpstr>
      <vt:lpstr>Using the method of exhaustion in  the Gospel of John</vt:lpstr>
      <vt:lpstr>Gospel of John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Pre-class assignment:</dc:title>
  <dc:creator>Bill Sanchez</dc:creator>
  <cp:lastModifiedBy>Bill Sanchez</cp:lastModifiedBy>
  <cp:revision>1</cp:revision>
  <dcterms:created xsi:type="dcterms:W3CDTF">2021-11-03T20:07:11Z</dcterms:created>
  <dcterms:modified xsi:type="dcterms:W3CDTF">2021-11-03T21:46:15Z</dcterms:modified>
</cp:coreProperties>
</file>