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3"/>
  </p:notesMasterIdLst>
  <p:sldIdLst>
    <p:sldId id="257" r:id="rId2"/>
    <p:sldId id="258" r:id="rId3"/>
    <p:sldId id="259" r:id="rId4"/>
    <p:sldId id="256" r:id="rId5"/>
    <p:sldId id="260" r:id="rId6"/>
    <p:sldId id="261" r:id="rId7"/>
    <p:sldId id="263" r:id="rId8"/>
    <p:sldId id="267" r:id="rId9"/>
    <p:sldId id="268" r:id="rId10"/>
    <p:sldId id="279" r:id="rId11"/>
    <p:sldId id="275" r:id="rId12"/>
    <p:sldId id="277" r:id="rId13"/>
    <p:sldId id="278" r:id="rId14"/>
    <p:sldId id="280" r:id="rId15"/>
    <p:sldId id="282" r:id="rId16"/>
    <p:sldId id="270" r:id="rId17"/>
    <p:sldId id="271" r:id="rId18"/>
    <p:sldId id="272" r:id="rId19"/>
    <p:sldId id="273" r:id="rId20"/>
    <p:sldId id="274" r:id="rId21"/>
    <p:sldId id="266" r:id="rId22"/>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958"/>
    <p:restoredTop sz="94708"/>
  </p:normalViewPr>
  <p:slideViewPr>
    <p:cSldViewPr snapToGrid="0" snapToObjects="1">
      <p:cViewPr varScale="1">
        <p:scale>
          <a:sx n="117" d="100"/>
          <a:sy n="117" d="100"/>
        </p:scale>
        <p:origin x="176" y="6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7F362A-FFB8-2C4A-B133-004360CB192C}" type="datetimeFigureOut">
              <a:rPr lang="en-US" smtClean="0"/>
              <a:t>11/27/21</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80D7DC-C972-0749-BEF6-896608D9A1A6}" type="slidenum">
              <a:rPr lang="en-US" smtClean="0"/>
              <a:t>‹#›</a:t>
            </a:fld>
            <a:endParaRPr lang="en-US"/>
          </a:p>
        </p:txBody>
      </p:sp>
    </p:spTree>
    <p:extLst>
      <p:ext uri="{BB962C8B-B14F-4D97-AF65-F5344CB8AC3E}">
        <p14:creationId xmlns:p14="http://schemas.microsoft.com/office/powerpoint/2010/main" val="3663432731"/>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B80D7DC-C972-0749-BEF6-896608D9A1A6}" type="slidenum">
              <a:rPr lang="en-US" smtClean="0"/>
              <a:t>21</a:t>
            </a:fld>
            <a:endParaRPr lang="en-US"/>
          </a:p>
        </p:txBody>
      </p:sp>
    </p:spTree>
    <p:extLst>
      <p:ext uri="{BB962C8B-B14F-4D97-AF65-F5344CB8AC3E}">
        <p14:creationId xmlns:p14="http://schemas.microsoft.com/office/powerpoint/2010/main" val="781111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9C3CB0A-257C-D147-82E5-83E8E4225574}" type="datetimeFigureOut">
              <a:rPr lang="en-US" smtClean="0"/>
              <a:t>11/26/21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1EED0E-BF78-FA40-9A0A-81E87C5997FA}" type="slidenum">
              <a:rPr lang="en-US" smtClean="0"/>
              <a:t>‹#›</a:t>
            </a:fld>
            <a:endParaRPr lang="en-US"/>
          </a:p>
        </p:txBody>
      </p:sp>
    </p:spTree>
    <p:extLst>
      <p:ext uri="{BB962C8B-B14F-4D97-AF65-F5344CB8AC3E}">
        <p14:creationId xmlns:p14="http://schemas.microsoft.com/office/powerpoint/2010/main" val="479303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C3CB0A-257C-D147-82E5-83E8E4225574}" type="datetimeFigureOut">
              <a:rPr lang="en-US" smtClean="0"/>
              <a:t>11/26/21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1EED0E-BF78-FA40-9A0A-81E87C5997FA}" type="slidenum">
              <a:rPr lang="en-US" smtClean="0"/>
              <a:t>‹#›</a:t>
            </a:fld>
            <a:endParaRPr lang="en-US"/>
          </a:p>
        </p:txBody>
      </p:sp>
    </p:spTree>
    <p:extLst>
      <p:ext uri="{BB962C8B-B14F-4D97-AF65-F5344CB8AC3E}">
        <p14:creationId xmlns:p14="http://schemas.microsoft.com/office/powerpoint/2010/main" val="1550040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C3CB0A-257C-D147-82E5-83E8E4225574}" type="datetimeFigureOut">
              <a:rPr lang="en-US" smtClean="0"/>
              <a:t>11/26/21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1EED0E-BF78-FA40-9A0A-81E87C5997FA}" type="slidenum">
              <a:rPr lang="en-US" smtClean="0"/>
              <a:t>‹#›</a:t>
            </a:fld>
            <a:endParaRPr lang="en-US"/>
          </a:p>
        </p:txBody>
      </p:sp>
    </p:spTree>
    <p:extLst>
      <p:ext uri="{BB962C8B-B14F-4D97-AF65-F5344CB8AC3E}">
        <p14:creationId xmlns:p14="http://schemas.microsoft.com/office/powerpoint/2010/main" val="3585184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C3CB0A-257C-D147-82E5-83E8E4225574}" type="datetimeFigureOut">
              <a:rPr lang="en-US" smtClean="0"/>
              <a:t>11/26/21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1EED0E-BF78-FA40-9A0A-81E87C5997FA}" type="slidenum">
              <a:rPr lang="en-US" smtClean="0"/>
              <a:t>‹#›</a:t>
            </a:fld>
            <a:endParaRPr lang="en-US"/>
          </a:p>
        </p:txBody>
      </p:sp>
    </p:spTree>
    <p:extLst>
      <p:ext uri="{BB962C8B-B14F-4D97-AF65-F5344CB8AC3E}">
        <p14:creationId xmlns:p14="http://schemas.microsoft.com/office/powerpoint/2010/main" val="846353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C3CB0A-257C-D147-82E5-83E8E4225574}" type="datetimeFigureOut">
              <a:rPr lang="en-US" smtClean="0"/>
              <a:t>11/26/21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1EED0E-BF78-FA40-9A0A-81E87C5997FA}" type="slidenum">
              <a:rPr lang="en-US" smtClean="0"/>
              <a:t>‹#›</a:t>
            </a:fld>
            <a:endParaRPr lang="en-US"/>
          </a:p>
        </p:txBody>
      </p:sp>
    </p:spTree>
    <p:extLst>
      <p:ext uri="{BB962C8B-B14F-4D97-AF65-F5344CB8AC3E}">
        <p14:creationId xmlns:p14="http://schemas.microsoft.com/office/powerpoint/2010/main" val="2068874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C3CB0A-257C-D147-82E5-83E8E4225574}" type="datetimeFigureOut">
              <a:rPr lang="en-US" smtClean="0"/>
              <a:t>11/26/21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1EED0E-BF78-FA40-9A0A-81E87C5997FA}" type="slidenum">
              <a:rPr lang="en-US" smtClean="0"/>
              <a:t>‹#›</a:t>
            </a:fld>
            <a:endParaRPr lang="en-US"/>
          </a:p>
        </p:txBody>
      </p:sp>
    </p:spTree>
    <p:extLst>
      <p:ext uri="{BB962C8B-B14F-4D97-AF65-F5344CB8AC3E}">
        <p14:creationId xmlns:p14="http://schemas.microsoft.com/office/powerpoint/2010/main" val="1983915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C3CB0A-257C-D147-82E5-83E8E4225574}" type="datetimeFigureOut">
              <a:rPr lang="en-US" smtClean="0"/>
              <a:t>11/26/21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1EED0E-BF78-FA40-9A0A-81E87C5997FA}" type="slidenum">
              <a:rPr lang="en-US" smtClean="0"/>
              <a:t>‹#›</a:t>
            </a:fld>
            <a:endParaRPr lang="en-US"/>
          </a:p>
        </p:txBody>
      </p:sp>
    </p:spTree>
    <p:extLst>
      <p:ext uri="{BB962C8B-B14F-4D97-AF65-F5344CB8AC3E}">
        <p14:creationId xmlns:p14="http://schemas.microsoft.com/office/powerpoint/2010/main" val="2883607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9C3CB0A-257C-D147-82E5-83E8E4225574}" type="datetimeFigureOut">
              <a:rPr lang="en-US" smtClean="0"/>
              <a:t>11/26/21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1EED0E-BF78-FA40-9A0A-81E87C5997FA}" type="slidenum">
              <a:rPr lang="en-US" smtClean="0"/>
              <a:t>‹#›</a:t>
            </a:fld>
            <a:endParaRPr lang="en-US"/>
          </a:p>
        </p:txBody>
      </p:sp>
    </p:spTree>
    <p:extLst>
      <p:ext uri="{BB962C8B-B14F-4D97-AF65-F5344CB8AC3E}">
        <p14:creationId xmlns:p14="http://schemas.microsoft.com/office/powerpoint/2010/main" val="1868146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C3CB0A-257C-D147-82E5-83E8E4225574}" type="datetimeFigureOut">
              <a:rPr lang="en-US" smtClean="0"/>
              <a:t>11/26/21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1EED0E-BF78-FA40-9A0A-81E87C5997FA}" type="slidenum">
              <a:rPr lang="en-US" smtClean="0"/>
              <a:t>‹#›</a:t>
            </a:fld>
            <a:endParaRPr lang="en-US"/>
          </a:p>
        </p:txBody>
      </p:sp>
    </p:spTree>
    <p:extLst>
      <p:ext uri="{BB962C8B-B14F-4D97-AF65-F5344CB8AC3E}">
        <p14:creationId xmlns:p14="http://schemas.microsoft.com/office/powerpoint/2010/main" val="3993876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9C3CB0A-257C-D147-82E5-83E8E4225574}" type="datetimeFigureOut">
              <a:rPr lang="en-US" smtClean="0"/>
              <a:t>11/26/21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1EED0E-BF78-FA40-9A0A-81E87C5997FA}" type="slidenum">
              <a:rPr lang="en-US" smtClean="0"/>
              <a:t>‹#›</a:t>
            </a:fld>
            <a:endParaRPr lang="en-US"/>
          </a:p>
        </p:txBody>
      </p:sp>
    </p:spTree>
    <p:extLst>
      <p:ext uri="{BB962C8B-B14F-4D97-AF65-F5344CB8AC3E}">
        <p14:creationId xmlns:p14="http://schemas.microsoft.com/office/powerpoint/2010/main" val="2628528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9C3CB0A-257C-D147-82E5-83E8E4225574}" type="datetimeFigureOut">
              <a:rPr lang="en-US" smtClean="0"/>
              <a:t>11/26/21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1EED0E-BF78-FA40-9A0A-81E87C5997FA}" type="slidenum">
              <a:rPr lang="en-US" smtClean="0"/>
              <a:t>‹#›</a:t>
            </a:fld>
            <a:endParaRPr lang="en-US"/>
          </a:p>
        </p:txBody>
      </p:sp>
    </p:spTree>
    <p:extLst>
      <p:ext uri="{BB962C8B-B14F-4D97-AF65-F5344CB8AC3E}">
        <p14:creationId xmlns:p14="http://schemas.microsoft.com/office/powerpoint/2010/main" val="3131130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49C3CB0A-257C-D147-82E5-83E8E4225574}" type="datetimeFigureOut">
              <a:rPr lang="en-US" smtClean="0"/>
              <a:t>11/26/21</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621EED0E-BF78-FA40-9A0A-81E87C5997FA}" type="slidenum">
              <a:rPr lang="en-US" smtClean="0"/>
              <a:t>‹#›</a:t>
            </a:fld>
            <a:endParaRPr lang="en-US"/>
          </a:p>
        </p:txBody>
      </p:sp>
    </p:spTree>
    <p:extLst>
      <p:ext uri="{BB962C8B-B14F-4D97-AF65-F5344CB8AC3E}">
        <p14:creationId xmlns:p14="http://schemas.microsoft.com/office/powerpoint/2010/main" val="213960962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69E44-C99A-E949-AE31-5885C2012332}"/>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5BACB7B6-9CC8-B54F-B11D-7ECFDB9978D3}"/>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99966AEE-A339-394E-81BA-B431303096B5}"/>
              </a:ext>
            </a:extLst>
          </p:cNvPr>
          <p:cNvPicPr>
            <a:picLocks noChangeAspect="1"/>
          </p:cNvPicPr>
          <p:nvPr/>
        </p:nvPicPr>
        <p:blipFill>
          <a:blip r:embed="rId2"/>
          <a:stretch>
            <a:fillRect/>
          </a:stretch>
        </p:blipFill>
        <p:spPr>
          <a:xfrm>
            <a:off x="0" y="0"/>
            <a:ext cx="9144000" cy="5715000"/>
          </a:xfrm>
          <a:prstGeom prst="rect">
            <a:avLst/>
          </a:prstGeom>
        </p:spPr>
      </p:pic>
    </p:spTree>
    <p:extLst>
      <p:ext uri="{BB962C8B-B14F-4D97-AF65-F5344CB8AC3E}">
        <p14:creationId xmlns:p14="http://schemas.microsoft.com/office/powerpoint/2010/main" val="24581955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64A9C-5DD5-794D-AF22-E473D41B1DAD}"/>
              </a:ext>
            </a:extLst>
          </p:cNvPr>
          <p:cNvSpPr>
            <a:spLocks noGrp="1"/>
          </p:cNvSpPr>
          <p:nvPr>
            <p:ph type="title"/>
          </p:nvPr>
        </p:nvSpPr>
        <p:spPr>
          <a:xfrm>
            <a:off x="628650" y="15213"/>
            <a:ext cx="7886700" cy="1104636"/>
          </a:xfrm>
        </p:spPr>
        <p:txBody>
          <a:bodyPr/>
          <a:lstStyle/>
          <a:p>
            <a:pPr algn="ctr"/>
            <a:r>
              <a:rPr lang="en-US" dirty="0"/>
              <a:t>How David decides to treat his enemy</a:t>
            </a:r>
          </a:p>
        </p:txBody>
      </p:sp>
      <p:sp>
        <p:nvSpPr>
          <p:cNvPr id="3" name="Content Placeholder 2">
            <a:extLst>
              <a:ext uri="{FF2B5EF4-FFF2-40B4-BE49-F238E27FC236}">
                <a16:creationId xmlns:a16="http://schemas.microsoft.com/office/drawing/2014/main" id="{F3CAF035-9102-9C47-8AC0-5FEA07F090B6}"/>
              </a:ext>
            </a:extLst>
          </p:cNvPr>
          <p:cNvSpPr>
            <a:spLocks noGrp="1"/>
          </p:cNvSpPr>
          <p:nvPr>
            <p:ph sz="half" idx="1"/>
          </p:nvPr>
        </p:nvSpPr>
        <p:spPr>
          <a:xfrm>
            <a:off x="0" y="1119849"/>
            <a:ext cx="2752165" cy="4595151"/>
          </a:xfrm>
        </p:spPr>
        <p:txBody>
          <a:bodyPr>
            <a:normAutofit/>
          </a:bodyPr>
          <a:lstStyle/>
          <a:p>
            <a:pPr lvl="0"/>
            <a:r>
              <a:rPr lang="en-US" dirty="0"/>
              <a:t>David views Saul as worthy of certain treatment because of who he was in God’s eyes. </a:t>
            </a:r>
          </a:p>
        </p:txBody>
      </p:sp>
      <p:sp>
        <p:nvSpPr>
          <p:cNvPr id="4" name="Content Placeholder 3">
            <a:extLst>
              <a:ext uri="{FF2B5EF4-FFF2-40B4-BE49-F238E27FC236}">
                <a16:creationId xmlns:a16="http://schemas.microsoft.com/office/drawing/2014/main" id="{703B7885-4A28-874B-ADB3-F66BD240E3FF}"/>
              </a:ext>
            </a:extLst>
          </p:cNvPr>
          <p:cNvSpPr>
            <a:spLocks noGrp="1"/>
          </p:cNvSpPr>
          <p:nvPr>
            <p:ph sz="half" idx="2"/>
          </p:nvPr>
        </p:nvSpPr>
        <p:spPr>
          <a:xfrm>
            <a:off x="3092824" y="1119849"/>
            <a:ext cx="6051176" cy="4595151"/>
          </a:xfrm>
        </p:spPr>
        <p:txBody>
          <a:bodyPr>
            <a:normAutofit/>
          </a:bodyPr>
          <a:lstStyle/>
          <a:p>
            <a:pPr marL="0" indent="0" algn="ctr">
              <a:buNone/>
            </a:pPr>
            <a:r>
              <a:rPr lang="en-US" sz="2400" dirty="0"/>
              <a:t>[1Sa 24:6 NASB95] 6 So he said to his men, "Far be it from me because of the </a:t>
            </a:r>
            <a:r>
              <a:rPr lang="en-US" sz="2400" b="1" u="sng" dirty="0"/>
              <a:t>LORD</a:t>
            </a:r>
            <a:r>
              <a:rPr lang="en-US" sz="2400" dirty="0"/>
              <a:t> that I should do this thing to my lord, the </a:t>
            </a:r>
            <a:r>
              <a:rPr lang="en-US" sz="2400" b="1" u="sng" dirty="0"/>
              <a:t>LORD'S</a:t>
            </a:r>
            <a:r>
              <a:rPr lang="en-US" sz="2400" dirty="0"/>
              <a:t> anointed, to stretch out my hand against him, since he is the </a:t>
            </a:r>
            <a:r>
              <a:rPr lang="en-US" sz="2400" b="1" u="sng" dirty="0"/>
              <a:t>LORD'S</a:t>
            </a:r>
            <a:r>
              <a:rPr lang="en-US" sz="2400" dirty="0"/>
              <a:t> anointed.”</a:t>
            </a:r>
          </a:p>
          <a:p>
            <a:pPr marL="0" indent="0" algn="ctr">
              <a:buNone/>
            </a:pPr>
            <a:r>
              <a:rPr lang="en-US" sz="2400" dirty="0"/>
              <a:t>[1Sa 24:10 NASB95] 10 …some said to kill you, but [my eye] had pity on you; and I said, 'I will not stretch out my hand against my lord, for he is the </a:t>
            </a:r>
            <a:r>
              <a:rPr lang="en-US" sz="2400" b="1" u="sng" dirty="0"/>
              <a:t>LORD'S</a:t>
            </a:r>
            <a:r>
              <a:rPr lang="en-US" sz="2400" dirty="0"/>
              <a:t> anointed.'</a:t>
            </a:r>
            <a:br>
              <a:rPr lang="en-US" sz="2400" dirty="0"/>
            </a:br>
            <a:r>
              <a:rPr lang="en-US" sz="2400" dirty="0"/>
              <a:t>[1Sa 26:9 NASB95] 9 But David said to Abishai, "Do not destroy him, for who can stretch out his hand against the </a:t>
            </a:r>
            <a:r>
              <a:rPr lang="en-US" sz="2400" b="1" u="sng" dirty="0"/>
              <a:t>LORD'S </a:t>
            </a:r>
            <a:r>
              <a:rPr lang="en-US" sz="2400" dirty="0"/>
              <a:t>anointed and be without guilt?"</a:t>
            </a:r>
          </a:p>
        </p:txBody>
      </p:sp>
    </p:spTree>
    <p:extLst>
      <p:ext uri="{BB962C8B-B14F-4D97-AF65-F5344CB8AC3E}">
        <p14:creationId xmlns:p14="http://schemas.microsoft.com/office/powerpoint/2010/main" val="22919957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64A9C-5DD5-794D-AF22-E473D41B1DAD}"/>
              </a:ext>
            </a:extLst>
          </p:cNvPr>
          <p:cNvSpPr>
            <a:spLocks noGrp="1"/>
          </p:cNvSpPr>
          <p:nvPr>
            <p:ph type="title"/>
          </p:nvPr>
        </p:nvSpPr>
        <p:spPr>
          <a:xfrm>
            <a:off x="628650" y="15213"/>
            <a:ext cx="7886700" cy="1104636"/>
          </a:xfrm>
        </p:spPr>
        <p:txBody>
          <a:bodyPr/>
          <a:lstStyle/>
          <a:p>
            <a:pPr algn="ctr"/>
            <a:r>
              <a:rPr lang="en-US" dirty="0"/>
              <a:t>How David decides to treat his enemy</a:t>
            </a:r>
          </a:p>
        </p:txBody>
      </p:sp>
      <p:sp>
        <p:nvSpPr>
          <p:cNvPr id="3" name="Content Placeholder 2">
            <a:extLst>
              <a:ext uri="{FF2B5EF4-FFF2-40B4-BE49-F238E27FC236}">
                <a16:creationId xmlns:a16="http://schemas.microsoft.com/office/drawing/2014/main" id="{F3CAF035-9102-9C47-8AC0-5FEA07F090B6}"/>
              </a:ext>
            </a:extLst>
          </p:cNvPr>
          <p:cNvSpPr>
            <a:spLocks noGrp="1"/>
          </p:cNvSpPr>
          <p:nvPr>
            <p:ph sz="half" idx="1"/>
          </p:nvPr>
        </p:nvSpPr>
        <p:spPr>
          <a:xfrm>
            <a:off x="0" y="1119849"/>
            <a:ext cx="2752165" cy="4595151"/>
          </a:xfrm>
        </p:spPr>
        <p:txBody>
          <a:bodyPr>
            <a:normAutofit fontScale="92500" lnSpcReduction="10000"/>
          </a:bodyPr>
          <a:lstStyle/>
          <a:p>
            <a:pPr lvl="0"/>
            <a:r>
              <a:rPr lang="en-US" dirty="0"/>
              <a:t>David views Saul as worthy of certain treatment because of who he was in God’s eyes. </a:t>
            </a:r>
          </a:p>
          <a:p>
            <a:pPr lvl="0"/>
            <a:r>
              <a:rPr lang="en-US" dirty="0"/>
              <a:t>He isn’t swayed by group think but seeks peace with Saul.</a:t>
            </a:r>
          </a:p>
        </p:txBody>
      </p:sp>
      <p:sp>
        <p:nvSpPr>
          <p:cNvPr id="4" name="Content Placeholder 3">
            <a:extLst>
              <a:ext uri="{FF2B5EF4-FFF2-40B4-BE49-F238E27FC236}">
                <a16:creationId xmlns:a16="http://schemas.microsoft.com/office/drawing/2014/main" id="{703B7885-4A28-874B-ADB3-F66BD240E3FF}"/>
              </a:ext>
            </a:extLst>
          </p:cNvPr>
          <p:cNvSpPr>
            <a:spLocks noGrp="1"/>
          </p:cNvSpPr>
          <p:nvPr>
            <p:ph sz="half" idx="2"/>
          </p:nvPr>
        </p:nvSpPr>
        <p:spPr>
          <a:xfrm>
            <a:off x="3092824" y="1119849"/>
            <a:ext cx="6051176" cy="4595151"/>
          </a:xfrm>
        </p:spPr>
        <p:txBody>
          <a:bodyPr>
            <a:normAutofit fontScale="92500" lnSpcReduction="10000"/>
          </a:bodyPr>
          <a:lstStyle/>
          <a:p>
            <a:pPr marL="0" indent="0" algn="ctr">
              <a:buNone/>
            </a:pPr>
            <a:r>
              <a:rPr lang="en-US" dirty="0"/>
              <a:t>[1Sa 24:9-10, 12 NASB95] 9 David said to Saul, "</a:t>
            </a:r>
            <a:r>
              <a:rPr lang="en-US" b="1" dirty="0"/>
              <a:t>Why do you listen to the words of men</a:t>
            </a:r>
            <a:r>
              <a:rPr lang="en-US" dirty="0"/>
              <a:t>, saying, 'Behold, David seeks to harm you'? 10 "Behold, this day your eyes have seen that the LORD had given you today into my hand in the cave, and some said to kill you, but [my eye] had pity on you; and </a:t>
            </a:r>
            <a:r>
              <a:rPr lang="en-US" u="sng" dirty="0"/>
              <a:t>I said, 'I will not stretch out my hand against my lord, for he is the LORD'S anointed</a:t>
            </a:r>
            <a:r>
              <a:rPr lang="en-US" dirty="0"/>
              <a:t>.' ... 12 "</a:t>
            </a:r>
            <a:r>
              <a:rPr lang="en-US" dirty="0">
                <a:solidFill>
                  <a:srgbClr val="FFFF00"/>
                </a:solidFill>
              </a:rPr>
              <a:t>May the LORD judge between you and me, and may the LORD avenge me on you; but my hand shall not be against you</a:t>
            </a:r>
            <a:r>
              <a:rPr lang="en-US" dirty="0"/>
              <a:t>. </a:t>
            </a:r>
            <a:br>
              <a:rPr lang="en-US" dirty="0"/>
            </a:br>
            <a:br>
              <a:rPr lang="en-US" dirty="0"/>
            </a:br>
            <a:r>
              <a:rPr lang="en-US" dirty="0"/>
              <a:t>[1Sa 26:18-19 NASB95] 18 He also said, "Why then is my lord pursuing his servant? For what have I done? Or what evil is in my hand? 19 "Now therefore, please let my lord the king </a:t>
            </a:r>
            <a:r>
              <a:rPr lang="en-US" u="sng" dirty="0"/>
              <a:t>listen to the words of his servant</a:t>
            </a:r>
            <a:r>
              <a:rPr lang="en-US" dirty="0"/>
              <a:t>. If the LORD has stirred you up against me, let Him accept an offering; </a:t>
            </a:r>
            <a:r>
              <a:rPr lang="en-US" b="1" dirty="0"/>
              <a:t>but if it is men</a:t>
            </a:r>
            <a:r>
              <a:rPr lang="en-US" dirty="0"/>
              <a:t>, cursed are they before the LORD, for they have driven me out today so that I would have no attachment with the inheritance of the LORD, saying, 'Go, serve other gods.'</a:t>
            </a:r>
          </a:p>
        </p:txBody>
      </p:sp>
    </p:spTree>
    <p:extLst>
      <p:ext uri="{BB962C8B-B14F-4D97-AF65-F5344CB8AC3E}">
        <p14:creationId xmlns:p14="http://schemas.microsoft.com/office/powerpoint/2010/main" val="30101183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64A9C-5DD5-794D-AF22-E473D41B1DAD}"/>
              </a:ext>
            </a:extLst>
          </p:cNvPr>
          <p:cNvSpPr>
            <a:spLocks noGrp="1"/>
          </p:cNvSpPr>
          <p:nvPr>
            <p:ph type="title"/>
          </p:nvPr>
        </p:nvSpPr>
        <p:spPr>
          <a:xfrm>
            <a:off x="628650" y="15213"/>
            <a:ext cx="7886700" cy="1104636"/>
          </a:xfrm>
        </p:spPr>
        <p:txBody>
          <a:bodyPr/>
          <a:lstStyle/>
          <a:p>
            <a:pPr algn="ctr"/>
            <a:r>
              <a:rPr lang="en-US" dirty="0"/>
              <a:t>How David decides to treat his enemy</a:t>
            </a:r>
          </a:p>
        </p:txBody>
      </p:sp>
      <p:sp>
        <p:nvSpPr>
          <p:cNvPr id="3" name="Content Placeholder 2">
            <a:extLst>
              <a:ext uri="{FF2B5EF4-FFF2-40B4-BE49-F238E27FC236}">
                <a16:creationId xmlns:a16="http://schemas.microsoft.com/office/drawing/2014/main" id="{F3CAF035-9102-9C47-8AC0-5FEA07F090B6}"/>
              </a:ext>
            </a:extLst>
          </p:cNvPr>
          <p:cNvSpPr>
            <a:spLocks noGrp="1"/>
          </p:cNvSpPr>
          <p:nvPr>
            <p:ph sz="half" idx="1"/>
          </p:nvPr>
        </p:nvSpPr>
        <p:spPr>
          <a:xfrm>
            <a:off x="0" y="1119849"/>
            <a:ext cx="2752165" cy="4595151"/>
          </a:xfrm>
        </p:spPr>
        <p:txBody>
          <a:bodyPr>
            <a:normAutofit/>
          </a:bodyPr>
          <a:lstStyle/>
          <a:p>
            <a:pPr lvl="0"/>
            <a:r>
              <a:rPr lang="en-US" dirty="0"/>
              <a:t>David views Saul as worthy of certain treatment because of who he was in God’s eyes. </a:t>
            </a:r>
          </a:p>
          <a:p>
            <a:pPr lvl="0"/>
            <a:r>
              <a:rPr lang="en-US" dirty="0"/>
              <a:t>He isn’t swayed by group think but seeks peace with Saul.</a:t>
            </a:r>
          </a:p>
          <a:p>
            <a:r>
              <a:rPr lang="en-US" dirty="0"/>
              <a:t>He doesn’t give Saul a reason to think ill of him. </a:t>
            </a:r>
          </a:p>
        </p:txBody>
      </p:sp>
      <p:sp>
        <p:nvSpPr>
          <p:cNvPr id="4" name="Content Placeholder 3">
            <a:extLst>
              <a:ext uri="{FF2B5EF4-FFF2-40B4-BE49-F238E27FC236}">
                <a16:creationId xmlns:a16="http://schemas.microsoft.com/office/drawing/2014/main" id="{703B7885-4A28-874B-ADB3-F66BD240E3FF}"/>
              </a:ext>
            </a:extLst>
          </p:cNvPr>
          <p:cNvSpPr>
            <a:spLocks noGrp="1"/>
          </p:cNvSpPr>
          <p:nvPr>
            <p:ph sz="half" idx="2"/>
          </p:nvPr>
        </p:nvSpPr>
        <p:spPr>
          <a:xfrm>
            <a:off x="3092824" y="1119849"/>
            <a:ext cx="6051176" cy="4595151"/>
          </a:xfrm>
        </p:spPr>
        <p:txBody>
          <a:bodyPr>
            <a:normAutofit/>
          </a:bodyPr>
          <a:lstStyle/>
          <a:p>
            <a:pPr marL="0" indent="0" algn="ctr">
              <a:buNone/>
            </a:pPr>
            <a:r>
              <a:rPr lang="en-US" dirty="0"/>
              <a:t>[1Sa 24:17-22 NASB95] 17 He said to David, "</a:t>
            </a:r>
            <a:r>
              <a:rPr lang="en-US" u="sng" dirty="0"/>
              <a:t>You are more righteous than I</a:t>
            </a:r>
            <a:r>
              <a:rPr lang="en-US" dirty="0"/>
              <a:t>; for </a:t>
            </a:r>
            <a:r>
              <a:rPr lang="en-US" u="sng" dirty="0"/>
              <a:t>you have dealt well with me</a:t>
            </a:r>
            <a:r>
              <a:rPr lang="en-US" dirty="0"/>
              <a:t>, while </a:t>
            </a:r>
            <a:r>
              <a:rPr lang="en-US" b="1" dirty="0"/>
              <a:t>I have dealt wickedly with you</a:t>
            </a:r>
            <a:r>
              <a:rPr lang="en-US" dirty="0"/>
              <a:t>. 18 "You have declared today that </a:t>
            </a:r>
            <a:r>
              <a:rPr lang="en-US" u="sng" dirty="0"/>
              <a:t>you have done good to me</a:t>
            </a:r>
            <a:r>
              <a:rPr lang="en-US" dirty="0"/>
              <a:t>, that the LORD delivered me into your hand and [yet] you did not kill me. 19 "For if a man finds his enemy, will he let him go away safely? May the LORD therefore reward you with good in return for what you have done to me this day. </a:t>
            </a:r>
          </a:p>
          <a:p>
            <a:pPr marL="0" indent="0" algn="ctr">
              <a:buNone/>
            </a:pPr>
            <a:br>
              <a:rPr lang="en-US" dirty="0"/>
            </a:br>
            <a:r>
              <a:rPr lang="en-US" dirty="0"/>
              <a:t>[1Sa 26:21 NASB95] 21 Then Saul said, "</a:t>
            </a:r>
            <a:r>
              <a:rPr lang="en-US" b="1" dirty="0"/>
              <a:t>I have sinned</a:t>
            </a:r>
            <a:r>
              <a:rPr lang="en-US" dirty="0"/>
              <a:t>. Return, my son David, for I will not harm you again because </a:t>
            </a:r>
            <a:r>
              <a:rPr lang="en-US" u="sng" dirty="0"/>
              <a:t>my life was precious in your sight</a:t>
            </a:r>
            <a:r>
              <a:rPr lang="en-US" dirty="0"/>
              <a:t> this day. Behold, </a:t>
            </a:r>
            <a:r>
              <a:rPr lang="en-US" b="1" dirty="0"/>
              <a:t>I have played the fool and have committed a serious error</a:t>
            </a:r>
            <a:r>
              <a:rPr lang="en-US" dirty="0"/>
              <a:t>."</a:t>
            </a:r>
          </a:p>
        </p:txBody>
      </p:sp>
    </p:spTree>
    <p:extLst>
      <p:ext uri="{BB962C8B-B14F-4D97-AF65-F5344CB8AC3E}">
        <p14:creationId xmlns:p14="http://schemas.microsoft.com/office/powerpoint/2010/main" val="3720658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64A9C-5DD5-794D-AF22-E473D41B1DAD}"/>
              </a:ext>
            </a:extLst>
          </p:cNvPr>
          <p:cNvSpPr>
            <a:spLocks noGrp="1"/>
          </p:cNvSpPr>
          <p:nvPr>
            <p:ph type="title"/>
          </p:nvPr>
        </p:nvSpPr>
        <p:spPr>
          <a:xfrm>
            <a:off x="628650" y="15213"/>
            <a:ext cx="7886700" cy="1104636"/>
          </a:xfrm>
        </p:spPr>
        <p:txBody>
          <a:bodyPr/>
          <a:lstStyle/>
          <a:p>
            <a:pPr algn="ctr"/>
            <a:r>
              <a:rPr lang="en-US" dirty="0"/>
              <a:t>How David decides to treat his enemy</a:t>
            </a:r>
          </a:p>
        </p:txBody>
      </p:sp>
      <p:sp>
        <p:nvSpPr>
          <p:cNvPr id="3" name="Content Placeholder 2">
            <a:extLst>
              <a:ext uri="{FF2B5EF4-FFF2-40B4-BE49-F238E27FC236}">
                <a16:creationId xmlns:a16="http://schemas.microsoft.com/office/drawing/2014/main" id="{F3CAF035-9102-9C47-8AC0-5FEA07F090B6}"/>
              </a:ext>
            </a:extLst>
          </p:cNvPr>
          <p:cNvSpPr>
            <a:spLocks noGrp="1"/>
          </p:cNvSpPr>
          <p:nvPr>
            <p:ph sz="half" idx="1"/>
          </p:nvPr>
        </p:nvSpPr>
        <p:spPr>
          <a:xfrm>
            <a:off x="0" y="1119849"/>
            <a:ext cx="2752165" cy="4595151"/>
          </a:xfrm>
        </p:spPr>
        <p:txBody>
          <a:bodyPr>
            <a:normAutofit/>
          </a:bodyPr>
          <a:lstStyle/>
          <a:p>
            <a:pPr lvl="0"/>
            <a:r>
              <a:rPr lang="en-US" dirty="0"/>
              <a:t>David views Saul as worthy of certain treatment because of who he was in God’s eyes. </a:t>
            </a:r>
          </a:p>
          <a:p>
            <a:pPr lvl="0"/>
            <a:r>
              <a:rPr lang="en-US" dirty="0"/>
              <a:t>He isn’t swayed by group think but seeks peace with Saul.</a:t>
            </a:r>
          </a:p>
          <a:p>
            <a:r>
              <a:rPr lang="en-US" dirty="0"/>
              <a:t>He doesn’t give Saul a reason to think ill of him. </a:t>
            </a:r>
          </a:p>
          <a:p>
            <a:r>
              <a:rPr lang="en-US" dirty="0"/>
              <a:t>Even in after he’s gone, he seeks to respect Saul. </a:t>
            </a:r>
          </a:p>
        </p:txBody>
      </p:sp>
      <p:sp>
        <p:nvSpPr>
          <p:cNvPr id="4" name="Content Placeholder 3">
            <a:extLst>
              <a:ext uri="{FF2B5EF4-FFF2-40B4-BE49-F238E27FC236}">
                <a16:creationId xmlns:a16="http://schemas.microsoft.com/office/drawing/2014/main" id="{703B7885-4A28-874B-ADB3-F66BD240E3FF}"/>
              </a:ext>
            </a:extLst>
          </p:cNvPr>
          <p:cNvSpPr>
            <a:spLocks noGrp="1"/>
          </p:cNvSpPr>
          <p:nvPr>
            <p:ph sz="half" idx="2"/>
          </p:nvPr>
        </p:nvSpPr>
        <p:spPr>
          <a:xfrm>
            <a:off x="3092824" y="1119849"/>
            <a:ext cx="6051176" cy="4595151"/>
          </a:xfrm>
        </p:spPr>
        <p:txBody>
          <a:bodyPr anchor="ctr">
            <a:normAutofit/>
          </a:bodyPr>
          <a:lstStyle/>
          <a:p>
            <a:pPr marL="0" indent="0" algn="ctr">
              <a:buNone/>
            </a:pPr>
            <a:r>
              <a:rPr lang="en-US" sz="2400" dirty="0"/>
              <a:t>[2Sa 1:11-12, NASB95] 11 Then David took hold of his clothes and </a:t>
            </a:r>
            <a:r>
              <a:rPr lang="en-US" sz="2400" b="1" dirty="0"/>
              <a:t>tore them</a:t>
            </a:r>
            <a:r>
              <a:rPr lang="en-US" sz="2400" dirty="0"/>
              <a:t>, and [so] also [did] all the men who [were] with him. 12 They </a:t>
            </a:r>
            <a:r>
              <a:rPr lang="en-US" sz="2400" b="1" dirty="0"/>
              <a:t>mourned</a:t>
            </a:r>
            <a:r>
              <a:rPr lang="en-US" sz="2400" dirty="0"/>
              <a:t> and </a:t>
            </a:r>
            <a:r>
              <a:rPr lang="en-US" sz="2400" b="1" dirty="0"/>
              <a:t>wept</a:t>
            </a:r>
            <a:r>
              <a:rPr lang="en-US" sz="2400" dirty="0"/>
              <a:t> and </a:t>
            </a:r>
            <a:r>
              <a:rPr lang="en-US" sz="2400" b="1" dirty="0"/>
              <a:t>fasted until evening for Saul </a:t>
            </a:r>
            <a:r>
              <a:rPr lang="en-US" sz="2400" dirty="0"/>
              <a:t>and his son Jonathan and for the people of the LORD and the house of Israel, because they had fallen by the sword..</a:t>
            </a:r>
          </a:p>
        </p:txBody>
      </p:sp>
    </p:spTree>
    <p:extLst>
      <p:ext uri="{BB962C8B-B14F-4D97-AF65-F5344CB8AC3E}">
        <p14:creationId xmlns:p14="http://schemas.microsoft.com/office/powerpoint/2010/main" val="8415553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64A9C-5DD5-794D-AF22-E473D41B1DAD}"/>
              </a:ext>
            </a:extLst>
          </p:cNvPr>
          <p:cNvSpPr>
            <a:spLocks noGrp="1"/>
          </p:cNvSpPr>
          <p:nvPr>
            <p:ph type="title"/>
          </p:nvPr>
        </p:nvSpPr>
        <p:spPr>
          <a:xfrm>
            <a:off x="628650" y="15213"/>
            <a:ext cx="7886700" cy="1104636"/>
          </a:xfrm>
        </p:spPr>
        <p:txBody>
          <a:bodyPr/>
          <a:lstStyle/>
          <a:p>
            <a:pPr algn="ctr"/>
            <a:r>
              <a:rPr lang="en-US" dirty="0"/>
              <a:t>How David decides to treat his enemy</a:t>
            </a:r>
          </a:p>
        </p:txBody>
      </p:sp>
      <p:sp>
        <p:nvSpPr>
          <p:cNvPr id="3" name="Content Placeholder 2">
            <a:extLst>
              <a:ext uri="{FF2B5EF4-FFF2-40B4-BE49-F238E27FC236}">
                <a16:creationId xmlns:a16="http://schemas.microsoft.com/office/drawing/2014/main" id="{F3CAF035-9102-9C47-8AC0-5FEA07F090B6}"/>
              </a:ext>
            </a:extLst>
          </p:cNvPr>
          <p:cNvSpPr>
            <a:spLocks noGrp="1"/>
          </p:cNvSpPr>
          <p:nvPr>
            <p:ph sz="half" idx="1"/>
          </p:nvPr>
        </p:nvSpPr>
        <p:spPr>
          <a:xfrm>
            <a:off x="0" y="1119849"/>
            <a:ext cx="2752165" cy="4595151"/>
          </a:xfrm>
        </p:spPr>
        <p:txBody>
          <a:bodyPr>
            <a:normAutofit/>
          </a:bodyPr>
          <a:lstStyle/>
          <a:p>
            <a:pPr lvl="0"/>
            <a:r>
              <a:rPr lang="en-US" dirty="0"/>
              <a:t>David views Saul as worthy of certain treatment because of who he was in God’s eyes. </a:t>
            </a:r>
          </a:p>
          <a:p>
            <a:pPr lvl="0"/>
            <a:r>
              <a:rPr lang="en-US" dirty="0"/>
              <a:t>He isn’t swayed by group think but seeks peace with Saul.</a:t>
            </a:r>
          </a:p>
          <a:p>
            <a:r>
              <a:rPr lang="en-US" dirty="0"/>
              <a:t>He doesn’t give Saul a reason to think ill of him. </a:t>
            </a:r>
          </a:p>
          <a:p>
            <a:r>
              <a:rPr lang="en-US" dirty="0"/>
              <a:t>Even in after he’s gone, he seeks to respect Saul. </a:t>
            </a:r>
          </a:p>
        </p:txBody>
      </p:sp>
      <p:sp>
        <p:nvSpPr>
          <p:cNvPr id="4" name="Content Placeholder 3">
            <a:extLst>
              <a:ext uri="{FF2B5EF4-FFF2-40B4-BE49-F238E27FC236}">
                <a16:creationId xmlns:a16="http://schemas.microsoft.com/office/drawing/2014/main" id="{703B7885-4A28-874B-ADB3-F66BD240E3FF}"/>
              </a:ext>
            </a:extLst>
          </p:cNvPr>
          <p:cNvSpPr>
            <a:spLocks noGrp="1"/>
          </p:cNvSpPr>
          <p:nvPr>
            <p:ph sz="half" idx="2"/>
          </p:nvPr>
        </p:nvSpPr>
        <p:spPr>
          <a:xfrm>
            <a:off x="3092824" y="1119849"/>
            <a:ext cx="6051176" cy="4595151"/>
          </a:xfrm>
        </p:spPr>
        <p:txBody>
          <a:bodyPr anchor="ctr">
            <a:normAutofit/>
          </a:bodyPr>
          <a:lstStyle/>
          <a:p>
            <a:pPr marL="0" indent="0" algn="ctr">
              <a:buNone/>
            </a:pPr>
            <a:r>
              <a:rPr lang="en-US" dirty="0"/>
              <a:t>[2Sa 1:21-24 NASB95] 21 "O mountains of Gilboa, Let not dew or rain be on you, nor fields of offerings; For there the shield of the mighty was defiled, </a:t>
            </a:r>
            <a:r>
              <a:rPr lang="en-US" b="1" dirty="0"/>
              <a:t>The shield of Saul</a:t>
            </a:r>
            <a:r>
              <a:rPr lang="en-US" dirty="0"/>
              <a:t>, not anointed with oil. 22 "From the blood of the slain, from the fat of the mighty, The bow of Jonathan did not turn back, And </a:t>
            </a:r>
            <a:r>
              <a:rPr lang="en-US" b="1" dirty="0"/>
              <a:t>the sword of Saul </a:t>
            </a:r>
            <a:r>
              <a:rPr lang="en-US" dirty="0"/>
              <a:t>did not return empty. 23 "</a:t>
            </a:r>
            <a:r>
              <a:rPr lang="en-US" b="1" dirty="0"/>
              <a:t>Saul</a:t>
            </a:r>
            <a:r>
              <a:rPr lang="en-US" dirty="0"/>
              <a:t> and Jonathan, </a:t>
            </a:r>
            <a:r>
              <a:rPr lang="en-US" b="1" dirty="0"/>
              <a:t>beloved and pleasant in their life</a:t>
            </a:r>
            <a:r>
              <a:rPr lang="en-US" dirty="0"/>
              <a:t>, And in their death they were not parted; They were swifter than eagles, They were stronger than lions. 24 "O daughters of Israel, </a:t>
            </a:r>
            <a:r>
              <a:rPr lang="en-US" b="1" dirty="0"/>
              <a:t>weep over Saul, Who clothed you luxuriously in scarlet, Who put ornaments of gold on your apparel</a:t>
            </a:r>
            <a:r>
              <a:rPr lang="en-US" dirty="0"/>
              <a:t>.</a:t>
            </a:r>
          </a:p>
        </p:txBody>
      </p:sp>
    </p:spTree>
    <p:extLst>
      <p:ext uri="{BB962C8B-B14F-4D97-AF65-F5344CB8AC3E}">
        <p14:creationId xmlns:p14="http://schemas.microsoft.com/office/powerpoint/2010/main" val="18685768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DD8631-67D9-4542-99D6-5261BFC8C5B9}"/>
              </a:ext>
            </a:extLst>
          </p:cNvPr>
          <p:cNvSpPr>
            <a:spLocks noGrp="1"/>
          </p:cNvSpPr>
          <p:nvPr>
            <p:ph idx="1"/>
          </p:nvPr>
        </p:nvSpPr>
        <p:spPr>
          <a:xfrm>
            <a:off x="628650" y="790271"/>
            <a:ext cx="7886700" cy="4134457"/>
          </a:xfrm>
        </p:spPr>
        <p:txBody>
          <a:bodyPr>
            <a:normAutofit/>
          </a:bodyPr>
          <a:lstStyle/>
          <a:p>
            <a:pPr marL="0" indent="0" algn="ctr">
              <a:buNone/>
            </a:pPr>
            <a:r>
              <a:rPr lang="en-US" sz="2800" dirty="0"/>
              <a:t>Even after Saul’s gone, David mourns the death of his son, his commander and even takes care of his lame grandson. David didn’t let whatever personal issues he had with Saul prevent him from treating his enemy as God would have. </a:t>
            </a:r>
          </a:p>
          <a:p>
            <a:pPr marL="0" indent="0" algn="ctr">
              <a:buNone/>
            </a:pPr>
            <a:endParaRPr lang="en-US" sz="2800" dirty="0"/>
          </a:p>
          <a:p>
            <a:pPr marL="0" indent="0" algn="ctr">
              <a:buNone/>
            </a:pPr>
            <a:r>
              <a:rPr lang="en-US" sz="2800" dirty="0"/>
              <a:t>What are some practical lessons from the Lord about how we ought to treat our enemies?</a:t>
            </a:r>
          </a:p>
        </p:txBody>
      </p:sp>
    </p:spTree>
    <p:extLst>
      <p:ext uri="{BB962C8B-B14F-4D97-AF65-F5344CB8AC3E}">
        <p14:creationId xmlns:p14="http://schemas.microsoft.com/office/powerpoint/2010/main" val="1549928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1D682-DE44-624C-8B43-3EA7F4A61CA5}"/>
              </a:ext>
            </a:extLst>
          </p:cNvPr>
          <p:cNvSpPr>
            <a:spLocks noGrp="1"/>
          </p:cNvSpPr>
          <p:nvPr>
            <p:ph type="title"/>
          </p:nvPr>
        </p:nvSpPr>
        <p:spPr>
          <a:xfrm>
            <a:off x="628650" y="15214"/>
            <a:ext cx="7886700" cy="1104636"/>
          </a:xfrm>
        </p:spPr>
        <p:txBody>
          <a:bodyPr/>
          <a:lstStyle/>
          <a:p>
            <a:pPr algn="ctr"/>
            <a:r>
              <a:rPr lang="en-US" dirty="0"/>
              <a:t>Jesus on loving our enemies</a:t>
            </a:r>
          </a:p>
        </p:txBody>
      </p:sp>
      <p:sp>
        <p:nvSpPr>
          <p:cNvPr id="3" name="Content Placeholder 2">
            <a:extLst>
              <a:ext uri="{FF2B5EF4-FFF2-40B4-BE49-F238E27FC236}">
                <a16:creationId xmlns:a16="http://schemas.microsoft.com/office/drawing/2014/main" id="{E18337F4-FBB8-CC48-A6F2-7FDF6A2E50B6}"/>
              </a:ext>
            </a:extLst>
          </p:cNvPr>
          <p:cNvSpPr>
            <a:spLocks noGrp="1"/>
          </p:cNvSpPr>
          <p:nvPr>
            <p:ph sz="half" idx="1"/>
          </p:nvPr>
        </p:nvSpPr>
        <p:spPr>
          <a:xfrm>
            <a:off x="45944" y="1119850"/>
            <a:ext cx="2715185" cy="4595150"/>
          </a:xfrm>
        </p:spPr>
        <p:txBody>
          <a:bodyPr anchor="t">
            <a:normAutofit fontScale="92500" lnSpcReduction="10000"/>
          </a:bodyPr>
          <a:lstStyle/>
          <a:p>
            <a:pPr marL="0" indent="0">
              <a:buNone/>
            </a:pPr>
            <a:r>
              <a:rPr lang="en-US" dirty="0"/>
              <a:t>Your standard for how you treat your enemies is Jesus. </a:t>
            </a:r>
          </a:p>
          <a:p>
            <a:pPr marL="0" indent="0">
              <a:buNone/>
            </a:pPr>
            <a:endParaRPr lang="en-US" sz="2000" dirty="0"/>
          </a:p>
          <a:p>
            <a:pPr marL="0" indent="0">
              <a:buNone/>
            </a:pPr>
            <a:endParaRPr lang="en-US" sz="2000" dirty="0"/>
          </a:p>
          <a:p>
            <a:pPr marL="0" indent="0" algn="ctr">
              <a:buNone/>
            </a:pPr>
            <a:endParaRPr lang="en-US" sz="2000" dirty="0"/>
          </a:p>
        </p:txBody>
      </p:sp>
      <p:sp>
        <p:nvSpPr>
          <p:cNvPr id="4" name="Content Placeholder 3">
            <a:extLst>
              <a:ext uri="{FF2B5EF4-FFF2-40B4-BE49-F238E27FC236}">
                <a16:creationId xmlns:a16="http://schemas.microsoft.com/office/drawing/2014/main" id="{567BCBFB-C783-F741-8E58-5459BC904091}"/>
              </a:ext>
            </a:extLst>
          </p:cNvPr>
          <p:cNvSpPr>
            <a:spLocks noGrp="1"/>
          </p:cNvSpPr>
          <p:nvPr>
            <p:ph sz="half" idx="2"/>
          </p:nvPr>
        </p:nvSpPr>
        <p:spPr>
          <a:xfrm>
            <a:off x="2761129" y="1119850"/>
            <a:ext cx="6336927" cy="4595149"/>
          </a:xfrm>
        </p:spPr>
        <p:txBody>
          <a:bodyPr>
            <a:normAutofit fontScale="92500" lnSpcReduction="10000"/>
          </a:bodyPr>
          <a:lstStyle/>
          <a:p>
            <a:pPr marL="0" indent="0" algn="ctr">
              <a:lnSpc>
                <a:spcPct val="85000"/>
              </a:lnSpc>
              <a:buNone/>
            </a:pPr>
            <a:r>
              <a:rPr lang="en-US" sz="2600" dirty="0"/>
              <a:t>43 “You have heard that it was said, ‘YOU SHALL LOVE YOUR NEIGHBOR and hate your enemy.’ 44 </a:t>
            </a:r>
            <a:r>
              <a:rPr lang="en-US" sz="2600" b="1" u="sng" dirty="0"/>
              <a:t>But I say to you</a:t>
            </a:r>
            <a:r>
              <a:rPr lang="en-US" sz="2600" dirty="0"/>
              <a:t>, love your enemies (</a:t>
            </a:r>
            <a:r>
              <a:rPr lang="en-US" sz="2600" i="1" dirty="0"/>
              <a:t>do good to those who hate you, bless those who curse you,)</a:t>
            </a:r>
            <a:r>
              <a:rPr lang="en-US" sz="2600" dirty="0"/>
              <a:t> and pray for those who persecute (</a:t>
            </a:r>
            <a:r>
              <a:rPr lang="en-US" sz="2600" i="1" dirty="0"/>
              <a:t>mistreat</a:t>
            </a:r>
            <a:r>
              <a:rPr lang="en-US" sz="2600" dirty="0"/>
              <a:t>) you, 45 so that you may be sons of your Father who is in heaven; for He causes His sun to rise on the evil and the good, and sends rain on the righteous and the unrighteous. 46 For if you love those who love you, what reward do you have? Do not even the tax collectors do the same? 47 If you greet only your brothers, what more are you doing than others? Do not even the Gentiles do the same? 48 Therefore you are to be perfect, as your heavenly Father is perfect.</a:t>
            </a:r>
          </a:p>
          <a:p>
            <a:endParaRPr lang="en-US" dirty="0"/>
          </a:p>
        </p:txBody>
      </p:sp>
    </p:spTree>
    <p:extLst>
      <p:ext uri="{BB962C8B-B14F-4D97-AF65-F5344CB8AC3E}">
        <p14:creationId xmlns:p14="http://schemas.microsoft.com/office/powerpoint/2010/main" val="17643981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1D682-DE44-624C-8B43-3EA7F4A61CA5}"/>
              </a:ext>
            </a:extLst>
          </p:cNvPr>
          <p:cNvSpPr>
            <a:spLocks noGrp="1"/>
          </p:cNvSpPr>
          <p:nvPr>
            <p:ph type="title"/>
          </p:nvPr>
        </p:nvSpPr>
        <p:spPr>
          <a:xfrm>
            <a:off x="628650" y="15214"/>
            <a:ext cx="7886700" cy="1104636"/>
          </a:xfrm>
        </p:spPr>
        <p:txBody>
          <a:bodyPr/>
          <a:lstStyle/>
          <a:p>
            <a:pPr algn="ctr"/>
            <a:r>
              <a:rPr lang="en-US" dirty="0"/>
              <a:t>Jesus on loving our enemies</a:t>
            </a:r>
          </a:p>
        </p:txBody>
      </p:sp>
      <p:sp>
        <p:nvSpPr>
          <p:cNvPr id="3" name="Content Placeholder 2">
            <a:extLst>
              <a:ext uri="{FF2B5EF4-FFF2-40B4-BE49-F238E27FC236}">
                <a16:creationId xmlns:a16="http://schemas.microsoft.com/office/drawing/2014/main" id="{E18337F4-FBB8-CC48-A6F2-7FDF6A2E50B6}"/>
              </a:ext>
            </a:extLst>
          </p:cNvPr>
          <p:cNvSpPr>
            <a:spLocks noGrp="1"/>
          </p:cNvSpPr>
          <p:nvPr>
            <p:ph sz="half" idx="1"/>
          </p:nvPr>
        </p:nvSpPr>
        <p:spPr>
          <a:xfrm>
            <a:off x="45944" y="1119850"/>
            <a:ext cx="2715185" cy="4595150"/>
          </a:xfrm>
        </p:spPr>
        <p:txBody>
          <a:bodyPr anchor="t">
            <a:normAutofit fontScale="92500" lnSpcReduction="10000"/>
          </a:bodyPr>
          <a:lstStyle/>
          <a:p>
            <a:pPr marL="0" indent="0">
              <a:buNone/>
            </a:pPr>
            <a:r>
              <a:rPr lang="en-US" dirty="0"/>
              <a:t>Your standard for how you treat your enemies is Jesus. </a:t>
            </a:r>
          </a:p>
          <a:p>
            <a:pPr marL="0" indent="0">
              <a:buNone/>
            </a:pPr>
            <a:r>
              <a:rPr lang="en-US" dirty="0"/>
              <a:t>Love isn’t neutral. It’s active. </a:t>
            </a:r>
          </a:p>
          <a:p>
            <a:pPr marL="0" indent="0">
              <a:buNone/>
            </a:pPr>
            <a:endParaRPr lang="en-US" sz="2000" dirty="0"/>
          </a:p>
          <a:p>
            <a:pPr marL="0" indent="0">
              <a:buNone/>
            </a:pPr>
            <a:endParaRPr lang="en-US" sz="2000" dirty="0"/>
          </a:p>
          <a:p>
            <a:pPr marL="0" indent="0" algn="ctr">
              <a:buNone/>
            </a:pPr>
            <a:endParaRPr lang="en-US" sz="2000" dirty="0"/>
          </a:p>
        </p:txBody>
      </p:sp>
      <p:sp>
        <p:nvSpPr>
          <p:cNvPr id="4" name="Content Placeholder 3">
            <a:extLst>
              <a:ext uri="{FF2B5EF4-FFF2-40B4-BE49-F238E27FC236}">
                <a16:creationId xmlns:a16="http://schemas.microsoft.com/office/drawing/2014/main" id="{567BCBFB-C783-F741-8E58-5459BC904091}"/>
              </a:ext>
            </a:extLst>
          </p:cNvPr>
          <p:cNvSpPr>
            <a:spLocks noGrp="1"/>
          </p:cNvSpPr>
          <p:nvPr>
            <p:ph sz="half" idx="2"/>
          </p:nvPr>
        </p:nvSpPr>
        <p:spPr>
          <a:xfrm>
            <a:off x="2761129" y="1119850"/>
            <a:ext cx="6336927" cy="4595149"/>
          </a:xfrm>
        </p:spPr>
        <p:txBody>
          <a:bodyPr>
            <a:normAutofit fontScale="92500" lnSpcReduction="10000"/>
          </a:bodyPr>
          <a:lstStyle/>
          <a:p>
            <a:pPr marL="0" indent="0" algn="ctr">
              <a:lnSpc>
                <a:spcPct val="85000"/>
              </a:lnSpc>
              <a:buNone/>
            </a:pPr>
            <a:r>
              <a:rPr lang="en-US" sz="2600" dirty="0"/>
              <a:t>43 “You have heard that it was said, ‘YOU SHALL LOVE YOUR NEIGHBOR and hate your enemy.’ 44 But I say to you, </a:t>
            </a:r>
            <a:r>
              <a:rPr lang="en-US" sz="2600" b="1" u="sng" dirty="0"/>
              <a:t>love</a:t>
            </a:r>
            <a:r>
              <a:rPr lang="en-US" sz="2600" dirty="0"/>
              <a:t> your enemies (</a:t>
            </a:r>
            <a:r>
              <a:rPr lang="en-US" sz="2600" b="1" i="1" u="sng" dirty="0"/>
              <a:t>do good </a:t>
            </a:r>
            <a:r>
              <a:rPr lang="en-US" sz="2600" i="1" dirty="0"/>
              <a:t>to those who hate you, </a:t>
            </a:r>
            <a:r>
              <a:rPr lang="en-US" sz="2600" b="1" i="1" u="sng" dirty="0"/>
              <a:t>bless</a:t>
            </a:r>
            <a:r>
              <a:rPr lang="en-US" sz="2600" i="1" dirty="0"/>
              <a:t> those who curse you,)</a:t>
            </a:r>
            <a:r>
              <a:rPr lang="en-US" sz="2600" dirty="0"/>
              <a:t> and pray for those who persecute (</a:t>
            </a:r>
            <a:r>
              <a:rPr lang="en-US" sz="2600" i="1" dirty="0"/>
              <a:t>mistreat</a:t>
            </a:r>
            <a:r>
              <a:rPr lang="en-US" sz="2600" dirty="0"/>
              <a:t>) you, 45 so that you may be sons of your Father who is in heaven; for He causes His sun to rise on the evil and the good, and sends rain on the righteous and the unrighteous. 46 For </a:t>
            </a:r>
            <a:r>
              <a:rPr lang="en-US" sz="2600" b="1" u="sng" dirty="0"/>
              <a:t>if you love </a:t>
            </a:r>
            <a:r>
              <a:rPr lang="en-US" sz="2600" dirty="0"/>
              <a:t>those who love you, what reward do you have? Do not even the tax collectors do the same? 47 </a:t>
            </a:r>
            <a:r>
              <a:rPr lang="en-US" sz="2600" b="1" u="sng" dirty="0"/>
              <a:t>If you greet </a:t>
            </a:r>
            <a:r>
              <a:rPr lang="en-US" sz="2600" dirty="0"/>
              <a:t>only your brothers, what more are you doing than others? Do not even the Gentiles do the same? 48 Therefore you are to be perfect, as your heavenly Father is perfect.</a:t>
            </a:r>
          </a:p>
          <a:p>
            <a:endParaRPr lang="en-US" dirty="0"/>
          </a:p>
        </p:txBody>
      </p:sp>
    </p:spTree>
    <p:extLst>
      <p:ext uri="{BB962C8B-B14F-4D97-AF65-F5344CB8AC3E}">
        <p14:creationId xmlns:p14="http://schemas.microsoft.com/office/powerpoint/2010/main" val="29441976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1D682-DE44-624C-8B43-3EA7F4A61CA5}"/>
              </a:ext>
            </a:extLst>
          </p:cNvPr>
          <p:cNvSpPr>
            <a:spLocks noGrp="1"/>
          </p:cNvSpPr>
          <p:nvPr>
            <p:ph type="title"/>
          </p:nvPr>
        </p:nvSpPr>
        <p:spPr>
          <a:xfrm>
            <a:off x="628650" y="15214"/>
            <a:ext cx="7886700" cy="1104636"/>
          </a:xfrm>
        </p:spPr>
        <p:txBody>
          <a:bodyPr/>
          <a:lstStyle/>
          <a:p>
            <a:pPr algn="ctr"/>
            <a:r>
              <a:rPr lang="en-US" dirty="0"/>
              <a:t>Jesus on loving our enemies</a:t>
            </a:r>
          </a:p>
        </p:txBody>
      </p:sp>
      <p:sp>
        <p:nvSpPr>
          <p:cNvPr id="3" name="Content Placeholder 2">
            <a:extLst>
              <a:ext uri="{FF2B5EF4-FFF2-40B4-BE49-F238E27FC236}">
                <a16:creationId xmlns:a16="http://schemas.microsoft.com/office/drawing/2014/main" id="{E18337F4-FBB8-CC48-A6F2-7FDF6A2E50B6}"/>
              </a:ext>
            </a:extLst>
          </p:cNvPr>
          <p:cNvSpPr>
            <a:spLocks noGrp="1"/>
          </p:cNvSpPr>
          <p:nvPr>
            <p:ph sz="half" idx="1"/>
          </p:nvPr>
        </p:nvSpPr>
        <p:spPr>
          <a:xfrm>
            <a:off x="45944" y="1119850"/>
            <a:ext cx="2715185" cy="4595150"/>
          </a:xfrm>
        </p:spPr>
        <p:txBody>
          <a:bodyPr anchor="t">
            <a:normAutofit fontScale="92500" lnSpcReduction="10000"/>
          </a:bodyPr>
          <a:lstStyle/>
          <a:p>
            <a:pPr marL="0" indent="0">
              <a:buNone/>
            </a:pPr>
            <a:r>
              <a:rPr lang="en-US" dirty="0"/>
              <a:t>Your standard for how you treat your enemies is Jesus. </a:t>
            </a:r>
          </a:p>
          <a:p>
            <a:pPr marL="0" indent="0">
              <a:buNone/>
            </a:pPr>
            <a:r>
              <a:rPr lang="en-US" dirty="0"/>
              <a:t>Love isn’t neutral. It’s active. </a:t>
            </a:r>
          </a:p>
          <a:p>
            <a:pPr marL="0" indent="0">
              <a:buNone/>
            </a:pPr>
            <a:r>
              <a:rPr lang="en-US" dirty="0"/>
              <a:t>You are called to love your enemy in every aspect:</a:t>
            </a:r>
          </a:p>
          <a:p>
            <a:pPr lvl="1"/>
            <a:r>
              <a:rPr lang="en-US" sz="1900" dirty="0"/>
              <a:t>Do good to them. </a:t>
            </a:r>
          </a:p>
          <a:p>
            <a:pPr lvl="1"/>
            <a:r>
              <a:rPr lang="en-US" sz="1900" dirty="0"/>
              <a:t>Speak good to and of them. </a:t>
            </a:r>
          </a:p>
          <a:p>
            <a:pPr lvl="1"/>
            <a:r>
              <a:rPr lang="en-US" sz="1900" dirty="0"/>
              <a:t>Go to God for them. </a:t>
            </a:r>
          </a:p>
          <a:p>
            <a:pPr lvl="1"/>
            <a:r>
              <a:rPr lang="en-US" sz="1900" dirty="0"/>
              <a:t>Go the extra mile in love. </a:t>
            </a:r>
          </a:p>
          <a:p>
            <a:pPr marL="0" indent="0">
              <a:buNone/>
            </a:pPr>
            <a:endParaRPr lang="en-US" sz="2000" dirty="0"/>
          </a:p>
          <a:p>
            <a:pPr marL="0" indent="0">
              <a:buNone/>
            </a:pPr>
            <a:endParaRPr lang="en-US" sz="2000" dirty="0"/>
          </a:p>
          <a:p>
            <a:pPr marL="0" indent="0" algn="ctr">
              <a:buNone/>
            </a:pPr>
            <a:endParaRPr lang="en-US" sz="2000" dirty="0"/>
          </a:p>
        </p:txBody>
      </p:sp>
      <p:sp>
        <p:nvSpPr>
          <p:cNvPr id="4" name="Content Placeholder 3">
            <a:extLst>
              <a:ext uri="{FF2B5EF4-FFF2-40B4-BE49-F238E27FC236}">
                <a16:creationId xmlns:a16="http://schemas.microsoft.com/office/drawing/2014/main" id="{567BCBFB-C783-F741-8E58-5459BC904091}"/>
              </a:ext>
            </a:extLst>
          </p:cNvPr>
          <p:cNvSpPr>
            <a:spLocks noGrp="1"/>
          </p:cNvSpPr>
          <p:nvPr>
            <p:ph sz="half" idx="2"/>
          </p:nvPr>
        </p:nvSpPr>
        <p:spPr>
          <a:xfrm>
            <a:off x="2761129" y="1119850"/>
            <a:ext cx="6336927" cy="4595149"/>
          </a:xfrm>
        </p:spPr>
        <p:txBody>
          <a:bodyPr>
            <a:normAutofit fontScale="92500" lnSpcReduction="10000"/>
          </a:bodyPr>
          <a:lstStyle/>
          <a:p>
            <a:pPr marL="0" indent="0" algn="ctr">
              <a:lnSpc>
                <a:spcPct val="85000"/>
              </a:lnSpc>
              <a:buNone/>
            </a:pPr>
            <a:r>
              <a:rPr lang="en-US" sz="2600" dirty="0"/>
              <a:t>43 “You have heard that it was said, ‘YOU SHALL LOVE YOUR NEIGHBOR and hate your enemy.’ 44 But I say to you, </a:t>
            </a:r>
            <a:r>
              <a:rPr lang="en-US" sz="2600" b="1" dirty="0"/>
              <a:t>love</a:t>
            </a:r>
            <a:r>
              <a:rPr lang="en-US" sz="2600" dirty="0"/>
              <a:t> your enemies (</a:t>
            </a:r>
            <a:r>
              <a:rPr lang="en-US" sz="2600" b="1" i="1" dirty="0"/>
              <a:t>do good </a:t>
            </a:r>
            <a:r>
              <a:rPr lang="en-US" sz="2600" i="1" dirty="0"/>
              <a:t>to those who hate you, </a:t>
            </a:r>
            <a:r>
              <a:rPr lang="en-US" sz="2600" b="1" i="1" dirty="0"/>
              <a:t>bless</a:t>
            </a:r>
            <a:r>
              <a:rPr lang="en-US" sz="2600" i="1" dirty="0"/>
              <a:t> those who curse you,)</a:t>
            </a:r>
            <a:r>
              <a:rPr lang="en-US" sz="2600" dirty="0"/>
              <a:t> and </a:t>
            </a:r>
            <a:r>
              <a:rPr lang="en-US" sz="2600" b="1" dirty="0"/>
              <a:t>pray</a:t>
            </a:r>
            <a:r>
              <a:rPr lang="en-US" sz="2600" dirty="0"/>
              <a:t> for those who persecute (</a:t>
            </a:r>
            <a:r>
              <a:rPr lang="en-US" sz="2600" i="1" dirty="0"/>
              <a:t>mistreat</a:t>
            </a:r>
            <a:r>
              <a:rPr lang="en-US" sz="2600" dirty="0"/>
              <a:t>) you, 45 so that you may be sons of your Father who is in heaven; for He causes His sun to rise on the evil and the good, and sends rain on the righteous and the unrighteous. 46 For if you love those who love you, what reward do you have? Do not even the tax collectors do the same? 47 If you greet only your brothers, what more are you doing than others? Do not even the Gentiles do the same? 48 Therefore you are to be perfect, as your heavenly Father is perfect.</a:t>
            </a:r>
          </a:p>
          <a:p>
            <a:endParaRPr lang="en-US" dirty="0"/>
          </a:p>
        </p:txBody>
      </p:sp>
    </p:spTree>
    <p:extLst>
      <p:ext uri="{BB962C8B-B14F-4D97-AF65-F5344CB8AC3E}">
        <p14:creationId xmlns:p14="http://schemas.microsoft.com/office/powerpoint/2010/main" val="1058939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1D682-DE44-624C-8B43-3EA7F4A61CA5}"/>
              </a:ext>
            </a:extLst>
          </p:cNvPr>
          <p:cNvSpPr>
            <a:spLocks noGrp="1"/>
          </p:cNvSpPr>
          <p:nvPr>
            <p:ph type="title"/>
          </p:nvPr>
        </p:nvSpPr>
        <p:spPr>
          <a:xfrm>
            <a:off x="628650" y="15214"/>
            <a:ext cx="7886700" cy="1104636"/>
          </a:xfrm>
        </p:spPr>
        <p:txBody>
          <a:bodyPr/>
          <a:lstStyle/>
          <a:p>
            <a:pPr algn="ctr"/>
            <a:r>
              <a:rPr lang="en-US" dirty="0"/>
              <a:t>Jesus on loving our enemies</a:t>
            </a:r>
          </a:p>
        </p:txBody>
      </p:sp>
      <p:sp>
        <p:nvSpPr>
          <p:cNvPr id="3" name="Content Placeholder 2">
            <a:extLst>
              <a:ext uri="{FF2B5EF4-FFF2-40B4-BE49-F238E27FC236}">
                <a16:creationId xmlns:a16="http://schemas.microsoft.com/office/drawing/2014/main" id="{E18337F4-FBB8-CC48-A6F2-7FDF6A2E50B6}"/>
              </a:ext>
            </a:extLst>
          </p:cNvPr>
          <p:cNvSpPr>
            <a:spLocks noGrp="1"/>
          </p:cNvSpPr>
          <p:nvPr>
            <p:ph sz="half" idx="1"/>
          </p:nvPr>
        </p:nvSpPr>
        <p:spPr>
          <a:xfrm>
            <a:off x="45944" y="1119850"/>
            <a:ext cx="2715185" cy="4595150"/>
          </a:xfrm>
        </p:spPr>
        <p:txBody>
          <a:bodyPr anchor="t">
            <a:normAutofit fontScale="92500" lnSpcReduction="20000"/>
          </a:bodyPr>
          <a:lstStyle/>
          <a:p>
            <a:pPr marL="0" indent="0">
              <a:buNone/>
            </a:pPr>
            <a:r>
              <a:rPr lang="en-US" sz="2000" dirty="0"/>
              <a:t>Your standard for how you treat your enemies is Jesus. </a:t>
            </a:r>
          </a:p>
          <a:p>
            <a:pPr marL="0" indent="0">
              <a:buNone/>
            </a:pPr>
            <a:r>
              <a:rPr lang="en-US" sz="2000" dirty="0"/>
              <a:t>Love isn’t neutral. It’s active. </a:t>
            </a:r>
          </a:p>
          <a:p>
            <a:pPr marL="0" indent="0">
              <a:buNone/>
            </a:pPr>
            <a:r>
              <a:rPr lang="en-US" sz="2000" dirty="0"/>
              <a:t>You are called to love your enemy in every aspect:</a:t>
            </a:r>
          </a:p>
          <a:p>
            <a:pPr lvl="1"/>
            <a:r>
              <a:rPr lang="en-US" sz="2000" dirty="0"/>
              <a:t>Do good to them. </a:t>
            </a:r>
          </a:p>
          <a:p>
            <a:pPr lvl="1"/>
            <a:r>
              <a:rPr lang="en-US" sz="2000" dirty="0"/>
              <a:t>Speak good to and of them. </a:t>
            </a:r>
          </a:p>
          <a:p>
            <a:pPr lvl="1"/>
            <a:r>
              <a:rPr lang="en-US" sz="2000" dirty="0"/>
              <a:t>Go to God for them. </a:t>
            </a:r>
          </a:p>
          <a:p>
            <a:pPr marL="0" indent="0">
              <a:buNone/>
            </a:pPr>
            <a:r>
              <a:rPr lang="en-US" sz="2000" dirty="0"/>
              <a:t>Love isn’t conditional here.</a:t>
            </a:r>
          </a:p>
        </p:txBody>
      </p:sp>
      <p:sp>
        <p:nvSpPr>
          <p:cNvPr id="4" name="Content Placeholder 3">
            <a:extLst>
              <a:ext uri="{FF2B5EF4-FFF2-40B4-BE49-F238E27FC236}">
                <a16:creationId xmlns:a16="http://schemas.microsoft.com/office/drawing/2014/main" id="{567BCBFB-C783-F741-8E58-5459BC904091}"/>
              </a:ext>
            </a:extLst>
          </p:cNvPr>
          <p:cNvSpPr>
            <a:spLocks noGrp="1"/>
          </p:cNvSpPr>
          <p:nvPr>
            <p:ph sz="half" idx="2"/>
          </p:nvPr>
        </p:nvSpPr>
        <p:spPr>
          <a:xfrm>
            <a:off x="2761129" y="1119850"/>
            <a:ext cx="6336927" cy="4595149"/>
          </a:xfrm>
        </p:spPr>
        <p:txBody>
          <a:bodyPr>
            <a:normAutofit fontScale="92500" lnSpcReduction="20000"/>
          </a:bodyPr>
          <a:lstStyle/>
          <a:p>
            <a:pPr marL="0" indent="0" algn="ctr">
              <a:lnSpc>
                <a:spcPct val="95000"/>
              </a:lnSpc>
              <a:buNone/>
            </a:pPr>
            <a:r>
              <a:rPr lang="en-US" sz="2600" dirty="0"/>
              <a:t>43 “You have heard that it was said, ‘YOU SHALL LOVE YOUR NEIGHBOR and hate your enemy.’ 44 But I say to you, love </a:t>
            </a:r>
            <a:r>
              <a:rPr lang="en-US" sz="2600" b="1" u="sng" dirty="0"/>
              <a:t>your enemies </a:t>
            </a:r>
            <a:r>
              <a:rPr lang="en-US" sz="2600" dirty="0"/>
              <a:t>(</a:t>
            </a:r>
            <a:r>
              <a:rPr lang="en-US" sz="2600" i="1" dirty="0"/>
              <a:t>do good to </a:t>
            </a:r>
            <a:r>
              <a:rPr lang="en-US" sz="2600" b="1" i="1" u="sng" dirty="0"/>
              <a:t>those who hate you</a:t>
            </a:r>
            <a:r>
              <a:rPr lang="en-US" sz="2600" i="1" dirty="0"/>
              <a:t>, bless </a:t>
            </a:r>
            <a:r>
              <a:rPr lang="en-US" sz="2600" b="1" i="1" u="sng" dirty="0"/>
              <a:t>those who curse you</a:t>
            </a:r>
            <a:r>
              <a:rPr lang="en-US" sz="2600" i="1" dirty="0"/>
              <a:t>,)</a:t>
            </a:r>
            <a:r>
              <a:rPr lang="en-US" sz="2600" dirty="0"/>
              <a:t> and pray for </a:t>
            </a:r>
            <a:r>
              <a:rPr lang="en-US" sz="2600" b="1" u="sng" dirty="0"/>
              <a:t>those who persecute (</a:t>
            </a:r>
            <a:r>
              <a:rPr lang="en-US" sz="2600" b="1" i="1" u="sng" dirty="0"/>
              <a:t>mistreat</a:t>
            </a:r>
            <a:r>
              <a:rPr lang="en-US" sz="2600" b="1" u="sng" dirty="0"/>
              <a:t>) you</a:t>
            </a:r>
            <a:r>
              <a:rPr lang="en-US" sz="2600" dirty="0"/>
              <a:t>, 45 so that you may be sons of your Father who is in heaven; for He causes His sun to rise on the </a:t>
            </a:r>
            <a:r>
              <a:rPr lang="en-US" sz="2600" b="1" u="sng" dirty="0"/>
              <a:t>evil</a:t>
            </a:r>
            <a:r>
              <a:rPr lang="en-US" sz="2600" dirty="0"/>
              <a:t> and the good, and sends rain on the righteous and </a:t>
            </a:r>
            <a:r>
              <a:rPr lang="en-US" sz="2600" b="1" u="sng" dirty="0"/>
              <a:t>the unrighteous</a:t>
            </a:r>
            <a:r>
              <a:rPr lang="en-US" sz="2600" dirty="0"/>
              <a:t>. 46 For if you love those who love you, what reward do you have? Do not even the tax collectors do the same? 47 If you greet only your brothers, what more are you doing than others? Do not even the Gentiles do the same? 48 Therefore you are to be perfect, as your heavenly Father is perfect.</a:t>
            </a:r>
          </a:p>
          <a:p>
            <a:endParaRPr lang="en-US" dirty="0"/>
          </a:p>
        </p:txBody>
      </p:sp>
    </p:spTree>
    <p:extLst>
      <p:ext uri="{BB962C8B-B14F-4D97-AF65-F5344CB8AC3E}">
        <p14:creationId xmlns:p14="http://schemas.microsoft.com/office/powerpoint/2010/main" val="8838928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8337F4-FBB8-CC48-A6F2-7FDF6A2E50B6}"/>
              </a:ext>
            </a:extLst>
          </p:cNvPr>
          <p:cNvSpPr>
            <a:spLocks noGrp="1"/>
          </p:cNvSpPr>
          <p:nvPr>
            <p:ph idx="1"/>
          </p:nvPr>
        </p:nvSpPr>
        <p:spPr>
          <a:xfrm>
            <a:off x="475689" y="258194"/>
            <a:ext cx="8192621" cy="5198611"/>
          </a:xfrm>
        </p:spPr>
        <p:txBody>
          <a:bodyPr anchor="ctr">
            <a:normAutofit/>
          </a:bodyPr>
          <a:lstStyle/>
          <a:p>
            <a:pPr marL="0" indent="0" algn="ctr">
              <a:buNone/>
            </a:pPr>
            <a:r>
              <a:rPr lang="en-US" sz="3600" dirty="0"/>
              <a:t>Our theme for this year is to love one another…but how do you do in loving the “</a:t>
            </a:r>
            <a:r>
              <a:rPr lang="en-US" sz="3600" i="1" dirty="0"/>
              <a:t>others?”</a:t>
            </a:r>
          </a:p>
          <a:p>
            <a:pPr marL="0" indent="0" algn="ctr">
              <a:buNone/>
            </a:pPr>
            <a:endParaRPr lang="en-US" sz="3600" dirty="0"/>
          </a:p>
          <a:p>
            <a:pPr marL="0" indent="0" algn="ctr">
              <a:buNone/>
            </a:pPr>
            <a:r>
              <a:rPr lang="en-US" sz="3600" dirty="0"/>
              <a:t>How are you tempted to think of and treat people that you deem as enemies?</a:t>
            </a:r>
          </a:p>
          <a:p>
            <a:pPr marL="0" indent="0" algn="ctr">
              <a:buNone/>
            </a:pPr>
            <a:endParaRPr lang="en-US" sz="3600" dirty="0"/>
          </a:p>
          <a:p>
            <a:pPr marL="0" indent="0" algn="ctr">
              <a:buNone/>
            </a:pPr>
            <a:r>
              <a:rPr lang="en-US" sz="3600" dirty="0"/>
              <a:t> Do you love the people you don’t like?</a:t>
            </a:r>
          </a:p>
          <a:p>
            <a:pPr marL="0" indent="0" algn="ctr">
              <a:buNone/>
            </a:pPr>
            <a:endParaRPr lang="en-US" sz="3600" dirty="0"/>
          </a:p>
        </p:txBody>
      </p:sp>
    </p:spTree>
    <p:extLst>
      <p:ext uri="{BB962C8B-B14F-4D97-AF65-F5344CB8AC3E}">
        <p14:creationId xmlns:p14="http://schemas.microsoft.com/office/powerpoint/2010/main" val="4861646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1D682-DE44-624C-8B43-3EA7F4A61CA5}"/>
              </a:ext>
            </a:extLst>
          </p:cNvPr>
          <p:cNvSpPr>
            <a:spLocks noGrp="1"/>
          </p:cNvSpPr>
          <p:nvPr>
            <p:ph type="title"/>
          </p:nvPr>
        </p:nvSpPr>
        <p:spPr>
          <a:xfrm>
            <a:off x="628650" y="15214"/>
            <a:ext cx="7886700" cy="1104636"/>
          </a:xfrm>
        </p:spPr>
        <p:txBody>
          <a:bodyPr/>
          <a:lstStyle/>
          <a:p>
            <a:pPr algn="ctr"/>
            <a:r>
              <a:rPr lang="en-US" dirty="0"/>
              <a:t>Jesus on loving our enemies</a:t>
            </a:r>
          </a:p>
        </p:txBody>
      </p:sp>
      <p:sp>
        <p:nvSpPr>
          <p:cNvPr id="3" name="Content Placeholder 2">
            <a:extLst>
              <a:ext uri="{FF2B5EF4-FFF2-40B4-BE49-F238E27FC236}">
                <a16:creationId xmlns:a16="http://schemas.microsoft.com/office/drawing/2014/main" id="{E18337F4-FBB8-CC48-A6F2-7FDF6A2E50B6}"/>
              </a:ext>
            </a:extLst>
          </p:cNvPr>
          <p:cNvSpPr>
            <a:spLocks noGrp="1"/>
          </p:cNvSpPr>
          <p:nvPr>
            <p:ph sz="half" idx="1"/>
          </p:nvPr>
        </p:nvSpPr>
        <p:spPr>
          <a:xfrm>
            <a:off x="45944" y="1119850"/>
            <a:ext cx="2715185" cy="4595150"/>
          </a:xfrm>
        </p:spPr>
        <p:txBody>
          <a:bodyPr anchor="t">
            <a:normAutofit fontScale="92500" lnSpcReduction="10000"/>
          </a:bodyPr>
          <a:lstStyle/>
          <a:p>
            <a:pPr marL="0" indent="0">
              <a:buNone/>
            </a:pPr>
            <a:r>
              <a:rPr lang="en-US" dirty="0"/>
              <a:t>Your standard for how you treat your enemies is Jesus. </a:t>
            </a:r>
          </a:p>
          <a:p>
            <a:pPr marL="0" indent="0">
              <a:buNone/>
            </a:pPr>
            <a:r>
              <a:rPr lang="en-US" dirty="0"/>
              <a:t>Love isn’t neutral. It’s active. </a:t>
            </a:r>
          </a:p>
          <a:p>
            <a:pPr marL="0" indent="0">
              <a:buNone/>
            </a:pPr>
            <a:r>
              <a:rPr lang="en-US" dirty="0"/>
              <a:t>You are called to love your enemy in every aspect:</a:t>
            </a:r>
          </a:p>
          <a:p>
            <a:pPr lvl="1"/>
            <a:r>
              <a:rPr lang="en-US" sz="1900" dirty="0"/>
              <a:t>Do good to them. </a:t>
            </a:r>
          </a:p>
          <a:p>
            <a:pPr lvl="1"/>
            <a:r>
              <a:rPr lang="en-US" sz="1900" dirty="0"/>
              <a:t>Speak good to and of them. </a:t>
            </a:r>
          </a:p>
          <a:p>
            <a:pPr lvl="1"/>
            <a:r>
              <a:rPr lang="en-US" sz="1900" dirty="0"/>
              <a:t>Go to God for them. </a:t>
            </a:r>
          </a:p>
          <a:p>
            <a:pPr marL="0" indent="0">
              <a:buNone/>
            </a:pPr>
            <a:r>
              <a:rPr lang="en-US" dirty="0"/>
              <a:t>Love isn’t conditional here. </a:t>
            </a:r>
          </a:p>
          <a:p>
            <a:pPr marL="0" indent="0">
              <a:buNone/>
            </a:pPr>
            <a:r>
              <a:rPr lang="en-US" dirty="0"/>
              <a:t>If you only love like the world, how will they see God?</a:t>
            </a:r>
            <a:endParaRPr lang="en-US" sz="2000" dirty="0"/>
          </a:p>
          <a:p>
            <a:pPr marL="0" indent="0" algn="ctr">
              <a:buNone/>
            </a:pPr>
            <a:endParaRPr lang="en-US" sz="2000" dirty="0"/>
          </a:p>
        </p:txBody>
      </p:sp>
      <p:sp>
        <p:nvSpPr>
          <p:cNvPr id="4" name="Content Placeholder 3">
            <a:extLst>
              <a:ext uri="{FF2B5EF4-FFF2-40B4-BE49-F238E27FC236}">
                <a16:creationId xmlns:a16="http://schemas.microsoft.com/office/drawing/2014/main" id="{567BCBFB-C783-F741-8E58-5459BC904091}"/>
              </a:ext>
            </a:extLst>
          </p:cNvPr>
          <p:cNvSpPr>
            <a:spLocks noGrp="1"/>
          </p:cNvSpPr>
          <p:nvPr>
            <p:ph sz="half" idx="2"/>
          </p:nvPr>
        </p:nvSpPr>
        <p:spPr>
          <a:xfrm>
            <a:off x="2761129" y="1119850"/>
            <a:ext cx="6336927" cy="4595149"/>
          </a:xfrm>
        </p:spPr>
        <p:txBody>
          <a:bodyPr>
            <a:noAutofit/>
          </a:bodyPr>
          <a:lstStyle/>
          <a:p>
            <a:pPr marL="0" indent="0" algn="ctr">
              <a:lnSpc>
                <a:spcPct val="75000"/>
              </a:lnSpc>
              <a:spcBef>
                <a:spcPts val="0"/>
              </a:spcBef>
              <a:buNone/>
            </a:pPr>
            <a:r>
              <a:rPr lang="en-US" sz="2400" dirty="0"/>
              <a:t>43 “You have heard that it was said, ‘YOU SHALL LOVE YOUR NEIGHBOR and hate your enemy.’ 44 But I say to you, love your enemies (</a:t>
            </a:r>
            <a:r>
              <a:rPr lang="en-US" sz="2400" i="1" dirty="0"/>
              <a:t>do good to those who hate you, bless those who curse you,)</a:t>
            </a:r>
            <a:r>
              <a:rPr lang="en-US" sz="2400" dirty="0"/>
              <a:t> and pray for those who persecute (</a:t>
            </a:r>
            <a:r>
              <a:rPr lang="en-US" sz="2400" i="1" dirty="0"/>
              <a:t>mistreat</a:t>
            </a:r>
            <a:r>
              <a:rPr lang="en-US" sz="2400" dirty="0"/>
              <a:t>) you, 45 so that </a:t>
            </a:r>
            <a:r>
              <a:rPr lang="en-US" sz="2400" b="1" u="sng" dirty="0"/>
              <a:t>you may be sons of your Father </a:t>
            </a:r>
            <a:r>
              <a:rPr lang="en-US" sz="2400" dirty="0"/>
              <a:t>who is in heaven; for He causes His sun to rise on the evil and the good, and sends rain on the righteous and the unrighteous. 46 For if you love those who love you, what reward do you have? Do not even the tax collectors do the same? 47 If you greet only your brothers, what more are you doing than others? Do not even the Gentiles do the same? 48 Therefore you are to be perfect, </a:t>
            </a:r>
            <a:r>
              <a:rPr lang="en-US" sz="2400" b="1" u="sng" dirty="0"/>
              <a:t>as</a:t>
            </a:r>
            <a:r>
              <a:rPr lang="en-US" sz="2400" dirty="0"/>
              <a:t> </a:t>
            </a:r>
            <a:r>
              <a:rPr lang="en-US" sz="2400" b="1" u="sng" dirty="0"/>
              <a:t>your heavenly Father </a:t>
            </a:r>
            <a:r>
              <a:rPr lang="en-US" sz="2400" dirty="0"/>
              <a:t>is perfect.</a:t>
            </a:r>
          </a:p>
        </p:txBody>
      </p:sp>
    </p:spTree>
    <p:extLst>
      <p:ext uri="{BB962C8B-B14F-4D97-AF65-F5344CB8AC3E}">
        <p14:creationId xmlns:p14="http://schemas.microsoft.com/office/powerpoint/2010/main" val="28887058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0519D-F54A-C941-86DB-6E61133E9D52}"/>
              </a:ext>
            </a:extLst>
          </p:cNvPr>
          <p:cNvSpPr>
            <a:spLocks noGrp="1"/>
          </p:cNvSpPr>
          <p:nvPr>
            <p:ph type="title"/>
          </p:nvPr>
        </p:nvSpPr>
        <p:spPr>
          <a:xfrm>
            <a:off x="628650" y="160836"/>
            <a:ext cx="7886700" cy="1104636"/>
          </a:xfrm>
        </p:spPr>
        <p:txBody>
          <a:bodyPr>
            <a:normAutofit/>
          </a:bodyPr>
          <a:lstStyle/>
          <a:p>
            <a:pPr algn="ctr"/>
            <a:r>
              <a:rPr lang="en-US" sz="3600" dirty="0"/>
              <a:t>Loving the “</a:t>
            </a:r>
            <a:r>
              <a:rPr lang="en-US" sz="3600" i="1" dirty="0"/>
              <a:t>others”</a:t>
            </a:r>
            <a:endParaRPr lang="en-US" sz="3600" dirty="0"/>
          </a:p>
        </p:txBody>
      </p:sp>
      <p:sp>
        <p:nvSpPr>
          <p:cNvPr id="3" name="Content Placeholder 2">
            <a:extLst>
              <a:ext uri="{FF2B5EF4-FFF2-40B4-BE49-F238E27FC236}">
                <a16:creationId xmlns:a16="http://schemas.microsoft.com/office/drawing/2014/main" id="{419E053B-EA75-4B46-B5C2-AE529A611587}"/>
              </a:ext>
            </a:extLst>
          </p:cNvPr>
          <p:cNvSpPr>
            <a:spLocks noGrp="1"/>
          </p:cNvSpPr>
          <p:nvPr>
            <p:ph idx="1"/>
          </p:nvPr>
        </p:nvSpPr>
        <p:spPr>
          <a:xfrm>
            <a:off x="628650" y="1265472"/>
            <a:ext cx="7886700" cy="4288692"/>
          </a:xfrm>
        </p:spPr>
        <p:txBody>
          <a:bodyPr>
            <a:normAutofit lnSpcReduction="10000"/>
          </a:bodyPr>
          <a:lstStyle/>
          <a:p>
            <a:pPr marL="457200" indent="-457200">
              <a:buFont typeface="+mj-lt"/>
              <a:buAutoNum type="arabicPeriod"/>
            </a:pPr>
            <a:r>
              <a:rPr lang="en-US" sz="2400" dirty="0"/>
              <a:t>Not everyone is going to love you, choose to love them anyways.</a:t>
            </a:r>
          </a:p>
          <a:p>
            <a:pPr marL="457200" indent="-457200">
              <a:buFont typeface="+mj-lt"/>
              <a:buAutoNum type="arabicPeriod"/>
            </a:pPr>
            <a:r>
              <a:rPr lang="en-US" sz="2400" dirty="0"/>
              <a:t>Jesus died just as much for my enemies as He did me, do I recognize that?</a:t>
            </a:r>
          </a:p>
          <a:p>
            <a:pPr marL="457200" indent="-457200">
              <a:buFont typeface="+mj-lt"/>
              <a:buAutoNum type="arabicPeriod"/>
            </a:pPr>
            <a:r>
              <a:rPr lang="en-US" sz="2400" dirty="0"/>
              <a:t>Even if it’s not my first instinct, can I choose to assume the best, to avoid gossip, and  to do good to others?</a:t>
            </a:r>
          </a:p>
          <a:p>
            <a:pPr marL="457200" indent="-457200">
              <a:buFont typeface="+mj-lt"/>
              <a:buAutoNum type="arabicPeriod"/>
            </a:pPr>
            <a:r>
              <a:rPr lang="en-US" sz="2400" dirty="0"/>
              <a:t>Am I willing to love God enough that I will do His will in seeking and saving the lost, even when I don’t want to?</a:t>
            </a:r>
          </a:p>
          <a:p>
            <a:pPr marL="457200" indent="-457200">
              <a:buFont typeface="+mj-lt"/>
              <a:buAutoNum type="arabicPeriod"/>
            </a:pPr>
            <a:r>
              <a:rPr lang="en-US" sz="2400" dirty="0"/>
              <a:t>Your real enemy is the devil, sin and death. Are your enemies that bad? That irredeemable?  </a:t>
            </a:r>
          </a:p>
          <a:p>
            <a:pPr marL="457200" indent="-457200">
              <a:buFont typeface="+mj-lt"/>
              <a:buAutoNum type="arabicPeriod"/>
            </a:pPr>
            <a:r>
              <a:rPr lang="en-US" sz="2400" dirty="0"/>
              <a:t>If God valued your life the way you value the life of your enemies, what would you be worth?</a:t>
            </a:r>
          </a:p>
          <a:p>
            <a:pPr marL="457200" indent="-457200">
              <a:buFont typeface="+mj-lt"/>
              <a:buAutoNum type="arabicPeriod"/>
            </a:pPr>
            <a:endParaRPr lang="en-US" dirty="0"/>
          </a:p>
        </p:txBody>
      </p:sp>
    </p:spTree>
    <p:extLst>
      <p:ext uri="{BB962C8B-B14F-4D97-AF65-F5344CB8AC3E}">
        <p14:creationId xmlns:p14="http://schemas.microsoft.com/office/powerpoint/2010/main" val="36160012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8337F4-FBB8-CC48-A6F2-7FDF6A2E50B6}"/>
              </a:ext>
            </a:extLst>
          </p:cNvPr>
          <p:cNvSpPr>
            <a:spLocks noGrp="1"/>
          </p:cNvSpPr>
          <p:nvPr>
            <p:ph idx="1"/>
          </p:nvPr>
        </p:nvSpPr>
        <p:spPr>
          <a:xfrm>
            <a:off x="0" y="0"/>
            <a:ext cx="9144000" cy="5714999"/>
          </a:xfrm>
        </p:spPr>
        <p:txBody>
          <a:bodyPr anchor="ctr">
            <a:normAutofit lnSpcReduction="10000"/>
          </a:bodyPr>
          <a:lstStyle/>
          <a:p>
            <a:pPr marL="0" indent="0" algn="ctr">
              <a:buNone/>
            </a:pPr>
            <a:r>
              <a:rPr lang="en-US" sz="3200" dirty="0"/>
              <a:t>43 “You have heard that it was said, ‘YOU SHALL LOVE YOUR NEIGHBOR and hate your enemy.’ 44 But I say to you, love your enemies (</a:t>
            </a:r>
            <a:r>
              <a:rPr lang="en-US" sz="3200" i="1" dirty="0"/>
              <a:t>do good to those who hate you, bless those who curse you,)</a:t>
            </a:r>
            <a:r>
              <a:rPr lang="en-US" sz="3200" dirty="0"/>
              <a:t> and pray for those who persecute (</a:t>
            </a:r>
            <a:r>
              <a:rPr lang="en-US" sz="3200" i="1" dirty="0"/>
              <a:t>mistreat</a:t>
            </a:r>
            <a:r>
              <a:rPr lang="en-US" sz="3200" dirty="0"/>
              <a:t>) you, 45 so that you may be sons of your Father who is in heaven; for He causes His sun to rise on the evil and the good, and sends rain on the righteous and the unrighteous. 46 For if you love those who love you, what reward do you have? Do not even the tax collectors do the same? 47 If you greet only your brothers, what more are you doing than others? Do not even the Gentiles do the same? 48 Therefore you are to be perfect, as your heavenly Father is perfect.</a:t>
            </a:r>
          </a:p>
        </p:txBody>
      </p:sp>
    </p:spTree>
    <p:extLst>
      <p:ext uri="{BB962C8B-B14F-4D97-AF65-F5344CB8AC3E}">
        <p14:creationId xmlns:p14="http://schemas.microsoft.com/office/powerpoint/2010/main" val="29353473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E97B3-4CCF-C348-886A-22F2471ED599}"/>
              </a:ext>
            </a:extLst>
          </p:cNvPr>
          <p:cNvSpPr>
            <a:spLocks noGrp="1"/>
          </p:cNvSpPr>
          <p:nvPr>
            <p:ph type="ctrTitle"/>
          </p:nvPr>
        </p:nvSpPr>
        <p:spPr/>
        <p:txBody>
          <a:bodyPr>
            <a:normAutofit/>
          </a:bodyPr>
          <a:lstStyle/>
          <a:p>
            <a:r>
              <a:rPr lang="en-US" sz="6000" dirty="0"/>
              <a:t>Loving our enemies</a:t>
            </a:r>
          </a:p>
        </p:txBody>
      </p:sp>
      <p:sp>
        <p:nvSpPr>
          <p:cNvPr id="3" name="Subtitle 2">
            <a:extLst>
              <a:ext uri="{FF2B5EF4-FFF2-40B4-BE49-F238E27FC236}">
                <a16:creationId xmlns:a16="http://schemas.microsoft.com/office/drawing/2014/main" id="{51C2361B-DA60-F44C-A3F1-0D958A8B0A08}"/>
              </a:ext>
            </a:extLst>
          </p:cNvPr>
          <p:cNvSpPr>
            <a:spLocks noGrp="1"/>
          </p:cNvSpPr>
          <p:nvPr>
            <p:ph type="subTitle" idx="1"/>
          </p:nvPr>
        </p:nvSpPr>
        <p:spPr/>
        <p:txBody>
          <a:bodyPr>
            <a:normAutofit/>
          </a:bodyPr>
          <a:lstStyle/>
          <a:p>
            <a:r>
              <a:rPr lang="en-US" sz="2000" dirty="0"/>
              <a:t>Lessons from our Lord and the life of David </a:t>
            </a:r>
          </a:p>
          <a:p>
            <a:r>
              <a:rPr lang="en-US" sz="2000" dirty="0"/>
              <a:t>on loving our enemies</a:t>
            </a:r>
          </a:p>
        </p:txBody>
      </p:sp>
    </p:spTree>
    <p:extLst>
      <p:ext uri="{BB962C8B-B14F-4D97-AF65-F5344CB8AC3E}">
        <p14:creationId xmlns:p14="http://schemas.microsoft.com/office/powerpoint/2010/main" val="23486678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8337F4-FBB8-CC48-A6F2-7FDF6A2E50B6}"/>
              </a:ext>
            </a:extLst>
          </p:cNvPr>
          <p:cNvSpPr>
            <a:spLocks noGrp="1"/>
          </p:cNvSpPr>
          <p:nvPr>
            <p:ph idx="1"/>
          </p:nvPr>
        </p:nvSpPr>
        <p:spPr>
          <a:xfrm>
            <a:off x="0" y="0"/>
            <a:ext cx="9144000" cy="5714999"/>
          </a:xfrm>
        </p:spPr>
        <p:txBody>
          <a:bodyPr anchor="ctr">
            <a:normAutofit lnSpcReduction="10000"/>
          </a:bodyPr>
          <a:lstStyle/>
          <a:p>
            <a:pPr marL="0" indent="0" algn="ctr">
              <a:buNone/>
            </a:pPr>
            <a:r>
              <a:rPr lang="en-US" sz="3200" dirty="0"/>
              <a:t>43 “You </a:t>
            </a:r>
            <a:r>
              <a:rPr lang="en-US" sz="3200" u="sng" dirty="0"/>
              <a:t>have heard that it was said</a:t>
            </a:r>
            <a:r>
              <a:rPr lang="en-US" sz="3200" dirty="0"/>
              <a:t>, ‘</a:t>
            </a:r>
            <a:r>
              <a:rPr lang="en-US" sz="3200" dirty="0">
                <a:solidFill>
                  <a:srgbClr val="FFFF00"/>
                </a:solidFill>
              </a:rPr>
              <a:t>YOU SHALL LOVE YOUR NEIGHBOR and hate your enemy</a:t>
            </a:r>
            <a:r>
              <a:rPr lang="en-US" sz="3200" dirty="0"/>
              <a:t>.’ 44 But I say to you, love your enemies (</a:t>
            </a:r>
            <a:r>
              <a:rPr lang="en-US" sz="3200" i="1" dirty="0"/>
              <a:t>do good to those who hate you, bless those who curse you,)</a:t>
            </a:r>
            <a:r>
              <a:rPr lang="en-US" sz="3200" dirty="0"/>
              <a:t> and pray for those who persecute (</a:t>
            </a:r>
            <a:r>
              <a:rPr lang="en-US" sz="3200" i="1" dirty="0"/>
              <a:t>mistreat</a:t>
            </a:r>
            <a:r>
              <a:rPr lang="en-US" sz="3200" dirty="0"/>
              <a:t>) you, 45 so that you may be sons of your Father who is in heaven; for He causes His sun to rise on the evil and the good, and sends rain on the righteous and the unrighteous. 46 </a:t>
            </a:r>
            <a:r>
              <a:rPr lang="en-US" sz="3200" dirty="0">
                <a:solidFill>
                  <a:srgbClr val="FFFF00"/>
                </a:solidFill>
              </a:rPr>
              <a:t>For if you love those who love you</a:t>
            </a:r>
            <a:r>
              <a:rPr lang="en-US" sz="3200" dirty="0"/>
              <a:t>, what reward do you have? Do not even the tax collectors do the same? 47 </a:t>
            </a:r>
            <a:r>
              <a:rPr lang="en-US" sz="3200" dirty="0">
                <a:solidFill>
                  <a:srgbClr val="FFFF00"/>
                </a:solidFill>
              </a:rPr>
              <a:t>If you greet only your brothers</a:t>
            </a:r>
            <a:r>
              <a:rPr lang="en-US" sz="3200" dirty="0"/>
              <a:t>, what more are you doing than others? Do not even the Gentiles do the same? 48 Therefore you are to be perfect, as your heavenly Father is perfect.</a:t>
            </a:r>
          </a:p>
        </p:txBody>
      </p:sp>
    </p:spTree>
    <p:extLst>
      <p:ext uri="{BB962C8B-B14F-4D97-AF65-F5344CB8AC3E}">
        <p14:creationId xmlns:p14="http://schemas.microsoft.com/office/powerpoint/2010/main" val="30885008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8337F4-FBB8-CC48-A6F2-7FDF6A2E50B6}"/>
              </a:ext>
            </a:extLst>
          </p:cNvPr>
          <p:cNvSpPr>
            <a:spLocks noGrp="1"/>
          </p:cNvSpPr>
          <p:nvPr>
            <p:ph idx="1"/>
          </p:nvPr>
        </p:nvSpPr>
        <p:spPr>
          <a:xfrm>
            <a:off x="0" y="0"/>
            <a:ext cx="9144000" cy="5714999"/>
          </a:xfrm>
        </p:spPr>
        <p:txBody>
          <a:bodyPr anchor="ctr">
            <a:normAutofit lnSpcReduction="10000"/>
          </a:bodyPr>
          <a:lstStyle/>
          <a:p>
            <a:pPr marL="0" indent="0" algn="ctr">
              <a:buNone/>
            </a:pPr>
            <a:r>
              <a:rPr lang="en-US" sz="3200" dirty="0"/>
              <a:t>43 “You have heard that it was said, ‘YOU SHALL LOVE YOUR NEIGHBOR and hate your enemy.’ 44 But I say to you, love your enemies (</a:t>
            </a:r>
            <a:r>
              <a:rPr lang="en-US" sz="3200" i="1" dirty="0"/>
              <a:t>do good to those who hate you, bless those who curse you,)</a:t>
            </a:r>
            <a:r>
              <a:rPr lang="en-US" sz="3200" dirty="0"/>
              <a:t> and pray for those who persecute (</a:t>
            </a:r>
            <a:r>
              <a:rPr lang="en-US" sz="3200" i="1" dirty="0"/>
              <a:t>mistreat</a:t>
            </a:r>
            <a:r>
              <a:rPr lang="en-US" sz="3200" dirty="0"/>
              <a:t>) you, 45 so that you may be sons of your Father who is in heaven; for He causes His sun to rise on the evil and the good, and sends rain on the righteous and the unrighteous. 46 For if you love those who love you, </a:t>
            </a:r>
            <a:r>
              <a:rPr lang="en-US" sz="3200" u="sng" dirty="0"/>
              <a:t>what reward do you have?</a:t>
            </a:r>
            <a:r>
              <a:rPr lang="en-US" sz="3200" dirty="0"/>
              <a:t> </a:t>
            </a:r>
            <a:r>
              <a:rPr lang="en-US" sz="3200" dirty="0">
                <a:solidFill>
                  <a:srgbClr val="FFFF00"/>
                </a:solidFill>
              </a:rPr>
              <a:t>Do not even the tax collectors do the same?</a:t>
            </a:r>
            <a:r>
              <a:rPr lang="en-US" sz="3200" dirty="0"/>
              <a:t> 47 If you greet only your brothers, </a:t>
            </a:r>
            <a:r>
              <a:rPr lang="en-US" sz="3200" u="sng" dirty="0"/>
              <a:t>what more are you doing than others?</a:t>
            </a:r>
            <a:r>
              <a:rPr lang="en-US" sz="3200" dirty="0"/>
              <a:t> </a:t>
            </a:r>
            <a:r>
              <a:rPr lang="en-US" sz="3200" dirty="0">
                <a:solidFill>
                  <a:srgbClr val="FFFF00"/>
                </a:solidFill>
              </a:rPr>
              <a:t>Do not even the Gentiles do the same?</a:t>
            </a:r>
            <a:r>
              <a:rPr lang="en-US" sz="3200" dirty="0"/>
              <a:t> 48 Therefore you are to be perfect, as your heavenly Father is perfect.</a:t>
            </a:r>
          </a:p>
        </p:txBody>
      </p:sp>
    </p:spTree>
    <p:extLst>
      <p:ext uri="{BB962C8B-B14F-4D97-AF65-F5344CB8AC3E}">
        <p14:creationId xmlns:p14="http://schemas.microsoft.com/office/powerpoint/2010/main" val="33412266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64A9C-5DD5-794D-AF22-E473D41B1DAD}"/>
              </a:ext>
            </a:extLst>
          </p:cNvPr>
          <p:cNvSpPr>
            <a:spLocks noGrp="1"/>
          </p:cNvSpPr>
          <p:nvPr>
            <p:ph type="title"/>
          </p:nvPr>
        </p:nvSpPr>
        <p:spPr>
          <a:xfrm>
            <a:off x="628650" y="15213"/>
            <a:ext cx="7886700" cy="1104636"/>
          </a:xfrm>
        </p:spPr>
        <p:txBody>
          <a:bodyPr/>
          <a:lstStyle/>
          <a:p>
            <a:pPr algn="ctr"/>
            <a:r>
              <a:rPr lang="en-US" dirty="0"/>
              <a:t>Saul views David as an enemy</a:t>
            </a:r>
          </a:p>
        </p:txBody>
      </p:sp>
      <p:sp>
        <p:nvSpPr>
          <p:cNvPr id="3" name="Content Placeholder 2">
            <a:extLst>
              <a:ext uri="{FF2B5EF4-FFF2-40B4-BE49-F238E27FC236}">
                <a16:creationId xmlns:a16="http://schemas.microsoft.com/office/drawing/2014/main" id="{F3CAF035-9102-9C47-8AC0-5FEA07F090B6}"/>
              </a:ext>
            </a:extLst>
          </p:cNvPr>
          <p:cNvSpPr>
            <a:spLocks noGrp="1"/>
          </p:cNvSpPr>
          <p:nvPr>
            <p:ph sz="half" idx="1"/>
          </p:nvPr>
        </p:nvSpPr>
        <p:spPr>
          <a:xfrm>
            <a:off x="0" y="1119849"/>
            <a:ext cx="2752165" cy="4595151"/>
          </a:xfrm>
        </p:spPr>
        <p:txBody>
          <a:bodyPr>
            <a:normAutofit/>
          </a:bodyPr>
          <a:lstStyle/>
          <a:p>
            <a:r>
              <a:rPr lang="en-US" dirty="0"/>
              <a:t>Saul views David as an enemy for selfish reasons. </a:t>
            </a:r>
          </a:p>
        </p:txBody>
      </p:sp>
      <p:sp>
        <p:nvSpPr>
          <p:cNvPr id="4" name="Content Placeholder 3">
            <a:extLst>
              <a:ext uri="{FF2B5EF4-FFF2-40B4-BE49-F238E27FC236}">
                <a16:creationId xmlns:a16="http://schemas.microsoft.com/office/drawing/2014/main" id="{703B7885-4A28-874B-ADB3-F66BD240E3FF}"/>
              </a:ext>
            </a:extLst>
          </p:cNvPr>
          <p:cNvSpPr>
            <a:spLocks noGrp="1"/>
          </p:cNvSpPr>
          <p:nvPr>
            <p:ph sz="half" idx="2"/>
          </p:nvPr>
        </p:nvSpPr>
        <p:spPr>
          <a:xfrm>
            <a:off x="3092824" y="1119849"/>
            <a:ext cx="6051176" cy="4595151"/>
          </a:xfrm>
        </p:spPr>
        <p:txBody>
          <a:bodyPr anchor="ctr">
            <a:normAutofit/>
          </a:bodyPr>
          <a:lstStyle/>
          <a:p>
            <a:pPr marL="0" indent="0" algn="ctr">
              <a:buNone/>
            </a:pPr>
            <a:r>
              <a:rPr lang="en-US" sz="2800" dirty="0"/>
              <a:t>1 Sam 18:29 then Saul was even more afraid of David. Thus </a:t>
            </a:r>
            <a:r>
              <a:rPr lang="en-US" sz="2800" u="sng" dirty="0"/>
              <a:t>Saul was David's enemy continually</a:t>
            </a:r>
            <a:r>
              <a:rPr lang="en-US" sz="2800" dirty="0"/>
              <a:t>.</a:t>
            </a:r>
          </a:p>
        </p:txBody>
      </p:sp>
    </p:spTree>
    <p:extLst>
      <p:ext uri="{BB962C8B-B14F-4D97-AF65-F5344CB8AC3E}">
        <p14:creationId xmlns:p14="http://schemas.microsoft.com/office/powerpoint/2010/main" val="36666797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64A9C-5DD5-794D-AF22-E473D41B1DAD}"/>
              </a:ext>
            </a:extLst>
          </p:cNvPr>
          <p:cNvSpPr>
            <a:spLocks noGrp="1"/>
          </p:cNvSpPr>
          <p:nvPr>
            <p:ph type="title"/>
          </p:nvPr>
        </p:nvSpPr>
        <p:spPr>
          <a:xfrm>
            <a:off x="628650" y="15213"/>
            <a:ext cx="7886700" cy="1104636"/>
          </a:xfrm>
        </p:spPr>
        <p:txBody>
          <a:bodyPr/>
          <a:lstStyle/>
          <a:p>
            <a:pPr algn="ctr"/>
            <a:r>
              <a:rPr lang="en-US" dirty="0"/>
              <a:t>Saul views David as an enemy</a:t>
            </a:r>
          </a:p>
        </p:txBody>
      </p:sp>
      <p:sp>
        <p:nvSpPr>
          <p:cNvPr id="3" name="Content Placeholder 2">
            <a:extLst>
              <a:ext uri="{FF2B5EF4-FFF2-40B4-BE49-F238E27FC236}">
                <a16:creationId xmlns:a16="http://schemas.microsoft.com/office/drawing/2014/main" id="{F3CAF035-9102-9C47-8AC0-5FEA07F090B6}"/>
              </a:ext>
            </a:extLst>
          </p:cNvPr>
          <p:cNvSpPr>
            <a:spLocks noGrp="1"/>
          </p:cNvSpPr>
          <p:nvPr>
            <p:ph sz="half" idx="1"/>
          </p:nvPr>
        </p:nvSpPr>
        <p:spPr>
          <a:xfrm>
            <a:off x="0" y="1119849"/>
            <a:ext cx="2752165" cy="4595151"/>
          </a:xfrm>
        </p:spPr>
        <p:txBody>
          <a:bodyPr>
            <a:normAutofit/>
          </a:bodyPr>
          <a:lstStyle/>
          <a:p>
            <a:r>
              <a:rPr lang="en-US" dirty="0"/>
              <a:t>Saul views David as an enemy for selfish reasons. </a:t>
            </a:r>
          </a:p>
          <a:p>
            <a:r>
              <a:rPr lang="en-US" dirty="0"/>
              <a:t>Instead of celebrating David, Saul is constantly filled with jealously. </a:t>
            </a:r>
          </a:p>
        </p:txBody>
      </p:sp>
      <p:sp>
        <p:nvSpPr>
          <p:cNvPr id="4" name="Content Placeholder 3">
            <a:extLst>
              <a:ext uri="{FF2B5EF4-FFF2-40B4-BE49-F238E27FC236}">
                <a16:creationId xmlns:a16="http://schemas.microsoft.com/office/drawing/2014/main" id="{703B7885-4A28-874B-ADB3-F66BD240E3FF}"/>
              </a:ext>
            </a:extLst>
          </p:cNvPr>
          <p:cNvSpPr>
            <a:spLocks noGrp="1"/>
          </p:cNvSpPr>
          <p:nvPr>
            <p:ph sz="half" idx="2"/>
          </p:nvPr>
        </p:nvSpPr>
        <p:spPr>
          <a:xfrm>
            <a:off x="3092824" y="1119849"/>
            <a:ext cx="6051176" cy="4595151"/>
          </a:xfrm>
        </p:spPr>
        <p:txBody>
          <a:bodyPr>
            <a:normAutofit/>
          </a:bodyPr>
          <a:lstStyle/>
          <a:p>
            <a:pPr marL="0" indent="0" algn="ctr">
              <a:buNone/>
            </a:pPr>
            <a:r>
              <a:rPr lang="en-US" sz="2400" dirty="0"/>
              <a:t>1 Sam 18:8 Then Saul became </a:t>
            </a:r>
            <a:r>
              <a:rPr lang="en-US" sz="2400" b="1" u="sng" dirty="0"/>
              <a:t>very angry</a:t>
            </a:r>
            <a:r>
              <a:rPr lang="en-US" sz="2400" dirty="0"/>
              <a:t>, for this saying </a:t>
            </a:r>
            <a:r>
              <a:rPr lang="en-US" sz="2400" b="1" u="sng" dirty="0"/>
              <a:t>displeased</a:t>
            </a:r>
            <a:r>
              <a:rPr lang="en-US" sz="2400" dirty="0"/>
              <a:t> him; and he said, "They have ascribed to David ten thousands, but to me they have ascribed thousands. Now what more can he have but the kingdom?" 9 Saul looked at David with </a:t>
            </a:r>
            <a:r>
              <a:rPr lang="en-US" sz="2400" b="1" u="sng" dirty="0"/>
              <a:t>suspicion</a:t>
            </a:r>
            <a:r>
              <a:rPr lang="en-US" sz="2400" dirty="0"/>
              <a:t> from that day on... 13 Therefore Saul </a:t>
            </a:r>
            <a:r>
              <a:rPr lang="en-US" sz="2400" b="1" u="sng" dirty="0"/>
              <a:t>removed him from his presence</a:t>
            </a:r>
            <a:r>
              <a:rPr lang="en-US" sz="2400" dirty="0"/>
              <a:t> and appointed him as his commander of a thousand; and he went out and came in before the people. 14 David was prospering in all his ways for the LORD [was] with him. 15 When Saul saw that he was prospering greatly, </a:t>
            </a:r>
            <a:r>
              <a:rPr lang="en-US" sz="2400" b="1" u="sng" dirty="0"/>
              <a:t>he dreaded him</a:t>
            </a:r>
            <a:r>
              <a:rPr lang="en-US" sz="2400" dirty="0"/>
              <a:t>. </a:t>
            </a:r>
          </a:p>
        </p:txBody>
      </p:sp>
    </p:spTree>
    <p:extLst>
      <p:ext uri="{BB962C8B-B14F-4D97-AF65-F5344CB8AC3E}">
        <p14:creationId xmlns:p14="http://schemas.microsoft.com/office/powerpoint/2010/main" val="34140085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64A9C-5DD5-794D-AF22-E473D41B1DAD}"/>
              </a:ext>
            </a:extLst>
          </p:cNvPr>
          <p:cNvSpPr>
            <a:spLocks noGrp="1"/>
          </p:cNvSpPr>
          <p:nvPr>
            <p:ph type="title"/>
          </p:nvPr>
        </p:nvSpPr>
        <p:spPr>
          <a:xfrm>
            <a:off x="628650" y="15213"/>
            <a:ext cx="7886700" cy="1104636"/>
          </a:xfrm>
        </p:spPr>
        <p:txBody>
          <a:bodyPr/>
          <a:lstStyle/>
          <a:p>
            <a:pPr algn="ctr"/>
            <a:r>
              <a:rPr lang="en-US" dirty="0"/>
              <a:t>Saul views David as an enemy</a:t>
            </a:r>
          </a:p>
        </p:txBody>
      </p:sp>
      <p:sp>
        <p:nvSpPr>
          <p:cNvPr id="3" name="Content Placeholder 2">
            <a:extLst>
              <a:ext uri="{FF2B5EF4-FFF2-40B4-BE49-F238E27FC236}">
                <a16:creationId xmlns:a16="http://schemas.microsoft.com/office/drawing/2014/main" id="{F3CAF035-9102-9C47-8AC0-5FEA07F090B6}"/>
              </a:ext>
            </a:extLst>
          </p:cNvPr>
          <p:cNvSpPr>
            <a:spLocks noGrp="1"/>
          </p:cNvSpPr>
          <p:nvPr>
            <p:ph sz="half" idx="1"/>
          </p:nvPr>
        </p:nvSpPr>
        <p:spPr>
          <a:xfrm>
            <a:off x="0" y="1119849"/>
            <a:ext cx="2752165" cy="4595151"/>
          </a:xfrm>
        </p:spPr>
        <p:txBody>
          <a:bodyPr>
            <a:normAutofit lnSpcReduction="10000"/>
          </a:bodyPr>
          <a:lstStyle/>
          <a:p>
            <a:r>
              <a:rPr lang="en-US" dirty="0"/>
              <a:t>Saul views David as an enemy for selfish reasons. </a:t>
            </a:r>
          </a:p>
          <a:p>
            <a:r>
              <a:rPr lang="en-US" dirty="0"/>
              <a:t>Instead of celebrating David, Saul is constantly filled with jealously. </a:t>
            </a:r>
          </a:p>
          <a:p>
            <a:r>
              <a:rPr lang="en-US" dirty="0"/>
              <a:t>Saul despising David leads him to using his family. </a:t>
            </a:r>
          </a:p>
          <a:p>
            <a:pPr marL="0" indent="0">
              <a:buNone/>
            </a:pPr>
            <a:r>
              <a:rPr lang="en-US" dirty="0"/>
              <a:t>The rest of Saul’s life is filled with seeking to destroy his enemy. </a:t>
            </a:r>
          </a:p>
        </p:txBody>
      </p:sp>
      <p:sp>
        <p:nvSpPr>
          <p:cNvPr id="4" name="Content Placeholder 3">
            <a:extLst>
              <a:ext uri="{FF2B5EF4-FFF2-40B4-BE49-F238E27FC236}">
                <a16:creationId xmlns:a16="http://schemas.microsoft.com/office/drawing/2014/main" id="{703B7885-4A28-874B-ADB3-F66BD240E3FF}"/>
              </a:ext>
            </a:extLst>
          </p:cNvPr>
          <p:cNvSpPr>
            <a:spLocks noGrp="1"/>
          </p:cNvSpPr>
          <p:nvPr>
            <p:ph sz="half" idx="2"/>
          </p:nvPr>
        </p:nvSpPr>
        <p:spPr>
          <a:xfrm>
            <a:off x="3092824" y="1119849"/>
            <a:ext cx="6051176" cy="4595151"/>
          </a:xfrm>
        </p:spPr>
        <p:txBody>
          <a:bodyPr>
            <a:normAutofit lnSpcReduction="10000"/>
          </a:bodyPr>
          <a:lstStyle/>
          <a:p>
            <a:pPr marL="0" indent="0" algn="ctr">
              <a:buNone/>
            </a:pPr>
            <a:r>
              <a:rPr lang="en-US" sz="2400" dirty="0"/>
              <a:t>1 Sam 18:21 Saul thought, "I will give her to him that </a:t>
            </a:r>
            <a:r>
              <a:rPr lang="en-US" sz="2400" b="1" u="sng" dirty="0"/>
              <a:t>she may become a snare to him</a:t>
            </a:r>
            <a:r>
              <a:rPr lang="en-US" sz="2400" dirty="0"/>
              <a:t>, and that the hand of </a:t>
            </a:r>
            <a:r>
              <a:rPr lang="en-US" sz="2400" b="1" u="sng" dirty="0"/>
              <a:t>the Philistines may be against him</a:t>
            </a:r>
            <a:r>
              <a:rPr lang="en-US" sz="2400" dirty="0"/>
              <a:t>." Therefore Saul said to David, "For a second time you may be my son-in-law today." 22 Then Saul commanded his servants, "Speak to David secretly, saying, 'Behold, the king delights in you, and all his servants love you; now therefore, become the king's son-in-law.'" ... 25 Saul then said, "Thus you shall say to David, 'The king does not desire any dowry except a hundred foreskins of the Philistines, to take vengeance on the king's enemies.'" Now </a:t>
            </a:r>
            <a:r>
              <a:rPr lang="en-US" sz="2400" b="1" u="sng" dirty="0"/>
              <a:t>Saul planned to make David fall by the hand of the Philistines</a:t>
            </a:r>
            <a:r>
              <a:rPr lang="en-US" sz="2400" dirty="0"/>
              <a:t>.</a:t>
            </a:r>
          </a:p>
        </p:txBody>
      </p:sp>
    </p:spTree>
    <p:extLst>
      <p:ext uri="{BB962C8B-B14F-4D97-AF65-F5344CB8AC3E}">
        <p14:creationId xmlns:p14="http://schemas.microsoft.com/office/powerpoint/2010/main" val="22344165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1542</TotalTime>
  <Words>3128</Words>
  <Application>Microsoft Macintosh PowerPoint</Application>
  <PresentationFormat>On-screen Show (16:10)</PresentationFormat>
  <Paragraphs>99</Paragraphs>
  <Slides>21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PowerPoint Presentation</vt:lpstr>
      <vt:lpstr>PowerPoint Presentation</vt:lpstr>
      <vt:lpstr>PowerPoint Presentation</vt:lpstr>
      <vt:lpstr>Loving our enemies</vt:lpstr>
      <vt:lpstr>PowerPoint Presentation</vt:lpstr>
      <vt:lpstr>PowerPoint Presentation</vt:lpstr>
      <vt:lpstr>Saul views David as an enemy</vt:lpstr>
      <vt:lpstr>Saul views David as an enemy</vt:lpstr>
      <vt:lpstr>Saul views David as an enemy</vt:lpstr>
      <vt:lpstr>How David decides to treat his enemy</vt:lpstr>
      <vt:lpstr>How David decides to treat his enemy</vt:lpstr>
      <vt:lpstr>How David decides to treat his enemy</vt:lpstr>
      <vt:lpstr>How David decides to treat his enemy</vt:lpstr>
      <vt:lpstr>How David decides to treat his enemy</vt:lpstr>
      <vt:lpstr>PowerPoint Presentation</vt:lpstr>
      <vt:lpstr>Jesus on loving our enemies</vt:lpstr>
      <vt:lpstr>Jesus on loving our enemies</vt:lpstr>
      <vt:lpstr>Jesus on loving our enemies</vt:lpstr>
      <vt:lpstr>Jesus on loving our enemies</vt:lpstr>
      <vt:lpstr>Jesus on loving our enemies</vt:lpstr>
      <vt:lpstr>Loving the “others”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 Sanchez</dc:creator>
  <cp:lastModifiedBy>Bill Sanchez</cp:lastModifiedBy>
  <cp:revision>1</cp:revision>
  <dcterms:created xsi:type="dcterms:W3CDTF">2021-11-26T19:18:09Z</dcterms:created>
  <dcterms:modified xsi:type="dcterms:W3CDTF">2021-11-27T21:00:46Z</dcterms:modified>
</cp:coreProperties>
</file>