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331" r:id="rId5"/>
    <p:sldId id="338" r:id="rId6"/>
    <p:sldId id="344" r:id="rId7"/>
    <p:sldId id="341" r:id="rId8"/>
    <p:sldId id="339" r:id="rId9"/>
    <p:sldId id="345" r:id="rId10"/>
    <p:sldId id="342" r:id="rId11"/>
    <p:sldId id="340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079"/>
    <a:srgbClr val="AE8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47"/>
  </p:normalViewPr>
  <p:slideViewPr>
    <p:cSldViewPr snapToGrid="0" snapToObjects="1">
      <p:cViewPr varScale="1">
        <p:scale>
          <a:sx n="103" d="100"/>
          <a:sy n="103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C628-F187-1E4F-B7D7-5091F82E1F1E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DC62-4256-4A41-91F7-7A542069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FD76-683F-1E45-820E-F8E89C4F3655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6955-0983-294B-A981-DA0B782A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6" y="2220285"/>
            <a:ext cx="5434447" cy="915030"/>
          </a:xfrm>
          <a:solidFill>
            <a:srgbClr val="AE8B72">
              <a:alpha val="87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Conditions of Covenant &amp; Vows</a:t>
            </a:r>
            <a:br>
              <a:rPr lang="en-US" sz="4400" b="1" dirty="0"/>
            </a:br>
            <a:r>
              <a:rPr lang="en-US" sz="2400" b="1" dirty="0"/>
              <a:t>Leviticus 26-27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944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Vows (27:1-34)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633846"/>
            <a:ext cx="9060871" cy="5081156"/>
          </a:xfrm>
        </p:spPr>
        <p:txBody>
          <a:bodyPr>
            <a:noAutofit/>
          </a:bodyPr>
          <a:lstStyle/>
          <a:p>
            <a:r>
              <a:rPr lang="en-US" sz="2000" b="1" dirty="0"/>
              <a:t>Animals (vs. 9-13)</a:t>
            </a:r>
          </a:p>
          <a:p>
            <a:pPr lvl="1"/>
            <a:r>
              <a:rPr lang="en-US" sz="1600" b="1" dirty="0"/>
              <a:t>Clean Animals (vs. 9-10)</a:t>
            </a:r>
          </a:p>
          <a:p>
            <a:pPr lvl="2"/>
            <a:r>
              <a:rPr lang="en-US" sz="1400" b="1" dirty="0"/>
              <a:t>Cannot Exchange With Another Animal (If You Do, Both Are Made Holy to God)</a:t>
            </a:r>
          </a:p>
          <a:p>
            <a:pPr lvl="2"/>
            <a:r>
              <a:rPr lang="en-US" sz="1400" b="1" dirty="0"/>
              <a:t>We Should Not Regret Anything We Give to God</a:t>
            </a:r>
          </a:p>
          <a:p>
            <a:pPr lvl="1"/>
            <a:r>
              <a:rPr lang="en-US" sz="1600" b="1" dirty="0"/>
              <a:t>Unclean Animals (vs. 11-13)</a:t>
            </a:r>
          </a:p>
          <a:p>
            <a:pPr lvl="2"/>
            <a:r>
              <a:rPr lang="en-US" sz="1400" b="1" dirty="0"/>
              <a:t>Unfit For Sacrifice or Eating, But Still Held Value (Giving Donkey to a Priest)</a:t>
            </a:r>
          </a:p>
          <a:p>
            <a:pPr lvl="2"/>
            <a:r>
              <a:rPr lang="en-US" sz="1400" b="1" dirty="0"/>
              <a:t>Priest Assesses the Value (Priests Had Many Roles)</a:t>
            </a:r>
          </a:p>
          <a:p>
            <a:pPr lvl="2"/>
            <a:r>
              <a:rPr lang="en-US" sz="1400" b="1" dirty="0"/>
              <a:t>Could Redeem a Vow With a 20% Additional Charge (vs. 13; cf. vs. 15)</a:t>
            </a:r>
          </a:p>
          <a:p>
            <a:r>
              <a:rPr lang="en-US" sz="2000" b="1" dirty="0"/>
              <a:t>Objects (vs. 14-24)</a:t>
            </a:r>
          </a:p>
          <a:p>
            <a:pPr lvl="1"/>
            <a:r>
              <a:rPr lang="en-US" sz="1600" b="1" dirty="0"/>
              <a:t>Houses (vs. 14-15)</a:t>
            </a:r>
          </a:p>
          <a:p>
            <a:pPr lvl="2"/>
            <a:r>
              <a:rPr lang="en-US" sz="1400" b="1" dirty="0"/>
              <a:t>Priest Functions as House Appraisers</a:t>
            </a:r>
          </a:p>
          <a:p>
            <a:pPr lvl="2"/>
            <a:r>
              <a:rPr lang="en-US" sz="1400" b="1" dirty="0"/>
              <a:t>Must Add 20% Payout to Redeem House </a:t>
            </a:r>
          </a:p>
          <a:p>
            <a:pPr lvl="1"/>
            <a:r>
              <a:rPr lang="en-US" sz="1600" b="1" dirty="0"/>
              <a:t>Lands (vs. 16-24)</a:t>
            </a:r>
          </a:p>
          <a:p>
            <a:pPr lvl="2"/>
            <a:r>
              <a:rPr lang="en-US" sz="1400" b="1" dirty="0"/>
              <a:t>Could Partition Part of Their Land for the Lord (vs. 16)</a:t>
            </a:r>
          </a:p>
          <a:p>
            <a:pPr lvl="2"/>
            <a:r>
              <a:rPr lang="en-US" sz="1400" b="1" dirty="0"/>
              <a:t>Two Kinds of Land</a:t>
            </a:r>
          </a:p>
          <a:p>
            <a:pPr lvl="3"/>
            <a:r>
              <a:rPr lang="en-US" sz="1400" b="1" dirty="0"/>
              <a:t>Family Land (vs. 16-21)</a:t>
            </a:r>
          </a:p>
          <a:p>
            <a:pPr lvl="3"/>
            <a:r>
              <a:rPr lang="en-US" sz="1400" b="1" dirty="0"/>
              <a:t>Purchased/Leased Land (vs. 22-24)</a:t>
            </a:r>
          </a:p>
          <a:p>
            <a:pPr lvl="2"/>
            <a:r>
              <a:rPr lang="en-US" sz="1400" b="1" dirty="0"/>
              <a:t>Lands Valued in Relation to Production &amp; Jubilee</a:t>
            </a:r>
          </a:p>
          <a:p>
            <a:r>
              <a:rPr lang="en-US" sz="2000" b="1" dirty="0"/>
              <a:t>Everything Redeemed With Sanctuary Shekel (vs. 25)</a:t>
            </a:r>
          </a:p>
          <a:p>
            <a:pPr lvl="1"/>
            <a:endParaRPr lang="en-US" sz="1600" b="1" dirty="0"/>
          </a:p>
          <a:p>
            <a:pPr marL="457200" lvl="1" indent="0">
              <a:buNone/>
            </a:pPr>
            <a:endParaRPr lang="en-US" sz="16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Vows (27:1-34)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633846"/>
            <a:ext cx="9060871" cy="5081156"/>
          </a:xfrm>
        </p:spPr>
        <p:txBody>
          <a:bodyPr>
            <a:noAutofit/>
          </a:bodyPr>
          <a:lstStyle/>
          <a:p>
            <a:r>
              <a:rPr lang="en-US" sz="2000" b="1" dirty="0"/>
              <a:t>Non-Voluntary Offerings (vs. 26-33)</a:t>
            </a:r>
          </a:p>
          <a:p>
            <a:pPr lvl="1"/>
            <a:r>
              <a:rPr lang="en-US" b="1" dirty="0"/>
              <a:t>Firstborn Animals (vs. 26-27)</a:t>
            </a:r>
          </a:p>
          <a:p>
            <a:pPr lvl="2"/>
            <a:r>
              <a:rPr lang="en-US" sz="1600" b="1" dirty="0"/>
              <a:t>Cannot Be Vowed to God Since They Already Belong to God (cf. Ex. 13:2)</a:t>
            </a:r>
          </a:p>
          <a:p>
            <a:pPr lvl="2"/>
            <a:r>
              <a:rPr lang="en-US" sz="1600" b="1" dirty="0"/>
              <a:t>An Impure Firstborn Can Be Redeemed or Sold at Valuation</a:t>
            </a:r>
          </a:p>
          <a:p>
            <a:pPr lvl="1"/>
            <a:r>
              <a:rPr lang="en-US" b="1" dirty="0"/>
              <a:t>Devoted Persons/Things (vs. 28-29)</a:t>
            </a:r>
          </a:p>
          <a:p>
            <a:pPr lvl="2"/>
            <a:r>
              <a:rPr lang="en-US" sz="1600" b="1" dirty="0"/>
              <a:t>Often Related to Spoil From War Dedicated to God (Josh. 6:17, 7:1; 1 Sam. 15:3)</a:t>
            </a:r>
          </a:p>
          <a:p>
            <a:pPr lvl="2"/>
            <a:r>
              <a:rPr lang="en-US" sz="1600" b="1" dirty="0"/>
              <a:t>Devoted Objects Cannot be Sold or Redeemed</a:t>
            </a:r>
          </a:p>
          <a:p>
            <a:pPr lvl="2"/>
            <a:r>
              <a:rPr lang="en-US" sz="1600" b="1" dirty="0"/>
              <a:t>Devoted Persons Must be Destroyed (cf. 1 Samuel 15)</a:t>
            </a:r>
          </a:p>
          <a:p>
            <a:pPr lvl="1"/>
            <a:r>
              <a:rPr lang="en-US" b="1" dirty="0"/>
              <a:t>Tithes (vs. 30-33)</a:t>
            </a:r>
          </a:p>
          <a:p>
            <a:pPr lvl="2"/>
            <a:r>
              <a:rPr lang="en-US" sz="1600" b="1" dirty="0"/>
              <a:t>Israelites Paid Three Tithes</a:t>
            </a:r>
          </a:p>
          <a:p>
            <a:pPr lvl="3"/>
            <a:r>
              <a:rPr lang="en-US" sz="1400" b="1" dirty="0"/>
              <a:t>To the Priests (Numbers 18:21-32)</a:t>
            </a:r>
          </a:p>
          <a:p>
            <a:pPr lvl="3"/>
            <a:r>
              <a:rPr lang="en-US" sz="1400" b="1" dirty="0"/>
              <a:t>Tithe to the Sanctuary (Deuteronomy 14:22-27)</a:t>
            </a:r>
          </a:p>
          <a:p>
            <a:pPr lvl="3"/>
            <a:r>
              <a:rPr lang="en-US" sz="1400" b="1" dirty="0"/>
              <a:t>Tithe to the Poor Every Three Years (Deuteronomy 14:28-29)</a:t>
            </a:r>
          </a:p>
          <a:p>
            <a:pPr lvl="2"/>
            <a:r>
              <a:rPr lang="en-US" sz="1600" b="1" dirty="0"/>
              <a:t>Can Be Redeemed When 20% of Value is Added</a:t>
            </a:r>
          </a:p>
          <a:p>
            <a:pPr lvl="2"/>
            <a:r>
              <a:rPr lang="en-US" sz="1600" b="1" dirty="0"/>
              <a:t>Every Tenth Animal is Holy to the Lord (Counted &amp; Colored By Passing Under Rod?)</a:t>
            </a:r>
          </a:p>
          <a:p>
            <a:r>
              <a:rPr lang="en-US" sz="2000" b="1" dirty="0"/>
              <a:t>Conclusion (vs. 34)</a:t>
            </a:r>
          </a:p>
          <a:p>
            <a:pPr lvl="1"/>
            <a:r>
              <a:rPr lang="en-US" b="1" dirty="0"/>
              <a:t>References to Mount Sinai (7:37-38; 25:1; 26:46; 27:34)</a:t>
            </a:r>
          </a:p>
          <a:p>
            <a:pPr lvl="1"/>
            <a:r>
              <a:rPr lang="en-US" b="1" dirty="0"/>
              <a:t>What the Lord Commanded (Most Direct Speech From God Found in Leviticus)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1AC3B6-B387-E842-AB2B-34F7CBB6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9" y="127538"/>
            <a:ext cx="7437181" cy="54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6"/>
            <a:ext cx="6836266" cy="743325"/>
          </a:xfrm>
        </p:spPr>
        <p:txBody>
          <a:bodyPr/>
          <a:lstStyle/>
          <a:p>
            <a:pPr algn="ctr"/>
            <a:r>
              <a:rPr lang="en-US" sz="4000" b="1" dirty="0"/>
              <a:t>Conditions of Covenant &amp; Vows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00101"/>
            <a:ext cx="9060871" cy="4914900"/>
          </a:xfrm>
        </p:spPr>
        <p:txBody>
          <a:bodyPr>
            <a:noAutofit/>
          </a:bodyPr>
          <a:lstStyle/>
          <a:p>
            <a:r>
              <a:rPr lang="en-US" sz="2800" b="1" dirty="0"/>
              <a:t>Introductory Thoughts</a:t>
            </a:r>
          </a:p>
          <a:p>
            <a:pPr lvl="1"/>
            <a:r>
              <a:rPr lang="en-US" sz="2400" b="1" dirty="0"/>
              <a:t>Chiasm in Leviticus 25-27</a:t>
            </a:r>
          </a:p>
          <a:p>
            <a:pPr lvl="2"/>
            <a:r>
              <a:rPr lang="en-US" sz="1800" b="1" dirty="0"/>
              <a:t>Laws About Redemption (Leviticus 25)</a:t>
            </a:r>
          </a:p>
          <a:p>
            <a:pPr lvl="3"/>
            <a:r>
              <a:rPr lang="en-US" sz="1800" b="1" dirty="0"/>
              <a:t>Blessings &amp; Curses (Leviticus 26)</a:t>
            </a:r>
          </a:p>
          <a:p>
            <a:pPr lvl="2"/>
            <a:r>
              <a:rPr lang="en-US" sz="1800" b="1" dirty="0"/>
              <a:t>Laws About Redemption (Leviticus 27)</a:t>
            </a:r>
          </a:p>
          <a:p>
            <a:pPr lvl="1"/>
            <a:r>
              <a:rPr lang="en-US" sz="2400" b="1" dirty="0"/>
              <a:t>Importance of Leviticus 26</a:t>
            </a:r>
          </a:p>
          <a:p>
            <a:pPr lvl="2"/>
            <a:r>
              <a:rPr lang="en-US" sz="1800" b="1" dirty="0"/>
              <a:t>Echoed in Deuteronomy 28-30</a:t>
            </a:r>
          </a:p>
          <a:p>
            <a:pPr lvl="2"/>
            <a:r>
              <a:rPr lang="en-US" sz="1800" b="1" dirty="0"/>
              <a:t>Referenced &amp; Alluded to Throughout Old Testament</a:t>
            </a:r>
            <a:endParaRPr lang="en-US" sz="1600" b="1" dirty="0"/>
          </a:p>
          <a:p>
            <a:pPr lvl="3"/>
            <a:r>
              <a:rPr lang="en-US" sz="1600" b="1" dirty="0"/>
              <a:t>1-2 Kings Depict Blessings &amp; Curses</a:t>
            </a:r>
          </a:p>
          <a:p>
            <a:pPr lvl="3"/>
            <a:r>
              <a:rPr lang="en-US" sz="1600" b="1" dirty="0"/>
              <a:t>Prophets Warn About Consequences of Disobedience</a:t>
            </a:r>
          </a:p>
          <a:p>
            <a:pPr lvl="1"/>
            <a:r>
              <a:rPr lang="en-US" sz="2400" b="1" dirty="0"/>
              <a:t>Leviticus Begins &amp; Ends With Freewill Offerings (Lev. 1-3; 27:1-24)</a:t>
            </a:r>
          </a:p>
          <a:p>
            <a:r>
              <a:rPr lang="en-US" sz="2800" b="1" dirty="0"/>
              <a:t>Outline of Section</a:t>
            </a:r>
          </a:p>
          <a:p>
            <a:pPr lvl="1"/>
            <a:r>
              <a:rPr lang="en-US" sz="2400" b="1" dirty="0"/>
              <a:t>Conditions of the Covenant (26:1-46)</a:t>
            </a:r>
          </a:p>
          <a:p>
            <a:pPr lvl="1"/>
            <a:r>
              <a:rPr lang="en-US" sz="2400" b="1" dirty="0"/>
              <a:t>Conditions of Vows (27:1-34)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the Covenant (26:1-46)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652584"/>
            <a:ext cx="9060871" cy="5062418"/>
          </a:xfrm>
        </p:spPr>
        <p:txBody>
          <a:bodyPr>
            <a:noAutofit/>
          </a:bodyPr>
          <a:lstStyle/>
          <a:p>
            <a:r>
              <a:rPr lang="en-US" sz="2000" b="1" dirty="0"/>
              <a:t>Summary of Requirements (vs. 1-2)</a:t>
            </a:r>
          </a:p>
          <a:p>
            <a:pPr lvl="1"/>
            <a:r>
              <a:rPr lang="en-US" b="1" dirty="0"/>
              <a:t>Most Basic Commands for Covenant (cf. Ex. 20:4-6; 8-11)</a:t>
            </a:r>
          </a:p>
          <a:p>
            <a:pPr lvl="2"/>
            <a:r>
              <a:rPr lang="en-US" b="1" dirty="0"/>
              <a:t>Commission: Don’t Commit Idolatry (Four Descriptions: Idol, Image, Pillar, Figured Stone)</a:t>
            </a:r>
          </a:p>
          <a:p>
            <a:pPr lvl="2"/>
            <a:r>
              <a:rPr lang="en-US" b="1" dirty="0"/>
              <a:t>Omission: Do Keep Sabbath’s &amp; Reverence Sanctuary (cf. Lev. 23:1-44; 25:1-55)</a:t>
            </a:r>
          </a:p>
          <a:p>
            <a:pPr lvl="1"/>
            <a:r>
              <a:rPr lang="en-US" b="1" dirty="0"/>
              <a:t>God Will Describe Consequences of Obedience &amp; Disobedience to these Commands</a:t>
            </a:r>
          </a:p>
          <a:p>
            <a:r>
              <a:rPr lang="en-US" sz="2000" b="1" dirty="0"/>
              <a:t>“If You Walk in My Statutes…” (vs. 3-13; “If” Found 12x in Chapter)</a:t>
            </a:r>
          </a:p>
          <a:p>
            <a:pPr lvl="1"/>
            <a:r>
              <a:rPr lang="en-US" b="1" dirty="0"/>
              <a:t>Blessing #1 – Crops (vs. 4-5; Israel Relied on Rain, Not a River – cf. Deut. 11:11-14)</a:t>
            </a:r>
          </a:p>
          <a:p>
            <a:pPr lvl="2"/>
            <a:r>
              <a:rPr lang="en-US" b="1" dirty="0"/>
              <a:t>Pagan Religions Credited Baal as Source of Rain (cf. 1 Kings 17-18)</a:t>
            </a:r>
          </a:p>
          <a:p>
            <a:pPr lvl="2"/>
            <a:r>
              <a:rPr lang="en-US" b="1" dirty="0"/>
              <a:t>Such Abundance of Rain They Will Constantly Work (vs. 5)</a:t>
            </a:r>
          </a:p>
          <a:p>
            <a:pPr lvl="1"/>
            <a:r>
              <a:rPr lang="en-US" b="1" dirty="0"/>
              <a:t>Blessing #2 – Peace in the Land (vs. 6-8)</a:t>
            </a:r>
          </a:p>
          <a:p>
            <a:pPr lvl="2"/>
            <a:r>
              <a:rPr lang="en-US" b="1" dirty="0"/>
              <a:t>Peace From Peoples &amp; Wild Beasts (Land Pictures Rest From Enemies)</a:t>
            </a:r>
          </a:p>
          <a:p>
            <a:pPr lvl="2"/>
            <a:r>
              <a:rPr lang="en-US" b="1" dirty="0"/>
              <a:t>Israel Will Defeat Their Enemies Even Though Outnumbered (vs. 8; cf. Gideon’s 300 Men)</a:t>
            </a:r>
          </a:p>
          <a:p>
            <a:pPr lvl="1"/>
            <a:r>
              <a:rPr lang="en-US" b="1" dirty="0"/>
              <a:t>Blessing #3 – Fruitfulness (vs. 9-10)</a:t>
            </a:r>
          </a:p>
          <a:p>
            <a:pPr lvl="2"/>
            <a:r>
              <a:rPr lang="en-US" b="1" dirty="0"/>
              <a:t>Blessings of Creation to Be Fruitful &amp; Multiply Given to Israel (cf. Gen. 1:28)</a:t>
            </a:r>
          </a:p>
          <a:p>
            <a:pPr lvl="2"/>
            <a:r>
              <a:rPr lang="en-US" b="1" dirty="0"/>
              <a:t>Promised Land &amp; Garden of Eden Share Many Similarities</a:t>
            </a:r>
          </a:p>
          <a:p>
            <a:pPr lvl="1"/>
            <a:r>
              <a:rPr lang="en-US" b="1" dirty="0"/>
              <a:t>Blessing #4 – God’s Presence (vs. 11-13; cf. 2 Corinthians 6:16)</a:t>
            </a:r>
          </a:p>
          <a:p>
            <a:pPr lvl="2"/>
            <a:r>
              <a:rPr lang="en-US" b="1" dirty="0"/>
              <a:t>Climactic Blessing is God’s Presence (cf. Exodus 25:8)</a:t>
            </a:r>
          </a:p>
          <a:p>
            <a:pPr lvl="2"/>
            <a:r>
              <a:rPr lang="en-US" b="1" dirty="0"/>
              <a:t>The God Who Saved Them From Egypt Wants to Dwell With Them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the Covenant (26:1-46)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652584"/>
            <a:ext cx="9060871" cy="5062418"/>
          </a:xfrm>
        </p:spPr>
        <p:txBody>
          <a:bodyPr>
            <a:noAutofit/>
          </a:bodyPr>
          <a:lstStyle/>
          <a:p>
            <a:r>
              <a:rPr lang="en-US" sz="1800" b="1" dirty="0"/>
              <a:t>“If You Will Not Listen To Me…” (vs. 14-39)</a:t>
            </a:r>
          </a:p>
          <a:p>
            <a:pPr lvl="1"/>
            <a:r>
              <a:rPr lang="en-US" sz="1600" b="1" u="sng" dirty="0"/>
              <a:t>“But If…”</a:t>
            </a:r>
            <a:r>
              <a:rPr lang="en-US" sz="1600" b="1" dirty="0"/>
              <a:t>: Curses #1 – Panic, Disease &amp; Defeat (vs. 14-17; cf. Proverbs 28:1)</a:t>
            </a:r>
          </a:p>
          <a:p>
            <a:pPr lvl="2"/>
            <a:r>
              <a:rPr lang="en-US" sz="1400" b="1" dirty="0"/>
              <a:t>Descriptions of Disobedience: Spurn Statutes &amp; Abhor Rules</a:t>
            </a:r>
          </a:p>
          <a:p>
            <a:pPr lvl="2"/>
            <a:r>
              <a:rPr lang="en-US" sz="1400" b="1" dirty="0"/>
              <a:t>Enemies Will Eat Their Produce &amp; Rule Over Them</a:t>
            </a:r>
          </a:p>
          <a:p>
            <a:pPr lvl="1"/>
            <a:r>
              <a:rPr lang="en-US" sz="1600" b="1" u="sng" dirty="0"/>
              <a:t>“And If…”</a:t>
            </a:r>
            <a:r>
              <a:rPr lang="en-US" sz="1600" b="1" dirty="0"/>
              <a:t>: Curses #2 – Drought &amp; Famine (vs. 18-20)</a:t>
            </a:r>
          </a:p>
          <a:p>
            <a:pPr lvl="2"/>
            <a:r>
              <a:rPr lang="en-US" sz="1400" b="1" dirty="0"/>
              <a:t>Curses Have Purpose of Restoration (“In Spite of This You Will Not Listen”)</a:t>
            </a:r>
          </a:p>
          <a:p>
            <a:pPr lvl="2"/>
            <a:r>
              <a:rPr lang="en-US" sz="1400" b="1" dirty="0"/>
              <a:t>God Will Increase Discipline By “Striking Sevenfold” (vs. 18, 21, 24, 28)</a:t>
            </a:r>
          </a:p>
          <a:p>
            <a:pPr lvl="2"/>
            <a:r>
              <a:rPr lang="en-US" sz="1400" b="1" dirty="0"/>
              <a:t>God Will Break the “Pride of Your Power” (Suffering Ought to Humble Us)</a:t>
            </a:r>
          </a:p>
          <a:p>
            <a:pPr lvl="1"/>
            <a:r>
              <a:rPr lang="en-US" sz="1600" b="1" u="sng" dirty="0"/>
              <a:t>“Then If…”</a:t>
            </a:r>
            <a:r>
              <a:rPr lang="en-US" sz="1600" b="1" dirty="0"/>
              <a:t>: Curses #3 – Wild Beasts (vs. 21-22)</a:t>
            </a:r>
          </a:p>
          <a:p>
            <a:pPr lvl="2"/>
            <a:r>
              <a:rPr lang="en-US" sz="1400" b="1" dirty="0"/>
              <a:t>Beasts Will “Bereave” Their Children (cf. 2 Kings 2:23-25; 17:25)</a:t>
            </a:r>
          </a:p>
          <a:p>
            <a:pPr lvl="2"/>
            <a:r>
              <a:rPr lang="en-US" sz="1400" b="1" dirty="0"/>
              <a:t>Roads Will Be Deserted (People Too Fearful to Travel &amp; Trade) </a:t>
            </a:r>
          </a:p>
          <a:p>
            <a:pPr lvl="1"/>
            <a:r>
              <a:rPr lang="en-US" sz="1600" b="1" u="sng" dirty="0"/>
              <a:t>“And If…”</a:t>
            </a:r>
            <a:r>
              <a:rPr lang="en-US" sz="1600" b="1" dirty="0"/>
              <a:t>: Curses #4 – Defeated by Enemies &amp; Famine (vs. 23-26)</a:t>
            </a:r>
          </a:p>
          <a:p>
            <a:pPr lvl="2"/>
            <a:r>
              <a:rPr lang="en-US" sz="1400" b="1" dirty="0"/>
              <a:t>God Doesn’t Want to Destroy Israel (“If… You Are Not Turned To Me…”)</a:t>
            </a:r>
          </a:p>
          <a:p>
            <a:pPr lvl="2"/>
            <a:r>
              <a:rPr lang="en-US" sz="1400" b="1" dirty="0"/>
              <a:t>They Will Have Food, But Not Enough to be Satisfied (vs. 26)</a:t>
            </a:r>
          </a:p>
          <a:p>
            <a:pPr lvl="1"/>
            <a:r>
              <a:rPr lang="en-US" sz="1600" b="1" u="sng" dirty="0"/>
              <a:t>“But If…”</a:t>
            </a:r>
            <a:r>
              <a:rPr lang="en-US" sz="1600" b="1" dirty="0"/>
              <a:t>: Curses #5 – Crescendo Leading to Exile (vs. 27-39)</a:t>
            </a:r>
          </a:p>
          <a:p>
            <a:pPr lvl="2"/>
            <a:r>
              <a:rPr lang="en-US" sz="1400" b="1" dirty="0"/>
              <a:t>“But if in Spite of This You Will Not Listen…” (What Would it Take For us to Listen?)</a:t>
            </a:r>
          </a:p>
          <a:p>
            <a:pPr lvl="2"/>
            <a:r>
              <a:rPr lang="en-US" sz="1400" b="1" dirty="0"/>
              <a:t>God Will Show Fury Against Israel (vs. 27-28)</a:t>
            </a:r>
          </a:p>
          <a:p>
            <a:pPr lvl="2"/>
            <a:r>
              <a:rPr lang="en-US" sz="1400" b="1" dirty="0"/>
              <a:t>Starvation, Eating Children, Destruction &amp; Exile (vs. 29-33; cf. 2 Kings 6:26-29)</a:t>
            </a:r>
          </a:p>
          <a:p>
            <a:pPr lvl="2"/>
            <a:r>
              <a:rPr lang="en-US" sz="1400" b="1" dirty="0"/>
              <a:t>Land Will Finally Enjoy It’s Sabbath’s (vs. 34-35; 70 Years of Captivity in 2 Chron. 36:21)</a:t>
            </a:r>
          </a:p>
          <a:p>
            <a:pPr lvl="2"/>
            <a:r>
              <a:rPr lang="en-US" sz="1400" b="1" dirty="0"/>
              <a:t>Survivors Will Be Fragile &amp; Weak (vs. 36-39 – Never Fully Regained Their Power)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the Covenant (26:1-46)</a:t>
            </a:r>
            <a:endParaRPr lang="en-US" sz="34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36018D-A4C7-284C-AC1E-6C023F5DD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92045"/>
              </p:ext>
            </p:extLst>
          </p:nvPr>
        </p:nvGraphicFramePr>
        <p:xfrm>
          <a:off x="597477" y="1600201"/>
          <a:ext cx="7949046" cy="340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523">
                  <a:extLst>
                    <a:ext uri="{9D8B030D-6E8A-4147-A177-3AD203B41FA5}">
                      <a16:colId xmlns:a16="http://schemas.microsoft.com/office/drawing/2014/main" val="3598991054"/>
                    </a:ext>
                  </a:extLst>
                </a:gridCol>
                <a:gridCol w="3974523">
                  <a:extLst>
                    <a:ext uri="{9D8B030D-6E8A-4147-A177-3AD203B41FA5}">
                      <a16:colId xmlns:a16="http://schemas.microsoft.com/office/drawing/2014/main" val="515514752"/>
                    </a:ext>
                  </a:extLst>
                </a:gridCol>
              </a:tblGrid>
              <a:tr h="6756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Blessings for Obedience</a:t>
                      </a:r>
                    </a:p>
                    <a:p>
                      <a:pPr algn="ctr"/>
                      <a:r>
                        <a:rPr lang="en-US" sz="1800" b="1" dirty="0"/>
                        <a:t>(Leviticus 26:3-12)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Curses for Disobedience</a:t>
                      </a:r>
                    </a:p>
                    <a:p>
                      <a:pPr algn="ctr"/>
                      <a:r>
                        <a:rPr lang="en-US" sz="1800" b="1"/>
                        <a:t>(Leviticus 26:14-39)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82259"/>
                  </a:ext>
                </a:extLst>
              </a:tr>
              <a:tr h="675682">
                <a:tc>
                  <a:txBody>
                    <a:bodyPr/>
                    <a:lstStyle/>
                    <a:p>
                      <a:r>
                        <a:rPr lang="en-US" sz="1800" b="1" dirty="0"/>
                        <a:t>Agricultural Blessings (vs. 4-5,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Drought, Famine, </a:t>
                      </a:r>
                      <a:r>
                        <a:rPr lang="en-US" sz="1800" b="1" dirty="0" err="1"/>
                        <a:t>etc</a:t>
                      </a:r>
                      <a:r>
                        <a:rPr lang="en-US" sz="1800" b="1" dirty="0"/>
                        <a:t>…</a:t>
                      </a:r>
                    </a:p>
                    <a:p>
                      <a:r>
                        <a:rPr lang="en-US" sz="1800" b="1" dirty="0"/>
                        <a:t>(vs. 16, 19-20, 26, 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83752"/>
                  </a:ext>
                </a:extLst>
              </a:tr>
              <a:tr h="706035">
                <a:tc>
                  <a:txBody>
                    <a:bodyPr/>
                    <a:lstStyle/>
                    <a:p>
                      <a:r>
                        <a:rPr lang="en-US" sz="1800" b="1" dirty="0"/>
                        <a:t>Peace &amp; Security (vs. 6-8)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War, Fear, Wild Beasts, Defeat, &amp; Exile</a:t>
                      </a:r>
                    </a:p>
                    <a:p>
                      <a:r>
                        <a:rPr lang="en-US" sz="1800" b="1" dirty="0"/>
                        <a:t>(vs. 16-17, 22, 25, 31-33, 36-38)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630938"/>
                  </a:ext>
                </a:extLst>
              </a:tr>
              <a:tr h="675682">
                <a:tc>
                  <a:txBody>
                    <a:bodyPr/>
                    <a:lstStyle/>
                    <a:p>
                      <a:r>
                        <a:rPr lang="en-US" sz="1800" b="1" dirty="0"/>
                        <a:t>Abundant Childbearing (vs.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Disease &amp; Death</a:t>
                      </a:r>
                    </a:p>
                    <a:p>
                      <a:r>
                        <a:rPr lang="en-US" sz="1800" b="1" dirty="0"/>
                        <a:t>(vs. 16, 22, 25-26, 29-30, 38-39)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68509"/>
                  </a:ext>
                </a:extLst>
              </a:tr>
              <a:tr h="675682">
                <a:tc>
                  <a:txBody>
                    <a:bodyPr/>
                    <a:lstStyle/>
                    <a:p>
                      <a:r>
                        <a:rPr lang="en-US" sz="1800" b="1" dirty="0"/>
                        <a:t>God Dwelling Among Them (vs. 11-12)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The Lord Turning Away</a:t>
                      </a:r>
                    </a:p>
                    <a:p>
                      <a:r>
                        <a:rPr lang="en-US" sz="1800" b="1" dirty="0"/>
                        <a:t>(vs. 24, 28, 30-31)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18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1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the Covenant (26:1-46)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779318"/>
            <a:ext cx="9060871" cy="4935684"/>
          </a:xfrm>
        </p:spPr>
        <p:txBody>
          <a:bodyPr>
            <a:noAutofit/>
          </a:bodyPr>
          <a:lstStyle/>
          <a:p>
            <a:r>
              <a:rPr lang="en-US" sz="2400" b="1" dirty="0"/>
              <a:t>Future Mercy (vs. 40-46)</a:t>
            </a:r>
          </a:p>
          <a:p>
            <a:pPr lvl="1"/>
            <a:r>
              <a:rPr lang="en-US" b="1" dirty="0"/>
              <a:t>“</a:t>
            </a:r>
            <a:r>
              <a:rPr lang="en-US" b="1" u="sng" dirty="0"/>
              <a:t>But If</a:t>
            </a:r>
            <a:r>
              <a:rPr lang="en-US" b="1" dirty="0"/>
              <a:t> They Confess Their Iniquity…”</a:t>
            </a:r>
          </a:p>
          <a:p>
            <a:pPr lvl="2"/>
            <a:r>
              <a:rPr lang="en-US" b="1" dirty="0"/>
              <a:t>A Final “But If…” Turns the Catastrophic Chapter Around</a:t>
            </a:r>
          </a:p>
          <a:p>
            <a:pPr lvl="2"/>
            <a:r>
              <a:rPr lang="en-US" b="1" dirty="0"/>
              <a:t>Like the Prodigal Son Who ”Came to His Senses” (Luke 15:17)</a:t>
            </a:r>
          </a:p>
          <a:p>
            <a:pPr lvl="2"/>
            <a:r>
              <a:rPr lang="en-US" b="1" dirty="0"/>
              <a:t>No Elaborate Ceremonies, Sacrifices, </a:t>
            </a:r>
            <a:r>
              <a:rPr lang="en-US" b="1" dirty="0" err="1"/>
              <a:t>etc</a:t>
            </a:r>
            <a:r>
              <a:rPr lang="en-US" b="1" dirty="0"/>
              <a:t>… </a:t>
            </a:r>
          </a:p>
          <a:p>
            <a:pPr lvl="2"/>
            <a:r>
              <a:rPr lang="en-US" b="1" dirty="0"/>
              <a:t>Their Uncircumcised Heart is Humbled (First Time Circumcision Used as a Metaphor)</a:t>
            </a:r>
          </a:p>
          <a:p>
            <a:pPr lvl="2"/>
            <a:r>
              <a:rPr lang="en-US" b="1" dirty="0"/>
              <a:t>Daniel’s Prayer Reflects This Kind of Confession (Daniel 9:1-19)</a:t>
            </a:r>
          </a:p>
          <a:p>
            <a:pPr lvl="1"/>
            <a:r>
              <a:rPr lang="en-US" b="1" dirty="0"/>
              <a:t>“Then God…”</a:t>
            </a:r>
          </a:p>
          <a:p>
            <a:pPr lvl="2"/>
            <a:r>
              <a:rPr lang="en-US" b="1" dirty="0"/>
              <a:t>God Will Remember Covenants &amp; The Land (vs. 42; Hints At A Second Exodus)</a:t>
            </a:r>
          </a:p>
          <a:p>
            <a:pPr lvl="2"/>
            <a:r>
              <a:rPr lang="en-US" b="1" dirty="0"/>
              <a:t>Mercy is Always Available </a:t>
            </a:r>
          </a:p>
          <a:p>
            <a:pPr lvl="2"/>
            <a:r>
              <a:rPr lang="en-US" b="1" dirty="0"/>
              <a:t>“I Am the Lord” – 49</a:t>
            </a:r>
            <a:r>
              <a:rPr lang="en-US" b="1" baseline="30000" dirty="0"/>
              <a:t>th</a:t>
            </a:r>
            <a:r>
              <a:rPr lang="en-US" b="1" dirty="0"/>
              <a:t> and Last Instance of This Phrase in Leviticus (vs. 45)</a:t>
            </a:r>
          </a:p>
          <a:p>
            <a:pPr lvl="1"/>
            <a:r>
              <a:rPr lang="en-US" b="1" dirty="0"/>
              <a:t>Laws Are Between Israel &amp; God (vs. 46; Not With the Gentiles)</a:t>
            </a:r>
          </a:p>
          <a:p>
            <a:pPr marL="342900" lvl="1" indent="0">
              <a:buNone/>
            </a:pPr>
            <a:endParaRPr lang="en-US" b="1" dirty="0"/>
          </a:p>
          <a:p>
            <a:r>
              <a:rPr lang="en-US" sz="2400" b="1" dirty="0"/>
              <a:t>Reflections From Leviticus 26</a:t>
            </a:r>
          </a:p>
          <a:p>
            <a:pPr lvl="1"/>
            <a:r>
              <a:rPr lang="en-US" b="1" dirty="0"/>
              <a:t>Seek God, And All You Need Will Be Added (cf. Mat. 6:33)</a:t>
            </a:r>
          </a:p>
          <a:p>
            <a:pPr lvl="1"/>
            <a:r>
              <a:rPr lang="en-US" b="1" dirty="0"/>
              <a:t>Both Positive &amp; Negative Promises Are Appropriate Motivations</a:t>
            </a:r>
          </a:p>
          <a:p>
            <a:pPr lvl="1"/>
            <a:r>
              <a:rPr lang="en-US" b="1" dirty="0"/>
              <a:t>We Must Have a Healthy Fear of God (Curses Are Like Dim Pictures of Hell)</a:t>
            </a:r>
          </a:p>
          <a:p>
            <a:pPr marL="3429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Vows (27:1-34)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55964"/>
            <a:ext cx="9060871" cy="4759038"/>
          </a:xfrm>
        </p:spPr>
        <p:txBody>
          <a:bodyPr>
            <a:noAutofit/>
          </a:bodyPr>
          <a:lstStyle/>
          <a:p>
            <a:r>
              <a:rPr lang="en-US" sz="2000" b="1" dirty="0"/>
              <a:t>Introduction to Leviticus 27</a:t>
            </a:r>
          </a:p>
          <a:p>
            <a:pPr lvl="1"/>
            <a:r>
              <a:rPr lang="en-US" b="1" dirty="0"/>
              <a:t>Outline of Chapter</a:t>
            </a:r>
          </a:p>
          <a:p>
            <a:pPr lvl="2"/>
            <a:r>
              <a:rPr lang="en-US" sz="1600" b="1" dirty="0"/>
              <a:t>Voluntary Offerings (vs. 1-25)</a:t>
            </a:r>
          </a:p>
          <a:p>
            <a:pPr lvl="3"/>
            <a:r>
              <a:rPr lang="en-US" sz="1600" b="1" dirty="0"/>
              <a:t>People (vs. 1-8)</a:t>
            </a:r>
          </a:p>
          <a:p>
            <a:pPr lvl="3"/>
            <a:r>
              <a:rPr lang="en-US" sz="1600" b="1" dirty="0"/>
              <a:t>Animals (vs. 9-13)</a:t>
            </a:r>
          </a:p>
          <a:p>
            <a:pPr lvl="3"/>
            <a:r>
              <a:rPr lang="en-US" sz="1600" b="1" dirty="0"/>
              <a:t>Objects – Houses &amp; Lands (vs. 14-24)</a:t>
            </a:r>
          </a:p>
          <a:p>
            <a:pPr lvl="2"/>
            <a:r>
              <a:rPr lang="en-US" sz="1600" b="1" dirty="0"/>
              <a:t>Non-Voluntary Offerings (vs. 26-34)</a:t>
            </a:r>
          </a:p>
          <a:p>
            <a:pPr lvl="1"/>
            <a:r>
              <a:rPr lang="en-US" b="1" dirty="0"/>
              <a:t>Vows Are Voluntary</a:t>
            </a:r>
          </a:p>
          <a:p>
            <a:pPr lvl="2"/>
            <a:r>
              <a:rPr lang="en-US" sz="1600" b="1" dirty="0"/>
              <a:t>Some Israelites Wanted to Go “Beyond What Was Required”</a:t>
            </a:r>
          </a:p>
          <a:p>
            <a:pPr lvl="2"/>
            <a:r>
              <a:rPr lang="en-US" sz="1600" b="1" dirty="0"/>
              <a:t>“</a:t>
            </a:r>
            <a:r>
              <a:rPr lang="en-US" sz="1600" b="1" baseline="30000" dirty="0"/>
              <a:t>4</a:t>
            </a:r>
            <a:r>
              <a:rPr lang="en-US" sz="1600" b="1" dirty="0"/>
              <a:t>When you vow a vow to God, do not delay paying it, for he has no pleasure in fools. Pay what you vow. </a:t>
            </a:r>
            <a:r>
              <a:rPr lang="en-US" sz="1600" b="1" baseline="30000" dirty="0"/>
              <a:t>5</a:t>
            </a:r>
            <a:r>
              <a:rPr lang="en-US" sz="1600" b="1" dirty="0"/>
              <a:t>It is better that you should not vow than that you should vow and not pay. </a:t>
            </a:r>
            <a:r>
              <a:rPr lang="en-US" sz="1600" b="1" baseline="30000" dirty="0"/>
              <a:t>6</a:t>
            </a:r>
            <a:r>
              <a:rPr lang="en-US" sz="1600" b="1" dirty="0"/>
              <a:t>Let not your mouth lead you into sin, and do not say before the messenger that it was a mistake. Why should God be angry at your voice and destroy the work of your hands?” (Ecclesiastes 5:4-6)</a:t>
            </a:r>
          </a:p>
          <a:p>
            <a:pPr lvl="2"/>
            <a:r>
              <a:rPr lang="en-US" sz="1600" b="1" dirty="0"/>
              <a:t>No Sacrifice Compares to What Christ Has Done For Us</a:t>
            </a:r>
          </a:p>
          <a:p>
            <a:pPr lvl="1"/>
            <a:r>
              <a:rPr lang="en-US" b="1" dirty="0"/>
              <a:t>Flow of Thought in Context</a:t>
            </a:r>
          </a:p>
          <a:p>
            <a:pPr lvl="2"/>
            <a:r>
              <a:rPr lang="en-US" sz="1600" b="1" dirty="0"/>
              <a:t>Leviticus 26 – God Will Keep His Vows</a:t>
            </a:r>
          </a:p>
          <a:p>
            <a:pPr lvl="2"/>
            <a:r>
              <a:rPr lang="en-US" sz="1600" b="1" dirty="0"/>
              <a:t>Leviticus 27 – God Expects us to Keep our Vows</a:t>
            </a:r>
          </a:p>
          <a:p>
            <a:pPr marL="685800" lvl="2" indent="0">
              <a:buNone/>
            </a:pPr>
            <a:endParaRPr lang="en-US" sz="1400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8"/>
            <a:ext cx="7232072" cy="57706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Conditions of Vows (27:1-34)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652584"/>
            <a:ext cx="9060871" cy="5062418"/>
          </a:xfrm>
        </p:spPr>
        <p:txBody>
          <a:bodyPr>
            <a:noAutofit/>
          </a:bodyPr>
          <a:lstStyle/>
          <a:p>
            <a:r>
              <a:rPr lang="en-US" sz="2000" b="1" dirty="0"/>
              <a:t>People (vs. 1-8)</a:t>
            </a:r>
          </a:p>
          <a:p>
            <a:pPr lvl="1"/>
            <a:r>
              <a:rPr lang="en-US" b="1" dirty="0"/>
              <a:t>When Would a Person Be Vowed to the Lord?</a:t>
            </a:r>
          </a:p>
          <a:p>
            <a:pPr lvl="2"/>
            <a:r>
              <a:rPr lang="en-US" sz="1600" b="1" dirty="0"/>
              <a:t>“If you will indeed look on the affliction of your servant and remember me and not forget your servant, but will give to your servant a son, then I will give him to the LORD all the days of his life, and no razor shall touch his head.” (1 Sam 1:11)</a:t>
            </a:r>
          </a:p>
          <a:p>
            <a:pPr lvl="2"/>
            <a:r>
              <a:rPr lang="en-US" sz="1600" b="1" dirty="0"/>
              <a:t>They Could Be “Bought Out” of Their Vow</a:t>
            </a:r>
          </a:p>
          <a:p>
            <a:pPr lvl="1"/>
            <a:r>
              <a:rPr lang="en-US" b="1" dirty="0"/>
              <a:t>Why Are Males Valued More Than Females?</a:t>
            </a:r>
          </a:p>
          <a:p>
            <a:pPr lvl="2"/>
            <a:r>
              <a:rPr lang="en-US" sz="1600" b="1" dirty="0"/>
              <a:t>Can’t Be Intrinsic Value</a:t>
            </a:r>
          </a:p>
          <a:p>
            <a:pPr lvl="3"/>
            <a:r>
              <a:rPr lang="en-US" sz="1400" b="1" dirty="0"/>
              <a:t>All Equally Made in God’s Image (Gen. 1:26-27)</a:t>
            </a:r>
          </a:p>
          <a:p>
            <a:pPr lvl="3"/>
            <a:r>
              <a:rPr lang="en-US" sz="1400" b="1" dirty="0"/>
              <a:t>Elderly Are to be Respected (Lev. 19:32)</a:t>
            </a:r>
          </a:p>
          <a:p>
            <a:pPr lvl="2"/>
            <a:r>
              <a:rPr lang="en-US" sz="1600" b="1" dirty="0"/>
              <a:t>Labor Value in the Fields?</a:t>
            </a:r>
          </a:p>
          <a:p>
            <a:pPr lvl="1"/>
            <a:r>
              <a:rPr lang="en-US" b="1" dirty="0"/>
              <a:t>The Poor Owe What They Can Afford (vs. 8)</a:t>
            </a:r>
          </a:p>
          <a:p>
            <a:pPr lvl="2"/>
            <a:r>
              <a:rPr lang="en-US" sz="1600" b="1" dirty="0"/>
              <a:t>Other Provisions Made for the Poor</a:t>
            </a:r>
          </a:p>
          <a:p>
            <a:pPr lvl="3"/>
            <a:r>
              <a:rPr lang="en-US" sz="1400" b="1" dirty="0"/>
              <a:t>Sacrificial Offerings (1:14-17) </a:t>
            </a:r>
          </a:p>
          <a:p>
            <a:pPr lvl="3"/>
            <a:r>
              <a:rPr lang="en-US" sz="1400" b="1" dirty="0"/>
              <a:t>Purification Offerings (5:7-13)</a:t>
            </a:r>
          </a:p>
          <a:p>
            <a:pPr lvl="3"/>
            <a:r>
              <a:rPr lang="en-US" sz="1400" b="1" dirty="0"/>
              <a:t>Mother of a New Baby (12:8)</a:t>
            </a:r>
          </a:p>
          <a:p>
            <a:pPr lvl="3"/>
            <a:r>
              <a:rPr lang="en-US" sz="1400" b="1" dirty="0"/>
              <a:t>Leprosy (14:21-31)</a:t>
            </a:r>
          </a:p>
          <a:p>
            <a:pPr lvl="2"/>
            <a:r>
              <a:rPr lang="en-US" sz="1600" b="1" dirty="0"/>
              <a:t>Unique in That The Priest Determines What the Poor Person Can Afford</a:t>
            </a:r>
          </a:p>
          <a:p>
            <a:pPr lvl="2"/>
            <a:r>
              <a:rPr lang="en-US" sz="1600" b="1" dirty="0"/>
              <a:t>God Doesn’t Prohibit Any Person From worshipping Him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8EA66E-D9FA-B342-A7A1-037F49E6AAE1}"/>
              </a:ext>
            </a:extLst>
          </p:cNvPr>
          <p:cNvGraphicFramePr>
            <a:graphicFrameLocks noGrp="1"/>
          </p:cNvGraphicFramePr>
          <p:nvPr/>
        </p:nvGraphicFramePr>
        <p:xfrm>
          <a:off x="5668241" y="2245549"/>
          <a:ext cx="3210789" cy="18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121">
                  <a:extLst>
                    <a:ext uri="{9D8B030D-6E8A-4147-A177-3AD203B41FA5}">
                      <a16:colId xmlns:a16="http://schemas.microsoft.com/office/drawing/2014/main" val="4032029355"/>
                    </a:ext>
                  </a:extLst>
                </a:gridCol>
                <a:gridCol w="929511">
                  <a:extLst>
                    <a:ext uri="{9D8B030D-6E8A-4147-A177-3AD203B41FA5}">
                      <a16:colId xmlns:a16="http://schemas.microsoft.com/office/drawing/2014/main" val="2903685464"/>
                    </a:ext>
                  </a:extLst>
                </a:gridCol>
                <a:gridCol w="880157">
                  <a:extLst>
                    <a:ext uri="{9D8B030D-6E8A-4147-A177-3AD203B41FA5}">
                      <a16:colId xmlns:a16="http://schemas.microsoft.com/office/drawing/2014/main" val="1147321983"/>
                    </a:ext>
                  </a:extLst>
                </a:gridCol>
              </a:tblGrid>
              <a:tr h="312748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Cost in Shekels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84168"/>
                  </a:ext>
                </a:extLst>
              </a:tr>
              <a:tr h="312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43943"/>
                  </a:ext>
                </a:extLst>
              </a:tr>
              <a:tr h="3127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1 Month-5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61678"/>
                  </a:ext>
                </a:extLst>
              </a:tr>
              <a:tr h="3127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5-20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59002"/>
                  </a:ext>
                </a:extLst>
              </a:tr>
              <a:tr h="3127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20-60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0308"/>
                  </a:ext>
                </a:extLst>
              </a:tr>
              <a:tr h="31274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60+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7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8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41672</TotalTime>
  <Words>1785</Words>
  <Application>Microsoft Macintosh PowerPoint</Application>
  <PresentationFormat>On-screen Show (16:10)</PresentationFormat>
  <Paragraphs>183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Conditions of Covenant &amp; Vows Leviticus 26-27</vt:lpstr>
      <vt:lpstr>PowerPoint Presentation</vt:lpstr>
      <vt:lpstr>Conditions of Covenant &amp; Vows</vt:lpstr>
      <vt:lpstr>Conditions of the Covenant (26:1-46)</vt:lpstr>
      <vt:lpstr>Conditions of the Covenant (26:1-46)</vt:lpstr>
      <vt:lpstr>Conditions of the Covenant (26:1-46)</vt:lpstr>
      <vt:lpstr>Conditions of the Covenant (26:1-46)</vt:lpstr>
      <vt:lpstr>Conditions of Vows (27:1-34)</vt:lpstr>
      <vt:lpstr>Conditions of Vows (27:1-34)</vt:lpstr>
      <vt:lpstr>Conditions of Vows (27:1-34)</vt:lpstr>
      <vt:lpstr>Conditions of Vows (27:1-34)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&amp; Offerings Leviticus 1-3</dc:title>
  <dc:creator>Erik Borlaug</dc:creator>
  <cp:lastModifiedBy>Erik Borlaug</cp:lastModifiedBy>
  <cp:revision>1008</cp:revision>
  <cp:lastPrinted>2021-08-31T13:49:55Z</cp:lastPrinted>
  <dcterms:created xsi:type="dcterms:W3CDTF">2021-04-06T19:13:58Z</dcterms:created>
  <dcterms:modified xsi:type="dcterms:W3CDTF">2021-12-01T14:10:52Z</dcterms:modified>
</cp:coreProperties>
</file>