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60" r:id="rId3"/>
    <p:sldId id="257" r:id="rId4"/>
    <p:sldId id="259" r:id="rId5"/>
    <p:sldId id="261" r:id="rId6"/>
    <p:sldId id="262" r:id="rId7"/>
    <p:sldId id="263" r:id="rId8"/>
    <p:sldId id="258"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52621"/>
  </p:normalViewPr>
  <p:slideViewPr>
    <p:cSldViewPr snapToGrid="0" snapToObjects="1">
      <p:cViewPr varScale="1">
        <p:scale>
          <a:sx n="46" d="100"/>
          <a:sy n="46" d="100"/>
        </p:scale>
        <p:origin x="2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0F74D-9221-3E42-8F76-3C5F926DA1C6}" type="datetimeFigureOut">
              <a:rPr lang="en-US" smtClean="0"/>
              <a:t>12/23/21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01D95-C380-7747-B924-A42BFDF97B4A}" type="slidenum">
              <a:rPr lang="en-US" smtClean="0"/>
              <a:t>‹#›</a:t>
            </a:fld>
            <a:endParaRPr lang="en-US"/>
          </a:p>
        </p:txBody>
      </p:sp>
    </p:spTree>
    <p:extLst>
      <p:ext uri="{BB962C8B-B14F-4D97-AF65-F5344CB8AC3E}">
        <p14:creationId xmlns:p14="http://schemas.microsoft.com/office/powerpoint/2010/main" val="289953082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event is mentioned in Matthew 9, Mark 2, and Luke 5</a:t>
            </a:r>
          </a:p>
        </p:txBody>
      </p:sp>
      <p:sp>
        <p:nvSpPr>
          <p:cNvPr id="4" name="Slide Number Placeholder 3"/>
          <p:cNvSpPr>
            <a:spLocks noGrp="1"/>
          </p:cNvSpPr>
          <p:nvPr>
            <p:ph type="sldNum" sz="quarter" idx="5"/>
          </p:nvPr>
        </p:nvSpPr>
        <p:spPr/>
        <p:txBody>
          <a:bodyPr/>
          <a:lstStyle/>
          <a:p>
            <a:fld id="{17A01D95-C380-7747-B924-A42BFDF97B4A}" type="slidenum">
              <a:rPr lang="en-US" smtClean="0"/>
              <a:t>1</a:t>
            </a:fld>
            <a:endParaRPr lang="en-US"/>
          </a:p>
        </p:txBody>
      </p:sp>
    </p:spTree>
    <p:extLst>
      <p:ext uri="{BB962C8B-B14F-4D97-AF65-F5344CB8AC3E}">
        <p14:creationId xmlns:p14="http://schemas.microsoft.com/office/powerpoint/2010/main" val="414543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Character Study of Matthew…</a:t>
            </a:r>
          </a:p>
          <a:p>
            <a:endParaRPr lang="en-US" dirty="0"/>
          </a:p>
          <a:p>
            <a:r>
              <a:rPr lang="en-US" dirty="0"/>
              <a:t>Skills &amp; Abilities – The one the Jews want the least to do with – writes the gospel with the MOST JEWISH evidence.  It’s amazing that Jesus calls Matthew to be the gospel author for the JEWS who despised Him.  </a:t>
            </a:r>
          </a:p>
          <a:p>
            <a:endParaRPr lang="en-US" dirty="0"/>
          </a:p>
          <a:p>
            <a:endParaRPr lang="en-US" dirty="0"/>
          </a:p>
          <a:p>
            <a:r>
              <a:rPr lang="en-US" dirty="0"/>
              <a:t>INTRODUCE OTHERS:  Recognize that the one NO JEW would associate with, ends up being the messenger who quotes the OT the most to prove to the JEWS that Jesus is the Messiah.  It would take an admirable amount of humility to LISTEN to ”Matthew” of all people!  And humble people are exactly who Jesus is calling.</a:t>
            </a:r>
          </a:p>
        </p:txBody>
      </p:sp>
      <p:sp>
        <p:nvSpPr>
          <p:cNvPr id="4" name="Slide Number Placeholder 3"/>
          <p:cNvSpPr>
            <a:spLocks noGrp="1"/>
          </p:cNvSpPr>
          <p:nvPr>
            <p:ph type="sldNum" sz="quarter" idx="5"/>
          </p:nvPr>
        </p:nvSpPr>
        <p:spPr/>
        <p:txBody>
          <a:bodyPr/>
          <a:lstStyle/>
          <a:p>
            <a:fld id="{17A01D95-C380-7747-B924-A42BFDF97B4A}" type="slidenum">
              <a:rPr lang="en-US" smtClean="0"/>
              <a:t>2</a:t>
            </a:fld>
            <a:endParaRPr lang="en-US"/>
          </a:p>
        </p:txBody>
      </p:sp>
    </p:spTree>
    <p:extLst>
      <p:ext uri="{BB962C8B-B14F-4D97-AF65-F5344CB8AC3E}">
        <p14:creationId xmlns:p14="http://schemas.microsoft.com/office/powerpoint/2010/main" val="74379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Bottomline:  When I look at Jesus – If I don’t see love and grace in action – then I’m not looking closely enough!  Look again!</a:t>
            </a:r>
          </a:p>
        </p:txBody>
      </p:sp>
      <p:sp>
        <p:nvSpPr>
          <p:cNvPr id="4" name="Slide Number Placeholder 3"/>
          <p:cNvSpPr>
            <a:spLocks noGrp="1"/>
          </p:cNvSpPr>
          <p:nvPr>
            <p:ph type="sldNum" sz="quarter" idx="5"/>
          </p:nvPr>
        </p:nvSpPr>
        <p:spPr/>
        <p:txBody>
          <a:bodyPr/>
          <a:lstStyle/>
          <a:p>
            <a:fld id="{17A01D95-C380-7747-B924-A42BFDF97B4A}" type="slidenum">
              <a:rPr lang="en-US" smtClean="0"/>
              <a:t>3</a:t>
            </a:fld>
            <a:endParaRPr lang="en-US"/>
          </a:p>
        </p:txBody>
      </p:sp>
    </p:spTree>
    <p:extLst>
      <p:ext uri="{BB962C8B-B14F-4D97-AF65-F5344CB8AC3E}">
        <p14:creationId xmlns:p14="http://schemas.microsoft.com/office/powerpoint/2010/main" val="137425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12:26 – Remember I told you we would come back to this verse!  I want to be where </a:t>
            </a:r>
            <a:r>
              <a:rPr lang="en-US"/>
              <a:t>Jesus is!</a:t>
            </a:r>
          </a:p>
        </p:txBody>
      </p:sp>
      <p:sp>
        <p:nvSpPr>
          <p:cNvPr id="4" name="Slide Number Placeholder 3"/>
          <p:cNvSpPr>
            <a:spLocks noGrp="1"/>
          </p:cNvSpPr>
          <p:nvPr>
            <p:ph type="sldNum" sz="quarter" idx="5"/>
          </p:nvPr>
        </p:nvSpPr>
        <p:spPr/>
        <p:txBody>
          <a:bodyPr/>
          <a:lstStyle/>
          <a:p>
            <a:fld id="{17A01D95-C380-7747-B924-A42BFDF97B4A}" type="slidenum">
              <a:rPr lang="en-US" smtClean="0"/>
              <a:t>5</a:t>
            </a:fld>
            <a:endParaRPr lang="en-US"/>
          </a:p>
        </p:txBody>
      </p:sp>
    </p:spTree>
    <p:extLst>
      <p:ext uri="{BB962C8B-B14F-4D97-AF65-F5344CB8AC3E}">
        <p14:creationId xmlns:p14="http://schemas.microsoft.com/office/powerpoint/2010/main" val="324062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these rescue missions cost my reputation.  Even if they take me around people who are very, very sick.</a:t>
            </a:r>
          </a:p>
        </p:txBody>
      </p:sp>
      <p:sp>
        <p:nvSpPr>
          <p:cNvPr id="4" name="Slide Number Placeholder 3"/>
          <p:cNvSpPr>
            <a:spLocks noGrp="1"/>
          </p:cNvSpPr>
          <p:nvPr>
            <p:ph type="sldNum" sz="quarter" idx="5"/>
          </p:nvPr>
        </p:nvSpPr>
        <p:spPr/>
        <p:txBody>
          <a:bodyPr/>
          <a:lstStyle/>
          <a:p>
            <a:fld id="{17A01D95-C380-7747-B924-A42BFDF97B4A}" type="slidenum">
              <a:rPr lang="en-US" smtClean="0"/>
              <a:t>6</a:t>
            </a:fld>
            <a:endParaRPr lang="en-US"/>
          </a:p>
        </p:txBody>
      </p:sp>
    </p:spTree>
    <p:extLst>
      <p:ext uri="{BB962C8B-B14F-4D97-AF65-F5344CB8AC3E}">
        <p14:creationId xmlns:p14="http://schemas.microsoft.com/office/powerpoint/2010/main" val="413052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welcomes us around his table – so that we can hear His diagnosis.</a:t>
            </a:r>
          </a:p>
          <a:p>
            <a:endParaRPr lang="en-US" dirty="0"/>
          </a:p>
          <a:p>
            <a:r>
              <a:rPr lang="en-US" dirty="0"/>
              <a:t>If all we notice is the banquet feast. If all we notice is the condition of everyone else around.  If all we notice is what a “good guy” He is, then we didn’t look closely enough.  </a:t>
            </a:r>
          </a:p>
          <a:p>
            <a:endParaRPr lang="en-US" dirty="0"/>
          </a:p>
          <a:p>
            <a:r>
              <a:rPr lang="en-US" dirty="0"/>
              <a:t>*** AND, If all we notice is the sins of the Pharisees*** How wrong they were…How unclear they saw…THEN we are making the same mistake.  They look at the sins of the Tax Collectors and Ignore their Own.  We might look at their sins…and Ignore our Own!  This won’t work!  Jesus came to SAVE US from the sins we have committed.</a:t>
            </a:r>
          </a:p>
          <a:p>
            <a:endParaRPr lang="en-US" dirty="0"/>
          </a:p>
          <a:p>
            <a:endParaRPr lang="en-US" dirty="0"/>
          </a:p>
          <a:p>
            <a:r>
              <a:rPr lang="en-US" dirty="0"/>
              <a:t>Jesus came to TURN US AWAY from sin.  He is inviting them, not to a temporary banquet that ends after one night.  HE is inviting them to a Holy and Heavenly Banquet NOT TO BE MISSED!</a:t>
            </a:r>
          </a:p>
          <a:p>
            <a:endParaRPr lang="en-US" dirty="0"/>
          </a:p>
          <a:p>
            <a:r>
              <a:rPr lang="en-US" dirty="0"/>
              <a:t>He tells multiple parables about the King’s feast – a wedding feast – a once in a lifetime invitation.  Many who are invited will get distracted, make excuses, and reject the invitation. But that doesn’t have to be you.</a:t>
            </a:r>
          </a:p>
          <a:p>
            <a:endParaRPr lang="en-US" dirty="0"/>
          </a:p>
          <a:p>
            <a:r>
              <a:rPr lang="en-US" dirty="0"/>
              <a:t>If you can be honest enough to admit: THERE IS NO ONE LIKE JESUS. No one taught like Him.  No one has power like Him.  No one lives, dies, or rises LIKE HIM. Then it’s time to put your faith in HIM!</a:t>
            </a:r>
          </a:p>
        </p:txBody>
      </p:sp>
      <p:sp>
        <p:nvSpPr>
          <p:cNvPr id="4" name="Slide Number Placeholder 3"/>
          <p:cNvSpPr>
            <a:spLocks noGrp="1"/>
          </p:cNvSpPr>
          <p:nvPr>
            <p:ph type="sldNum" sz="quarter" idx="5"/>
          </p:nvPr>
        </p:nvSpPr>
        <p:spPr/>
        <p:txBody>
          <a:bodyPr/>
          <a:lstStyle/>
          <a:p>
            <a:fld id="{17A01D95-C380-7747-B924-A42BFDF97B4A}" type="slidenum">
              <a:rPr lang="en-US" smtClean="0"/>
              <a:t>7</a:t>
            </a:fld>
            <a:endParaRPr lang="en-US"/>
          </a:p>
        </p:txBody>
      </p:sp>
    </p:spTree>
    <p:extLst>
      <p:ext uri="{BB962C8B-B14F-4D97-AF65-F5344CB8AC3E}">
        <p14:creationId xmlns:p14="http://schemas.microsoft.com/office/powerpoint/2010/main" val="7992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F0297B-6488-2843-A315-20D40E80179C}" type="datetimeFigureOut">
              <a:rPr lang="en-US" smtClean="0"/>
              <a:t>12/23/21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4009056049"/>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297B-6488-2843-A315-20D40E80179C}" type="datetimeFigureOut">
              <a:rPr lang="en-US" smtClean="0"/>
              <a:t>12/23/21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1252032805"/>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297B-6488-2843-A315-20D40E80179C}" type="datetimeFigureOut">
              <a:rPr lang="en-US" smtClean="0"/>
              <a:t>12/23/21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4094029388"/>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F0297B-6488-2843-A315-20D40E80179C}" type="datetimeFigureOut">
              <a:rPr lang="en-US" smtClean="0"/>
              <a:t>12/23/21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5345677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0297B-6488-2843-A315-20D40E80179C}" type="datetimeFigureOut">
              <a:rPr lang="en-US" smtClean="0"/>
              <a:t>12/23/21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4260596746"/>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0297B-6488-2843-A315-20D40E80179C}" type="datetimeFigureOut">
              <a:rPr lang="en-US" smtClean="0"/>
              <a:t>12/23/21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2865925390"/>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0297B-6488-2843-A315-20D40E80179C}" type="datetimeFigureOut">
              <a:rPr lang="en-US" smtClean="0"/>
              <a:t>12/23/21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4066387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0297B-6488-2843-A315-20D40E80179C}" type="datetimeFigureOut">
              <a:rPr lang="en-US" smtClean="0"/>
              <a:t>12/23/21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1482019476"/>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0297B-6488-2843-A315-20D40E80179C}" type="datetimeFigureOut">
              <a:rPr lang="en-US" smtClean="0"/>
              <a:t>12/23/21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2069555313"/>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F0297B-6488-2843-A315-20D40E80179C}" type="datetimeFigureOut">
              <a:rPr lang="en-US" smtClean="0"/>
              <a:t>12/23/21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1933462220"/>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F0297B-6488-2843-A315-20D40E80179C}" type="datetimeFigureOut">
              <a:rPr lang="en-US" smtClean="0"/>
              <a:t>12/23/21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9A95-A76E-BB48-A6C5-9D34B47752B7}" type="slidenum">
              <a:rPr lang="en-US" smtClean="0"/>
              <a:t>‹#›</a:t>
            </a:fld>
            <a:endParaRPr lang="en-US"/>
          </a:p>
        </p:txBody>
      </p:sp>
    </p:spTree>
    <p:extLst>
      <p:ext uri="{BB962C8B-B14F-4D97-AF65-F5344CB8AC3E}">
        <p14:creationId xmlns:p14="http://schemas.microsoft.com/office/powerpoint/2010/main" val="3205018037"/>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7F0297B-6488-2843-A315-20D40E80179C}" type="datetimeFigureOut">
              <a:rPr lang="en-US" smtClean="0"/>
              <a:t>12/23/21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E599A95-A76E-BB48-A6C5-9D34B47752B7}" type="slidenum">
              <a:rPr lang="en-US" smtClean="0"/>
              <a:t>‹#›</a:t>
            </a:fld>
            <a:endParaRPr lang="en-US"/>
          </a:p>
        </p:txBody>
      </p:sp>
    </p:spTree>
    <p:extLst>
      <p:ext uri="{BB962C8B-B14F-4D97-AF65-F5344CB8AC3E}">
        <p14:creationId xmlns:p14="http://schemas.microsoft.com/office/powerpoint/2010/main" val="1927161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01DA-298F-8748-9077-79A1C6158D59}"/>
              </a:ext>
            </a:extLst>
          </p:cNvPr>
          <p:cNvSpPr>
            <a:spLocks noGrp="1"/>
          </p:cNvSpPr>
          <p:nvPr>
            <p:ph type="ctrTitle"/>
          </p:nvPr>
        </p:nvSpPr>
        <p:spPr/>
        <p:txBody>
          <a:bodyPr/>
          <a:lstStyle/>
          <a:p>
            <a:r>
              <a:rPr lang="en-US" dirty="0"/>
              <a:t>Around the Table with Jesus</a:t>
            </a:r>
          </a:p>
        </p:txBody>
      </p:sp>
      <p:sp>
        <p:nvSpPr>
          <p:cNvPr id="3" name="Subtitle 2">
            <a:extLst>
              <a:ext uri="{FF2B5EF4-FFF2-40B4-BE49-F238E27FC236}">
                <a16:creationId xmlns:a16="http://schemas.microsoft.com/office/drawing/2014/main" id="{25F3DF3E-6EEB-2442-98E1-DB378E69B03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50A11E8-036F-FB45-8647-F31F84EBE58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89610953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EF59-8862-154C-90E9-2D725F8904B9}"/>
              </a:ext>
            </a:extLst>
          </p:cNvPr>
          <p:cNvSpPr>
            <a:spLocks noGrp="1"/>
          </p:cNvSpPr>
          <p:nvPr>
            <p:ph type="title"/>
          </p:nvPr>
        </p:nvSpPr>
        <p:spPr/>
        <p:txBody>
          <a:bodyPr/>
          <a:lstStyle/>
          <a:p>
            <a:pPr algn="ctr"/>
            <a:r>
              <a:rPr lang="en-US" dirty="0"/>
              <a:t>I Want To Be Like Matthew</a:t>
            </a:r>
          </a:p>
        </p:txBody>
      </p:sp>
      <p:sp>
        <p:nvSpPr>
          <p:cNvPr id="3" name="Content Placeholder 2">
            <a:extLst>
              <a:ext uri="{FF2B5EF4-FFF2-40B4-BE49-F238E27FC236}">
                <a16:creationId xmlns:a16="http://schemas.microsoft.com/office/drawing/2014/main" id="{56EE30B6-F8AC-B54B-8EBF-B8BDB7B5F0C6}"/>
              </a:ext>
            </a:extLst>
          </p:cNvPr>
          <p:cNvSpPr>
            <a:spLocks noGrp="1"/>
          </p:cNvSpPr>
          <p:nvPr>
            <p:ph idx="1"/>
          </p:nvPr>
        </p:nvSpPr>
        <p:spPr/>
        <p:txBody>
          <a:bodyPr/>
          <a:lstStyle/>
          <a:p>
            <a:r>
              <a:rPr lang="en-US" dirty="0"/>
              <a:t>I Want To Follow Jesus With No Regrets.</a:t>
            </a:r>
          </a:p>
          <a:p>
            <a:r>
              <a:rPr lang="en-US" dirty="0"/>
              <a:t>I Want To Apply My Skills &amp; Abilities To Their Highest Purpose.</a:t>
            </a:r>
          </a:p>
          <a:p>
            <a:r>
              <a:rPr lang="en-US" dirty="0"/>
              <a:t>I Want To Open My Heart &amp; My Home.</a:t>
            </a:r>
          </a:p>
          <a:p>
            <a:r>
              <a:rPr lang="en-US" dirty="0"/>
              <a:t>I Want To Introduce Others To Jesus.</a:t>
            </a:r>
          </a:p>
        </p:txBody>
      </p:sp>
    </p:spTree>
    <p:extLst>
      <p:ext uri="{BB962C8B-B14F-4D97-AF65-F5344CB8AC3E}">
        <p14:creationId xmlns:p14="http://schemas.microsoft.com/office/powerpoint/2010/main" val="118067927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210C-9F84-6A4A-9716-0433526926EA}"/>
              </a:ext>
            </a:extLst>
          </p:cNvPr>
          <p:cNvSpPr>
            <a:spLocks noGrp="1"/>
          </p:cNvSpPr>
          <p:nvPr>
            <p:ph type="title"/>
          </p:nvPr>
        </p:nvSpPr>
        <p:spPr/>
        <p:txBody>
          <a:bodyPr/>
          <a:lstStyle/>
          <a:p>
            <a:pPr algn="ctr"/>
            <a:r>
              <a:rPr lang="en-US" dirty="0"/>
              <a:t>What Would I See?</a:t>
            </a:r>
          </a:p>
        </p:txBody>
      </p:sp>
      <p:sp>
        <p:nvSpPr>
          <p:cNvPr id="3" name="Content Placeholder 2">
            <a:extLst>
              <a:ext uri="{FF2B5EF4-FFF2-40B4-BE49-F238E27FC236}">
                <a16:creationId xmlns:a16="http://schemas.microsoft.com/office/drawing/2014/main" id="{792D02DB-7212-864C-AD5D-4B00CD4FFFCF}"/>
              </a:ext>
            </a:extLst>
          </p:cNvPr>
          <p:cNvSpPr>
            <a:spLocks noGrp="1"/>
          </p:cNvSpPr>
          <p:nvPr>
            <p:ph idx="1"/>
          </p:nvPr>
        </p:nvSpPr>
        <p:spPr/>
        <p:txBody>
          <a:bodyPr>
            <a:normAutofit fontScale="92500"/>
          </a:bodyPr>
          <a:lstStyle/>
          <a:p>
            <a:r>
              <a:rPr lang="en-US" dirty="0"/>
              <a:t>The Pharisees See A Growing Crowd.</a:t>
            </a:r>
          </a:p>
          <a:p>
            <a:r>
              <a:rPr lang="en-US" dirty="0"/>
              <a:t>The Pharisees See The Labels They Have Put On People.</a:t>
            </a:r>
          </a:p>
          <a:p>
            <a:r>
              <a:rPr lang="en-US" dirty="0"/>
              <a:t>The Pharisees See An Unexpected Association.</a:t>
            </a:r>
          </a:p>
          <a:p>
            <a:r>
              <a:rPr lang="en-US" dirty="0"/>
              <a:t>The Pharisees See Jesus Through Their Lens of Jealousy.</a:t>
            </a:r>
          </a:p>
          <a:p>
            <a:r>
              <a:rPr lang="en-US" dirty="0"/>
              <a:t>The Pharisees See A Corrupt Teacher.</a:t>
            </a:r>
          </a:p>
          <a:p>
            <a:r>
              <a:rPr lang="en-US" dirty="0"/>
              <a:t>Jesus </a:t>
            </a:r>
            <a:r>
              <a:rPr lang="en-US" u="sng" dirty="0"/>
              <a:t>Wants Us To See </a:t>
            </a:r>
            <a:r>
              <a:rPr lang="en-US" dirty="0"/>
              <a:t>A Doctor Caring For His Patients.</a:t>
            </a:r>
          </a:p>
        </p:txBody>
      </p:sp>
    </p:spTree>
    <p:extLst>
      <p:ext uri="{BB962C8B-B14F-4D97-AF65-F5344CB8AC3E}">
        <p14:creationId xmlns:p14="http://schemas.microsoft.com/office/powerpoint/2010/main" val="341174874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49CC-4B4A-D64B-AB26-620477AE4E3E}"/>
              </a:ext>
            </a:extLst>
          </p:cNvPr>
          <p:cNvSpPr>
            <a:spLocks noGrp="1"/>
          </p:cNvSpPr>
          <p:nvPr>
            <p:ph type="title"/>
          </p:nvPr>
        </p:nvSpPr>
        <p:spPr/>
        <p:txBody>
          <a:bodyPr/>
          <a:lstStyle/>
          <a:p>
            <a:pPr algn="ctr"/>
            <a:r>
              <a:rPr lang="en-US" dirty="0"/>
              <a:t>Jesus Still Invites Us To His Table</a:t>
            </a:r>
          </a:p>
        </p:txBody>
      </p:sp>
      <p:sp>
        <p:nvSpPr>
          <p:cNvPr id="3" name="Content Placeholder 2">
            <a:extLst>
              <a:ext uri="{FF2B5EF4-FFF2-40B4-BE49-F238E27FC236}">
                <a16:creationId xmlns:a16="http://schemas.microsoft.com/office/drawing/2014/main" id="{B97FB796-4095-A14A-9F97-CA87C1D2F281}"/>
              </a:ext>
            </a:extLst>
          </p:cNvPr>
          <p:cNvSpPr>
            <a:spLocks noGrp="1"/>
          </p:cNvSpPr>
          <p:nvPr>
            <p:ph idx="1"/>
          </p:nvPr>
        </p:nvSpPr>
        <p:spPr/>
        <p:txBody>
          <a:bodyPr/>
          <a:lstStyle/>
          <a:p>
            <a:r>
              <a:rPr lang="en-US" dirty="0"/>
              <a:t>He’s Calling Us To Learn From Him.</a:t>
            </a:r>
          </a:p>
          <a:p>
            <a:r>
              <a:rPr lang="en-US" dirty="0"/>
              <a:t>He’s Calling Us Into His Mercy.</a:t>
            </a:r>
          </a:p>
          <a:p>
            <a:r>
              <a:rPr lang="en-US" dirty="0"/>
              <a:t>He’s Calling Us Into His Fellowship.</a:t>
            </a:r>
          </a:p>
          <a:p>
            <a:r>
              <a:rPr lang="en-US" dirty="0"/>
              <a:t>He’s Calling Us Into His Righteousness.</a:t>
            </a:r>
          </a:p>
          <a:p>
            <a:r>
              <a:rPr lang="en-US" dirty="0"/>
              <a:t>He’s Calling Us To Look Again, With Clearer Vision.</a:t>
            </a:r>
          </a:p>
        </p:txBody>
      </p:sp>
    </p:spTree>
    <p:extLst>
      <p:ext uri="{BB962C8B-B14F-4D97-AF65-F5344CB8AC3E}">
        <p14:creationId xmlns:p14="http://schemas.microsoft.com/office/powerpoint/2010/main" val="223515564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D58-2DB3-274B-916E-1F09DFB0D479}"/>
              </a:ext>
            </a:extLst>
          </p:cNvPr>
          <p:cNvSpPr>
            <a:spLocks noGrp="1"/>
          </p:cNvSpPr>
          <p:nvPr>
            <p:ph type="title"/>
          </p:nvPr>
        </p:nvSpPr>
        <p:spPr>
          <a:xfrm>
            <a:off x="628650" y="304270"/>
            <a:ext cx="7886700" cy="2794529"/>
          </a:xfrm>
        </p:spPr>
        <p:txBody>
          <a:bodyPr>
            <a:normAutofit/>
          </a:bodyPr>
          <a:lstStyle/>
          <a:p>
            <a:pPr algn="ctr"/>
            <a:r>
              <a:rPr lang="en-US" sz="4800" dirty="0">
                <a:solidFill>
                  <a:schemeClr val="accent6">
                    <a:lumMod val="20000"/>
                    <a:lumOff val="80000"/>
                  </a:schemeClr>
                </a:solidFill>
              </a:rPr>
              <a:t>What I Am, </a:t>
            </a:r>
            <a:br>
              <a:rPr lang="en-US" sz="4800" dirty="0">
                <a:solidFill>
                  <a:schemeClr val="accent6">
                    <a:lumMod val="20000"/>
                    <a:lumOff val="80000"/>
                  </a:schemeClr>
                </a:solidFill>
              </a:rPr>
            </a:br>
            <a:r>
              <a:rPr lang="en-US" sz="4800" dirty="0">
                <a:solidFill>
                  <a:schemeClr val="accent6">
                    <a:lumMod val="20000"/>
                    <a:lumOff val="80000"/>
                  </a:schemeClr>
                </a:solidFill>
              </a:rPr>
              <a:t>Determines Where I Will Be.</a:t>
            </a:r>
          </a:p>
        </p:txBody>
      </p:sp>
      <p:sp>
        <p:nvSpPr>
          <p:cNvPr id="3" name="Content Placeholder 2">
            <a:extLst>
              <a:ext uri="{FF2B5EF4-FFF2-40B4-BE49-F238E27FC236}">
                <a16:creationId xmlns:a16="http://schemas.microsoft.com/office/drawing/2014/main" id="{AF74D72F-E175-7645-A536-5ACB3D676F6E}"/>
              </a:ext>
            </a:extLst>
          </p:cNvPr>
          <p:cNvSpPr>
            <a:spLocks noGrp="1"/>
          </p:cNvSpPr>
          <p:nvPr>
            <p:ph idx="1"/>
          </p:nvPr>
        </p:nvSpPr>
        <p:spPr>
          <a:xfrm>
            <a:off x="372533" y="2963335"/>
            <a:ext cx="8483599" cy="1896269"/>
          </a:xfrm>
        </p:spPr>
        <p:txBody>
          <a:bodyPr/>
          <a:lstStyle/>
          <a:p>
            <a:pPr marL="0" indent="0" algn="ctr">
              <a:buNone/>
            </a:pPr>
            <a:r>
              <a:rPr lang="en-US" dirty="0"/>
              <a:t>“But when Jesus heard this, He said, </a:t>
            </a:r>
            <a:br>
              <a:rPr lang="en-US" dirty="0"/>
            </a:br>
            <a:r>
              <a:rPr lang="en-US" dirty="0"/>
              <a:t>“It is not those who are healthy who need </a:t>
            </a:r>
            <a:r>
              <a:rPr lang="en-US" b="1" u="sng" dirty="0"/>
              <a:t>a physician</a:t>
            </a:r>
            <a:r>
              <a:rPr lang="en-US" dirty="0"/>
              <a:t>, </a:t>
            </a:r>
            <a:br>
              <a:rPr lang="en-US" dirty="0"/>
            </a:br>
            <a:r>
              <a:rPr lang="en-US" dirty="0"/>
              <a:t>but those who are sick.”  - Matthew 9:12</a:t>
            </a:r>
          </a:p>
        </p:txBody>
      </p:sp>
    </p:spTree>
    <p:extLst>
      <p:ext uri="{BB962C8B-B14F-4D97-AF65-F5344CB8AC3E}">
        <p14:creationId xmlns:p14="http://schemas.microsoft.com/office/powerpoint/2010/main" val="1253350395"/>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D58-2DB3-274B-916E-1F09DFB0D479}"/>
              </a:ext>
            </a:extLst>
          </p:cNvPr>
          <p:cNvSpPr>
            <a:spLocks noGrp="1"/>
          </p:cNvSpPr>
          <p:nvPr>
            <p:ph type="title"/>
          </p:nvPr>
        </p:nvSpPr>
        <p:spPr>
          <a:xfrm>
            <a:off x="628650" y="304270"/>
            <a:ext cx="7886700" cy="2794529"/>
          </a:xfrm>
        </p:spPr>
        <p:txBody>
          <a:bodyPr>
            <a:normAutofit/>
          </a:bodyPr>
          <a:lstStyle/>
          <a:p>
            <a:pPr algn="ctr"/>
            <a:r>
              <a:rPr lang="en-US" sz="4800" dirty="0">
                <a:solidFill>
                  <a:schemeClr val="accent6">
                    <a:lumMod val="20000"/>
                    <a:lumOff val="80000"/>
                  </a:schemeClr>
                </a:solidFill>
              </a:rPr>
              <a:t>I Will Not Shy Away From Rescue Missions.</a:t>
            </a:r>
          </a:p>
        </p:txBody>
      </p:sp>
      <p:sp>
        <p:nvSpPr>
          <p:cNvPr id="3" name="Content Placeholder 2">
            <a:extLst>
              <a:ext uri="{FF2B5EF4-FFF2-40B4-BE49-F238E27FC236}">
                <a16:creationId xmlns:a16="http://schemas.microsoft.com/office/drawing/2014/main" id="{AF74D72F-E175-7645-A536-5ACB3D676F6E}"/>
              </a:ext>
            </a:extLst>
          </p:cNvPr>
          <p:cNvSpPr>
            <a:spLocks noGrp="1"/>
          </p:cNvSpPr>
          <p:nvPr>
            <p:ph idx="1"/>
          </p:nvPr>
        </p:nvSpPr>
        <p:spPr>
          <a:xfrm>
            <a:off x="372533" y="2963335"/>
            <a:ext cx="8483599" cy="1896269"/>
          </a:xfrm>
        </p:spPr>
        <p:txBody>
          <a:bodyPr/>
          <a:lstStyle/>
          <a:p>
            <a:pPr marL="0" indent="0" algn="ctr">
              <a:buNone/>
            </a:pPr>
            <a:r>
              <a:rPr lang="en-US" dirty="0"/>
              <a:t>“But go and learn what this means: </a:t>
            </a:r>
            <a:br>
              <a:rPr lang="en-US" dirty="0"/>
            </a:br>
            <a:r>
              <a:rPr lang="en-US" dirty="0"/>
              <a:t>‘I desire compassion, and not sacrifice,’ for I did not come to call the righteous, but sinners.”  - Matthew 9:13</a:t>
            </a:r>
          </a:p>
        </p:txBody>
      </p:sp>
    </p:spTree>
    <p:extLst>
      <p:ext uri="{BB962C8B-B14F-4D97-AF65-F5344CB8AC3E}">
        <p14:creationId xmlns:p14="http://schemas.microsoft.com/office/powerpoint/2010/main" val="1520654787"/>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D58-2DB3-274B-916E-1F09DFB0D479}"/>
              </a:ext>
            </a:extLst>
          </p:cNvPr>
          <p:cNvSpPr>
            <a:spLocks noGrp="1"/>
          </p:cNvSpPr>
          <p:nvPr>
            <p:ph type="title"/>
          </p:nvPr>
        </p:nvSpPr>
        <p:spPr>
          <a:xfrm>
            <a:off x="628650" y="304270"/>
            <a:ext cx="7886700" cy="2794529"/>
          </a:xfrm>
        </p:spPr>
        <p:txBody>
          <a:bodyPr>
            <a:normAutofit/>
          </a:bodyPr>
          <a:lstStyle/>
          <a:p>
            <a:pPr algn="ctr"/>
            <a:r>
              <a:rPr lang="en-US" sz="4800" dirty="0">
                <a:solidFill>
                  <a:schemeClr val="accent6">
                    <a:lumMod val="20000"/>
                    <a:lumOff val="80000"/>
                  </a:schemeClr>
                </a:solidFill>
              </a:rPr>
              <a:t>When I Look At Jesus, I’ll See More Than His Kindness or His Company. I’ll Also See My Sins.</a:t>
            </a:r>
          </a:p>
        </p:txBody>
      </p:sp>
      <p:sp>
        <p:nvSpPr>
          <p:cNvPr id="3" name="Content Placeholder 2">
            <a:extLst>
              <a:ext uri="{FF2B5EF4-FFF2-40B4-BE49-F238E27FC236}">
                <a16:creationId xmlns:a16="http://schemas.microsoft.com/office/drawing/2014/main" id="{AF74D72F-E175-7645-A536-5ACB3D676F6E}"/>
              </a:ext>
            </a:extLst>
          </p:cNvPr>
          <p:cNvSpPr>
            <a:spLocks noGrp="1"/>
          </p:cNvSpPr>
          <p:nvPr>
            <p:ph idx="1"/>
          </p:nvPr>
        </p:nvSpPr>
        <p:spPr>
          <a:xfrm>
            <a:off x="372533" y="2963335"/>
            <a:ext cx="8483599" cy="1896269"/>
          </a:xfrm>
        </p:spPr>
        <p:txBody>
          <a:bodyPr/>
          <a:lstStyle/>
          <a:p>
            <a:pPr marL="0" indent="0" algn="ctr">
              <a:buNone/>
            </a:pPr>
            <a:r>
              <a:rPr lang="en-US" dirty="0"/>
              <a:t>“…but those who are </a:t>
            </a:r>
            <a:r>
              <a:rPr lang="en-US" b="1" dirty="0"/>
              <a:t>sick</a:t>
            </a:r>
            <a:r>
              <a:rPr lang="en-US" dirty="0"/>
              <a:t>.”  - Matthew 9:12</a:t>
            </a:r>
          </a:p>
          <a:p>
            <a:pPr marL="0" indent="0" algn="ctr">
              <a:buNone/>
            </a:pPr>
            <a:r>
              <a:rPr lang="en-US" dirty="0"/>
              <a:t>“…I did not come to call the righteous, </a:t>
            </a:r>
            <a:br>
              <a:rPr lang="en-US" dirty="0"/>
            </a:br>
            <a:r>
              <a:rPr lang="en-US" dirty="0"/>
              <a:t>but </a:t>
            </a:r>
            <a:r>
              <a:rPr lang="en-US" b="1" dirty="0"/>
              <a:t>sinners</a:t>
            </a:r>
            <a:r>
              <a:rPr lang="en-US" dirty="0"/>
              <a:t>.” - Matthew 9:13</a:t>
            </a:r>
          </a:p>
        </p:txBody>
      </p:sp>
    </p:spTree>
    <p:extLst>
      <p:ext uri="{BB962C8B-B14F-4D97-AF65-F5344CB8AC3E}">
        <p14:creationId xmlns:p14="http://schemas.microsoft.com/office/powerpoint/2010/main" val="222333959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01DA-298F-8748-9077-79A1C6158D59}"/>
              </a:ext>
            </a:extLst>
          </p:cNvPr>
          <p:cNvSpPr>
            <a:spLocks noGrp="1"/>
          </p:cNvSpPr>
          <p:nvPr>
            <p:ph type="ctrTitle"/>
          </p:nvPr>
        </p:nvSpPr>
        <p:spPr/>
        <p:txBody>
          <a:bodyPr/>
          <a:lstStyle/>
          <a:p>
            <a:r>
              <a:rPr lang="en-US" dirty="0"/>
              <a:t>Around the Table with Jesus</a:t>
            </a:r>
          </a:p>
        </p:txBody>
      </p:sp>
      <p:sp>
        <p:nvSpPr>
          <p:cNvPr id="3" name="Subtitle 2">
            <a:extLst>
              <a:ext uri="{FF2B5EF4-FFF2-40B4-BE49-F238E27FC236}">
                <a16:creationId xmlns:a16="http://schemas.microsoft.com/office/drawing/2014/main" id="{25F3DF3E-6EEB-2442-98E1-DB378E69B03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50A11E8-036F-FB45-8647-F31F84EBE589}"/>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781322243"/>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770</Words>
  <Application>Microsoft Macintosh PowerPoint</Application>
  <PresentationFormat>On-screen Show (16:10)</PresentationFormat>
  <Paragraphs>55</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Around the Table with Jesus</vt:lpstr>
      <vt:lpstr>I Want To Be Like Matthew</vt:lpstr>
      <vt:lpstr>What Would I See?</vt:lpstr>
      <vt:lpstr>Jesus Still Invites Us To His Table</vt:lpstr>
      <vt:lpstr>What I Am,  Determines Where I Will Be.</vt:lpstr>
      <vt:lpstr>I Will Not Shy Away From Rescue Missions.</vt:lpstr>
      <vt:lpstr>When I Look At Jesus, I’ll See More Than His Kindness or His Company. I’ll Also See My Sins.</vt:lpstr>
      <vt:lpstr>Around the Table with Jesus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Around the Table with Jesus</dc:title>
  <dc:creator>Phillip Shumake</dc:creator>
  <cp:lastModifiedBy>Phillip Shumake</cp:lastModifiedBy>
  <cp:revision>21</cp:revision>
  <dcterms:created xsi:type="dcterms:W3CDTF">2021-12-16T14:36:26Z</dcterms:created>
  <dcterms:modified xsi:type="dcterms:W3CDTF">2021-12-23T17:16:13Z</dcterms:modified>
</cp:coreProperties>
</file>