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56" r:id="rId2"/>
    <p:sldId id="264" r:id="rId3"/>
    <p:sldId id="257" r:id="rId4"/>
    <p:sldId id="258" r:id="rId5"/>
    <p:sldId id="266" r:id="rId6"/>
    <p:sldId id="267" r:id="rId7"/>
    <p:sldId id="262" r:id="rId8"/>
    <p:sldId id="261" r:id="rId9"/>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99"/>
    <p:restoredTop sz="72819"/>
  </p:normalViewPr>
  <p:slideViewPr>
    <p:cSldViewPr snapToGrid="0" snapToObjects="1">
      <p:cViewPr varScale="1">
        <p:scale>
          <a:sx n="87" d="100"/>
          <a:sy n="87" d="100"/>
        </p:scale>
        <p:origin x="164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D87D8-A3D1-6549-B4BF-C43EA2CFC73B}" type="datetimeFigureOut">
              <a:rPr lang="en-US" smtClean="0"/>
              <a:t>12/3/21</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20E57B-054E-784B-AAFE-A4AF843A7F15}" type="slidenum">
              <a:rPr lang="en-US" smtClean="0"/>
              <a:t>‹#›</a:t>
            </a:fld>
            <a:endParaRPr lang="en-US"/>
          </a:p>
        </p:txBody>
      </p:sp>
    </p:spTree>
    <p:extLst>
      <p:ext uri="{BB962C8B-B14F-4D97-AF65-F5344CB8AC3E}">
        <p14:creationId xmlns:p14="http://schemas.microsoft.com/office/powerpoint/2010/main" val="1693221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love this passage!  It is the source of songs such as Jesus Name Above All Names or On Bended Knee I Come among others…</a:t>
            </a:r>
          </a:p>
        </p:txBody>
      </p:sp>
      <p:sp>
        <p:nvSpPr>
          <p:cNvPr id="4" name="Slide Number Placeholder 3"/>
          <p:cNvSpPr>
            <a:spLocks noGrp="1"/>
          </p:cNvSpPr>
          <p:nvPr>
            <p:ph type="sldNum" sz="quarter" idx="5"/>
          </p:nvPr>
        </p:nvSpPr>
        <p:spPr/>
        <p:txBody>
          <a:bodyPr/>
          <a:lstStyle/>
          <a:p>
            <a:fld id="{0E20E57B-054E-784B-AAFE-A4AF843A7F15}" type="slidenum">
              <a:rPr lang="en-US" smtClean="0"/>
              <a:t>2</a:t>
            </a:fld>
            <a:endParaRPr lang="en-US"/>
          </a:p>
        </p:txBody>
      </p:sp>
    </p:spTree>
    <p:extLst>
      <p:ext uri="{BB962C8B-B14F-4D97-AF65-F5344CB8AC3E}">
        <p14:creationId xmlns:p14="http://schemas.microsoft.com/office/powerpoint/2010/main" val="1961323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the earth” – refers to those who are already dead at his return, as of course they will be raised.  </a:t>
            </a:r>
          </a:p>
        </p:txBody>
      </p:sp>
      <p:sp>
        <p:nvSpPr>
          <p:cNvPr id="4" name="Slide Number Placeholder 3"/>
          <p:cNvSpPr>
            <a:spLocks noGrp="1"/>
          </p:cNvSpPr>
          <p:nvPr>
            <p:ph type="sldNum" sz="quarter" idx="5"/>
          </p:nvPr>
        </p:nvSpPr>
        <p:spPr/>
        <p:txBody>
          <a:bodyPr/>
          <a:lstStyle/>
          <a:p>
            <a:fld id="{0E20E57B-054E-784B-AAFE-A4AF843A7F15}" type="slidenum">
              <a:rPr lang="en-US" smtClean="0"/>
              <a:t>4</a:t>
            </a:fld>
            <a:endParaRPr lang="en-US"/>
          </a:p>
        </p:txBody>
      </p:sp>
    </p:spTree>
    <p:extLst>
      <p:ext uri="{BB962C8B-B14F-4D97-AF65-F5344CB8AC3E}">
        <p14:creationId xmlns:p14="http://schemas.microsoft.com/office/powerpoint/2010/main" val="1451972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Knowing That Every Knee Will Bow Not Only Leads Us To Honor Jesus, It Also Leads Us To Treat One Another With More Grace.</a:t>
            </a:r>
          </a:p>
          <a:p>
            <a:r>
              <a:rPr lang="en-US" dirty="0"/>
              <a:t>He Is The Judge, So I Am Not.</a:t>
            </a:r>
          </a:p>
          <a:p>
            <a:r>
              <a:rPr lang="en-US" dirty="0"/>
              <a:t>I Will Be More Humble About My Opinions.</a:t>
            </a:r>
          </a:p>
          <a:p>
            <a:r>
              <a:rPr lang="en-US" dirty="0"/>
              <a:t>I Will Be More Accepting of Brothers &amp; Sisters’ Personal Practices.</a:t>
            </a:r>
          </a:p>
          <a:p>
            <a:endParaRPr lang="en-US" dirty="0"/>
          </a:p>
        </p:txBody>
      </p:sp>
      <p:sp>
        <p:nvSpPr>
          <p:cNvPr id="4" name="Slide Number Placeholder 3"/>
          <p:cNvSpPr>
            <a:spLocks noGrp="1"/>
          </p:cNvSpPr>
          <p:nvPr>
            <p:ph type="sldNum" sz="quarter" idx="5"/>
          </p:nvPr>
        </p:nvSpPr>
        <p:spPr/>
        <p:txBody>
          <a:bodyPr/>
          <a:lstStyle/>
          <a:p>
            <a:fld id="{0E20E57B-054E-784B-AAFE-A4AF843A7F15}" type="slidenum">
              <a:rPr lang="en-US" smtClean="0"/>
              <a:t>6</a:t>
            </a:fld>
            <a:endParaRPr lang="en-US"/>
          </a:p>
        </p:txBody>
      </p:sp>
    </p:spTree>
    <p:extLst>
      <p:ext uri="{BB962C8B-B14F-4D97-AF65-F5344CB8AC3E}">
        <p14:creationId xmlns:p14="http://schemas.microsoft.com/office/powerpoint/2010/main" val="271418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20E57B-054E-784B-AAFE-A4AF843A7F15}" type="slidenum">
              <a:rPr lang="en-US" smtClean="0"/>
              <a:t>7</a:t>
            </a:fld>
            <a:endParaRPr lang="en-US"/>
          </a:p>
        </p:txBody>
      </p:sp>
    </p:spTree>
    <p:extLst>
      <p:ext uri="{BB962C8B-B14F-4D97-AF65-F5344CB8AC3E}">
        <p14:creationId xmlns:p14="http://schemas.microsoft.com/office/powerpoint/2010/main" val="326042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109C2B-00DF-F249-92F9-25A23E96F396}" type="datetimeFigureOut">
              <a:rPr lang="en-US" smtClean="0"/>
              <a:t>12/3/21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A5B00-CEB1-4C47-9C63-C65B86B335BF}" type="slidenum">
              <a:rPr lang="en-US" smtClean="0"/>
              <a:t>‹#›</a:t>
            </a:fld>
            <a:endParaRPr lang="en-US"/>
          </a:p>
        </p:txBody>
      </p:sp>
    </p:spTree>
    <p:extLst>
      <p:ext uri="{BB962C8B-B14F-4D97-AF65-F5344CB8AC3E}">
        <p14:creationId xmlns:p14="http://schemas.microsoft.com/office/powerpoint/2010/main" val="2273128512"/>
      </p:ext>
    </p:extLst>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109C2B-00DF-F249-92F9-25A23E96F396}" type="datetimeFigureOut">
              <a:rPr lang="en-US" smtClean="0"/>
              <a:t>12/3/21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A5B00-CEB1-4C47-9C63-C65B86B335BF}" type="slidenum">
              <a:rPr lang="en-US" smtClean="0"/>
              <a:t>‹#›</a:t>
            </a:fld>
            <a:endParaRPr lang="en-US"/>
          </a:p>
        </p:txBody>
      </p:sp>
    </p:spTree>
    <p:extLst>
      <p:ext uri="{BB962C8B-B14F-4D97-AF65-F5344CB8AC3E}">
        <p14:creationId xmlns:p14="http://schemas.microsoft.com/office/powerpoint/2010/main" val="841311001"/>
      </p:ext>
    </p:extLst>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109C2B-00DF-F249-92F9-25A23E96F396}" type="datetimeFigureOut">
              <a:rPr lang="en-US" smtClean="0"/>
              <a:t>12/3/21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A5B00-CEB1-4C47-9C63-C65B86B335BF}" type="slidenum">
              <a:rPr lang="en-US" smtClean="0"/>
              <a:t>‹#›</a:t>
            </a:fld>
            <a:endParaRPr lang="en-US"/>
          </a:p>
        </p:txBody>
      </p:sp>
    </p:spTree>
    <p:extLst>
      <p:ext uri="{BB962C8B-B14F-4D97-AF65-F5344CB8AC3E}">
        <p14:creationId xmlns:p14="http://schemas.microsoft.com/office/powerpoint/2010/main" val="2897211105"/>
      </p:ext>
    </p:extLst>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bg1"/>
                </a:solidFill>
                <a:latin typeface="+mn-lt"/>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solidFill>
                  <a:schemeClr val="bg1"/>
                </a:solidFill>
              </a:defRPr>
            </a:lvl1pPr>
            <a:lvl2pPr>
              <a:defRPr sz="24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2109C2B-00DF-F249-92F9-25A23E96F396}" type="datetimeFigureOut">
              <a:rPr lang="en-US" smtClean="0"/>
              <a:t>12/3/21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A5B00-CEB1-4C47-9C63-C65B86B335BF}" type="slidenum">
              <a:rPr lang="en-US" smtClean="0"/>
              <a:t>‹#›</a:t>
            </a:fld>
            <a:endParaRPr lang="en-US"/>
          </a:p>
        </p:txBody>
      </p:sp>
    </p:spTree>
    <p:extLst>
      <p:ext uri="{BB962C8B-B14F-4D97-AF65-F5344CB8AC3E}">
        <p14:creationId xmlns:p14="http://schemas.microsoft.com/office/powerpoint/2010/main" val="368757316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3">
                                            <p:txEl>
                                              <p:pRg st="0" end="0"/>
                                            </p:txEl>
                                          </p:spTgt>
                                        </p:tgtEl>
                                        <p:attrNameLst>
                                          <p:attrName>ppt_h</p:attrName>
                                        </p:attrNameLst>
                                      </p:cBhvr>
                                      <p:tavLst>
                                        <p:tav tm="0">
                                          <p:val>
                                            <p:strVal val="#ppt_h"/>
                                          </p:val>
                                        </p:tav>
                                        <p:tav tm="100000">
                                          <p:val>
                                            <p:strVal val="#ppt_h"/>
                                          </p:val>
                                        </p:tav>
                                      </p:tavLst>
                                    </p:anim>
                                  </p:childTnLst>
                                </p:cTn>
                              </p:par>
                              <p:par>
                                <p:cTn id="11" presetID="17" presetClass="entr" presetSubtype="8"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ppt_x</p:attrName>
                                        </p:attrNameLst>
                                      </p:cBhvr>
                                      <p:tavLst>
                                        <p:tav tm="0">
                                          <p:val>
                                            <p:strVal val="#ppt_x-#ppt_w/2"/>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strVal val="#ppt_h"/>
                                          </p:val>
                                        </p:tav>
                                        <p:tav tm="100000">
                                          <p:val>
                                            <p:strVal val="#ppt_h"/>
                                          </p:val>
                                        </p:tav>
                                      </p:tavLst>
                                    </p:anim>
                                  </p:childTnLst>
                                </p:cTn>
                              </p:par>
                              <p:par>
                                <p:cTn id="17" presetID="17" presetClass="entr" presetSubtype="8"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ppt_x</p:attrName>
                                        </p:attrNameLst>
                                      </p:cBhvr>
                                      <p:tavLst>
                                        <p:tav tm="0">
                                          <p:val>
                                            <p:strVal val="#ppt_x-#ppt_w/2"/>
                                          </p:val>
                                        </p:tav>
                                        <p:tav tm="100000">
                                          <p:val>
                                            <p:strVal val="#ppt_x"/>
                                          </p:val>
                                        </p:tav>
                                      </p:tavLst>
                                    </p:anim>
                                    <p:anim calcmode="lin" valueType="num">
                                      <p:cBhvr>
                                        <p:cTn id="20"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strVal val="#ppt_h"/>
                                          </p:val>
                                        </p:tav>
                                        <p:tav tm="100000">
                                          <p:val>
                                            <p:strVal val="#ppt_h"/>
                                          </p:val>
                                        </p:tav>
                                      </p:tavLst>
                                    </p:anim>
                                  </p:childTnLst>
                                </p:cTn>
                              </p:par>
                              <p:par>
                                <p:cTn id="23" presetID="17" presetClass="entr" presetSubtype="8"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ppt_x</p:attrName>
                                        </p:attrNameLst>
                                      </p:cBhvr>
                                      <p:tavLst>
                                        <p:tav tm="0">
                                          <p:val>
                                            <p:strVal val="#ppt_x-#ppt_w/2"/>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3" end="3"/>
                                            </p:txEl>
                                          </p:spTgt>
                                        </p:tgtEl>
                                        <p:attrNameLst>
                                          <p:attrName>ppt_h</p:attrName>
                                        </p:attrNameLst>
                                      </p:cBhvr>
                                      <p:tavLst>
                                        <p:tav tm="0">
                                          <p:val>
                                            <p:strVal val="#ppt_h"/>
                                          </p:val>
                                        </p:tav>
                                        <p:tav tm="100000">
                                          <p:val>
                                            <p:strVal val="#ppt_h"/>
                                          </p:val>
                                        </p:tav>
                                      </p:tavLst>
                                    </p:anim>
                                  </p:childTnLst>
                                </p:cTn>
                              </p:par>
                              <p:par>
                                <p:cTn id="29" presetID="17" presetClass="entr" presetSubtype="8"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ppt_x</p:attrName>
                                        </p:attrNameLst>
                                      </p:cBhvr>
                                      <p:tavLst>
                                        <p:tav tm="0">
                                          <p:val>
                                            <p:strVal val="#ppt_x-#ppt_w/2"/>
                                          </p:val>
                                        </p:tav>
                                        <p:tav tm="100000">
                                          <p:val>
                                            <p:strVal val="#ppt_x"/>
                                          </p:val>
                                        </p:tav>
                                      </p:tavLst>
                                    </p:anim>
                                    <p:anim calcmode="lin" valueType="num">
                                      <p:cBhvr>
                                        <p:cTn id="32"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7"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 lvl="2">
            <p:tnLst>
              <p:par>
                <p:cTn presetID="17"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 lvl="3">
            <p:tnLst>
              <p:par>
                <p:cTn presetID="17"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 lvl="4">
            <p:tnLst>
              <p:par>
                <p:cTn presetID="17"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 lvl="5">
            <p:tnLst>
              <p:par>
                <p:cTn presetID="17"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109C2B-00DF-F249-92F9-25A23E96F396}" type="datetimeFigureOut">
              <a:rPr lang="en-US" smtClean="0"/>
              <a:t>12/3/21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A5B00-CEB1-4C47-9C63-C65B86B335BF}" type="slidenum">
              <a:rPr lang="en-US" smtClean="0"/>
              <a:t>‹#›</a:t>
            </a:fld>
            <a:endParaRPr lang="en-US"/>
          </a:p>
        </p:txBody>
      </p:sp>
    </p:spTree>
    <p:extLst>
      <p:ext uri="{BB962C8B-B14F-4D97-AF65-F5344CB8AC3E}">
        <p14:creationId xmlns:p14="http://schemas.microsoft.com/office/powerpoint/2010/main" val="3603215973"/>
      </p:ext>
    </p:extLst>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109C2B-00DF-F249-92F9-25A23E96F396}" type="datetimeFigureOut">
              <a:rPr lang="en-US" smtClean="0"/>
              <a:t>12/3/21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A5B00-CEB1-4C47-9C63-C65B86B335BF}" type="slidenum">
              <a:rPr lang="en-US" smtClean="0"/>
              <a:t>‹#›</a:t>
            </a:fld>
            <a:endParaRPr lang="en-US"/>
          </a:p>
        </p:txBody>
      </p:sp>
    </p:spTree>
    <p:extLst>
      <p:ext uri="{BB962C8B-B14F-4D97-AF65-F5344CB8AC3E}">
        <p14:creationId xmlns:p14="http://schemas.microsoft.com/office/powerpoint/2010/main" val="2609852103"/>
      </p:ext>
    </p:extLst>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109C2B-00DF-F249-92F9-25A23E96F396}" type="datetimeFigureOut">
              <a:rPr lang="en-US" smtClean="0"/>
              <a:t>12/3/21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8A5B00-CEB1-4C47-9C63-C65B86B335BF}" type="slidenum">
              <a:rPr lang="en-US" smtClean="0"/>
              <a:t>‹#›</a:t>
            </a:fld>
            <a:endParaRPr lang="en-US"/>
          </a:p>
        </p:txBody>
      </p:sp>
    </p:spTree>
    <p:extLst>
      <p:ext uri="{BB962C8B-B14F-4D97-AF65-F5344CB8AC3E}">
        <p14:creationId xmlns:p14="http://schemas.microsoft.com/office/powerpoint/2010/main" val="3110764298"/>
      </p:ext>
    </p:extLst>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109C2B-00DF-F249-92F9-25A23E96F396}" type="datetimeFigureOut">
              <a:rPr lang="en-US" smtClean="0"/>
              <a:t>12/3/21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8A5B00-CEB1-4C47-9C63-C65B86B335BF}" type="slidenum">
              <a:rPr lang="en-US" smtClean="0"/>
              <a:t>‹#›</a:t>
            </a:fld>
            <a:endParaRPr lang="en-US"/>
          </a:p>
        </p:txBody>
      </p:sp>
    </p:spTree>
    <p:extLst>
      <p:ext uri="{BB962C8B-B14F-4D97-AF65-F5344CB8AC3E}">
        <p14:creationId xmlns:p14="http://schemas.microsoft.com/office/powerpoint/2010/main" val="4009225253"/>
      </p:ext>
    </p:extLst>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109C2B-00DF-F249-92F9-25A23E96F396}" type="datetimeFigureOut">
              <a:rPr lang="en-US" smtClean="0"/>
              <a:t>12/3/21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8A5B00-CEB1-4C47-9C63-C65B86B335BF}" type="slidenum">
              <a:rPr lang="en-US" smtClean="0"/>
              <a:t>‹#›</a:t>
            </a:fld>
            <a:endParaRPr lang="en-US"/>
          </a:p>
        </p:txBody>
      </p:sp>
    </p:spTree>
    <p:extLst>
      <p:ext uri="{BB962C8B-B14F-4D97-AF65-F5344CB8AC3E}">
        <p14:creationId xmlns:p14="http://schemas.microsoft.com/office/powerpoint/2010/main" val="640484709"/>
      </p:ext>
    </p:extLst>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2109C2B-00DF-F249-92F9-25A23E96F396}" type="datetimeFigureOut">
              <a:rPr lang="en-US" smtClean="0"/>
              <a:t>12/3/21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A5B00-CEB1-4C47-9C63-C65B86B335BF}" type="slidenum">
              <a:rPr lang="en-US" smtClean="0"/>
              <a:t>‹#›</a:t>
            </a:fld>
            <a:endParaRPr lang="en-US"/>
          </a:p>
        </p:txBody>
      </p:sp>
    </p:spTree>
    <p:extLst>
      <p:ext uri="{BB962C8B-B14F-4D97-AF65-F5344CB8AC3E}">
        <p14:creationId xmlns:p14="http://schemas.microsoft.com/office/powerpoint/2010/main" val="511933848"/>
      </p:ext>
    </p:extLst>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2109C2B-00DF-F249-92F9-25A23E96F396}" type="datetimeFigureOut">
              <a:rPr lang="en-US" smtClean="0"/>
              <a:t>12/3/21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A5B00-CEB1-4C47-9C63-C65B86B335BF}" type="slidenum">
              <a:rPr lang="en-US" smtClean="0"/>
              <a:t>‹#›</a:t>
            </a:fld>
            <a:endParaRPr lang="en-US"/>
          </a:p>
        </p:txBody>
      </p:sp>
    </p:spTree>
    <p:extLst>
      <p:ext uri="{BB962C8B-B14F-4D97-AF65-F5344CB8AC3E}">
        <p14:creationId xmlns:p14="http://schemas.microsoft.com/office/powerpoint/2010/main" val="1865353540"/>
      </p:ext>
    </p:extLst>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22109C2B-00DF-F249-92F9-25A23E96F396}" type="datetimeFigureOut">
              <a:rPr lang="en-US" smtClean="0"/>
              <a:t>12/3/21</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828A5B00-CEB1-4C47-9C63-C65B86B335BF}" type="slidenum">
              <a:rPr lang="en-US" smtClean="0"/>
              <a:t>‹#›</a:t>
            </a:fld>
            <a:endParaRPr lang="en-US"/>
          </a:p>
        </p:txBody>
      </p:sp>
    </p:spTree>
    <p:extLst>
      <p:ext uri="{BB962C8B-B14F-4D97-AF65-F5344CB8AC3E}">
        <p14:creationId xmlns:p14="http://schemas.microsoft.com/office/powerpoint/2010/main" val="42643466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split orient="ver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7D686-23F8-D04A-89BF-4D7306AAE114}"/>
              </a:ext>
            </a:extLst>
          </p:cNvPr>
          <p:cNvSpPr>
            <a:spLocks noGrp="1"/>
          </p:cNvSpPr>
          <p:nvPr>
            <p:ph type="ctrTitle"/>
          </p:nvPr>
        </p:nvSpPr>
        <p:spPr/>
        <p:txBody>
          <a:bodyPr/>
          <a:lstStyle/>
          <a:p>
            <a:r>
              <a:rPr lang="en-US" dirty="0"/>
              <a:t>Every Knee Will Bow</a:t>
            </a:r>
          </a:p>
        </p:txBody>
      </p:sp>
      <p:sp>
        <p:nvSpPr>
          <p:cNvPr id="3" name="Subtitle 2">
            <a:extLst>
              <a:ext uri="{FF2B5EF4-FFF2-40B4-BE49-F238E27FC236}">
                <a16:creationId xmlns:a16="http://schemas.microsoft.com/office/drawing/2014/main" id="{25F25DF8-7CD0-3540-A6DF-7DC1320AACF2}"/>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0CB33AAF-0997-8D4A-A83C-F51D00D0F442}"/>
              </a:ext>
            </a:extLst>
          </p:cNvPr>
          <p:cNvPicPr>
            <a:picLocks noChangeAspect="1"/>
          </p:cNvPicPr>
          <p:nvPr/>
        </p:nvPicPr>
        <p:blipFill>
          <a:blip r:embed="rId2"/>
          <a:stretch>
            <a:fillRect/>
          </a:stretch>
        </p:blipFill>
        <p:spPr>
          <a:xfrm>
            <a:off x="0" y="0"/>
            <a:ext cx="9144000" cy="5715000"/>
          </a:xfrm>
          <a:prstGeom prst="rect">
            <a:avLst/>
          </a:prstGeom>
        </p:spPr>
      </p:pic>
    </p:spTree>
    <p:extLst>
      <p:ext uri="{BB962C8B-B14F-4D97-AF65-F5344CB8AC3E}">
        <p14:creationId xmlns:p14="http://schemas.microsoft.com/office/powerpoint/2010/main" val="1596300310"/>
      </p:ext>
    </p:extLst>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4BD4-72BE-2B41-94FC-6AA4A69FC640}"/>
              </a:ext>
            </a:extLst>
          </p:cNvPr>
          <p:cNvSpPr>
            <a:spLocks noGrp="1"/>
          </p:cNvSpPr>
          <p:nvPr>
            <p:ph type="title"/>
          </p:nvPr>
        </p:nvSpPr>
        <p:spPr/>
        <p:txBody>
          <a:bodyPr/>
          <a:lstStyle/>
          <a:p>
            <a:pPr algn="ctr"/>
            <a:r>
              <a:rPr lang="en-US" dirty="0"/>
              <a:t>Philippians 2:8-11</a:t>
            </a:r>
          </a:p>
        </p:txBody>
      </p:sp>
      <p:sp>
        <p:nvSpPr>
          <p:cNvPr id="3" name="Content Placeholder 2">
            <a:extLst>
              <a:ext uri="{FF2B5EF4-FFF2-40B4-BE49-F238E27FC236}">
                <a16:creationId xmlns:a16="http://schemas.microsoft.com/office/drawing/2014/main" id="{784FD4A2-C96E-6841-83EA-9586858F37DA}"/>
              </a:ext>
            </a:extLst>
          </p:cNvPr>
          <p:cNvSpPr>
            <a:spLocks noGrp="1"/>
          </p:cNvSpPr>
          <p:nvPr>
            <p:ph idx="1"/>
          </p:nvPr>
        </p:nvSpPr>
        <p:spPr>
          <a:xfrm>
            <a:off x="628649" y="1351721"/>
            <a:ext cx="7985263" cy="4293703"/>
          </a:xfrm>
        </p:spPr>
        <p:txBody>
          <a:bodyPr>
            <a:normAutofit/>
          </a:bodyPr>
          <a:lstStyle/>
          <a:p>
            <a:r>
              <a:rPr lang="en-US" b="1" baseline="30000" dirty="0"/>
              <a:t>8 </a:t>
            </a:r>
            <a:r>
              <a:rPr lang="en-US" dirty="0"/>
              <a:t>Being found in appearance as a man, </a:t>
            </a:r>
            <a:r>
              <a:rPr lang="en-US" u="sng" dirty="0"/>
              <a:t>He humbled Himself</a:t>
            </a:r>
            <a:r>
              <a:rPr lang="en-US" dirty="0"/>
              <a:t> by becoming obedient to the point of death, even death on a cross.</a:t>
            </a:r>
            <a:br>
              <a:rPr lang="en-US" dirty="0"/>
            </a:br>
            <a:r>
              <a:rPr lang="en-US" dirty="0"/>
              <a:t> </a:t>
            </a:r>
            <a:r>
              <a:rPr lang="en-US" b="1" baseline="30000" dirty="0"/>
              <a:t>9 </a:t>
            </a:r>
            <a:r>
              <a:rPr lang="en-US" dirty="0"/>
              <a:t>For this reason also, </a:t>
            </a:r>
            <a:r>
              <a:rPr lang="en-US" u="sng" dirty="0"/>
              <a:t>God highly exalted Him</a:t>
            </a:r>
            <a:r>
              <a:rPr lang="en-US" dirty="0"/>
              <a:t>, and bestowed on Him the name which is above every name, </a:t>
            </a:r>
            <a:r>
              <a:rPr lang="en-US" b="1" baseline="30000" dirty="0"/>
              <a:t>10 </a:t>
            </a:r>
            <a:r>
              <a:rPr lang="en-US" dirty="0"/>
              <a:t>so that at the name of Jesus </a:t>
            </a:r>
            <a:r>
              <a:rPr lang="en-US" dirty="0">
                <a:solidFill>
                  <a:srgbClr val="FFC000"/>
                </a:solidFill>
              </a:rPr>
              <a:t>EVERY KNEE WILL BOW, of those who are in heaven and on earth and under the earth, </a:t>
            </a:r>
            <a:r>
              <a:rPr lang="en-US" b="1" baseline="30000" dirty="0"/>
              <a:t>11 </a:t>
            </a:r>
            <a:r>
              <a:rPr lang="en-US" dirty="0"/>
              <a:t>and that </a:t>
            </a:r>
            <a:r>
              <a:rPr lang="en-US" u="sng" dirty="0"/>
              <a:t>every tongue will confess that Jesus Christ is Lord</a:t>
            </a:r>
            <a:r>
              <a:rPr lang="en-US" dirty="0"/>
              <a:t>, to the glory of God the Father.</a:t>
            </a:r>
          </a:p>
        </p:txBody>
      </p:sp>
    </p:spTree>
    <p:extLst>
      <p:ext uri="{BB962C8B-B14F-4D97-AF65-F5344CB8AC3E}">
        <p14:creationId xmlns:p14="http://schemas.microsoft.com/office/powerpoint/2010/main" val="69662105"/>
      </p:ext>
    </p:extLst>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0B92A-127C-DB4E-B9C6-EB74CC7740E2}"/>
              </a:ext>
            </a:extLst>
          </p:cNvPr>
          <p:cNvSpPr>
            <a:spLocks noGrp="1"/>
          </p:cNvSpPr>
          <p:nvPr>
            <p:ph type="title"/>
          </p:nvPr>
        </p:nvSpPr>
        <p:spPr/>
        <p:txBody>
          <a:bodyPr/>
          <a:lstStyle/>
          <a:p>
            <a:pPr algn="ctr"/>
            <a:r>
              <a:rPr lang="en-US" dirty="0"/>
              <a:t>Isaiah 45: God Proves </a:t>
            </a:r>
            <a:br>
              <a:rPr lang="en-US" dirty="0"/>
            </a:br>
            <a:r>
              <a:rPr lang="en-US" dirty="0"/>
              <a:t>His Existence, Righteousness, &amp; Power</a:t>
            </a:r>
          </a:p>
        </p:txBody>
      </p:sp>
      <p:sp>
        <p:nvSpPr>
          <p:cNvPr id="3" name="Content Placeholder 2">
            <a:extLst>
              <a:ext uri="{FF2B5EF4-FFF2-40B4-BE49-F238E27FC236}">
                <a16:creationId xmlns:a16="http://schemas.microsoft.com/office/drawing/2014/main" id="{7DFC1934-9D28-4A4B-AB88-22B7BBC66CF9}"/>
              </a:ext>
            </a:extLst>
          </p:cNvPr>
          <p:cNvSpPr>
            <a:spLocks noGrp="1"/>
          </p:cNvSpPr>
          <p:nvPr>
            <p:ph idx="1"/>
          </p:nvPr>
        </p:nvSpPr>
        <p:spPr/>
        <p:txBody>
          <a:bodyPr>
            <a:normAutofit fontScale="92500" lnSpcReduction="10000"/>
          </a:bodyPr>
          <a:lstStyle/>
          <a:p>
            <a:r>
              <a:rPr lang="en-US" dirty="0"/>
              <a:t>God Selects Cyrus, By Name, To Be The King &amp; To Set His People Free. (vs 1, 11-13)</a:t>
            </a:r>
          </a:p>
          <a:p>
            <a:r>
              <a:rPr lang="en-US" dirty="0"/>
              <a:t>God Shows His Control Over The Future. (vs. 2-7)</a:t>
            </a:r>
          </a:p>
          <a:p>
            <a:r>
              <a:rPr lang="en-US" dirty="0"/>
              <a:t>God Contrasts His Righteousness &amp; Strength with </a:t>
            </a:r>
            <a:br>
              <a:rPr lang="en-US" dirty="0"/>
            </a:br>
            <a:r>
              <a:rPr lang="en-US" dirty="0"/>
              <a:t>Man-Made Idols. (vs. 16-17)</a:t>
            </a:r>
          </a:p>
          <a:p>
            <a:r>
              <a:rPr lang="en-US" dirty="0"/>
              <a:t>God Emphasizes His Work of Creating A Suitable Habitat As Evidence of His Existence. (vs. 18)</a:t>
            </a:r>
          </a:p>
          <a:p>
            <a:r>
              <a:rPr lang="en-US" dirty="0"/>
              <a:t>Every Knee Will Bow Because He Is True, He Saves, He Reigns. (vs. 22-25)</a:t>
            </a:r>
          </a:p>
        </p:txBody>
      </p:sp>
    </p:spTree>
    <p:extLst>
      <p:ext uri="{BB962C8B-B14F-4D97-AF65-F5344CB8AC3E}">
        <p14:creationId xmlns:p14="http://schemas.microsoft.com/office/powerpoint/2010/main" val="3060574391"/>
      </p:ext>
    </p:extLst>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0E3BC-F5DE-3D4B-A65D-EB837E446526}"/>
              </a:ext>
            </a:extLst>
          </p:cNvPr>
          <p:cNvSpPr>
            <a:spLocks noGrp="1"/>
          </p:cNvSpPr>
          <p:nvPr>
            <p:ph type="title"/>
          </p:nvPr>
        </p:nvSpPr>
        <p:spPr/>
        <p:txBody>
          <a:bodyPr/>
          <a:lstStyle/>
          <a:p>
            <a:r>
              <a:rPr lang="en-US" dirty="0"/>
              <a:t>Philippians 2: God Places Jesus Above All</a:t>
            </a:r>
          </a:p>
        </p:txBody>
      </p:sp>
      <p:sp>
        <p:nvSpPr>
          <p:cNvPr id="3" name="Content Placeholder 2">
            <a:extLst>
              <a:ext uri="{FF2B5EF4-FFF2-40B4-BE49-F238E27FC236}">
                <a16:creationId xmlns:a16="http://schemas.microsoft.com/office/drawing/2014/main" id="{48D494B0-64B3-7145-B758-80C5ED3CCC23}"/>
              </a:ext>
            </a:extLst>
          </p:cNvPr>
          <p:cNvSpPr>
            <a:spLocks noGrp="1"/>
          </p:cNvSpPr>
          <p:nvPr>
            <p:ph idx="1"/>
          </p:nvPr>
        </p:nvSpPr>
        <p:spPr>
          <a:xfrm>
            <a:off x="628650" y="1521354"/>
            <a:ext cx="7886700" cy="3979794"/>
          </a:xfrm>
        </p:spPr>
        <p:txBody>
          <a:bodyPr>
            <a:normAutofit fontScale="92500" lnSpcReduction="10000"/>
          </a:bodyPr>
          <a:lstStyle/>
          <a:p>
            <a:r>
              <a:rPr lang="en-US" dirty="0"/>
              <a:t>Jesus Serves In An Even Greater Role Than Cyrus.</a:t>
            </a:r>
          </a:p>
          <a:p>
            <a:pPr lvl="1"/>
            <a:r>
              <a:rPr lang="en-US" dirty="0"/>
              <a:t>Acts 5:30-32</a:t>
            </a:r>
          </a:p>
          <a:p>
            <a:r>
              <a:rPr lang="en-US" dirty="0"/>
              <a:t>Jesus Is Exalted With The Highest Name &amp; Position</a:t>
            </a:r>
            <a:br>
              <a:rPr lang="en-US" dirty="0"/>
            </a:br>
            <a:r>
              <a:rPr lang="en-US" dirty="0"/>
              <a:t>In All Creation.</a:t>
            </a:r>
          </a:p>
          <a:p>
            <a:pPr lvl="1"/>
            <a:r>
              <a:rPr lang="en-US" dirty="0"/>
              <a:t>Acts 4:10-12</a:t>
            </a:r>
          </a:p>
          <a:p>
            <a:r>
              <a:rPr lang="en-US" dirty="0"/>
              <a:t>Jesus Will Ultimately Be Shown The Highest Honor</a:t>
            </a:r>
            <a:br>
              <a:rPr lang="en-US" dirty="0"/>
            </a:br>
            <a:r>
              <a:rPr lang="en-US" dirty="0"/>
              <a:t>By Everyone.</a:t>
            </a:r>
          </a:p>
          <a:p>
            <a:r>
              <a:rPr lang="en-US" dirty="0"/>
              <a:t>Jesus Will Ultimately Be Confessed By Everyone.</a:t>
            </a:r>
          </a:p>
          <a:p>
            <a:r>
              <a:rPr lang="en-US" dirty="0"/>
              <a:t>Every Knee Will Bow Because Jesus’ Glory Will Be Seen By All In Heaven, Earth, &amp; Even Death.</a:t>
            </a:r>
          </a:p>
        </p:txBody>
      </p:sp>
    </p:spTree>
    <p:extLst>
      <p:ext uri="{BB962C8B-B14F-4D97-AF65-F5344CB8AC3E}">
        <p14:creationId xmlns:p14="http://schemas.microsoft.com/office/powerpoint/2010/main" val="2264688348"/>
      </p:ext>
    </p:extLst>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6492E-720F-3145-8FC2-BB9A2444F240}"/>
              </a:ext>
            </a:extLst>
          </p:cNvPr>
          <p:cNvSpPr>
            <a:spLocks noGrp="1"/>
          </p:cNvSpPr>
          <p:nvPr>
            <p:ph type="title"/>
          </p:nvPr>
        </p:nvSpPr>
        <p:spPr>
          <a:xfrm>
            <a:off x="628650" y="143439"/>
            <a:ext cx="7886700" cy="1104636"/>
          </a:xfrm>
        </p:spPr>
        <p:txBody>
          <a:bodyPr/>
          <a:lstStyle/>
          <a:p>
            <a:pPr algn="ctr"/>
            <a:r>
              <a:rPr lang="en-US" dirty="0"/>
              <a:t>1.) Immediate Personal Application</a:t>
            </a:r>
          </a:p>
        </p:txBody>
      </p:sp>
      <p:sp>
        <p:nvSpPr>
          <p:cNvPr id="3" name="Content Placeholder 2">
            <a:extLst>
              <a:ext uri="{FF2B5EF4-FFF2-40B4-BE49-F238E27FC236}">
                <a16:creationId xmlns:a16="http://schemas.microsoft.com/office/drawing/2014/main" id="{EEED9B1C-6652-C84F-A0D1-87236F9D4ED7}"/>
              </a:ext>
            </a:extLst>
          </p:cNvPr>
          <p:cNvSpPr>
            <a:spLocks noGrp="1"/>
          </p:cNvSpPr>
          <p:nvPr>
            <p:ph idx="1"/>
          </p:nvPr>
        </p:nvSpPr>
        <p:spPr>
          <a:xfrm>
            <a:off x="628650" y="1184676"/>
            <a:ext cx="7886700" cy="4306093"/>
          </a:xfrm>
        </p:spPr>
        <p:txBody>
          <a:bodyPr>
            <a:normAutofit/>
          </a:bodyPr>
          <a:lstStyle/>
          <a:p>
            <a:pPr marL="0" indent="0" algn="ctr">
              <a:buNone/>
            </a:pPr>
            <a:r>
              <a:rPr lang="en-US" dirty="0"/>
              <a:t>When Jesus Returns, It Will Be Clear</a:t>
            </a:r>
            <a:br>
              <a:rPr lang="en-US" dirty="0"/>
            </a:br>
            <a:r>
              <a:rPr lang="en-US" dirty="0"/>
              <a:t> That He Is The Almighty Judge &amp; King of Kings.</a:t>
            </a:r>
          </a:p>
          <a:p>
            <a:endParaRPr lang="en-US" sz="2400" dirty="0">
              <a:solidFill>
                <a:schemeClr val="accent2">
                  <a:lumMod val="40000"/>
                  <a:lumOff val="60000"/>
                </a:schemeClr>
              </a:solidFill>
            </a:endParaRPr>
          </a:p>
          <a:p>
            <a:r>
              <a:rPr lang="en-US" sz="2400" dirty="0">
                <a:solidFill>
                  <a:schemeClr val="accent2">
                    <a:lumMod val="40000"/>
                    <a:lumOff val="60000"/>
                  </a:schemeClr>
                </a:solidFill>
              </a:rPr>
              <a:t>I Can Bow In Wonder… Regret… And Fear…</a:t>
            </a:r>
          </a:p>
          <a:p>
            <a:pPr lvl="1"/>
            <a:r>
              <a:rPr lang="en-US" sz="2100" dirty="0"/>
              <a:t>Why Didn’t I Learn More About Him? </a:t>
            </a:r>
          </a:p>
          <a:p>
            <a:pPr lvl="1"/>
            <a:r>
              <a:rPr lang="en-US" sz="2100" dirty="0"/>
              <a:t>Why Didn’t I Discuss My Doubts?</a:t>
            </a:r>
          </a:p>
          <a:p>
            <a:pPr lvl="1"/>
            <a:r>
              <a:rPr lang="en-US" sz="2100" dirty="0"/>
              <a:t>Why Didn’t I Follow Him?</a:t>
            </a:r>
          </a:p>
          <a:p>
            <a:r>
              <a:rPr lang="en-US" sz="2400" dirty="0">
                <a:solidFill>
                  <a:schemeClr val="accent2">
                    <a:lumMod val="40000"/>
                    <a:lumOff val="60000"/>
                  </a:schemeClr>
                </a:solidFill>
              </a:rPr>
              <a:t>Or, I Can Bow In Joy… Awe… And Hope…</a:t>
            </a:r>
          </a:p>
          <a:p>
            <a:pPr lvl="1"/>
            <a:r>
              <a:rPr lang="en-US" sz="2100" dirty="0"/>
              <a:t>Finally, He Has Come!</a:t>
            </a:r>
          </a:p>
          <a:p>
            <a:pPr lvl="1"/>
            <a:r>
              <a:rPr lang="en-US" sz="2100" dirty="0"/>
              <a:t>His Majesty Is Greater Than I Could Imagine!</a:t>
            </a:r>
          </a:p>
          <a:p>
            <a:pPr lvl="1"/>
            <a:r>
              <a:rPr lang="en-US" sz="2100" dirty="0"/>
              <a:t>He’s Come To Bring Me Home!</a:t>
            </a:r>
          </a:p>
          <a:p>
            <a:endParaRPr lang="en-US" dirty="0"/>
          </a:p>
        </p:txBody>
      </p:sp>
    </p:spTree>
    <p:extLst>
      <p:ext uri="{BB962C8B-B14F-4D97-AF65-F5344CB8AC3E}">
        <p14:creationId xmlns:p14="http://schemas.microsoft.com/office/powerpoint/2010/main" val="3097275644"/>
      </p:ext>
    </p:extLst>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6492E-720F-3145-8FC2-BB9A2444F240}"/>
              </a:ext>
            </a:extLst>
          </p:cNvPr>
          <p:cNvSpPr>
            <a:spLocks noGrp="1"/>
          </p:cNvSpPr>
          <p:nvPr>
            <p:ph type="title"/>
          </p:nvPr>
        </p:nvSpPr>
        <p:spPr>
          <a:xfrm>
            <a:off x="628650" y="101875"/>
            <a:ext cx="7886700" cy="1104636"/>
          </a:xfrm>
        </p:spPr>
        <p:txBody>
          <a:bodyPr/>
          <a:lstStyle/>
          <a:p>
            <a:pPr algn="ctr"/>
            <a:r>
              <a:rPr lang="en-US" dirty="0"/>
              <a:t>2.) Immediate Group Application</a:t>
            </a:r>
          </a:p>
        </p:txBody>
      </p:sp>
      <p:sp>
        <p:nvSpPr>
          <p:cNvPr id="3" name="Content Placeholder 2">
            <a:extLst>
              <a:ext uri="{FF2B5EF4-FFF2-40B4-BE49-F238E27FC236}">
                <a16:creationId xmlns:a16="http://schemas.microsoft.com/office/drawing/2014/main" id="{EEED9B1C-6652-C84F-A0D1-87236F9D4ED7}"/>
              </a:ext>
            </a:extLst>
          </p:cNvPr>
          <p:cNvSpPr>
            <a:spLocks noGrp="1"/>
          </p:cNvSpPr>
          <p:nvPr>
            <p:ph idx="1"/>
          </p:nvPr>
        </p:nvSpPr>
        <p:spPr>
          <a:xfrm>
            <a:off x="332509" y="1059873"/>
            <a:ext cx="8427027" cy="4655127"/>
          </a:xfrm>
        </p:spPr>
        <p:txBody>
          <a:bodyPr>
            <a:normAutofit fontScale="92500" lnSpcReduction="10000"/>
          </a:bodyPr>
          <a:lstStyle/>
          <a:p>
            <a:pPr marL="0" indent="0" algn="ctr">
              <a:buNone/>
            </a:pPr>
            <a:r>
              <a:rPr lang="en-US" dirty="0"/>
              <a:t>Because Jesus Is The Ultimate Judge &amp; King,</a:t>
            </a:r>
            <a:br>
              <a:rPr lang="en-US" dirty="0"/>
            </a:br>
            <a:r>
              <a:rPr lang="en-US" dirty="0"/>
              <a:t>We Can See Our Humble Role With Vivid Clarity.</a:t>
            </a:r>
          </a:p>
          <a:p>
            <a:endParaRPr lang="en-US" sz="2400" dirty="0">
              <a:solidFill>
                <a:schemeClr val="accent2">
                  <a:lumMod val="40000"/>
                  <a:lumOff val="60000"/>
                </a:schemeClr>
              </a:solidFill>
            </a:endParaRPr>
          </a:p>
          <a:p>
            <a:r>
              <a:rPr lang="en-US" sz="2400" dirty="0">
                <a:solidFill>
                  <a:schemeClr val="accent2">
                    <a:lumMod val="40000"/>
                    <a:lumOff val="60000"/>
                  </a:schemeClr>
                </a:solidFill>
              </a:rPr>
              <a:t>Our Love For One Another Outshines Any Personal Interests.</a:t>
            </a:r>
          </a:p>
          <a:p>
            <a:pPr lvl="1"/>
            <a:r>
              <a:rPr lang="en-US" sz="2100" dirty="0"/>
              <a:t> “Do nothing from selfishness or empty conceit, but with humility of mind regard one another as more important than yourselves; do not merely look</a:t>
            </a:r>
            <a:br>
              <a:rPr lang="en-US" sz="2100" dirty="0"/>
            </a:br>
            <a:r>
              <a:rPr lang="en-US" sz="2100" dirty="0"/>
              <a:t> out for your own personal interests, but also for the interests of others.” </a:t>
            </a:r>
            <a:br>
              <a:rPr lang="en-US" sz="2100" dirty="0"/>
            </a:br>
            <a:r>
              <a:rPr lang="en-US" sz="2100" dirty="0"/>
              <a:t>(Phil. 2:3-4)</a:t>
            </a:r>
          </a:p>
          <a:p>
            <a:r>
              <a:rPr lang="en-US" sz="2400" dirty="0">
                <a:solidFill>
                  <a:schemeClr val="accent2">
                    <a:lumMod val="40000"/>
                    <a:lumOff val="60000"/>
                  </a:schemeClr>
                </a:solidFill>
              </a:rPr>
              <a:t>Our Pursuit of Peace Outshines Any Personal Disagreements.</a:t>
            </a:r>
          </a:p>
          <a:p>
            <a:pPr lvl="1"/>
            <a:r>
              <a:rPr lang="en-US" sz="2100" dirty="0"/>
              <a:t>“But you, why do you judge your brother? Or you again, why do you regard your brother with contempt? For we will all stand before the judgment seat of God. For it is written, “As I live, says the Lord, every knee shall bow to Me, And every tongue shall give praise to God.”</a:t>
            </a:r>
            <a:br>
              <a:rPr lang="en-US" sz="2100" dirty="0"/>
            </a:br>
            <a:r>
              <a:rPr lang="en-US" sz="2100" dirty="0"/>
              <a:t>So then each one of us will give an account of himself to God. Therefore let us not judge one another anymore, but rather determine this—not to put an obstacle or a stumbling block in a brother’s way.” (Rom. 14:10ff)</a:t>
            </a:r>
            <a:endParaRPr lang="en-US" dirty="0"/>
          </a:p>
        </p:txBody>
      </p:sp>
    </p:spTree>
    <p:extLst>
      <p:ext uri="{BB962C8B-B14F-4D97-AF65-F5344CB8AC3E}">
        <p14:creationId xmlns:p14="http://schemas.microsoft.com/office/powerpoint/2010/main" val="2388198247"/>
      </p:ext>
    </p:extLst>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02828-66A3-894C-9DE9-FD2DE9FB65F4}"/>
              </a:ext>
            </a:extLst>
          </p:cNvPr>
          <p:cNvSpPr>
            <a:spLocks noGrp="1"/>
          </p:cNvSpPr>
          <p:nvPr>
            <p:ph type="title"/>
          </p:nvPr>
        </p:nvSpPr>
        <p:spPr/>
        <p:txBody>
          <a:bodyPr/>
          <a:lstStyle/>
          <a:p>
            <a:pPr algn="ctr"/>
            <a:r>
              <a:rPr lang="en-US" dirty="0"/>
              <a:t>“Every Knee Will Bow”</a:t>
            </a:r>
          </a:p>
        </p:txBody>
      </p:sp>
      <p:sp>
        <p:nvSpPr>
          <p:cNvPr id="3" name="Content Placeholder 2">
            <a:extLst>
              <a:ext uri="{FF2B5EF4-FFF2-40B4-BE49-F238E27FC236}">
                <a16:creationId xmlns:a16="http://schemas.microsoft.com/office/drawing/2014/main" id="{4BD731C4-6CE2-4148-A610-8B0D17D64AC2}"/>
              </a:ext>
            </a:extLst>
          </p:cNvPr>
          <p:cNvSpPr>
            <a:spLocks noGrp="1"/>
          </p:cNvSpPr>
          <p:nvPr>
            <p:ph idx="1"/>
          </p:nvPr>
        </p:nvSpPr>
        <p:spPr/>
        <p:txBody>
          <a:bodyPr>
            <a:normAutofit/>
          </a:bodyPr>
          <a:lstStyle/>
          <a:p>
            <a:r>
              <a:rPr lang="en-US" dirty="0"/>
              <a:t>Today Is The Day To Honor &amp; Worship Him With A Thankful Heart.</a:t>
            </a:r>
          </a:p>
          <a:p>
            <a:pPr lvl="1"/>
            <a:r>
              <a:rPr lang="en-US" dirty="0"/>
              <a:t>Revelation 5:9-14</a:t>
            </a:r>
          </a:p>
          <a:p>
            <a:r>
              <a:rPr lang="en-US" dirty="0"/>
              <a:t>Today Is The Day To Show Greater Humility &amp; Love Within Our Church Family.</a:t>
            </a:r>
          </a:p>
          <a:p>
            <a:pPr lvl="1"/>
            <a:r>
              <a:rPr lang="en-US" dirty="0"/>
              <a:t>Philippians 1:9</a:t>
            </a:r>
          </a:p>
          <a:p>
            <a:r>
              <a:rPr lang="en-US" dirty="0"/>
              <a:t>Today Is The Day To Submit To &amp; Follow Jesus.</a:t>
            </a:r>
          </a:p>
          <a:p>
            <a:pPr lvl="1"/>
            <a:r>
              <a:rPr lang="en-US" dirty="0"/>
              <a:t>Philippians 2:12, Mark 16:15-16</a:t>
            </a:r>
          </a:p>
        </p:txBody>
      </p:sp>
    </p:spTree>
    <p:extLst>
      <p:ext uri="{BB962C8B-B14F-4D97-AF65-F5344CB8AC3E}">
        <p14:creationId xmlns:p14="http://schemas.microsoft.com/office/powerpoint/2010/main" val="1921553287"/>
      </p:ext>
    </p:extLst>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7D686-23F8-D04A-89BF-4D7306AAE114}"/>
              </a:ext>
            </a:extLst>
          </p:cNvPr>
          <p:cNvSpPr>
            <a:spLocks noGrp="1"/>
          </p:cNvSpPr>
          <p:nvPr>
            <p:ph type="ctrTitle"/>
          </p:nvPr>
        </p:nvSpPr>
        <p:spPr/>
        <p:txBody>
          <a:bodyPr/>
          <a:lstStyle/>
          <a:p>
            <a:r>
              <a:rPr lang="en-US" dirty="0"/>
              <a:t>Every Knee Will Bow</a:t>
            </a:r>
          </a:p>
        </p:txBody>
      </p:sp>
      <p:sp>
        <p:nvSpPr>
          <p:cNvPr id="3" name="Subtitle 2">
            <a:extLst>
              <a:ext uri="{FF2B5EF4-FFF2-40B4-BE49-F238E27FC236}">
                <a16:creationId xmlns:a16="http://schemas.microsoft.com/office/drawing/2014/main" id="{25F25DF8-7CD0-3540-A6DF-7DC1320AACF2}"/>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0CB33AAF-0997-8D4A-A83C-F51D00D0F442}"/>
              </a:ext>
            </a:extLst>
          </p:cNvPr>
          <p:cNvPicPr>
            <a:picLocks noChangeAspect="1"/>
          </p:cNvPicPr>
          <p:nvPr/>
        </p:nvPicPr>
        <p:blipFill>
          <a:blip r:embed="rId2"/>
          <a:stretch>
            <a:fillRect/>
          </a:stretch>
        </p:blipFill>
        <p:spPr>
          <a:xfrm>
            <a:off x="0" y="0"/>
            <a:ext cx="9144000" cy="5715000"/>
          </a:xfrm>
          <a:prstGeom prst="rect">
            <a:avLst/>
          </a:prstGeom>
        </p:spPr>
      </p:pic>
    </p:spTree>
    <p:extLst>
      <p:ext uri="{BB962C8B-B14F-4D97-AF65-F5344CB8AC3E}">
        <p14:creationId xmlns:p14="http://schemas.microsoft.com/office/powerpoint/2010/main" val="3359891454"/>
      </p:ext>
    </p:extLst>
  </p:cSld>
  <p:clrMapOvr>
    <a:masterClrMapping/>
  </p:clrMapOvr>
  <p:transition spd="med">
    <p:split orient="vert"/>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1655</TotalTime>
  <Words>781</Words>
  <Application>Microsoft Macintosh PowerPoint</Application>
  <PresentationFormat>On-screen Show (16:10)</PresentationFormat>
  <Paragraphs>53</Paragraphs>
  <Slides>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Every Knee Will Bow</vt:lpstr>
      <vt:lpstr>Philippians 2:8-11</vt:lpstr>
      <vt:lpstr>Isaiah 45: God Proves  His Existence, Righteousness, &amp; Power</vt:lpstr>
      <vt:lpstr>Philippians 2: God Places Jesus Above All</vt:lpstr>
      <vt:lpstr>1.) Immediate Personal Application</vt:lpstr>
      <vt:lpstr>2.) Immediate Group Application</vt:lpstr>
      <vt:lpstr>“Every Knee Will Bow”</vt:lpstr>
      <vt:lpstr>Every Knee Will Bow</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Every Knee Will Bow</dc:title>
  <dc:creator>Phillip Shumake</dc:creator>
  <cp:lastModifiedBy>Phillip Shumake</cp:lastModifiedBy>
  <cp:revision>36</cp:revision>
  <dcterms:created xsi:type="dcterms:W3CDTF">2021-12-01T18:55:29Z</dcterms:created>
  <dcterms:modified xsi:type="dcterms:W3CDTF">2021-12-03T21:01:02Z</dcterms:modified>
</cp:coreProperties>
</file>