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6" r:id="rId2"/>
    <p:sldId id="291" r:id="rId3"/>
    <p:sldId id="290" r:id="rId4"/>
    <p:sldId id="286" r:id="rId5"/>
    <p:sldId id="285" r:id="rId6"/>
    <p:sldId id="287" r:id="rId7"/>
    <p:sldId id="292" r:id="rId8"/>
    <p:sldId id="259" r:id="rId9"/>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5221"/>
    <a:srgbClr val="1973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2"/>
    <p:restoredTop sz="74948"/>
  </p:normalViewPr>
  <p:slideViewPr>
    <p:cSldViewPr snapToGrid="0" snapToObjects="1">
      <p:cViewPr varScale="1">
        <p:scale>
          <a:sx n="70" d="100"/>
          <a:sy n="70" d="100"/>
        </p:scale>
        <p:origin x="4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BAEA9C-FBDA-344E-BC8B-CBD655C9E7EE}" type="datetimeFigureOut">
              <a:rPr lang="en-US" smtClean="0"/>
              <a:t>12/18/21</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A8055D-D20B-BA4B-A855-F389FEB4C959}" type="slidenum">
              <a:rPr lang="en-US" smtClean="0"/>
              <a:t>‹#›</a:t>
            </a:fld>
            <a:endParaRPr lang="en-US"/>
          </a:p>
        </p:txBody>
      </p:sp>
    </p:spTree>
    <p:extLst>
      <p:ext uri="{BB962C8B-B14F-4D97-AF65-F5344CB8AC3E}">
        <p14:creationId xmlns:p14="http://schemas.microsoft.com/office/powerpoint/2010/main" val="1806871324"/>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Thankful to study together.  The topic of Honor is really broad, so I have 3 goals with the lesson this morning...</a:t>
            </a:r>
          </a:p>
          <a:p>
            <a:endParaRPr lang="en-US" dirty="0"/>
          </a:p>
          <a:p>
            <a:r>
              <a:rPr lang="en-US" dirty="0"/>
              <a:t>First, To Encourage A Community of Honor</a:t>
            </a:r>
          </a:p>
        </p:txBody>
      </p:sp>
      <p:sp>
        <p:nvSpPr>
          <p:cNvPr id="4" name="Slide Number Placeholder 3"/>
          <p:cNvSpPr>
            <a:spLocks noGrp="1"/>
          </p:cNvSpPr>
          <p:nvPr>
            <p:ph type="sldNum" sz="quarter" idx="5"/>
          </p:nvPr>
        </p:nvSpPr>
        <p:spPr/>
        <p:txBody>
          <a:bodyPr/>
          <a:lstStyle/>
          <a:p>
            <a:fld id="{AEA8055D-D20B-BA4B-A855-F389FEB4C959}" type="slidenum">
              <a:rPr lang="en-US" smtClean="0"/>
              <a:t>1</a:t>
            </a:fld>
            <a:endParaRPr lang="en-US"/>
          </a:p>
        </p:txBody>
      </p:sp>
    </p:spTree>
    <p:extLst>
      <p:ext uri="{BB962C8B-B14F-4D97-AF65-F5344CB8AC3E}">
        <p14:creationId xmlns:p14="http://schemas.microsoft.com/office/powerpoint/2010/main" val="2054845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Beyond what is expected or required.  Go beyond what others have done for you.  Excel.  Go the 2</a:t>
            </a:r>
            <a:r>
              <a:rPr lang="en-US" baseline="30000" dirty="0"/>
              <a:t>nd</a:t>
            </a:r>
            <a:r>
              <a:rPr lang="en-US" dirty="0"/>
              <a:t> Mile…</a:t>
            </a:r>
          </a:p>
          <a:p>
            <a:endParaRPr lang="en-US" dirty="0"/>
          </a:p>
          <a:p>
            <a:endParaRPr lang="en-US" dirty="0"/>
          </a:p>
          <a:p>
            <a:r>
              <a:rPr lang="en-US" dirty="0"/>
              <a:t>There are so many great things to say about honor, I have to pick just a few – so here are the 3 we are going to study tonight…</a:t>
            </a:r>
          </a:p>
        </p:txBody>
      </p:sp>
      <p:sp>
        <p:nvSpPr>
          <p:cNvPr id="4" name="Slide Number Placeholder 3"/>
          <p:cNvSpPr>
            <a:spLocks noGrp="1"/>
          </p:cNvSpPr>
          <p:nvPr>
            <p:ph type="sldNum" sz="quarter" idx="5"/>
          </p:nvPr>
        </p:nvSpPr>
        <p:spPr/>
        <p:txBody>
          <a:bodyPr/>
          <a:lstStyle/>
          <a:p>
            <a:fld id="{AEA8055D-D20B-BA4B-A855-F389FEB4C959}" type="slidenum">
              <a:rPr lang="en-US" smtClean="0"/>
              <a:t>2</a:t>
            </a:fld>
            <a:endParaRPr lang="en-US"/>
          </a:p>
        </p:txBody>
      </p:sp>
    </p:spTree>
    <p:extLst>
      <p:ext uri="{BB962C8B-B14F-4D97-AF65-F5344CB8AC3E}">
        <p14:creationId xmlns:p14="http://schemas.microsoft.com/office/powerpoint/2010/main" val="2149669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There are so many great things to say about honor, I have to pick just a few – so here are the 3 we are going to study tonight…</a:t>
            </a:r>
          </a:p>
          <a:p>
            <a:endParaRPr lang="en-US" dirty="0"/>
          </a:p>
          <a:p>
            <a:r>
              <a:rPr lang="en-US" dirty="0"/>
              <a:t>Community: I want us to look at how Jesus created a culture of honor among his followers.  Specifically the apostles, which carries into the relationships of Christians in local churches.</a:t>
            </a:r>
          </a:p>
          <a:p>
            <a:endParaRPr lang="en-US" dirty="0"/>
          </a:p>
          <a:p>
            <a:r>
              <a:rPr lang="en-US" dirty="0"/>
              <a:t>Roadblocks:  We all desire respect and being treated with honor – but sometimes we are our own worst enemy. I want to help us recognize and get past some roadblocks.</a:t>
            </a:r>
          </a:p>
          <a:p>
            <a:endParaRPr lang="en-US" dirty="0"/>
          </a:p>
          <a:p>
            <a:r>
              <a:rPr lang="en-US" dirty="0"/>
              <a:t>Chain-Reaction:  Like tipping over the first domino to effect all the others after it – I want to highlight some things we can do that will cause honor to spread among us as a local church.</a:t>
            </a:r>
          </a:p>
        </p:txBody>
      </p:sp>
      <p:sp>
        <p:nvSpPr>
          <p:cNvPr id="4" name="Slide Number Placeholder 3"/>
          <p:cNvSpPr>
            <a:spLocks noGrp="1"/>
          </p:cNvSpPr>
          <p:nvPr>
            <p:ph type="sldNum" sz="quarter" idx="5"/>
          </p:nvPr>
        </p:nvSpPr>
        <p:spPr/>
        <p:txBody>
          <a:bodyPr/>
          <a:lstStyle/>
          <a:p>
            <a:fld id="{AEA8055D-D20B-BA4B-A855-F389FEB4C959}" type="slidenum">
              <a:rPr lang="en-US" smtClean="0"/>
              <a:t>3</a:t>
            </a:fld>
            <a:endParaRPr lang="en-US"/>
          </a:p>
        </p:txBody>
      </p:sp>
    </p:spTree>
    <p:extLst>
      <p:ext uri="{BB962C8B-B14F-4D97-AF65-F5344CB8AC3E}">
        <p14:creationId xmlns:p14="http://schemas.microsoft.com/office/powerpoint/2010/main" val="3878832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Community of Honor…</a:t>
            </a:r>
          </a:p>
          <a:p>
            <a:endParaRPr lang="en-US" dirty="0"/>
          </a:p>
          <a:p>
            <a:r>
              <a:rPr lang="en-US" dirty="0"/>
              <a:t>Begins With How I Value Others: </a:t>
            </a:r>
            <a:br>
              <a:rPr lang="en-US" dirty="0"/>
            </a:br>
            <a:r>
              <a:rPr lang="en-US" dirty="0"/>
              <a:t>My Brothers &amp; Sisters ARE A Treasure.</a:t>
            </a:r>
          </a:p>
          <a:p>
            <a:pPr lvl="1"/>
            <a:r>
              <a:rPr lang="en-US" dirty="0"/>
              <a:t>I am blessed to have them.</a:t>
            </a:r>
          </a:p>
          <a:p>
            <a:pPr lvl="1"/>
            <a:r>
              <a:rPr lang="en-US" dirty="0"/>
              <a:t>I am blessed to work along side them.</a:t>
            </a:r>
          </a:p>
          <a:p>
            <a:pPr lvl="1"/>
            <a:r>
              <a:rPr lang="en-US" dirty="0"/>
              <a:t>I am blessed by their insights.</a:t>
            </a:r>
          </a:p>
          <a:p>
            <a:pPr lvl="1"/>
            <a:r>
              <a:rPr lang="en-US" dirty="0"/>
              <a:t>I am blessed by </a:t>
            </a:r>
          </a:p>
          <a:p>
            <a:r>
              <a:rPr lang="en-US" dirty="0"/>
              <a:t>Jesus valued his disciples and all of us.  Paul valued his co-workers and the immature churches he planted.  </a:t>
            </a:r>
          </a:p>
          <a:p>
            <a:r>
              <a:rPr lang="en-US" dirty="0"/>
              <a:t>I cannot honor, what I do not value.</a:t>
            </a:r>
          </a:p>
          <a:p>
            <a:r>
              <a:rPr lang="en-US" dirty="0"/>
              <a:t>Dishonor will cause me to lose this treasure.  Just like bad investments, reckless spending, and laziness will cause us to lose wealth.  Dishonor, “taking for granted,” lack of courtesy, ignoring concerns, overlooking needs, </a:t>
            </a:r>
            <a:r>
              <a:rPr lang="en-US" dirty="0" err="1"/>
              <a:t>etc</a:t>
            </a:r>
            <a:r>
              <a:rPr lang="en-US" dirty="0"/>
              <a:t>… will cause us to lose our brothers and sisters.</a:t>
            </a:r>
          </a:p>
          <a:p>
            <a:endParaRPr lang="en-US" dirty="0"/>
          </a:p>
          <a:p>
            <a:endParaRPr lang="en-US" dirty="0"/>
          </a:p>
          <a:p>
            <a:r>
              <a:rPr lang="en-US" dirty="0"/>
              <a:t>Can I remember how I’ve been welcomed, included, taught, shared with, encouraged, complimented, rejoiced with, mourned with…</a:t>
            </a:r>
          </a:p>
          <a:p>
            <a:endParaRPr lang="en-US" dirty="0"/>
          </a:p>
          <a:p>
            <a:endParaRPr lang="en-US" dirty="0"/>
          </a:p>
          <a:p>
            <a:r>
              <a:rPr lang="en-US" dirty="0"/>
              <a:t>Honor Get’s Easy When I Treasure My Church Family.</a:t>
            </a:r>
          </a:p>
          <a:p>
            <a:pPr marL="171450" indent="-171450">
              <a:buFont typeface="Arial" panose="020B0604020202020204" pitchFamily="34" charset="0"/>
              <a:buChar char="•"/>
            </a:pPr>
            <a:r>
              <a:rPr lang="en-US" dirty="0"/>
              <a:t>They could make it a very “Jewish” style church (and drive away all the Gentiles.)</a:t>
            </a:r>
          </a:p>
          <a:p>
            <a:pPr marL="171450" indent="-171450">
              <a:buFont typeface="Arial" panose="020B0604020202020204" pitchFamily="34" charset="0"/>
              <a:buChar char="•"/>
            </a:pPr>
            <a:r>
              <a:rPr lang="en-US" dirty="0"/>
              <a:t>They could make it a very “Gentile” style church (and drive away all of the Jews.)</a:t>
            </a:r>
          </a:p>
          <a:p>
            <a:pPr marL="171450" indent="-171450">
              <a:buFont typeface="Arial" panose="020B0604020202020204" pitchFamily="34" charset="0"/>
              <a:buChar char="•"/>
            </a:pPr>
            <a:r>
              <a:rPr lang="en-US" dirty="0"/>
              <a:t>But God wants them to make it a very JESUS style church and invites in and honors one another with brotherly love.</a:t>
            </a:r>
          </a:p>
          <a:p>
            <a:pPr marL="171450" indent="-171450">
              <a:buFont typeface="Arial" panose="020B0604020202020204" pitchFamily="34" charset="0"/>
              <a:buChar char="•"/>
            </a:pPr>
            <a:r>
              <a:rPr lang="en-US" dirty="0"/>
              <a:t>We could make this a very hip church (and drive away long-time members.)</a:t>
            </a:r>
          </a:p>
          <a:p>
            <a:pPr marL="171450" indent="-171450">
              <a:buFont typeface="Arial" panose="020B0604020202020204" pitchFamily="34" charset="0"/>
              <a:buChar char="•"/>
            </a:pPr>
            <a:r>
              <a:rPr lang="en-US" dirty="0"/>
              <a:t>We could make this a very traditional church (and drive away new converts.)</a:t>
            </a:r>
          </a:p>
          <a:p>
            <a:pPr marL="171450" indent="-171450">
              <a:buFont typeface="Arial" panose="020B0604020202020204" pitchFamily="34" charset="0"/>
              <a:buChar char="•"/>
            </a:pPr>
            <a:r>
              <a:rPr lang="en-US" dirty="0"/>
              <a:t>But God wants us to make it a very JESUS style church that honors one another with brotherly love.</a:t>
            </a:r>
          </a:p>
          <a:p>
            <a:endParaRPr lang="en-US" dirty="0"/>
          </a:p>
          <a:p>
            <a:endParaRPr lang="en-US" dirty="0"/>
          </a:p>
          <a:p>
            <a:r>
              <a:rPr lang="en-US" dirty="0"/>
              <a:t>Halloween Candy…Trying to work a trade….</a:t>
            </a:r>
          </a:p>
          <a:p>
            <a:endParaRPr lang="en-US" dirty="0"/>
          </a:p>
          <a:p>
            <a:r>
              <a:rPr lang="en-US" dirty="0"/>
              <a:t>Would you trade 2 kit-</a:t>
            </a:r>
            <a:r>
              <a:rPr lang="en-US" dirty="0" err="1"/>
              <a:t>kats</a:t>
            </a:r>
            <a:r>
              <a:rPr lang="en-US" dirty="0"/>
              <a:t> for 1 snickers?</a:t>
            </a:r>
          </a:p>
          <a:p>
            <a:endParaRPr lang="en-US" dirty="0"/>
          </a:p>
          <a:p>
            <a:r>
              <a:rPr lang="en-US" dirty="0"/>
              <a:t>Would you trade skittles for a </a:t>
            </a:r>
            <a:r>
              <a:rPr lang="en-US" dirty="0" err="1"/>
              <a:t>reeces</a:t>
            </a:r>
            <a:r>
              <a:rPr lang="en-US" dirty="0"/>
              <a:t> peanut butter cup?</a:t>
            </a:r>
          </a:p>
          <a:p>
            <a:endParaRPr lang="en-US" dirty="0"/>
          </a:p>
          <a:p>
            <a:r>
              <a:rPr lang="en-US" dirty="0"/>
              <a:t>Sports – would we trade an excellent rebounder for a point guard?</a:t>
            </a:r>
          </a:p>
          <a:p>
            <a:endParaRPr lang="en-US" dirty="0"/>
          </a:p>
          <a:p>
            <a:endParaRPr lang="en-US" dirty="0"/>
          </a:p>
          <a:p>
            <a:endParaRPr lang="en-US" dirty="0"/>
          </a:p>
          <a:p>
            <a:r>
              <a:rPr lang="en-US" dirty="0"/>
              <a:t>I place great value on = I would not trade this thing for that thing.</a:t>
            </a:r>
          </a:p>
          <a:p>
            <a:endParaRPr lang="en-US" dirty="0"/>
          </a:p>
          <a:p>
            <a:r>
              <a:rPr lang="en-US" dirty="0"/>
              <a:t>I would not trade a relaxing Saturday vs. a cleaning for a potluck Saturday.</a:t>
            </a:r>
          </a:p>
          <a:p>
            <a:endParaRPr lang="en-US" dirty="0"/>
          </a:p>
          <a:p>
            <a:r>
              <a:rPr lang="en-US" dirty="0"/>
              <a:t>I would not trade an extra hour of sleep vs. missing Wed PM Bible classes.</a:t>
            </a:r>
          </a:p>
          <a:p>
            <a:endParaRPr lang="en-US" dirty="0"/>
          </a:p>
          <a:p>
            <a:r>
              <a:rPr lang="en-US" dirty="0"/>
              <a:t>I would not trade an extra conversation with my long-time friend – at the expense of a new member feeling left out and alone.</a:t>
            </a:r>
          </a:p>
          <a:p>
            <a:endParaRPr lang="en-US" dirty="0"/>
          </a:p>
          <a:p>
            <a:r>
              <a:rPr lang="en-US" dirty="0"/>
              <a:t>I would not trade an evening with close friends  -  at the expense of my wife and children.</a:t>
            </a:r>
          </a:p>
          <a:p>
            <a:endParaRPr lang="en-US" dirty="0"/>
          </a:p>
        </p:txBody>
      </p:sp>
      <p:sp>
        <p:nvSpPr>
          <p:cNvPr id="4" name="Slide Number Placeholder 3"/>
          <p:cNvSpPr>
            <a:spLocks noGrp="1"/>
          </p:cNvSpPr>
          <p:nvPr>
            <p:ph type="sldNum" sz="quarter" idx="5"/>
          </p:nvPr>
        </p:nvSpPr>
        <p:spPr/>
        <p:txBody>
          <a:bodyPr/>
          <a:lstStyle/>
          <a:p>
            <a:fld id="{AEA8055D-D20B-BA4B-A855-F389FEB4C959}" type="slidenum">
              <a:rPr lang="en-US" smtClean="0"/>
              <a:t>4</a:t>
            </a:fld>
            <a:endParaRPr lang="en-US"/>
          </a:p>
        </p:txBody>
      </p:sp>
    </p:spTree>
    <p:extLst>
      <p:ext uri="{BB962C8B-B14F-4D97-AF65-F5344CB8AC3E}">
        <p14:creationId xmlns:p14="http://schemas.microsoft.com/office/powerpoint/2010/main" val="3898141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Jesus… how did Jesus create a community of Honor among the </a:t>
            </a:r>
            <a:r>
              <a:rPr lang="en-US" dirty="0" err="1"/>
              <a:t>aposltes</a:t>
            </a:r>
            <a:r>
              <a:rPr lang="en-US" dirty="0"/>
              <a:t>?</a:t>
            </a:r>
          </a:p>
          <a:p>
            <a:endParaRPr lang="en-US" dirty="0"/>
          </a:p>
          <a:p>
            <a:r>
              <a:rPr lang="en-US" dirty="0"/>
              <a:t>With Jesus, He Loved Them Despite Their Limitations.</a:t>
            </a:r>
          </a:p>
          <a:p>
            <a:r>
              <a:rPr lang="en-US" dirty="0"/>
              <a:t>With Jesus, He Invited Them Despite Their Differences.</a:t>
            </a:r>
          </a:p>
          <a:p>
            <a:r>
              <a:rPr lang="en-US" dirty="0"/>
              <a:t>With Jesus, He Listened To Them Despite Their Immaturity.</a:t>
            </a:r>
          </a:p>
          <a:p>
            <a:r>
              <a:rPr lang="en-US" dirty="0"/>
              <a:t>With Jesus, He Redirected Them Despite Their Ambitions.</a:t>
            </a:r>
          </a:p>
          <a:p>
            <a:r>
              <a:rPr lang="en-US" dirty="0"/>
              <a:t>With Jesus, He Served Them Despite His Position.</a:t>
            </a:r>
          </a:p>
          <a:p>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My Thoughts &amp; Opinions Are Heard &amp; Considered.</a:t>
            </a:r>
          </a:p>
          <a:p>
            <a:endParaRPr lang="en-US" dirty="0"/>
          </a:p>
          <a:p>
            <a:endParaRPr lang="en-US" dirty="0"/>
          </a:p>
          <a:p>
            <a:r>
              <a:rPr lang="en-US" dirty="0"/>
              <a:t>When we honor one another, we enrich our friendships.</a:t>
            </a:r>
          </a:p>
          <a:p>
            <a:pPr lvl="1"/>
            <a:r>
              <a:rPr lang="en-US" dirty="0"/>
              <a:t>Honor &amp; Brotherly Love are complimentary qualities. You can’t have one without the other, and both enhance the other.</a:t>
            </a:r>
          </a:p>
          <a:p>
            <a:pPr lvl="1"/>
            <a:r>
              <a:rPr lang="en-US" dirty="0"/>
              <a:t>It feels good to be shown honor!</a:t>
            </a:r>
          </a:p>
          <a:p>
            <a:r>
              <a:rPr lang="en-US" dirty="0"/>
              <a:t>When we honor one another, we can navigate our differences without jeopardizing our relationships.</a:t>
            </a:r>
          </a:p>
          <a:p>
            <a:r>
              <a:rPr lang="en-US" dirty="0"/>
              <a:t>When we honor one another, we are doing one of the things that honors God. (Remember, the opposite is true as well.)</a:t>
            </a:r>
          </a:p>
          <a:p>
            <a:endParaRPr lang="en-US" dirty="0"/>
          </a:p>
          <a:p>
            <a:endParaRPr lang="en-US" dirty="0"/>
          </a:p>
          <a:p>
            <a:r>
              <a:rPr lang="en-US" dirty="0"/>
              <a:t>Same At Embry Hills..</a:t>
            </a:r>
          </a:p>
          <a:p>
            <a:endParaRPr lang="en-US" dirty="0"/>
          </a:p>
          <a:p>
            <a:r>
              <a:rPr lang="en-US" dirty="0"/>
              <a:t>Do you feel like/believe people take your wants and needs into consideration?</a:t>
            </a:r>
          </a:p>
          <a:p>
            <a:r>
              <a:rPr lang="en-US" dirty="0"/>
              <a:t>Do you feel like people help make up for your weaknesses?</a:t>
            </a:r>
          </a:p>
          <a:p>
            <a:r>
              <a:rPr lang="en-US" dirty="0"/>
              <a:t>Do you feel like you have an outlet to use your talents?</a:t>
            </a:r>
          </a:p>
          <a:p>
            <a:r>
              <a:rPr lang="en-US" dirty="0"/>
              <a:t>Do you feel like people listen closely to you?</a:t>
            </a:r>
          </a:p>
          <a:p>
            <a:endParaRPr lang="en-US" dirty="0"/>
          </a:p>
          <a:p>
            <a:r>
              <a:rPr lang="en-US" dirty="0"/>
              <a:t>I Feel Honored Because (When?)…</a:t>
            </a:r>
          </a:p>
          <a:p>
            <a:r>
              <a:rPr lang="en-US" dirty="0"/>
              <a:t>I Feel Like People Love Me Despite My Shortcomings.</a:t>
            </a:r>
          </a:p>
          <a:p>
            <a:r>
              <a:rPr lang="en-US" dirty="0"/>
              <a:t>I Feel Very Affirmed To Know Good People with Good Judgment See The Good In Me.</a:t>
            </a:r>
          </a:p>
          <a:p>
            <a:r>
              <a:rPr lang="en-US" dirty="0"/>
              <a:t>I Feel Entrusted With Tasks of High Value or Impact</a:t>
            </a:r>
          </a:p>
          <a:p>
            <a:r>
              <a:rPr lang="en-US" dirty="0"/>
              <a:t>I Feel Honored When Thanks or Gratitude Is Expressed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EA8055D-D20B-BA4B-A855-F389FEB4C959}" type="slidenum">
              <a:rPr lang="en-US" smtClean="0"/>
              <a:t>5</a:t>
            </a:fld>
            <a:endParaRPr lang="en-US"/>
          </a:p>
        </p:txBody>
      </p:sp>
    </p:spTree>
    <p:extLst>
      <p:ext uri="{BB962C8B-B14F-4D97-AF65-F5344CB8AC3E}">
        <p14:creationId xmlns:p14="http://schemas.microsoft.com/office/powerpoint/2010/main" val="2341060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Unrealistic Pursuit of Perfection</a:t>
            </a:r>
          </a:p>
          <a:p>
            <a:pPr lvl="1"/>
            <a:r>
              <a:rPr lang="en-US" dirty="0"/>
              <a:t>Yes, We Desire For Things To Be “Just Right” &amp; Rejoice In the Best Days &amp; Best Friends – but we must also rejoice in the good on the hard or bad days.</a:t>
            </a:r>
          </a:p>
          <a:p>
            <a:pPr lvl="1"/>
            <a:r>
              <a:rPr lang="en-US" dirty="0"/>
              <a:t>Only God Is Perfect.  Only God Never Fails. And In His Perfection, We Won’t Always Understand His Ways – Which Can Be Upsetting or Disappointing!</a:t>
            </a:r>
          </a:p>
          <a:p>
            <a:pPr lvl="1"/>
            <a:r>
              <a:rPr lang="en-US" dirty="0"/>
              <a:t>So Only With God, In Heaven Will Be Truly Perfect…</a:t>
            </a:r>
          </a:p>
          <a:p>
            <a:pPr lvl="1"/>
            <a:endParaRPr lang="en-US" dirty="0"/>
          </a:p>
          <a:p>
            <a:pPr lvl="1"/>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sz="1000" dirty="0"/>
              <a:t>Thinking My Hunger for Honor Should Be Fulfilled By People’s Opinions of Me. We Need God’s Opinion of Us!!! We Need Humility</a:t>
            </a:r>
          </a:p>
          <a:p>
            <a:pPr lvl="0"/>
            <a:endParaRPr lang="en-US" dirty="0"/>
          </a:p>
          <a:p>
            <a:endParaRPr lang="en-US" dirty="0"/>
          </a:p>
        </p:txBody>
      </p:sp>
      <p:sp>
        <p:nvSpPr>
          <p:cNvPr id="4" name="Slide Number Placeholder 3"/>
          <p:cNvSpPr>
            <a:spLocks noGrp="1"/>
          </p:cNvSpPr>
          <p:nvPr>
            <p:ph type="sldNum" sz="quarter" idx="5"/>
          </p:nvPr>
        </p:nvSpPr>
        <p:spPr/>
        <p:txBody>
          <a:bodyPr/>
          <a:lstStyle/>
          <a:p>
            <a:fld id="{AEA8055D-D20B-BA4B-A855-F389FEB4C959}" type="slidenum">
              <a:rPr lang="en-US" smtClean="0"/>
              <a:t>6</a:t>
            </a:fld>
            <a:endParaRPr lang="en-US"/>
          </a:p>
        </p:txBody>
      </p:sp>
    </p:spTree>
    <p:extLst>
      <p:ext uri="{BB962C8B-B14F-4D97-AF65-F5344CB8AC3E}">
        <p14:creationId xmlns:p14="http://schemas.microsoft.com/office/powerpoint/2010/main" val="1077548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Tossing a rock in a pond makes ripples that radiate out… that needs to be what we do. Toss HONOR into these situations.</a:t>
            </a:r>
          </a:p>
          <a:p>
            <a:endParaRPr lang="en-US" dirty="0"/>
          </a:p>
          <a:p>
            <a:endParaRPr lang="en-US" dirty="0"/>
          </a:p>
          <a:p>
            <a:r>
              <a:rPr lang="en-US" dirty="0"/>
              <a:t>DELEGATE: No one likes a boss who just drops a problem in your lap and says: deal with it.  Even if you need to pass a big problem with lots of challenges to someone else – you can do it with respect because you believe in them, and show that you are sparing them from even bigger problems that you are personally tackling.    To Truly Delegate: I will involve you because I respect and admire your talents, and because I have the humility to know I need your help. And confidence you can rise to this challenge.  Even faith you will be more creative in your solutions than I may be.</a:t>
            </a:r>
          </a:p>
          <a:p>
            <a:endParaRPr lang="en-US" dirty="0"/>
          </a:p>
          <a:p>
            <a:r>
              <a:rPr lang="en-US" dirty="0"/>
              <a:t>GREET….</a:t>
            </a:r>
          </a:p>
          <a:p>
            <a:r>
              <a:rPr lang="en-US" sz="936" kern="1200" dirty="0">
                <a:solidFill>
                  <a:schemeClr val="tx1"/>
                </a:solidFill>
                <a:effectLst/>
                <a:latin typeface="+mn-lt"/>
                <a:ea typeface="+mn-ea"/>
                <a:cs typeface="+mn-cs"/>
              </a:rPr>
              <a:t>“It is a privilege to recognize that everyone has been made in the image of God. Everyone deserves honor because of at least two things: They have been made in God’s image, and He has given them gifts (graces and abilities) so that they can contribute to society.“ </a:t>
            </a:r>
            <a:endParaRPr lang="en-US" dirty="0">
              <a:effectLst/>
            </a:endParaRPr>
          </a:p>
          <a:p>
            <a:r>
              <a:rPr lang="en-US" sz="936" kern="1200" dirty="0">
                <a:solidFill>
                  <a:schemeClr val="tx1"/>
                </a:solidFill>
                <a:effectLst/>
                <a:latin typeface="+mn-lt"/>
                <a:ea typeface="+mn-ea"/>
                <a:cs typeface="+mn-cs"/>
              </a:rPr>
              <a:t>“Those who have surrendered their lives to Christ are due another level of honor—the Holy Spirit lives in them. ‘He who receives a prophet in the name of a prophet shall receive a prophet’s reward; and he who receives a righteous man in the name of a righteous man shall receive a righteous man’s reward’ (Matthew 10: 41 NASB). To receive someone into our lives is to recognize the gift that person has and acknowledge the way the Holy Spirit works through him or her. This is, in itself, an act of honor.“ </a:t>
            </a:r>
          </a:p>
          <a:p>
            <a:endParaRPr lang="en-US" sz="936" kern="1200" dirty="0">
              <a:solidFill>
                <a:schemeClr val="tx1"/>
              </a:solidFill>
              <a:effectLst/>
              <a:latin typeface="+mn-lt"/>
              <a:ea typeface="+mn-ea"/>
              <a:cs typeface="+mn-cs"/>
            </a:endParaRPr>
          </a:p>
          <a:p>
            <a:r>
              <a:rPr lang="en-US" sz="936" kern="1200" dirty="0">
                <a:solidFill>
                  <a:schemeClr val="tx1"/>
                </a:solidFill>
                <a:effectLst/>
                <a:latin typeface="+mn-lt"/>
                <a:ea typeface="+mn-ea"/>
                <a:cs typeface="+mn-cs"/>
              </a:rPr>
              <a:t>I Will Show Gratitude Without Patronizing…</a:t>
            </a:r>
          </a:p>
          <a:p>
            <a:endParaRPr lang="en-US" sz="936" kern="1200" dirty="0">
              <a:solidFill>
                <a:schemeClr val="tx1"/>
              </a:solidFill>
              <a:effectLst/>
              <a:latin typeface="+mn-lt"/>
              <a:ea typeface="+mn-ea"/>
              <a:cs typeface="+mn-cs"/>
            </a:endParaRPr>
          </a:p>
          <a:p>
            <a:r>
              <a:rPr lang="en-US" sz="936" kern="1200" dirty="0">
                <a:solidFill>
                  <a:schemeClr val="tx1"/>
                </a:solidFill>
                <a:effectLst/>
                <a:latin typeface="+mn-lt"/>
                <a:ea typeface="+mn-ea"/>
                <a:cs typeface="+mn-cs"/>
              </a:rPr>
              <a:t>Patronizing: treat with an apparent kindness that betrays a feeling of superiority. </a:t>
            </a:r>
            <a:endParaRPr lang="en-US" dirty="0">
              <a:effectLst/>
            </a:endParaRPr>
          </a:p>
          <a:p>
            <a:r>
              <a:rPr lang="en-US" sz="936" kern="1200" dirty="0">
                <a:solidFill>
                  <a:schemeClr val="tx1"/>
                </a:solidFill>
                <a:effectLst/>
                <a:latin typeface="+mn-lt"/>
                <a:ea typeface="+mn-ea"/>
                <a:cs typeface="+mn-cs"/>
              </a:rPr>
              <a:t>“To treat condescendingly, condescend to, look down on, talk down to, put down, treat like a child, treat with disdain.” </a:t>
            </a:r>
            <a:endParaRPr lang="en-US" dirty="0">
              <a:effectLst/>
            </a:endParaRPr>
          </a:p>
          <a:p>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AEA8055D-D20B-BA4B-A855-F389FEB4C959}" type="slidenum">
              <a:rPr lang="en-US" smtClean="0"/>
              <a:t>7</a:t>
            </a:fld>
            <a:endParaRPr lang="en-US"/>
          </a:p>
        </p:txBody>
      </p:sp>
    </p:spTree>
    <p:extLst>
      <p:ext uri="{BB962C8B-B14F-4D97-AF65-F5344CB8AC3E}">
        <p14:creationId xmlns:p14="http://schemas.microsoft.com/office/powerpoint/2010/main" val="954523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BEF185-C9C9-0044-AE91-B1D18252B13A}" type="datetimeFigureOut">
              <a:rPr lang="en-US" smtClean="0"/>
              <a:t>12/18/21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3056861667"/>
      </p:ext>
    </p:extLst>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BEF185-C9C9-0044-AE91-B1D18252B13A}" type="datetimeFigureOut">
              <a:rPr lang="en-US" smtClean="0"/>
              <a:t>12/18/21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577989851"/>
      </p:ext>
    </p:extLst>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BEF185-C9C9-0044-AE91-B1D18252B13A}" type="datetimeFigureOut">
              <a:rPr lang="en-US" smtClean="0"/>
              <a:t>12/18/21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4293389986"/>
      </p:ext>
    </p:extLst>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BEF185-C9C9-0044-AE91-B1D18252B13A}" type="datetimeFigureOut">
              <a:rPr lang="en-US" smtClean="0"/>
              <a:t>12/18/21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1126242712"/>
      </p:ext>
    </p:extLst>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EF185-C9C9-0044-AE91-B1D18252B13A}" type="datetimeFigureOut">
              <a:rPr lang="en-US" smtClean="0"/>
              <a:t>12/18/21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2605458349"/>
      </p:ext>
    </p:extLst>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BEF185-C9C9-0044-AE91-B1D18252B13A}" type="datetimeFigureOut">
              <a:rPr lang="en-US" smtClean="0"/>
              <a:t>12/18/21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1427120814"/>
      </p:ext>
    </p:extLst>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BEF185-C9C9-0044-AE91-B1D18252B13A}" type="datetimeFigureOut">
              <a:rPr lang="en-US" smtClean="0"/>
              <a:t>12/18/21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3020144651"/>
      </p:ext>
    </p:extLst>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BEF185-C9C9-0044-AE91-B1D18252B13A}" type="datetimeFigureOut">
              <a:rPr lang="en-US" smtClean="0"/>
              <a:t>12/18/21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2505663764"/>
      </p:ext>
    </p:extLst>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BEF185-C9C9-0044-AE91-B1D18252B13A}" type="datetimeFigureOut">
              <a:rPr lang="en-US" smtClean="0"/>
              <a:t>12/18/21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3535231946"/>
      </p:ext>
    </p:extLst>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3BEF185-C9C9-0044-AE91-B1D18252B13A}" type="datetimeFigureOut">
              <a:rPr lang="en-US" smtClean="0"/>
              <a:t>12/18/21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3537136112"/>
      </p:ext>
    </p:extLst>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3BEF185-C9C9-0044-AE91-B1D18252B13A}" type="datetimeFigureOut">
              <a:rPr lang="en-US" smtClean="0"/>
              <a:t>12/18/21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4126766878"/>
      </p:ext>
    </p:extLst>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A3BEF185-C9C9-0044-AE91-B1D18252B13A}" type="datetimeFigureOut">
              <a:rPr lang="en-US" smtClean="0"/>
              <a:t>12/18/21</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3DC6D966-B1A6-C74C-98C5-24D51812A5C4}" type="slidenum">
              <a:rPr lang="en-US" smtClean="0"/>
              <a:t>‹#›</a:t>
            </a:fld>
            <a:endParaRPr lang="en-US"/>
          </a:p>
        </p:txBody>
      </p:sp>
    </p:spTree>
    <p:extLst>
      <p:ext uri="{BB962C8B-B14F-4D97-AF65-F5344CB8AC3E}">
        <p14:creationId xmlns:p14="http://schemas.microsoft.com/office/powerpoint/2010/main" val="42372802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split orient="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69E44-C99A-E949-AE31-5885C201233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BACB7B6-9CC8-B54F-B11D-7ECFDB9978D3}"/>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FAAB0167-4901-9A49-A25C-B7A435AC3F9A}"/>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2458195532"/>
      </p:ext>
    </p:extLst>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73E5A-66C3-A947-90B9-126A5B31EA46}"/>
              </a:ext>
            </a:extLst>
          </p:cNvPr>
          <p:cNvSpPr>
            <a:spLocks noGrp="1"/>
          </p:cNvSpPr>
          <p:nvPr>
            <p:ph type="title"/>
          </p:nvPr>
        </p:nvSpPr>
        <p:spPr/>
        <p:txBody>
          <a:bodyPr>
            <a:normAutofit/>
          </a:bodyPr>
          <a:lstStyle/>
          <a:p>
            <a:pPr algn="ctr"/>
            <a:r>
              <a:rPr lang="en-US" sz="4000" dirty="0">
                <a:latin typeface="+mn-lt"/>
              </a:rPr>
              <a:t>“Honor One Another” Romans 12:10</a:t>
            </a:r>
          </a:p>
        </p:txBody>
      </p:sp>
      <p:sp>
        <p:nvSpPr>
          <p:cNvPr id="3" name="Content Placeholder 2">
            <a:extLst>
              <a:ext uri="{FF2B5EF4-FFF2-40B4-BE49-F238E27FC236}">
                <a16:creationId xmlns:a16="http://schemas.microsoft.com/office/drawing/2014/main" id="{95FCA353-F909-4D4F-9681-85845EA2C31D}"/>
              </a:ext>
            </a:extLst>
          </p:cNvPr>
          <p:cNvSpPr>
            <a:spLocks noGrp="1"/>
          </p:cNvSpPr>
          <p:nvPr>
            <p:ph idx="1"/>
          </p:nvPr>
        </p:nvSpPr>
        <p:spPr>
          <a:xfrm>
            <a:off x="482346" y="1448202"/>
            <a:ext cx="4528566" cy="4056486"/>
          </a:xfrm>
        </p:spPr>
        <p:txBody>
          <a:bodyPr>
            <a:normAutofit/>
          </a:bodyPr>
          <a:lstStyle/>
          <a:p>
            <a:r>
              <a:rPr lang="en-US" sz="2800" dirty="0"/>
              <a:t>“</a:t>
            </a:r>
            <a:r>
              <a:rPr lang="en-US" sz="2800" i="1" dirty="0"/>
              <a:t>Be</a:t>
            </a:r>
            <a:r>
              <a:rPr lang="en-US" sz="2800" dirty="0"/>
              <a:t> devoted to one </a:t>
            </a:r>
            <a:br>
              <a:rPr lang="en-US" sz="2800" dirty="0"/>
            </a:br>
            <a:r>
              <a:rPr lang="en-US" sz="2800" dirty="0"/>
              <a:t>another in brotherly love; </a:t>
            </a:r>
            <a:br>
              <a:rPr lang="en-US" sz="2800" dirty="0"/>
            </a:br>
            <a:r>
              <a:rPr lang="en-US" sz="2800" dirty="0"/>
              <a:t>give preference to one another in </a:t>
            </a:r>
            <a:r>
              <a:rPr lang="en-US" sz="2800" u="sng" dirty="0"/>
              <a:t>honor</a:t>
            </a:r>
            <a:r>
              <a:rPr lang="en-US" sz="2800" dirty="0"/>
              <a:t>; ” (NASB95)</a:t>
            </a:r>
            <a:br>
              <a:rPr lang="en-US" sz="2800" dirty="0"/>
            </a:br>
            <a:endParaRPr lang="en-US" sz="2800" dirty="0"/>
          </a:p>
          <a:p>
            <a:r>
              <a:rPr lang="en-US" sz="2800" dirty="0"/>
              <a:t>“Love one another with brotherly affection. </a:t>
            </a:r>
            <a:br>
              <a:rPr lang="en-US" sz="2800" dirty="0"/>
            </a:br>
            <a:r>
              <a:rPr lang="en-US" sz="2800" dirty="0"/>
              <a:t>Outdo one another in showing </a:t>
            </a:r>
            <a:r>
              <a:rPr lang="en-US" sz="2800" u="sng" dirty="0"/>
              <a:t>honor</a:t>
            </a:r>
            <a:r>
              <a:rPr lang="en-US" sz="2800" dirty="0"/>
              <a:t>.” (ESV)</a:t>
            </a:r>
          </a:p>
          <a:p>
            <a:endParaRPr lang="en-US" dirty="0"/>
          </a:p>
        </p:txBody>
      </p:sp>
      <p:sp>
        <p:nvSpPr>
          <p:cNvPr id="4" name="TextBox 3">
            <a:extLst>
              <a:ext uri="{FF2B5EF4-FFF2-40B4-BE49-F238E27FC236}">
                <a16:creationId xmlns:a16="http://schemas.microsoft.com/office/drawing/2014/main" id="{A043AA01-A58B-3C4A-8CA7-D5B4E5FDB8D3}"/>
              </a:ext>
            </a:extLst>
          </p:cNvPr>
          <p:cNvSpPr txBox="1"/>
          <p:nvPr/>
        </p:nvSpPr>
        <p:spPr>
          <a:xfrm>
            <a:off x="4809744" y="1408907"/>
            <a:ext cx="3072384" cy="646331"/>
          </a:xfrm>
          <a:prstGeom prst="rect">
            <a:avLst/>
          </a:prstGeom>
          <a:noFill/>
        </p:spPr>
        <p:txBody>
          <a:bodyPr wrap="square" rtlCol="0">
            <a:spAutoFit/>
          </a:bodyPr>
          <a:lstStyle/>
          <a:p>
            <a:pPr marL="571500" indent="-571500">
              <a:buFont typeface="Arial" panose="020B0604020202020204" pitchFamily="34" charset="0"/>
              <a:buChar char="•"/>
            </a:pPr>
            <a:r>
              <a:rPr lang="en-US" sz="3600" b="1" i="1" dirty="0">
                <a:solidFill>
                  <a:srgbClr val="DD5221"/>
                </a:solidFill>
              </a:rPr>
              <a:t>Devotion</a:t>
            </a:r>
          </a:p>
        </p:txBody>
      </p:sp>
      <p:sp>
        <p:nvSpPr>
          <p:cNvPr id="5" name="TextBox 4">
            <a:extLst>
              <a:ext uri="{FF2B5EF4-FFF2-40B4-BE49-F238E27FC236}">
                <a16:creationId xmlns:a16="http://schemas.microsoft.com/office/drawing/2014/main" id="{52C131DB-2105-0A42-A916-861631398D51}"/>
              </a:ext>
            </a:extLst>
          </p:cNvPr>
          <p:cNvSpPr txBox="1"/>
          <p:nvPr/>
        </p:nvSpPr>
        <p:spPr>
          <a:xfrm>
            <a:off x="4809744" y="2055238"/>
            <a:ext cx="4151376" cy="646331"/>
          </a:xfrm>
          <a:prstGeom prst="rect">
            <a:avLst/>
          </a:prstGeom>
          <a:noFill/>
        </p:spPr>
        <p:txBody>
          <a:bodyPr wrap="square" rtlCol="0">
            <a:spAutoFit/>
          </a:bodyPr>
          <a:lstStyle/>
          <a:p>
            <a:pPr marL="571500" indent="-571500">
              <a:buFont typeface="Arial" panose="020B0604020202020204" pitchFamily="34" charset="0"/>
              <a:buChar char="•"/>
            </a:pPr>
            <a:r>
              <a:rPr lang="en-US" sz="3600" b="1" i="1" dirty="0">
                <a:solidFill>
                  <a:srgbClr val="DD5221"/>
                </a:solidFill>
              </a:rPr>
              <a:t>Close Friendships</a:t>
            </a:r>
          </a:p>
        </p:txBody>
      </p:sp>
      <p:sp>
        <p:nvSpPr>
          <p:cNvPr id="7" name="TextBox 6">
            <a:extLst>
              <a:ext uri="{FF2B5EF4-FFF2-40B4-BE49-F238E27FC236}">
                <a16:creationId xmlns:a16="http://schemas.microsoft.com/office/drawing/2014/main" id="{FDD8E799-7634-B648-8D26-83EF17844564}"/>
              </a:ext>
            </a:extLst>
          </p:cNvPr>
          <p:cNvSpPr txBox="1"/>
          <p:nvPr/>
        </p:nvSpPr>
        <p:spPr>
          <a:xfrm>
            <a:off x="4809744" y="2726980"/>
            <a:ext cx="3858768" cy="646331"/>
          </a:xfrm>
          <a:prstGeom prst="rect">
            <a:avLst/>
          </a:prstGeom>
          <a:noFill/>
        </p:spPr>
        <p:txBody>
          <a:bodyPr wrap="square" rtlCol="0">
            <a:spAutoFit/>
          </a:bodyPr>
          <a:lstStyle/>
          <a:p>
            <a:pPr marL="571500" indent="-571500">
              <a:buFont typeface="Arial" panose="020B0604020202020204" pitchFamily="34" charset="0"/>
              <a:buChar char="•"/>
            </a:pPr>
            <a:r>
              <a:rPr lang="en-US" sz="3600" b="1" i="1" dirty="0">
                <a:solidFill>
                  <a:srgbClr val="DD5221"/>
                </a:solidFill>
              </a:rPr>
              <a:t>Prioritize</a:t>
            </a:r>
          </a:p>
        </p:txBody>
      </p:sp>
      <p:sp>
        <p:nvSpPr>
          <p:cNvPr id="8" name="TextBox 7">
            <a:extLst>
              <a:ext uri="{FF2B5EF4-FFF2-40B4-BE49-F238E27FC236}">
                <a16:creationId xmlns:a16="http://schemas.microsoft.com/office/drawing/2014/main" id="{9DE717FF-B277-7D4F-BD87-3B3D44222AC0}"/>
              </a:ext>
            </a:extLst>
          </p:cNvPr>
          <p:cNvSpPr txBox="1"/>
          <p:nvPr/>
        </p:nvSpPr>
        <p:spPr>
          <a:xfrm>
            <a:off x="4809744" y="3418735"/>
            <a:ext cx="3858768" cy="646331"/>
          </a:xfrm>
          <a:prstGeom prst="rect">
            <a:avLst/>
          </a:prstGeom>
          <a:noFill/>
        </p:spPr>
        <p:txBody>
          <a:bodyPr wrap="square" rtlCol="0">
            <a:spAutoFit/>
          </a:bodyPr>
          <a:lstStyle/>
          <a:p>
            <a:pPr marL="571500" indent="-571500">
              <a:buFont typeface="Arial" panose="020B0604020202020204" pitchFamily="34" charset="0"/>
              <a:buChar char="•"/>
            </a:pPr>
            <a:r>
              <a:rPr lang="en-US" sz="3600" b="1" i="1" dirty="0">
                <a:solidFill>
                  <a:srgbClr val="DD5221"/>
                </a:solidFill>
              </a:rPr>
              <a:t>Go Beyond</a:t>
            </a:r>
          </a:p>
        </p:txBody>
      </p:sp>
      <p:sp>
        <p:nvSpPr>
          <p:cNvPr id="9" name="TextBox 8">
            <a:extLst>
              <a:ext uri="{FF2B5EF4-FFF2-40B4-BE49-F238E27FC236}">
                <a16:creationId xmlns:a16="http://schemas.microsoft.com/office/drawing/2014/main" id="{F1830939-65C9-E248-BE5C-A4B244E0ECDC}"/>
              </a:ext>
            </a:extLst>
          </p:cNvPr>
          <p:cNvSpPr txBox="1"/>
          <p:nvPr/>
        </p:nvSpPr>
        <p:spPr>
          <a:xfrm>
            <a:off x="4815840" y="4119775"/>
            <a:ext cx="3858768" cy="646331"/>
          </a:xfrm>
          <a:prstGeom prst="rect">
            <a:avLst/>
          </a:prstGeom>
          <a:noFill/>
        </p:spPr>
        <p:txBody>
          <a:bodyPr wrap="square" rtlCol="0">
            <a:spAutoFit/>
          </a:bodyPr>
          <a:lstStyle/>
          <a:p>
            <a:pPr marL="571500" indent="-571500">
              <a:buFont typeface="Arial" panose="020B0604020202020204" pitchFamily="34" charset="0"/>
              <a:buChar char="•"/>
            </a:pPr>
            <a:r>
              <a:rPr lang="en-US" sz="3600" b="1" i="1" dirty="0">
                <a:solidFill>
                  <a:srgbClr val="DD5221"/>
                </a:solidFill>
              </a:rPr>
              <a:t>Visible Actions</a:t>
            </a:r>
          </a:p>
        </p:txBody>
      </p:sp>
    </p:spTree>
    <p:extLst>
      <p:ext uri="{BB962C8B-B14F-4D97-AF65-F5344CB8AC3E}">
        <p14:creationId xmlns:p14="http://schemas.microsoft.com/office/powerpoint/2010/main" val="335080382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A392E9-B25C-1046-9EDD-FBE154712EE8}"/>
              </a:ext>
            </a:extLst>
          </p:cNvPr>
          <p:cNvPicPr>
            <a:picLocks noChangeAspect="1"/>
          </p:cNvPicPr>
          <p:nvPr/>
        </p:nvPicPr>
        <p:blipFill>
          <a:blip r:embed="rId3"/>
          <a:stretch>
            <a:fillRect/>
          </a:stretch>
        </p:blipFill>
        <p:spPr>
          <a:xfrm>
            <a:off x="0" y="0"/>
            <a:ext cx="9144000" cy="5715000"/>
          </a:xfrm>
          <a:prstGeom prst="rect">
            <a:avLst/>
          </a:prstGeom>
        </p:spPr>
      </p:pic>
      <p:sp>
        <p:nvSpPr>
          <p:cNvPr id="2" name="Title 1">
            <a:extLst>
              <a:ext uri="{FF2B5EF4-FFF2-40B4-BE49-F238E27FC236}">
                <a16:creationId xmlns:a16="http://schemas.microsoft.com/office/drawing/2014/main" id="{6C920A57-CBBB-174E-94C3-4E553A9DB8AE}"/>
              </a:ext>
            </a:extLst>
          </p:cNvPr>
          <p:cNvSpPr>
            <a:spLocks noGrp="1"/>
          </p:cNvSpPr>
          <p:nvPr>
            <p:ph type="title"/>
          </p:nvPr>
        </p:nvSpPr>
        <p:spPr>
          <a:xfrm>
            <a:off x="628650" y="1133856"/>
            <a:ext cx="7886700" cy="2468880"/>
          </a:xfrm>
          <a:solidFill>
            <a:schemeClr val="tx1">
              <a:alpha val="33000"/>
            </a:schemeClr>
          </a:solidFill>
        </p:spPr>
        <p:txBody>
          <a:bodyPr>
            <a:normAutofit/>
          </a:bodyPr>
          <a:lstStyle/>
          <a:p>
            <a:pPr algn="ctr"/>
            <a:r>
              <a:rPr lang="en-US" sz="4000" dirty="0">
                <a:solidFill>
                  <a:schemeClr val="bg1"/>
                </a:solidFill>
              </a:rPr>
              <a:t>To Encourage A Community of Honor</a:t>
            </a:r>
            <a:br>
              <a:rPr lang="en-US" sz="4000" dirty="0">
                <a:solidFill>
                  <a:schemeClr val="bg1"/>
                </a:solidFill>
              </a:rPr>
            </a:br>
            <a:br>
              <a:rPr lang="en-US" sz="2000" dirty="0">
                <a:solidFill>
                  <a:schemeClr val="bg1"/>
                </a:solidFill>
              </a:rPr>
            </a:br>
            <a:r>
              <a:rPr lang="en-US" sz="4000" dirty="0">
                <a:solidFill>
                  <a:schemeClr val="bg1"/>
                </a:solidFill>
              </a:rPr>
              <a:t>To Overcome Roadblocks to Honor</a:t>
            </a:r>
            <a:br>
              <a:rPr lang="en-US" sz="4000" dirty="0">
                <a:solidFill>
                  <a:schemeClr val="bg1"/>
                </a:solidFill>
              </a:rPr>
            </a:br>
            <a:br>
              <a:rPr lang="en-US" sz="2000" dirty="0">
                <a:solidFill>
                  <a:schemeClr val="bg1"/>
                </a:solidFill>
              </a:rPr>
            </a:br>
            <a:r>
              <a:rPr lang="en-US" sz="4000" dirty="0">
                <a:solidFill>
                  <a:schemeClr val="bg1"/>
                </a:solidFill>
              </a:rPr>
              <a:t>To Spark A Chain-Reaction of Honor</a:t>
            </a:r>
          </a:p>
        </p:txBody>
      </p:sp>
    </p:spTree>
    <p:extLst>
      <p:ext uri="{BB962C8B-B14F-4D97-AF65-F5344CB8AC3E}">
        <p14:creationId xmlns:p14="http://schemas.microsoft.com/office/powerpoint/2010/main" val="277294459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C4C92-D106-974F-BA32-AEA1CC8A23A6}"/>
              </a:ext>
            </a:extLst>
          </p:cNvPr>
          <p:cNvSpPr>
            <a:spLocks noGrp="1"/>
          </p:cNvSpPr>
          <p:nvPr>
            <p:ph type="title"/>
          </p:nvPr>
        </p:nvSpPr>
        <p:spPr>
          <a:xfrm>
            <a:off x="628650" y="304271"/>
            <a:ext cx="7886700" cy="3274952"/>
          </a:xfrm>
        </p:spPr>
        <p:txBody>
          <a:bodyPr>
            <a:normAutofit/>
          </a:bodyPr>
          <a:lstStyle/>
          <a:p>
            <a:pPr algn="ctr"/>
            <a:r>
              <a:rPr lang="en-US" sz="4800" dirty="0"/>
              <a:t>Honor Begins </a:t>
            </a:r>
            <a:br>
              <a:rPr lang="en-US" sz="4800" dirty="0"/>
            </a:br>
            <a:r>
              <a:rPr lang="en-US" sz="4800" dirty="0"/>
              <a:t>With How I Value Others:</a:t>
            </a:r>
            <a:br>
              <a:rPr lang="en-US" sz="4800" dirty="0"/>
            </a:br>
            <a:r>
              <a:rPr lang="en-US" sz="4800" b="1" dirty="0">
                <a:solidFill>
                  <a:srgbClr val="197380"/>
                </a:solidFill>
                <a:latin typeface="+mn-lt"/>
              </a:rPr>
              <a:t>My Brothers &amp; Sisters </a:t>
            </a:r>
            <a:br>
              <a:rPr lang="en-US" sz="4800" b="1" dirty="0">
                <a:solidFill>
                  <a:srgbClr val="197380"/>
                </a:solidFill>
                <a:latin typeface="+mn-lt"/>
              </a:rPr>
            </a:br>
            <a:r>
              <a:rPr lang="en-US" sz="4800" b="1" dirty="0">
                <a:solidFill>
                  <a:srgbClr val="197380"/>
                </a:solidFill>
                <a:latin typeface="+mn-lt"/>
              </a:rPr>
              <a:t>Are A Treasure.</a:t>
            </a:r>
          </a:p>
        </p:txBody>
      </p:sp>
      <p:sp>
        <p:nvSpPr>
          <p:cNvPr id="3" name="Content Placeholder 2">
            <a:extLst>
              <a:ext uri="{FF2B5EF4-FFF2-40B4-BE49-F238E27FC236}">
                <a16:creationId xmlns:a16="http://schemas.microsoft.com/office/drawing/2014/main" id="{69150FBA-6980-1C40-AB01-E6C51017ED0A}"/>
              </a:ext>
            </a:extLst>
          </p:cNvPr>
          <p:cNvSpPr>
            <a:spLocks noGrp="1"/>
          </p:cNvSpPr>
          <p:nvPr>
            <p:ph idx="1"/>
          </p:nvPr>
        </p:nvSpPr>
        <p:spPr>
          <a:xfrm>
            <a:off x="628650" y="3762103"/>
            <a:ext cx="7886700" cy="1385366"/>
          </a:xfrm>
        </p:spPr>
        <p:txBody>
          <a:bodyPr/>
          <a:lstStyle/>
          <a:p>
            <a:r>
              <a:rPr lang="en-US" dirty="0"/>
              <a:t>“…you are more valuable than many sparrows.” Matthew 10:31</a:t>
            </a:r>
          </a:p>
          <a:p>
            <a:r>
              <a:rPr lang="en-US" dirty="0"/>
              <a:t>“…think so as to have sound judgment…” Romans 12:3-8</a:t>
            </a:r>
          </a:p>
        </p:txBody>
      </p:sp>
    </p:spTree>
    <p:extLst>
      <p:ext uri="{BB962C8B-B14F-4D97-AF65-F5344CB8AC3E}">
        <p14:creationId xmlns:p14="http://schemas.microsoft.com/office/powerpoint/2010/main" val="236352140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7A491-FC0A-F343-84EF-F5E7B4C57BB3}"/>
              </a:ext>
            </a:extLst>
          </p:cNvPr>
          <p:cNvSpPr>
            <a:spLocks noGrp="1"/>
          </p:cNvSpPr>
          <p:nvPr>
            <p:ph type="title"/>
          </p:nvPr>
        </p:nvSpPr>
        <p:spPr/>
        <p:txBody>
          <a:bodyPr>
            <a:normAutofit/>
          </a:bodyPr>
          <a:lstStyle/>
          <a:p>
            <a:pPr algn="ctr"/>
            <a:r>
              <a:rPr lang="en-US" sz="3600" dirty="0">
                <a:latin typeface="+mn-lt"/>
              </a:rPr>
              <a:t>Encouraging A Community of Honor</a:t>
            </a:r>
          </a:p>
        </p:txBody>
      </p:sp>
      <p:sp>
        <p:nvSpPr>
          <p:cNvPr id="3" name="Content Placeholder 2">
            <a:extLst>
              <a:ext uri="{FF2B5EF4-FFF2-40B4-BE49-F238E27FC236}">
                <a16:creationId xmlns:a16="http://schemas.microsoft.com/office/drawing/2014/main" id="{84476FFC-B159-C044-A963-5A70AFE2A2E5}"/>
              </a:ext>
            </a:extLst>
          </p:cNvPr>
          <p:cNvSpPr>
            <a:spLocks noGrp="1"/>
          </p:cNvSpPr>
          <p:nvPr>
            <p:ph idx="1"/>
          </p:nvPr>
        </p:nvSpPr>
        <p:spPr>
          <a:xfrm>
            <a:off x="518922" y="1521354"/>
            <a:ext cx="8332470" cy="3626115"/>
          </a:xfrm>
        </p:spPr>
        <p:txBody>
          <a:bodyPr>
            <a:normAutofit/>
          </a:bodyPr>
          <a:lstStyle/>
          <a:p>
            <a:r>
              <a:rPr lang="en-US" sz="2400" dirty="0"/>
              <a:t>With Jesus, I Am Loved Despite My Limitations.</a:t>
            </a:r>
          </a:p>
          <a:p>
            <a:r>
              <a:rPr lang="en-US" sz="2400" dirty="0"/>
              <a:t>With Jesus, My Differences Do Not Disqualify.</a:t>
            </a:r>
          </a:p>
          <a:p>
            <a:r>
              <a:rPr lang="en-US" sz="2400" dirty="0"/>
              <a:t>With Jesus, I Am Invited To Contribute, Not Forced &amp; Controlled.</a:t>
            </a:r>
          </a:p>
          <a:p>
            <a:r>
              <a:rPr lang="en-US" sz="2400" dirty="0"/>
              <a:t>With Jesus, I Can Share My Thoughts &amp; Opinions.</a:t>
            </a:r>
          </a:p>
          <a:p>
            <a:r>
              <a:rPr lang="en-US" sz="2400" dirty="0"/>
              <a:t>With Jesus, I Am Not The Most Important. </a:t>
            </a:r>
          </a:p>
          <a:p>
            <a:pPr lvl="1"/>
            <a:r>
              <a:rPr lang="en-US" sz="2100" dirty="0"/>
              <a:t>Love For One Another Is Modeled &amp; Encouraged.</a:t>
            </a:r>
          </a:p>
          <a:p>
            <a:endParaRPr lang="en-US" sz="2400" dirty="0"/>
          </a:p>
          <a:p>
            <a:r>
              <a:rPr lang="en-US" sz="2400" dirty="0"/>
              <a:t>We Want The Same Qualities To Be True At Embry Hills…</a:t>
            </a:r>
          </a:p>
        </p:txBody>
      </p:sp>
    </p:spTree>
    <p:extLst>
      <p:ext uri="{BB962C8B-B14F-4D97-AF65-F5344CB8AC3E}">
        <p14:creationId xmlns:p14="http://schemas.microsoft.com/office/powerpoint/2010/main" val="396187308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04BEE-D679-9F47-AD8B-5F787F4E99C8}"/>
              </a:ext>
            </a:extLst>
          </p:cNvPr>
          <p:cNvSpPr>
            <a:spLocks noGrp="1"/>
          </p:cNvSpPr>
          <p:nvPr>
            <p:ph type="title"/>
          </p:nvPr>
        </p:nvSpPr>
        <p:spPr/>
        <p:txBody>
          <a:bodyPr>
            <a:normAutofit/>
          </a:bodyPr>
          <a:lstStyle/>
          <a:p>
            <a:pPr algn="ctr"/>
            <a:r>
              <a:rPr lang="en-US" sz="3600" dirty="0">
                <a:latin typeface="+mn-lt"/>
              </a:rPr>
              <a:t>Overcoming Roadblocks To Honor</a:t>
            </a:r>
          </a:p>
        </p:txBody>
      </p:sp>
      <p:sp>
        <p:nvSpPr>
          <p:cNvPr id="3" name="Content Placeholder 2">
            <a:extLst>
              <a:ext uri="{FF2B5EF4-FFF2-40B4-BE49-F238E27FC236}">
                <a16:creationId xmlns:a16="http://schemas.microsoft.com/office/drawing/2014/main" id="{434BA0E4-6ED1-8643-B249-FC1715ED9BC3}"/>
              </a:ext>
            </a:extLst>
          </p:cNvPr>
          <p:cNvSpPr>
            <a:spLocks noGrp="1"/>
          </p:cNvSpPr>
          <p:nvPr>
            <p:ph idx="1"/>
          </p:nvPr>
        </p:nvSpPr>
        <p:spPr>
          <a:xfrm>
            <a:off x="628650" y="1429914"/>
            <a:ext cx="7886700" cy="3965046"/>
          </a:xfrm>
        </p:spPr>
        <p:txBody>
          <a:bodyPr>
            <a:normAutofit/>
          </a:bodyPr>
          <a:lstStyle/>
          <a:p>
            <a:r>
              <a:rPr lang="en-US" sz="2400" dirty="0">
                <a:solidFill>
                  <a:srgbClr val="DD5221"/>
                </a:solidFill>
              </a:rPr>
              <a:t>I Will Not Attempt To Elevate Myself With Anything That</a:t>
            </a:r>
            <a:br>
              <a:rPr lang="en-US" sz="2400" dirty="0">
                <a:solidFill>
                  <a:srgbClr val="DD5221"/>
                </a:solidFill>
              </a:rPr>
            </a:br>
            <a:r>
              <a:rPr lang="en-US" sz="2400" dirty="0">
                <a:solidFill>
                  <a:srgbClr val="DD5221"/>
                </a:solidFill>
              </a:rPr>
              <a:t>Embarrasses Someone Else.</a:t>
            </a:r>
          </a:p>
          <a:p>
            <a:pPr lvl="1"/>
            <a:r>
              <a:rPr lang="en-US" sz="2000" dirty="0"/>
              <a:t>Genesis 9:20-23, Proverbs 17:9</a:t>
            </a:r>
          </a:p>
          <a:p>
            <a:r>
              <a:rPr lang="en-US" sz="2400" dirty="0">
                <a:solidFill>
                  <a:srgbClr val="DD5221"/>
                </a:solidFill>
              </a:rPr>
              <a:t>I Will Not Withhold Honor In An Unrealistic Pursuit of Perfection.</a:t>
            </a:r>
          </a:p>
          <a:p>
            <a:pPr lvl="1"/>
            <a:r>
              <a:rPr lang="en-US" sz="2000" dirty="0"/>
              <a:t>1 Timothy 5:17, Hebrews 13:17, 1 Peter 3:7</a:t>
            </a:r>
          </a:p>
          <a:p>
            <a:r>
              <a:rPr lang="en-US" sz="2400" dirty="0">
                <a:solidFill>
                  <a:srgbClr val="DD5221"/>
                </a:solidFill>
              </a:rPr>
              <a:t>I Will Not Pursue Honor From Others Like A Pharisee.</a:t>
            </a:r>
          </a:p>
          <a:p>
            <a:pPr lvl="1"/>
            <a:r>
              <a:rPr lang="en-US" sz="2000" dirty="0"/>
              <a:t>Matthew 6:2, John 12:26</a:t>
            </a:r>
          </a:p>
          <a:p>
            <a:r>
              <a:rPr lang="en-US" sz="2400" dirty="0">
                <a:solidFill>
                  <a:srgbClr val="DD5221"/>
                </a:solidFill>
              </a:rPr>
              <a:t>I Will Not Classify Innocent Behaviors As Acts of Dishonor.</a:t>
            </a:r>
          </a:p>
          <a:p>
            <a:pPr lvl="1"/>
            <a:r>
              <a:rPr lang="en-US" sz="2100" dirty="0"/>
              <a:t>Matthew 20:13-16, Matthew 26:36-39</a:t>
            </a:r>
          </a:p>
          <a:p>
            <a:pPr lvl="1"/>
            <a:endParaRPr lang="en-US" sz="2000" dirty="0"/>
          </a:p>
        </p:txBody>
      </p:sp>
    </p:spTree>
    <p:extLst>
      <p:ext uri="{BB962C8B-B14F-4D97-AF65-F5344CB8AC3E}">
        <p14:creationId xmlns:p14="http://schemas.microsoft.com/office/powerpoint/2010/main" val="4544096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45BDF-EC81-654B-9A4B-46662305E9FA}"/>
              </a:ext>
            </a:extLst>
          </p:cNvPr>
          <p:cNvSpPr>
            <a:spLocks noGrp="1"/>
          </p:cNvSpPr>
          <p:nvPr>
            <p:ph type="title"/>
          </p:nvPr>
        </p:nvSpPr>
        <p:spPr/>
        <p:txBody>
          <a:bodyPr>
            <a:normAutofit/>
          </a:bodyPr>
          <a:lstStyle/>
          <a:p>
            <a:pPr algn="ctr"/>
            <a:r>
              <a:rPr lang="en-US" sz="3600" dirty="0">
                <a:latin typeface="+mn-lt"/>
              </a:rPr>
              <a:t>Sparking A Chain-Reaction of Honor</a:t>
            </a:r>
          </a:p>
        </p:txBody>
      </p:sp>
      <p:sp>
        <p:nvSpPr>
          <p:cNvPr id="3" name="Content Placeholder 2">
            <a:extLst>
              <a:ext uri="{FF2B5EF4-FFF2-40B4-BE49-F238E27FC236}">
                <a16:creationId xmlns:a16="http://schemas.microsoft.com/office/drawing/2014/main" id="{61BD5A96-1F78-5A49-9259-F1B3E5FDD6B2}"/>
              </a:ext>
            </a:extLst>
          </p:cNvPr>
          <p:cNvSpPr>
            <a:spLocks noGrp="1"/>
          </p:cNvSpPr>
          <p:nvPr>
            <p:ph idx="1"/>
          </p:nvPr>
        </p:nvSpPr>
        <p:spPr>
          <a:xfrm>
            <a:off x="628650" y="1521354"/>
            <a:ext cx="8113014" cy="3626115"/>
          </a:xfrm>
        </p:spPr>
        <p:txBody>
          <a:bodyPr>
            <a:normAutofit lnSpcReduction="10000"/>
          </a:bodyPr>
          <a:lstStyle/>
          <a:p>
            <a:r>
              <a:rPr lang="en-US" sz="2400" dirty="0"/>
              <a:t>“Render to all what is due them…honor to whom honor.”</a:t>
            </a:r>
          </a:p>
          <a:p>
            <a:pPr lvl="1"/>
            <a:r>
              <a:rPr lang="en-US" sz="2000" dirty="0"/>
              <a:t>Romans 13:7</a:t>
            </a:r>
            <a:endParaRPr lang="en-US" sz="2100" dirty="0"/>
          </a:p>
          <a:p>
            <a:r>
              <a:rPr lang="en-US" sz="2400" dirty="0"/>
              <a:t>I Will See Myself &amp; Others As A “Can Do” Person… </a:t>
            </a:r>
          </a:p>
          <a:p>
            <a:pPr lvl="1"/>
            <a:r>
              <a:rPr lang="en-US" sz="2000" dirty="0"/>
              <a:t>2 Timothy 2:20-21</a:t>
            </a:r>
          </a:p>
          <a:p>
            <a:r>
              <a:rPr lang="en-US" sz="2400" dirty="0"/>
              <a:t>I Will Delegate, But Will Not “Drop” Problems on You… </a:t>
            </a:r>
          </a:p>
          <a:p>
            <a:pPr lvl="1"/>
            <a:r>
              <a:rPr lang="en-US" sz="2000" dirty="0"/>
              <a:t>2 Cor. 8:6</a:t>
            </a:r>
          </a:p>
          <a:p>
            <a:r>
              <a:rPr lang="en-US" sz="2400" dirty="0"/>
              <a:t>I Will “Wash Feet” With Gladness &amp; A Loving Heart… </a:t>
            </a:r>
          </a:p>
          <a:p>
            <a:pPr lvl="1"/>
            <a:r>
              <a:rPr lang="en-US" sz="2000" dirty="0"/>
              <a:t>John 13:12-17</a:t>
            </a:r>
          </a:p>
          <a:p>
            <a:r>
              <a:rPr lang="en-US" sz="2400" dirty="0"/>
              <a:t>I Will Use The Golden Rule To Pay-It-Forward…</a:t>
            </a:r>
          </a:p>
          <a:p>
            <a:pPr lvl="1"/>
            <a:r>
              <a:rPr lang="en-US" sz="2000" dirty="0"/>
              <a:t>Luke 6:31, 36</a:t>
            </a:r>
          </a:p>
          <a:p>
            <a:endParaRPr lang="en-US" dirty="0"/>
          </a:p>
          <a:p>
            <a:pPr marL="0" indent="0">
              <a:buNone/>
            </a:pPr>
            <a:endParaRPr lang="en-US" dirty="0"/>
          </a:p>
        </p:txBody>
      </p:sp>
    </p:spTree>
    <p:extLst>
      <p:ext uri="{BB962C8B-B14F-4D97-AF65-F5344CB8AC3E}">
        <p14:creationId xmlns:p14="http://schemas.microsoft.com/office/powerpoint/2010/main" val="249969412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69E44-C99A-E949-AE31-5885C201233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BACB7B6-9CC8-B54F-B11D-7ECFDB9978D3}"/>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583CA20A-0815-684C-B53F-2F17ED8AE872}"/>
              </a:ext>
            </a:extLst>
          </p:cNvPr>
          <p:cNvPicPr>
            <a:picLocks noChangeAspect="1"/>
          </p:cNvPicPr>
          <p:nvPr/>
        </p:nvPicPr>
        <p:blipFill>
          <a:blip r:embed="rId2"/>
          <a:stretch>
            <a:fillRect/>
          </a:stretch>
        </p:blipFill>
        <p:spPr>
          <a:xfrm>
            <a:off x="0" y="0"/>
            <a:ext cx="9144000" cy="5715000"/>
          </a:xfrm>
          <a:prstGeom prst="rect">
            <a:avLst/>
          </a:prstGeom>
        </p:spPr>
      </p:pic>
    </p:spTree>
    <p:extLst>
      <p:ext uri="{BB962C8B-B14F-4D97-AF65-F5344CB8AC3E}">
        <p14:creationId xmlns:p14="http://schemas.microsoft.com/office/powerpoint/2010/main" val="3979765107"/>
      </p:ext>
    </p:extLst>
  </p:cSld>
  <p:clrMapOvr>
    <a:masterClrMapping/>
  </p:clrMapOvr>
  <p:transition spd="med">
    <p:split orient="vert"/>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1943</TotalTime>
  <Words>1746</Words>
  <Application>Microsoft Macintosh PowerPoint</Application>
  <PresentationFormat>On-screen Show (16:10)</PresentationFormat>
  <Paragraphs>157</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“Honor One Another” Romans 12:10</vt:lpstr>
      <vt:lpstr>To Encourage A Community of Honor  To Overcome Roadblocks to Honor  To Spark A Chain-Reaction of Honor</vt:lpstr>
      <vt:lpstr>Honor Begins  With How I Value Others: My Brothers &amp; Sisters  Are A Treasure.</vt:lpstr>
      <vt:lpstr>Encouraging A Community of Honor</vt:lpstr>
      <vt:lpstr>Overcoming Roadblocks To Honor</vt:lpstr>
      <vt:lpstr>Sparking A Chain-Reaction of Honor</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Phillip Shumake</cp:lastModifiedBy>
  <cp:revision>119</cp:revision>
  <dcterms:created xsi:type="dcterms:W3CDTF">2021-07-26T19:52:02Z</dcterms:created>
  <dcterms:modified xsi:type="dcterms:W3CDTF">2021-12-19T00:39:36Z</dcterms:modified>
</cp:coreProperties>
</file>