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1"/>
  </p:notesMasterIdLst>
  <p:sldIdLst>
    <p:sldId id="256" r:id="rId2"/>
    <p:sldId id="257" r:id="rId3"/>
    <p:sldId id="259" r:id="rId4"/>
    <p:sldId id="261" r:id="rId5"/>
    <p:sldId id="263" r:id="rId6"/>
    <p:sldId id="262" r:id="rId7"/>
    <p:sldId id="266" r:id="rId8"/>
    <p:sldId id="267" r:id="rId9"/>
    <p:sldId id="260" r:id="rId10"/>
  </p:sldIdLst>
  <p:sldSz cx="9144000" cy="5715000" type="screen16x1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996633"/>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9"/>
    <p:restoredTop sz="93987"/>
  </p:normalViewPr>
  <p:slideViewPr>
    <p:cSldViewPr snapToGrid="0" snapToObjects="1">
      <p:cViewPr varScale="1">
        <p:scale>
          <a:sx n="118" d="100"/>
          <a:sy n="118" d="100"/>
        </p:scale>
        <p:origin x="1326" y="10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FBB148-AF07-584B-AE45-FFAAE93B2E21}" type="datetimeFigureOut">
              <a:rPr lang="en-US" smtClean="0"/>
              <a:t>12/19/2021</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93AF6B-0EC3-474E-A258-91555E03790D}" type="slidenum">
              <a:rPr lang="en-US" smtClean="0"/>
              <a:t>‹#›</a:t>
            </a:fld>
            <a:endParaRPr lang="en-US"/>
          </a:p>
        </p:txBody>
      </p:sp>
    </p:spTree>
    <p:extLst>
      <p:ext uri="{BB962C8B-B14F-4D97-AF65-F5344CB8AC3E}">
        <p14:creationId xmlns:p14="http://schemas.microsoft.com/office/powerpoint/2010/main" val="1237366694"/>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Revelation 2 &amp; 3 is a subtitle box you can edit.</a:t>
            </a:r>
          </a:p>
        </p:txBody>
      </p:sp>
      <p:sp>
        <p:nvSpPr>
          <p:cNvPr id="4" name="Slide Number Placeholder 3"/>
          <p:cNvSpPr>
            <a:spLocks noGrp="1"/>
          </p:cNvSpPr>
          <p:nvPr>
            <p:ph type="sldNum" sz="quarter" idx="5"/>
          </p:nvPr>
        </p:nvSpPr>
        <p:spPr/>
        <p:txBody>
          <a:bodyPr/>
          <a:lstStyle/>
          <a:p>
            <a:fld id="{D993AF6B-0EC3-474E-A258-91555E03790D}" type="slidenum">
              <a:rPr lang="en-US" smtClean="0"/>
              <a:t>1</a:t>
            </a:fld>
            <a:endParaRPr lang="en-US"/>
          </a:p>
        </p:txBody>
      </p:sp>
    </p:spTree>
    <p:extLst>
      <p:ext uri="{BB962C8B-B14F-4D97-AF65-F5344CB8AC3E}">
        <p14:creationId xmlns:p14="http://schemas.microsoft.com/office/powerpoint/2010/main" val="3230808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Revelation 2 &amp; 3 is a subtitle box you can edit.</a:t>
            </a:r>
          </a:p>
        </p:txBody>
      </p:sp>
      <p:sp>
        <p:nvSpPr>
          <p:cNvPr id="4" name="Slide Number Placeholder 3"/>
          <p:cNvSpPr>
            <a:spLocks noGrp="1"/>
          </p:cNvSpPr>
          <p:nvPr>
            <p:ph type="sldNum" sz="quarter" idx="5"/>
          </p:nvPr>
        </p:nvSpPr>
        <p:spPr/>
        <p:txBody>
          <a:bodyPr/>
          <a:lstStyle/>
          <a:p>
            <a:fld id="{D993AF6B-0EC3-474E-A258-91555E03790D}" type="slidenum">
              <a:rPr lang="en-US" smtClean="0"/>
              <a:t>9</a:t>
            </a:fld>
            <a:endParaRPr lang="en-US"/>
          </a:p>
        </p:txBody>
      </p:sp>
    </p:spTree>
    <p:extLst>
      <p:ext uri="{BB962C8B-B14F-4D97-AF65-F5344CB8AC3E}">
        <p14:creationId xmlns:p14="http://schemas.microsoft.com/office/powerpoint/2010/main" val="3287308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70EE36F-9251-0B49-954C-2B7178B5942F}" type="datetimeFigureOut">
              <a:rPr lang="en-US" smtClean="0"/>
              <a:t>12/19/2021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267F98-D76F-4249-987D-C121C5C7AE83}" type="slidenum">
              <a:rPr lang="en-US" smtClean="0"/>
              <a:t>‹#›</a:t>
            </a:fld>
            <a:endParaRPr lang="en-US"/>
          </a:p>
        </p:txBody>
      </p:sp>
    </p:spTree>
    <p:extLst>
      <p:ext uri="{BB962C8B-B14F-4D97-AF65-F5344CB8AC3E}">
        <p14:creationId xmlns:p14="http://schemas.microsoft.com/office/powerpoint/2010/main" val="1516826215"/>
      </p:ext>
    </p:extLst>
  </p:cSld>
  <p:clrMapOvr>
    <a:masterClrMapping/>
  </p:clrMapOvr>
  <p:transition spd="med">
    <p:strips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0EE36F-9251-0B49-954C-2B7178B5942F}" type="datetimeFigureOut">
              <a:rPr lang="en-US" smtClean="0"/>
              <a:t>12/19/2021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267F98-D76F-4249-987D-C121C5C7AE83}" type="slidenum">
              <a:rPr lang="en-US" smtClean="0"/>
              <a:t>‹#›</a:t>
            </a:fld>
            <a:endParaRPr lang="en-US"/>
          </a:p>
        </p:txBody>
      </p:sp>
    </p:spTree>
    <p:extLst>
      <p:ext uri="{BB962C8B-B14F-4D97-AF65-F5344CB8AC3E}">
        <p14:creationId xmlns:p14="http://schemas.microsoft.com/office/powerpoint/2010/main" val="4079536619"/>
      </p:ext>
    </p:extLst>
  </p:cSld>
  <p:clrMapOvr>
    <a:masterClrMapping/>
  </p:clrMapOvr>
  <p:transition spd="med">
    <p:strips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0EE36F-9251-0B49-954C-2B7178B5942F}" type="datetimeFigureOut">
              <a:rPr lang="en-US" smtClean="0"/>
              <a:t>12/19/2021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267F98-D76F-4249-987D-C121C5C7AE83}" type="slidenum">
              <a:rPr lang="en-US" smtClean="0"/>
              <a:t>‹#›</a:t>
            </a:fld>
            <a:endParaRPr lang="en-US"/>
          </a:p>
        </p:txBody>
      </p:sp>
    </p:spTree>
    <p:extLst>
      <p:ext uri="{BB962C8B-B14F-4D97-AF65-F5344CB8AC3E}">
        <p14:creationId xmlns:p14="http://schemas.microsoft.com/office/powerpoint/2010/main" val="788050664"/>
      </p:ext>
    </p:extLst>
  </p:cSld>
  <p:clrMapOvr>
    <a:masterClrMapping/>
  </p:clrMapOvr>
  <p:transition spd="med">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3200">
                <a:solidFill>
                  <a:schemeClr val="bg1"/>
                </a:solidFill>
              </a:defRPr>
            </a:lvl1pPr>
            <a:lvl2pPr>
              <a:defRPr sz="28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70EE36F-9251-0B49-954C-2B7178B5942F}" type="datetimeFigureOut">
              <a:rPr lang="en-US" smtClean="0"/>
              <a:t>12/19/2021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267F98-D76F-4249-987D-C121C5C7AE83}" type="slidenum">
              <a:rPr lang="en-US" smtClean="0"/>
              <a:t>‹#›</a:t>
            </a:fld>
            <a:endParaRPr lang="en-US"/>
          </a:p>
        </p:txBody>
      </p:sp>
    </p:spTree>
    <p:extLst>
      <p:ext uri="{BB962C8B-B14F-4D97-AF65-F5344CB8AC3E}">
        <p14:creationId xmlns:p14="http://schemas.microsoft.com/office/powerpoint/2010/main" val="2831067099"/>
      </p:ext>
    </p:extLst>
  </p:cSld>
  <p:clrMapOvr>
    <a:masterClrMapping/>
  </p:clrMapOvr>
  <p:transition spd="med">
    <p:strips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70EE36F-9251-0B49-954C-2B7178B5942F}" type="datetimeFigureOut">
              <a:rPr lang="en-US" smtClean="0"/>
              <a:t>12/19/2021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267F98-D76F-4249-987D-C121C5C7AE83}" type="slidenum">
              <a:rPr lang="en-US" smtClean="0"/>
              <a:t>‹#›</a:t>
            </a:fld>
            <a:endParaRPr lang="en-US"/>
          </a:p>
        </p:txBody>
      </p:sp>
    </p:spTree>
    <p:extLst>
      <p:ext uri="{BB962C8B-B14F-4D97-AF65-F5344CB8AC3E}">
        <p14:creationId xmlns:p14="http://schemas.microsoft.com/office/powerpoint/2010/main" val="3674679405"/>
      </p:ext>
    </p:extLst>
  </p:cSld>
  <p:clrMapOvr>
    <a:masterClrMapping/>
  </p:clrMapOvr>
  <p:transition spd="med">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70EE36F-9251-0B49-954C-2B7178B5942F}" type="datetimeFigureOut">
              <a:rPr lang="en-US" smtClean="0"/>
              <a:t>12/19/2021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267F98-D76F-4249-987D-C121C5C7AE83}" type="slidenum">
              <a:rPr lang="en-US" smtClean="0"/>
              <a:t>‹#›</a:t>
            </a:fld>
            <a:endParaRPr lang="en-US"/>
          </a:p>
        </p:txBody>
      </p:sp>
    </p:spTree>
    <p:extLst>
      <p:ext uri="{BB962C8B-B14F-4D97-AF65-F5344CB8AC3E}">
        <p14:creationId xmlns:p14="http://schemas.microsoft.com/office/powerpoint/2010/main" val="4144961369"/>
      </p:ext>
    </p:extLst>
  </p:cSld>
  <p:clrMapOvr>
    <a:masterClrMapping/>
  </p:clrMapOvr>
  <p:transition spd="med">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0EE36F-9251-0B49-954C-2B7178B5942F}" type="datetimeFigureOut">
              <a:rPr lang="en-US" smtClean="0"/>
              <a:t>12/19/2021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267F98-D76F-4249-987D-C121C5C7AE83}" type="slidenum">
              <a:rPr lang="en-US" smtClean="0"/>
              <a:t>‹#›</a:t>
            </a:fld>
            <a:endParaRPr lang="en-US"/>
          </a:p>
        </p:txBody>
      </p:sp>
    </p:spTree>
    <p:extLst>
      <p:ext uri="{BB962C8B-B14F-4D97-AF65-F5344CB8AC3E}">
        <p14:creationId xmlns:p14="http://schemas.microsoft.com/office/powerpoint/2010/main" val="1086538333"/>
      </p:ext>
    </p:extLst>
  </p:cSld>
  <p:clrMapOvr>
    <a:masterClrMapping/>
  </p:clrMapOvr>
  <p:transition spd="med">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70EE36F-9251-0B49-954C-2B7178B5942F}" type="datetimeFigureOut">
              <a:rPr lang="en-US" smtClean="0"/>
              <a:t>12/19/2021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267F98-D76F-4249-987D-C121C5C7AE83}" type="slidenum">
              <a:rPr lang="en-US" smtClean="0"/>
              <a:t>‹#›</a:t>
            </a:fld>
            <a:endParaRPr lang="en-US"/>
          </a:p>
        </p:txBody>
      </p:sp>
    </p:spTree>
    <p:extLst>
      <p:ext uri="{BB962C8B-B14F-4D97-AF65-F5344CB8AC3E}">
        <p14:creationId xmlns:p14="http://schemas.microsoft.com/office/powerpoint/2010/main" val="1460807985"/>
      </p:ext>
    </p:extLst>
  </p:cSld>
  <p:clrMapOvr>
    <a:masterClrMapping/>
  </p:clrMapOvr>
  <p:transition spd="med">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0EE36F-9251-0B49-954C-2B7178B5942F}" type="datetimeFigureOut">
              <a:rPr lang="en-US" smtClean="0"/>
              <a:t>12/19/2021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267F98-D76F-4249-987D-C121C5C7AE83}" type="slidenum">
              <a:rPr lang="en-US" smtClean="0"/>
              <a:t>‹#›</a:t>
            </a:fld>
            <a:endParaRPr lang="en-US"/>
          </a:p>
        </p:txBody>
      </p:sp>
    </p:spTree>
    <p:extLst>
      <p:ext uri="{BB962C8B-B14F-4D97-AF65-F5344CB8AC3E}">
        <p14:creationId xmlns:p14="http://schemas.microsoft.com/office/powerpoint/2010/main" val="4273595200"/>
      </p:ext>
    </p:extLst>
  </p:cSld>
  <p:clrMapOvr>
    <a:masterClrMapping/>
  </p:clrMapOvr>
  <p:transition spd="med">
    <p:strips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70EE36F-9251-0B49-954C-2B7178B5942F}" type="datetimeFigureOut">
              <a:rPr lang="en-US" smtClean="0"/>
              <a:t>12/19/2021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267F98-D76F-4249-987D-C121C5C7AE83}" type="slidenum">
              <a:rPr lang="en-US" smtClean="0"/>
              <a:t>‹#›</a:t>
            </a:fld>
            <a:endParaRPr lang="en-US"/>
          </a:p>
        </p:txBody>
      </p:sp>
    </p:spTree>
    <p:extLst>
      <p:ext uri="{BB962C8B-B14F-4D97-AF65-F5344CB8AC3E}">
        <p14:creationId xmlns:p14="http://schemas.microsoft.com/office/powerpoint/2010/main" val="2203716559"/>
      </p:ext>
    </p:extLst>
  </p:cSld>
  <p:clrMapOvr>
    <a:masterClrMapping/>
  </p:clrMapOvr>
  <p:transition spd="med">
    <p:strips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70EE36F-9251-0B49-954C-2B7178B5942F}" type="datetimeFigureOut">
              <a:rPr lang="en-US" smtClean="0"/>
              <a:t>12/19/2021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267F98-D76F-4249-987D-C121C5C7AE83}" type="slidenum">
              <a:rPr lang="en-US" smtClean="0"/>
              <a:t>‹#›</a:t>
            </a:fld>
            <a:endParaRPr lang="en-US"/>
          </a:p>
        </p:txBody>
      </p:sp>
    </p:spTree>
    <p:extLst>
      <p:ext uri="{BB962C8B-B14F-4D97-AF65-F5344CB8AC3E}">
        <p14:creationId xmlns:p14="http://schemas.microsoft.com/office/powerpoint/2010/main" val="1029727579"/>
      </p:ext>
    </p:extLst>
  </p:cSld>
  <p:clrMapOvr>
    <a:masterClrMapping/>
  </p:clrMapOvr>
  <p:transition spd="med">
    <p:strips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D70EE36F-9251-0B49-954C-2B7178B5942F}" type="datetimeFigureOut">
              <a:rPr lang="en-US" smtClean="0"/>
              <a:t>12/19/2021</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F4267F98-D76F-4249-987D-C121C5C7AE83}" type="slidenum">
              <a:rPr lang="en-US" smtClean="0"/>
              <a:t>‹#›</a:t>
            </a:fld>
            <a:endParaRPr lang="en-US"/>
          </a:p>
        </p:txBody>
      </p:sp>
    </p:spTree>
    <p:extLst>
      <p:ext uri="{BB962C8B-B14F-4D97-AF65-F5344CB8AC3E}">
        <p14:creationId xmlns:p14="http://schemas.microsoft.com/office/powerpoint/2010/main" val="22304323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strips dir="rd"/>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9C0094D-6B67-1D43-A193-1AD857F14370}"/>
              </a:ext>
            </a:extLst>
          </p:cNvPr>
          <p:cNvPicPr>
            <a:picLocks noChangeAspect="1"/>
          </p:cNvPicPr>
          <p:nvPr/>
        </p:nvPicPr>
        <p:blipFill>
          <a:blip r:embed="rId3"/>
          <a:stretch>
            <a:fillRect/>
          </a:stretch>
        </p:blipFill>
        <p:spPr>
          <a:xfrm>
            <a:off x="0" y="0"/>
            <a:ext cx="9144000" cy="5715000"/>
          </a:xfrm>
          <a:prstGeom prst="rect">
            <a:avLst/>
          </a:prstGeom>
        </p:spPr>
      </p:pic>
      <p:sp>
        <p:nvSpPr>
          <p:cNvPr id="2" name="Title 1">
            <a:extLst>
              <a:ext uri="{FF2B5EF4-FFF2-40B4-BE49-F238E27FC236}">
                <a16:creationId xmlns:a16="http://schemas.microsoft.com/office/drawing/2014/main" id="{B7372055-46AF-464C-A37D-CF058FC1B3C1}"/>
              </a:ext>
            </a:extLst>
          </p:cNvPr>
          <p:cNvSpPr>
            <a:spLocks noGrp="1"/>
          </p:cNvSpPr>
          <p:nvPr>
            <p:ph type="ctrTitle"/>
          </p:nvPr>
        </p:nvSpPr>
        <p:spPr>
          <a:xfrm>
            <a:off x="1143000" y="3651347"/>
            <a:ext cx="6858000" cy="1373945"/>
          </a:xfrm>
        </p:spPr>
        <p:txBody>
          <a:bodyPr>
            <a:normAutofit fontScale="90000"/>
          </a:bodyPr>
          <a:lstStyle/>
          <a:p>
            <a:r>
              <a:rPr lang="en-US" sz="3600" dirty="0">
                <a:solidFill>
                  <a:schemeClr val="bg1"/>
                </a:solidFill>
                <a:latin typeface="Baskerville" panose="02020502070401020303" pitchFamily="18" charset="0"/>
                <a:ea typeface="Baskerville" panose="02020502070401020303" pitchFamily="18" charset="0"/>
              </a:rPr>
              <a:t>Revelation 2 &amp; 3</a:t>
            </a:r>
            <a:br>
              <a:rPr lang="en-US" sz="3600" dirty="0">
                <a:solidFill>
                  <a:schemeClr val="bg1"/>
                </a:solidFill>
                <a:latin typeface="Baskerville" panose="02020502070401020303" pitchFamily="18" charset="0"/>
                <a:ea typeface="Baskerville" panose="02020502070401020303" pitchFamily="18" charset="0"/>
              </a:rPr>
            </a:br>
            <a:br>
              <a:rPr lang="en-US" sz="3600" dirty="0">
                <a:solidFill>
                  <a:schemeClr val="bg1"/>
                </a:solidFill>
                <a:latin typeface="Baskerville" panose="02020502070401020303" pitchFamily="18" charset="0"/>
                <a:ea typeface="Baskerville" panose="02020502070401020303" pitchFamily="18" charset="0"/>
              </a:rPr>
            </a:br>
            <a:r>
              <a:rPr lang="en-US" sz="3600" b="1" dirty="0">
                <a:solidFill>
                  <a:srgbClr val="996633"/>
                </a:solidFill>
                <a:latin typeface="Baskerville" panose="02020502070401020303" pitchFamily="18" charset="0"/>
                <a:ea typeface="Baskerville" panose="02020502070401020303" pitchFamily="18" charset="0"/>
              </a:rPr>
              <a:t>To the church at Pergamum</a:t>
            </a:r>
          </a:p>
        </p:txBody>
      </p:sp>
    </p:spTree>
    <p:extLst>
      <p:ext uri="{BB962C8B-B14F-4D97-AF65-F5344CB8AC3E}">
        <p14:creationId xmlns:p14="http://schemas.microsoft.com/office/powerpoint/2010/main" val="2703217427"/>
      </p:ext>
    </p:extLst>
  </p:cSld>
  <p:clrMapOvr>
    <a:masterClrMapping/>
  </p:clrMapOvr>
  <p:transition spd="med">
    <p:strips dir="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7346B-D339-1445-B42B-D9D80F89E952}"/>
              </a:ext>
            </a:extLst>
          </p:cNvPr>
          <p:cNvSpPr>
            <a:spLocks noGrp="1"/>
          </p:cNvSpPr>
          <p:nvPr>
            <p:ph type="title"/>
          </p:nvPr>
        </p:nvSpPr>
        <p:spPr>
          <a:xfrm>
            <a:off x="628650" y="54712"/>
            <a:ext cx="8343412" cy="703384"/>
          </a:xfrm>
        </p:spPr>
        <p:txBody>
          <a:bodyPr/>
          <a:lstStyle/>
          <a:p>
            <a:pPr algn="r"/>
            <a:r>
              <a:rPr lang="en-US" b="1" u="sng" dirty="0">
                <a:solidFill>
                  <a:srgbClr val="FFFFCC"/>
                </a:solidFill>
              </a:rPr>
              <a:t>To the church at Pergamum</a:t>
            </a:r>
          </a:p>
        </p:txBody>
      </p:sp>
      <p:sp>
        <p:nvSpPr>
          <p:cNvPr id="3" name="Content Placeholder 2">
            <a:extLst>
              <a:ext uri="{FF2B5EF4-FFF2-40B4-BE49-F238E27FC236}">
                <a16:creationId xmlns:a16="http://schemas.microsoft.com/office/drawing/2014/main" id="{52BE7E8F-68F1-244C-8EB8-A653AC67C885}"/>
              </a:ext>
            </a:extLst>
          </p:cNvPr>
          <p:cNvSpPr>
            <a:spLocks noGrp="1"/>
          </p:cNvSpPr>
          <p:nvPr>
            <p:ph idx="1"/>
          </p:nvPr>
        </p:nvSpPr>
        <p:spPr>
          <a:xfrm>
            <a:off x="70338" y="601788"/>
            <a:ext cx="8901724" cy="5113211"/>
          </a:xfrm>
        </p:spPr>
        <p:txBody>
          <a:bodyPr>
            <a:noAutofit/>
          </a:bodyPr>
          <a:lstStyle/>
          <a:p>
            <a:pPr marL="0" marR="0">
              <a:lnSpc>
                <a:spcPct val="107000"/>
              </a:lnSpc>
              <a:spcBef>
                <a:spcPts val="0"/>
              </a:spcBef>
              <a:spcAft>
                <a:spcPts val="800"/>
              </a:spcAft>
            </a:pPr>
            <a:r>
              <a:rPr lang="en-US" sz="2200" i="1" baseline="30000" dirty="0">
                <a:effectLst/>
                <a:latin typeface="Calibri" panose="020F0502020204030204" pitchFamily="34" charset="0"/>
                <a:ea typeface="Calibri" panose="020F0502020204030204" pitchFamily="34" charset="0"/>
                <a:cs typeface="Times New Roman" panose="02020603050405020304" pitchFamily="18" charset="0"/>
              </a:rPr>
              <a:t>12</a:t>
            </a:r>
            <a:r>
              <a:rPr lang="en-US" sz="2200" i="1" dirty="0">
                <a:effectLst/>
                <a:latin typeface="Calibri" panose="020F0502020204030204" pitchFamily="34" charset="0"/>
                <a:ea typeface="Calibri" panose="020F0502020204030204" pitchFamily="34" charset="0"/>
                <a:cs typeface="Times New Roman" panose="02020603050405020304" pitchFamily="18" charset="0"/>
              </a:rPr>
              <a:t> “And to the angel of the church in Pergamum write: ‘The words of him who has the sharp two-edged sword.</a:t>
            </a:r>
            <a:br>
              <a:rPr lang="en-US" sz="2200" i="1" dirty="0">
                <a:effectLst/>
                <a:latin typeface="Calibri" panose="020F0502020204030204" pitchFamily="34" charset="0"/>
                <a:ea typeface="Calibri" panose="020F0502020204030204" pitchFamily="34" charset="0"/>
                <a:cs typeface="Times New Roman" panose="02020603050405020304" pitchFamily="18" charset="0"/>
              </a:rPr>
            </a:br>
            <a:r>
              <a:rPr lang="en-US" sz="2200" i="1" baseline="30000" dirty="0">
                <a:effectLst/>
                <a:latin typeface="Calibri" panose="020F0502020204030204" pitchFamily="34" charset="0"/>
                <a:ea typeface="Calibri" panose="020F0502020204030204" pitchFamily="34" charset="0"/>
                <a:cs typeface="Times New Roman" panose="02020603050405020304" pitchFamily="18" charset="0"/>
              </a:rPr>
              <a:t>13</a:t>
            </a:r>
            <a:r>
              <a:rPr lang="en-US" sz="2200" i="1" dirty="0">
                <a:effectLst/>
                <a:latin typeface="Calibri" panose="020F0502020204030204" pitchFamily="34" charset="0"/>
                <a:ea typeface="Calibri" panose="020F0502020204030204" pitchFamily="34" charset="0"/>
                <a:cs typeface="Times New Roman" panose="02020603050405020304" pitchFamily="18" charset="0"/>
              </a:rPr>
              <a:t> “‘I know where you dwell, where Satan's throne is. Yet you hold fast my name, and you did not deny my faith even in the days of Antipas my faithful witness, who was killed among you, where Satan dwells. </a:t>
            </a:r>
            <a:r>
              <a:rPr lang="en-US" sz="2200" i="1" baseline="30000" dirty="0">
                <a:effectLst/>
                <a:latin typeface="Calibri" panose="020F0502020204030204" pitchFamily="34" charset="0"/>
                <a:ea typeface="Calibri" panose="020F0502020204030204" pitchFamily="34" charset="0"/>
                <a:cs typeface="Times New Roman" panose="02020603050405020304" pitchFamily="18" charset="0"/>
              </a:rPr>
              <a:t>14</a:t>
            </a:r>
            <a:r>
              <a:rPr lang="en-US" sz="2200" i="1" dirty="0">
                <a:effectLst/>
                <a:latin typeface="Calibri" panose="020F0502020204030204" pitchFamily="34" charset="0"/>
                <a:ea typeface="Calibri" panose="020F0502020204030204" pitchFamily="34" charset="0"/>
                <a:cs typeface="Times New Roman" panose="02020603050405020304" pitchFamily="18" charset="0"/>
              </a:rPr>
              <a:t> But I have a few things against you: you have some there who hold the teaching of Balaam, who taught </a:t>
            </a:r>
            <a:r>
              <a:rPr lang="en-US" sz="2200" i="1" dirty="0" err="1">
                <a:effectLst/>
                <a:latin typeface="Calibri" panose="020F0502020204030204" pitchFamily="34" charset="0"/>
                <a:ea typeface="Calibri" panose="020F0502020204030204" pitchFamily="34" charset="0"/>
                <a:cs typeface="Times New Roman" panose="02020603050405020304" pitchFamily="18" charset="0"/>
              </a:rPr>
              <a:t>Balak</a:t>
            </a:r>
            <a:r>
              <a:rPr lang="en-US" sz="2200" i="1" dirty="0">
                <a:effectLst/>
                <a:latin typeface="Calibri" panose="020F0502020204030204" pitchFamily="34" charset="0"/>
                <a:ea typeface="Calibri" panose="020F0502020204030204" pitchFamily="34" charset="0"/>
                <a:cs typeface="Times New Roman" panose="02020603050405020304" pitchFamily="18" charset="0"/>
              </a:rPr>
              <a:t> to put a stumbling block before the sons of Israel, so that they might eat food sacrificed to idols and practice sexual immorality. </a:t>
            </a:r>
            <a:r>
              <a:rPr lang="en-US" sz="2200" i="1" baseline="30000" dirty="0">
                <a:effectLst/>
                <a:latin typeface="Calibri" panose="020F0502020204030204" pitchFamily="34" charset="0"/>
                <a:ea typeface="Calibri" panose="020F0502020204030204" pitchFamily="34" charset="0"/>
                <a:cs typeface="Times New Roman" panose="02020603050405020304" pitchFamily="18" charset="0"/>
              </a:rPr>
              <a:t>15</a:t>
            </a:r>
            <a:r>
              <a:rPr lang="en-US" sz="2200" i="1" dirty="0">
                <a:effectLst/>
                <a:latin typeface="Calibri" panose="020F0502020204030204" pitchFamily="34" charset="0"/>
                <a:ea typeface="Calibri" panose="020F0502020204030204" pitchFamily="34" charset="0"/>
                <a:cs typeface="Times New Roman" panose="02020603050405020304" pitchFamily="18" charset="0"/>
              </a:rPr>
              <a:t> So also you have some who hold the teaching of the Nicolaitans. </a:t>
            </a:r>
            <a:r>
              <a:rPr lang="en-US" sz="2200" i="1" baseline="30000" dirty="0">
                <a:effectLst/>
                <a:latin typeface="Calibri" panose="020F0502020204030204" pitchFamily="34" charset="0"/>
                <a:ea typeface="Calibri" panose="020F0502020204030204" pitchFamily="34" charset="0"/>
                <a:cs typeface="Times New Roman" panose="02020603050405020304" pitchFamily="18" charset="0"/>
              </a:rPr>
              <a:t>16</a:t>
            </a:r>
            <a:r>
              <a:rPr lang="en-US" sz="2200" i="1" dirty="0">
                <a:effectLst/>
                <a:latin typeface="Calibri" panose="020F0502020204030204" pitchFamily="34" charset="0"/>
                <a:ea typeface="Calibri" panose="020F0502020204030204" pitchFamily="34" charset="0"/>
                <a:cs typeface="Times New Roman" panose="02020603050405020304" pitchFamily="18" charset="0"/>
              </a:rPr>
              <a:t> Therefore repent. If not, I will come to you soon and war against them with the sword of my mouth. </a:t>
            </a:r>
            <a:r>
              <a:rPr lang="en-US" sz="2200" i="1" baseline="30000" dirty="0">
                <a:effectLst/>
                <a:latin typeface="Calibri" panose="020F0502020204030204" pitchFamily="34" charset="0"/>
                <a:ea typeface="Calibri" panose="020F0502020204030204" pitchFamily="34" charset="0"/>
                <a:cs typeface="Times New Roman" panose="02020603050405020304" pitchFamily="18" charset="0"/>
              </a:rPr>
              <a:t>17</a:t>
            </a:r>
            <a:r>
              <a:rPr lang="en-US" sz="2200" i="1" dirty="0">
                <a:effectLst/>
                <a:latin typeface="Calibri" panose="020F0502020204030204" pitchFamily="34" charset="0"/>
                <a:ea typeface="Calibri" panose="020F0502020204030204" pitchFamily="34" charset="0"/>
                <a:cs typeface="Times New Roman" panose="02020603050405020304" pitchFamily="18" charset="0"/>
              </a:rPr>
              <a:t> He who has an ear, let him hear what the Spirit says to the churches. To the one who conquers I will give some of the hidden manna, and I will give him a white stone, with a new name written on the stone that no one knows except the one who receives it.’ </a:t>
            </a:r>
            <a:r>
              <a:rPr lang="en-US" sz="2200" i="1" dirty="0">
                <a:solidFill>
                  <a:srgbClr val="FFFFCC"/>
                </a:solidFill>
                <a:effectLst/>
                <a:latin typeface="Calibri" panose="020F0502020204030204" pitchFamily="34" charset="0"/>
                <a:ea typeface="Calibri" panose="020F0502020204030204" pitchFamily="34" charset="0"/>
                <a:cs typeface="Times New Roman" panose="02020603050405020304" pitchFamily="18" charset="0"/>
              </a:rPr>
              <a:t>Revelation 2:12-17</a:t>
            </a:r>
            <a:endParaRPr lang="en-US" sz="2200" dirty="0">
              <a:solidFill>
                <a:srgbClr val="FFFFCC"/>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18068201"/>
      </p:ext>
    </p:extLst>
  </p:cSld>
  <p:clrMapOvr>
    <a:masterClrMapping/>
  </p:clrMapOvr>
  <p:transition spd="med">
    <p:strips dir="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301A62E-8B84-2A4B-B16F-C5C8FA4AAD13}"/>
              </a:ext>
            </a:extLst>
          </p:cNvPr>
          <p:cNvPicPr>
            <a:picLocks noChangeAspect="1"/>
          </p:cNvPicPr>
          <p:nvPr/>
        </p:nvPicPr>
        <p:blipFill>
          <a:blip r:embed="rId2"/>
          <a:stretch>
            <a:fillRect/>
          </a:stretch>
        </p:blipFill>
        <p:spPr>
          <a:xfrm>
            <a:off x="0" y="0"/>
            <a:ext cx="9144000" cy="5715000"/>
          </a:xfrm>
          <a:prstGeom prst="rect">
            <a:avLst/>
          </a:prstGeom>
        </p:spPr>
      </p:pic>
      <p:sp>
        <p:nvSpPr>
          <p:cNvPr id="6" name="Title 5">
            <a:extLst>
              <a:ext uri="{FF2B5EF4-FFF2-40B4-BE49-F238E27FC236}">
                <a16:creationId xmlns:a16="http://schemas.microsoft.com/office/drawing/2014/main" id="{BDA486B5-114D-BB48-B1FB-462DE443AD8C}"/>
              </a:ext>
            </a:extLst>
          </p:cNvPr>
          <p:cNvSpPr>
            <a:spLocks noGrp="1"/>
          </p:cNvSpPr>
          <p:nvPr>
            <p:ph type="title"/>
          </p:nvPr>
        </p:nvSpPr>
        <p:spPr>
          <a:xfrm>
            <a:off x="628650" y="304271"/>
            <a:ext cx="7886700" cy="547606"/>
          </a:xfrm>
        </p:spPr>
        <p:txBody>
          <a:bodyPr>
            <a:normAutofit fontScale="90000"/>
          </a:bodyPr>
          <a:lstStyle/>
          <a:p>
            <a:pPr algn="r"/>
            <a:r>
              <a:rPr lang="en-US" sz="4000" b="1" u="sng" dirty="0">
                <a:solidFill>
                  <a:schemeClr val="bg1"/>
                </a:solidFill>
                <a:latin typeface="+mn-lt"/>
              </a:rPr>
              <a:t>Pergamum – The City</a:t>
            </a:r>
          </a:p>
        </p:txBody>
      </p:sp>
      <p:sp>
        <p:nvSpPr>
          <p:cNvPr id="2" name="Content Placeholder 1">
            <a:extLst>
              <a:ext uri="{FF2B5EF4-FFF2-40B4-BE49-F238E27FC236}">
                <a16:creationId xmlns:a16="http://schemas.microsoft.com/office/drawing/2014/main" id="{1AA02FC8-8B6D-4EAB-A3A1-ED52AC873E86}"/>
              </a:ext>
            </a:extLst>
          </p:cNvPr>
          <p:cNvSpPr>
            <a:spLocks noGrp="1"/>
          </p:cNvSpPr>
          <p:nvPr>
            <p:ph idx="1"/>
          </p:nvPr>
        </p:nvSpPr>
        <p:spPr>
          <a:xfrm>
            <a:off x="164123" y="906585"/>
            <a:ext cx="8612553" cy="4618891"/>
          </a:xfrm>
        </p:spPr>
        <p:txBody>
          <a:bodyPr>
            <a:normAutofit/>
          </a:bodyPr>
          <a:lstStyle/>
          <a:p>
            <a:r>
              <a:rPr lang="en-US" sz="2400" b="1" dirty="0">
                <a:solidFill>
                  <a:srgbClr val="FFFFCC"/>
                </a:solidFill>
                <a:effectLst/>
                <a:latin typeface="Calibri" panose="020F0502020204030204" pitchFamily="34" charset="0"/>
                <a:ea typeface="Times New Roman" panose="02020603050405020304" pitchFamily="18" charset="0"/>
              </a:rPr>
              <a:t>First,</a:t>
            </a:r>
            <a:r>
              <a:rPr lang="en-US" sz="2400" dirty="0">
                <a:solidFill>
                  <a:srgbClr val="FFFFCC"/>
                </a:solidFill>
                <a:effectLst/>
                <a:latin typeface="Calibri" panose="020F0502020204030204" pitchFamily="34" charset="0"/>
                <a:ea typeface="Times New Roman" panose="02020603050405020304" pitchFamily="18" charset="0"/>
              </a:rPr>
              <a:t> it was an </a:t>
            </a:r>
            <a:r>
              <a:rPr lang="en-US" sz="2400" b="1" dirty="0">
                <a:solidFill>
                  <a:srgbClr val="FFFFCC"/>
                </a:solidFill>
                <a:effectLst/>
                <a:latin typeface="Calibri" panose="020F0502020204030204" pitchFamily="34" charset="0"/>
                <a:ea typeface="Times New Roman" panose="02020603050405020304" pitchFamily="18" charset="0"/>
              </a:rPr>
              <a:t>Intellectual </a:t>
            </a:r>
            <a:r>
              <a:rPr lang="en-US" sz="2400" b="1" dirty="0">
                <a:solidFill>
                  <a:srgbClr val="FFFFCC"/>
                </a:solidFill>
                <a:latin typeface="Calibri" panose="020F0502020204030204" pitchFamily="34" charset="0"/>
                <a:ea typeface="Times New Roman" panose="02020603050405020304" pitchFamily="18" charset="0"/>
              </a:rPr>
              <a:t>C</a:t>
            </a:r>
            <a:r>
              <a:rPr lang="en-US" sz="2400" b="1" dirty="0">
                <a:solidFill>
                  <a:srgbClr val="FFFFCC"/>
                </a:solidFill>
                <a:effectLst/>
                <a:latin typeface="Calibri" panose="020F0502020204030204" pitchFamily="34" charset="0"/>
                <a:ea typeface="Times New Roman" panose="02020603050405020304" pitchFamily="18" charset="0"/>
              </a:rPr>
              <a:t>enter </a:t>
            </a:r>
          </a:p>
          <a:p>
            <a:r>
              <a:rPr lang="en-US" sz="2400" b="1" dirty="0">
                <a:solidFill>
                  <a:srgbClr val="FFFFCC"/>
                </a:solidFill>
                <a:effectLst/>
                <a:latin typeface="Calibri" panose="020F0502020204030204" pitchFamily="34" charset="0"/>
                <a:ea typeface="Times New Roman" panose="02020603050405020304" pitchFamily="18" charset="0"/>
              </a:rPr>
              <a:t>Secondly</a:t>
            </a:r>
            <a:r>
              <a:rPr lang="en-US" sz="2400" dirty="0">
                <a:solidFill>
                  <a:srgbClr val="FFFFCC"/>
                </a:solidFill>
                <a:effectLst/>
                <a:latin typeface="Calibri" panose="020F0502020204030204" pitchFamily="34" charset="0"/>
                <a:ea typeface="Times New Roman" panose="02020603050405020304" pitchFamily="18" charset="0"/>
              </a:rPr>
              <a:t>, Pergamum was known for its </a:t>
            </a:r>
            <a:r>
              <a:rPr lang="en-US" sz="2400" b="1" dirty="0">
                <a:solidFill>
                  <a:srgbClr val="FFFFCC"/>
                </a:solidFill>
                <a:effectLst/>
                <a:latin typeface="Calibri" panose="020F0502020204030204" pitchFamily="34" charset="0"/>
                <a:ea typeface="Times New Roman" panose="02020603050405020304" pitchFamily="18" charset="0"/>
              </a:rPr>
              <a:t>Political Power </a:t>
            </a:r>
            <a:endParaRPr lang="en-US" sz="2400" b="1" dirty="0">
              <a:solidFill>
                <a:srgbClr val="FFFFCC"/>
              </a:solidFill>
              <a:latin typeface="Calibri" panose="020F0502020204030204" pitchFamily="34" charset="0"/>
              <a:ea typeface="Times New Roman" panose="02020603050405020304" pitchFamily="18" charset="0"/>
            </a:endParaRPr>
          </a:p>
          <a:p>
            <a:r>
              <a:rPr lang="en-US" sz="2400" b="1" dirty="0">
                <a:solidFill>
                  <a:srgbClr val="FFFFCC"/>
                </a:solidFill>
                <a:latin typeface="Calibri" panose="020F0502020204030204" pitchFamily="34" charset="0"/>
                <a:ea typeface="Times New Roman" panose="02020603050405020304" pitchFamily="18" charset="0"/>
              </a:rPr>
              <a:t>T</a:t>
            </a:r>
            <a:r>
              <a:rPr lang="en-US" sz="2400" b="1" dirty="0">
                <a:solidFill>
                  <a:srgbClr val="FFFFCC"/>
                </a:solidFill>
                <a:effectLst/>
                <a:latin typeface="Calibri" panose="020F0502020204030204" pitchFamily="34" charset="0"/>
                <a:ea typeface="Times New Roman" panose="02020603050405020304" pitchFamily="18" charset="0"/>
              </a:rPr>
              <a:t>hird</a:t>
            </a:r>
            <a:r>
              <a:rPr lang="en-US" sz="2400" dirty="0">
                <a:solidFill>
                  <a:srgbClr val="FFFFCC"/>
                </a:solidFill>
                <a:effectLst/>
                <a:latin typeface="Calibri" panose="020F0502020204030204" pitchFamily="34" charset="0"/>
                <a:ea typeface="Times New Roman" panose="02020603050405020304" pitchFamily="18" charset="0"/>
              </a:rPr>
              <a:t> Pergamum was </a:t>
            </a:r>
            <a:r>
              <a:rPr lang="en-US" sz="2400" dirty="0">
                <a:solidFill>
                  <a:srgbClr val="FFFFCC"/>
                </a:solidFill>
                <a:latin typeface="Calibri" panose="020F0502020204030204" pitchFamily="34" charset="0"/>
                <a:ea typeface="Times New Roman" panose="02020603050405020304" pitchFamily="18" charset="0"/>
              </a:rPr>
              <a:t>full of</a:t>
            </a:r>
            <a:r>
              <a:rPr lang="en-US" sz="2400" dirty="0">
                <a:solidFill>
                  <a:srgbClr val="FFFFCC"/>
                </a:solidFill>
                <a:effectLst/>
                <a:latin typeface="Calibri" panose="020F0502020204030204" pitchFamily="34" charset="0"/>
                <a:ea typeface="Times New Roman" panose="02020603050405020304" pitchFamily="18" charset="0"/>
              </a:rPr>
              <a:t> </a:t>
            </a:r>
            <a:r>
              <a:rPr lang="en-US" sz="2400" b="1" dirty="0">
                <a:solidFill>
                  <a:srgbClr val="FFFFCC"/>
                </a:solidFill>
                <a:latin typeface="Calibri" panose="020F0502020204030204" pitchFamily="34" charset="0"/>
                <a:ea typeface="Times New Roman" panose="02020603050405020304" pitchFamily="18" charset="0"/>
              </a:rPr>
              <a:t>P</a:t>
            </a:r>
            <a:r>
              <a:rPr lang="en-US" sz="2400" b="1" dirty="0">
                <a:solidFill>
                  <a:srgbClr val="FFFFCC"/>
                </a:solidFill>
                <a:effectLst/>
                <a:latin typeface="Calibri" panose="020F0502020204030204" pitchFamily="34" charset="0"/>
                <a:ea typeface="Times New Roman" panose="02020603050405020304" pitchFamily="18" charset="0"/>
              </a:rPr>
              <a:t>agan </a:t>
            </a:r>
            <a:r>
              <a:rPr lang="en-US" sz="2400" b="1" dirty="0">
                <a:solidFill>
                  <a:srgbClr val="FFFFCC"/>
                </a:solidFill>
                <a:latin typeface="Calibri" panose="020F0502020204030204" pitchFamily="34" charset="0"/>
                <a:ea typeface="Times New Roman" panose="02020603050405020304" pitchFamily="18" charset="0"/>
              </a:rPr>
              <a:t>T</a:t>
            </a:r>
            <a:r>
              <a:rPr lang="en-US" sz="2400" b="1" dirty="0">
                <a:solidFill>
                  <a:srgbClr val="FFFFCC"/>
                </a:solidFill>
                <a:effectLst/>
                <a:latin typeface="Calibri" panose="020F0502020204030204" pitchFamily="34" charset="0"/>
                <a:ea typeface="Times New Roman" panose="02020603050405020304" pitchFamily="18" charset="0"/>
              </a:rPr>
              <a:t>emples</a:t>
            </a:r>
            <a:r>
              <a:rPr lang="en-US" sz="2400" dirty="0">
                <a:solidFill>
                  <a:srgbClr val="FFFFCC"/>
                </a:solidFill>
                <a:effectLst/>
                <a:latin typeface="Calibri" panose="020F0502020204030204" pitchFamily="34" charset="0"/>
                <a:ea typeface="Times New Roman" panose="02020603050405020304" pitchFamily="18" charset="0"/>
              </a:rPr>
              <a:t>. </a:t>
            </a:r>
          </a:p>
          <a:p>
            <a:endParaRPr lang="en-US" sz="2400" dirty="0">
              <a:solidFill>
                <a:srgbClr val="000000"/>
              </a:solidFill>
              <a:latin typeface="Calibri" panose="020F0502020204030204" pitchFamily="34" charset="0"/>
              <a:ea typeface="Times New Roman" panose="02020603050405020304" pitchFamily="18" charset="0"/>
            </a:endParaRPr>
          </a:p>
          <a:p>
            <a:r>
              <a:rPr lang="en-US" sz="2400" b="1" dirty="0">
                <a:effectLst/>
                <a:latin typeface="Calibri" panose="020F0502020204030204" pitchFamily="34" charset="0"/>
                <a:ea typeface="Calibri" panose="020F0502020204030204" pitchFamily="34" charset="0"/>
              </a:rPr>
              <a:t>POLITICAL CENTER</a:t>
            </a:r>
          </a:p>
          <a:p>
            <a:r>
              <a:rPr lang="en-US" sz="2400" b="1" dirty="0">
                <a:effectLst/>
                <a:latin typeface="Calibri" panose="020F0502020204030204" pitchFamily="34" charset="0"/>
                <a:ea typeface="Calibri" panose="020F0502020204030204" pitchFamily="34" charset="0"/>
              </a:rPr>
              <a:t>IMMORALITY CENTER</a:t>
            </a:r>
            <a:r>
              <a:rPr lang="en-US" sz="2400" dirty="0">
                <a:effectLst/>
                <a:latin typeface="Calibri" panose="020F0502020204030204" pitchFamily="34" charset="0"/>
                <a:ea typeface="Calibri" panose="020F0502020204030204" pitchFamily="34" charset="0"/>
              </a:rPr>
              <a:t> </a:t>
            </a:r>
            <a:endParaRPr lang="en-US" sz="2400" dirty="0">
              <a:solidFill>
                <a:srgbClr val="000000"/>
              </a:solidFill>
              <a:effectLst/>
              <a:latin typeface="Calibri" panose="020F0502020204030204" pitchFamily="34" charset="0"/>
              <a:ea typeface="Calibri" panose="020F0502020204030204" pitchFamily="34" charset="0"/>
            </a:endParaRPr>
          </a:p>
          <a:p>
            <a:r>
              <a:rPr lang="en-US" sz="2400" b="1" dirty="0">
                <a:effectLst/>
                <a:latin typeface="Calibri" panose="020F0502020204030204" pitchFamily="34" charset="0"/>
                <a:ea typeface="Calibri" panose="020F0502020204030204" pitchFamily="34" charset="0"/>
              </a:rPr>
              <a:t>IDOLATRY CENTER</a:t>
            </a:r>
            <a:r>
              <a:rPr lang="en-US" sz="2400" dirty="0">
                <a:effectLst/>
                <a:latin typeface="Calibri" panose="020F0502020204030204" pitchFamily="34" charset="0"/>
                <a:ea typeface="Calibri" panose="020F0502020204030204" pitchFamily="34" charset="0"/>
              </a:rPr>
              <a:t> </a:t>
            </a:r>
            <a:endParaRPr lang="en-US" sz="2400" dirty="0">
              <a:solidFill>
                <a:srgbClr val="000000"/>
              </a:solidFill>
              <a:latin typeface="Calibri" panose="020F0502020204030204" pitchFamily="34" charset="0"/>
              <a:ea typeface="Calibri" panose="020F0502020204030204" pitchFamily="34" charset="0"/>
            </a:endParaRPr>
          </a:p>
          <a:p>
            <a:r>
              <a:rPr lang="en-US" sz="2400" b="1" dirty="0">
                <a:effectLst/>
                <a:latin typeface="Calibri" panose="020F0502020204030204" pitchFamily="34" charset="0"/>
                <a:ea typeface="Calibri" panose="020F0502020204030204" pitchFamily="34" charset="0"/>
              </a:rPr>
              <a:t>FALSE HEALING CENTER</a:t>
            </a:r>
            <a:r>
              <a:rPr lang="en-US" sz="2400" dirty="0">
                <a:effectLst/>
                <a:latin typeface="Calibri" panose="020F0502020204030204" pitchFamily="34" charset="0"/>
                <a:ea typeface="Calibri" panose="020F0502020204030204" pitchFamily="34" charset="0"/>
              </a:rPr>
              <a:t> </a:t>
            </a:r>
            <a:endParaRPr lang="en-US" sz="2400" dirty="0">
              <a:solidFill>
                <a:srgbClr val="000000"/>
              </a:solidFill>
              <a:effectLst/>
              <a:latin typeface="Calibri" panose="020F0502020204030204" pitchFamily="34" charset="0"/>
              <a:ea typeface="Calibri" panose="020F0502020204030204" pitchFamily="34" charset="0"/>
            </a:endParaRPr>
          </a:p>
          <a:p>
            <a:r>
              <a:rPr lang="en-US" sz="2400" b="1" dirty="0">
                <a:effectLst/>
                <a:latin typeface="Calibri" panose="020F0502020204030204" pitchFamily="34" charset="0"/>
                <a:ea typeface="Calibri" panose="020F0502020204030204" pitchFamily="34" charset="0"/>
              </a:rPr>
              <a:t>SATAN Throne was There!</a:t>
            </a:r>
            <a:r>
              <a:rPr lang="en-US" sz="2400" dirty="0">
                <a:solidFill>
                  <a:srgbClr val="000000"/>
                </a:solidFill>
                <a:effectLst/>
                <a:latin typeface="Calibri" panose="020F0502020204030204" pitchFamily="34" charset="0"/>
                <a:ea typeface="Times New Roman" panose="02020603050405020304" pitchFamily="18" charset="0"/>
              </a:rPr>
              <a:t> </a:t>
            </a:r>
          </a:p>
          <a:p>
            <a:endParaRPr lang="en-US" sz="2400" dirty="0"/>
          </a:p>
        </p:txBody>
      </p:sp>
      <p:pic>
        <p:nvPicPr>
          <p:cNvPr id="3" name="Picture 2">
            <a:extLst>
              <a:ext uri="{FF2B5EF4-FFF2-40B4-BE49-F238E27FC236}">
                <a16:creationId xmlns:a16="http://schemas.microsoft.com/office/drawing/2014/main" id="{53F40146-96D1-49C5-A0B8-65AC69BB938F}"/>
              </a:ext>
            </a:extLst>
          </p:cNvPr>
          <p:cNvPicPr>
            <a:picLocks noChangeAspect="1"/>
          </p:cNvPicPr>
          <p:nvPr/>
        </p:nvPicPr>
        <p:blipFill>
          <a:blip r:embed="rId3"/>
          <a:stretch>
            <a:fillRect/>
          </a:stretch>
        </p:blipFill>
        <p:spPr>
          <a:xfrm>
            <a:off x="3705974" y="2442872"/>
            <a:ext cx="5273903" cy="2967857"/>
          </a:xfrm>
          <a:prstGeom prst="rect">
            <a:avLst/>
          </a:prstGeom>
          <a:ln>
            <a:solidFill>
              <a:srgbClr val="C00000"/>
            </a:solidFill>
          </a:ln>
        </p:spPr>
      </p:pic>
    </p:spTree>
    <p:extLst>
      <p:ext uri="{BB962C8B-B14F-4D97-AF65-F5344CB8AC3E}">
        <p14:creationId xmlns:p14="http://schemas.microsoft.com/office/powerpoint/2010/main" val="3858384822"/>
      </p:ext>
    </p:extLst>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2" presetClass="entr" presetSubtype="4" fill="hold" grpId="0" nodeType="afterEffect">
                                  <p:stCondLst>
                                    <p:cond delay="0"/>
                                  </p:stCondLst>
                                  <p:childTnLst>
                                    <p:set>
                                      <p:cBhvr>
                                        <p:cTn id="29" dur="1" fill="hold">
                                          <p:stCondLst>
                                            <p:cond delay="0"/>
                                          </p:stCondLst>
                                        </p:cTn>
                                        <p:tgtEl>
                                          <p:spTgt spid="2">
                                            <p:txEl>
                                              <p:pRg st="5" end="5"/>
                                            </p:txEl>
                                          </p:spTgt>
                                        </p:tgtEl>
                                        <p:attrNameLst>
                                          <p:attrName>style.visibility</p:attrName>
                                        </p:attrNameLst>
                                      </p:cBhvr>
                                      <p:to>
                                        <p:strVal val="visible"/>
                                      </p:to>
                                    </p:set>
                                    <p:anim calcmode="lin" valueType="num">
                                      <p:cBhvr additive="base">
                                        <p:cTn id="30"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par>
                          <p:cTn id="32" fill="hold">
                            <p:stCondLst>
                              <p:cond delay="1000"/>
                            </p:stCondLst>
                            <p:childTnLst>
                              <p:par>
                                <p:cTn id="33" presetID="2" presetClass="entr" presetSubtype="4" fill="hold" grpId="0" nodeType="after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 calcmode="lin" valueType="num">
                                      <p:cBhvr additive="base">
                                        <p:cTn id="3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par>
                          <p:cTn id="37" fill="hold">
                            <p:stCondLst>
                              <p:cond delay="1500"/>
                            </p:stCondLst>
                            <p:childTnLst>
                              <p:par>
                                <p:cTn id="38" presetID="2" presetClass="entr" presetSubtype="4" fill="hold" grpId="0" nodeType="afterEffect">
                                  <p:stCondLst>
                                    <p:cond delay="0"/>
                                  </p:stCondLst>
                                  <p:childTnLst>
                                    <p:set>
                                      <p:cBhvr>
                                        <p:cTn id="39" dur="1" fill="hold">
                                          <p:stCondLst>
                                            <p:cond delay="0"/>
                                          </p:stCondLst>
                                        </p:cTn>
                                        <p:tgtEl>
                                          <p:spTgt spid="2">
                                            <p:txEl>
                                              <p:pRg st="7" end="7"/>
                                            </p:txEl>
                                          </p:spTgt>
                                        </p:tgtEl>
                                        <p:attrNameLst>
                                          <p:attrName>style.visibility</p:attrName>
                                        </p:attrNameLst>
                                      </p:cBhvr>
                                      <p:to>
                                        <p:strVal val="visible"/>
                                      </p:to>
                                    </p:set>
                                    <p:anim calcmode="lin" valueType="num">
                                      <p:cBhvr additive="base">
                                        <p:cTn id="40"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2">
                                            <p:txEl>
                                              <p:pRg st="8" end="8"/>
                                            </p:txEl>
                                          </p:spTgt>
                                        </p:tgtEl>
                                        <p:attrNameLst>
                                          <p:attrName>style.visibility</p:attrName>
                                        </p:attrNameLst>
                                      </p:cBhvr>
                                      <p:to>
                                        <p:strVal val="visible"/>
                                      </p:to>
                                    </p:set>
                                    <p:anim calcmode="lin" valueType="num">
                                      <p:cBhvr additive="base">
                                        <p:cTn id="46"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F4AF0-28B8-43DC-90B0-CAC3AC0998F9}"/>
              </a:ext>
            </a:extLst>
          </p:cNvPr>
          <p:cNvSpPr>
            <a:spLocks noGrp="1"/>
          </p:cNvSpPr>
          <p:nvPr>
            <p:ph type="title"/>
          </p:nvPr>
        </p:nvSpPr>
        <p:spPr>
          <a:xfrm>
            <a:off x="628649" y="116702"/>
            <a:ext cx="8327781" cy="727360"/>
          </a:xfrm>
        </p:spPr>
        <p:txBody>
          <a:bodyPr/>
          <a:lstStyle/>
          <a:p>
            <a:pPr algn="r"/>
            <a:r>
              <a:rPr lang="en-US" sz="4000" b="1" u="sng" dirty="0">
                <a:solidFill>
                  <a:schemeClr val="bg1"/>
                </a:solidFill>
                <a:latin typeface="+mn-lt"/>
              </a:rPr>
              <a:t>Pergamum</a:t>
            </a:r>
            <a:endParaRPr lang="en-US" dirty="0"/>
          </a:p>
        </p:txBody>
      </p:sp>
      <p:sp>
        <p:nvSpPr>
          <p:cNvPr id="3" name="Content Placeholder 2">
            <a:extLst>
              <a:ext uri="{FF2B5EF4-FFF2-40B4-BE49-F238E27FC236}">
                <a16:creationId xmlns:a16="http://schemas.microsoft.com/office/drawing/2014/main" id="{F4DF40A5-C2A9-4999-A3AC-9EE85073AA96}"/>
              </a:ext>
            </a:extLst>
          </p:cNvPr>
          <p:cNvSpPr>
            <a:spLocks noGrp="1"/>
          </p:cNvSpPr>
          <p:nvPr>
            <p:ph idx="1"/>
          </p:nvPr>
        </p:nvSpPr>
        <p:spPr>
          <a:xfrm>
            <a:off x="0" y="218831"/>
            <a:ext cx="9034585" cy="5595815"/>
          </a:xfrm>
        </p:spPr>
        <p:txBody>
          <a:bodyPr>
            <a:normAutofit/>
          </a:bodyPr>
          <a:lstStyle/>
          <a:p>
            <a:r>
              <a:rPr lang="en-US" b="1" dirty="0">
                <a:solidFill>
                  <a:srgbClr val="FFFFCC"/>
                </a:solidFill>
              </a:rPr>
              <a:t>THE CITY</a:t>
            </a:r>
          </a:p>
          <a:p>
            <a:pPr lvl="1"/>
            <a:r>
              <a:rPr lang="en-US" b="1" dirty="0"/>
              <a:t>Satan’s Throne</a:t>
            </a:r>
          </a:p>
          <a:p>
            <a:r>
              <a:rPr lang="en-US" b="1" dirty="0">
                <a:solidFill>
                  <a:srgbClr val="FFFFCC"/>
                </a:solidFill>
              </a:rPr>
              <a:t>THE CHARACTERISTICS OF CHRIST</a:t>
            </a:r>
          </a:p>
          <a:p>
            <a:pPr lvl="1"/>
            <a:r>
              <a:rPr lang="en-US" b="1" dirty="0">
                <a:effectLst/>
                <a:latin typeface="Calibri" panose="020F0502020204030204" pitchFamily="34" charset="0"/>
                <a:ea typeface="Calibri" panose="020F0502020204030204" pitchFamily="34" charset="0"/>
              </a:rPr>
              <a:t>Sharp Two-Edged Sword</a:t>
            </a:r>
            <a:r>
              <a:rPr lang="en-US" sz="2400" i="1" dirty="0">
                <a:effectLst/>
                <a:latin typeface="Calibri" panose="020F0502020204030204" pitchFamily="34" charset="0"/>
                <a:ea typeface="Calibri" panose="020F0502020204030204" pitchFamily="34" charset="0"/>
              </a:rPr>
              <a:t> (Eph 6.17; Heb 4.12)</a:t>
            </a:r>
            <a:r>
              <a:rPr lang="en-US" b="1" dirty="0">
                <a:effectLst/>
                <a:latin typeface="Calibri" panose="020F0502020204030204" pitchFamily="34" charset="0"/>
                <a:ea typeface="Calibri" panose="020F0502020204030204" pitchFamily="34" charset="0"/>
              </a:rPr>
              <a:t> </a:t>
            </a:r>
          </a:p>
          <a:p>
            <a:r>
              <a:rPr lang="en-US" b="1" dirty="0">
                <a:solidFill>
                  <a:srgbClr val="FFFFCC"/>
                </a:solidFill>
              </a:rPr>
              <a:t>THE COMMENDATION FROM CHRIST</a:t>
            </a:r>
          </a:p>
          <a:p>
            <a:pPr lvl="1"/>
            <a:r>
              <a:rPr lang="en-US" sz="2400" b="1" dirty="0">
                <a:effectLst/>
                <a:latin typeface="Calibri" panose="020F0502020204030204" pitchFamily="34" charset="0"/>
                <a:ea typeface="Calibri" panose="020F0502020204030204" pitchFamily="34" charset="0"/>
              </a:rPr>
              <a:t>“</a:t>
            </a:r>
            <a:r>
              <a:rPr lang="en-US" sz="2400" b="1" i="1" dirty="0">
                <a:effectLst/>
                <a:latin typeface="Calibri" panose="020F0502020204030204" pitchFamily="34" charset="0"/>
                <a:ea typeface="Calibri" panose="020F0502020204030204" pitchFamily="34" charset="0"/>
              </a:rPr>
              <a:t>I know where you live</a:t>
            </a:r>
            <a:r>
              <a:rPr lang="en-US" sz="2400" b="1" dirty="0">
                <a:effectLst/>
                <a:latin typeface="Calibri" panose="020F0502020204030204" pitchFamily="34" charset="0"/>
                <a:ea typeface="Calibri" panose="020F0502020204030204" pitchFamily="34" charset="0"/>
              </a:rPr>
              <a:t>” – Satan’s Throne</a:t>
            </a:r>
          </a:p>
          <a:p>
            <a:pPr lvl="1"/>
            <a:r>
              <a:rPr lang="en-US" sz="2400" b="1" dirty="0">
                <a:effectLst/>
                <a:latin typeface="Calibri" panose="020F0502020204030204" pitchFamily="34" charset="0"/>
                <a:ea typeface="Calibri" panose="020F0502020204030204" pitchFamily="34" charset="0"/>
                <a:cs typeface="Calibri" panose="020F0502020204030204" pitchFamily="34" charset="0"/>
              </a:rPr>
              <a:t>“</a:t>
            </a:r>
            <a:r>
              <a:rPr lang="en-US" sz="2400" b="1" i="1" dirty="0">
                <a:effectLst/>
                <a:latin typeface="Calibri" panose="020F0502020204030204" pitchFamily="34" charset="0"/>
                <a:ea typeface="Calibri" panose="020F0502020204030204" pitchFamily="34" charset="0"/>
                <a:cs typeface="Calibri" panose="020F0502020204030204" pitchFamily="34" charset="0"/>
              </a:rPr>
              <a:t>I know you hold fast to my Name</a:t>
            </a:r>
            <a:r>
              <a:rPr lang="en-US" sz="2400" b="1" dirty="0">
                <a:effectLst/>
                <a:latin typeface="Calibri" panose="020F0502020204030204" pitchFamily="34" charset="0"/>
                <a:ea typeface="Calibri" panose="020F0502020204030204" pitchFamily="34" charset="0"/>
                <a:cs typeface="Calibri" panose="020F0502020204030204" pitchFamily="34"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en-US" sz="2400" b="1" dirty="0">
                <a:latin typeface="Calibri" panose="020F0502020204030204" pitchFamily="34" charset="0"/>
                <a:cs typeface="Calibri" panose="020F0502020204030204" pitchFamily="34" charset="0"/>
              </a:rPr>
              <a:t>“</a:t>
            </a:r>
            <a:r>
              <a:rPr lang="en-US" sz="2400" b="1" i="1" dirty="0">
                <a:latin typeface="Calibri" panose="020F0502020204030204" pitchFamily="34" charset="0"/>
                <a:cs typeface="Calibri" panose="020F0502020204030204" pitchFamily="34" charset="0"/>
              </a:rPr>
              <a:t>I know you did not deny the faith</a:t>
            </a:r>
            <a:r>
              <a:rPr lang="en-US" sz="2400" b="1" dirty="0">
                <a:latin typeface="Calibri" panose="020F0502020204030204" pitchFamily="34" charset="0"/>
                <a:cs typeface="Calibri" panose="020F0502020204030204" pitchFamily="34" charset="0"/>
              </a:rPr>
              <a:t>.”  </a:t>
            </a:r>
          </a:p>
          <a:p>
            <a:pPr lvl="1"/>
            <a:r>
              <a:rPr lang="en-US" sz="2400" b="1" i="1" dirty="0">
                <a:latin typeface="Calibri" panose="020F0502020204030204" pitchFamily="34" charset="0"/>
              </a:rPr>
              <a:t>“I know your Sacrifices” – Antipas</a:t>
            </a:r>
          </a:p>
          <a:p>
            <a:r>
              <a:rPr lang="en-US" b="1" dirty="0">
                <a:solidFill>
                  <a:srgbClr val="FFFFCC"/>
                </a:solidFill>
              </a:rPr>
              <a:t>THE CRITICISM FROM CHRIST</a:t>
            </a:r>
          </a:p>
          <a:p>
            <a:pPr lvl="1"/>
            <a:r>
              <a:rPr lang="en-US" b="1" i="1" dirty="0"/>
              <a:t>Some hold to the teachings of Balaam</a:t>
            </a:r>
          </a:p>
          <a:p>
            <a:pPr lvl="1"/>
            <a:r>
              <a:rPr lang="en-US" b="1" i="1" dirty="0"/>
              <a:t>Some hold to the teachings of the Nicolaitans</a:t>
            </a:r>
          </a:p>
          <a:p>
            <a:endParaRPr lang="en-US" dirty="0">
              <a:latin typeface="Calibri" panose="020F0502020204030204" pitchFamily="34" charset="0"/>
            </a:endParaRPr>
          </a:p>
          <a:p>
            <a:pPr lvl="1"/>
            <a:endParaRPr lang="en-US" dirty="0"/>
          </a:p>
          <a:p>
            <a:pPr lvl="1"/>
            <a:endParaRPr lang="en-US" dirty="0"/>
          </a:p>
        </p:txBody>
      </p:sp>
      <p:pic>
        <p:nvPicPr>
          <p:cNvPr id="4" name="Picture 3">
            <a:extLst>
              <a:ext uri="{FF2B5EF4-FFF2-40B4-BE49-F238E27FC236}">
                <a16:creationId xmlns:a16="http://schemas.microsoft.com/office/drawing/2014/main" id="{F1F22033-3963-4A8F-84A0-6EF6402F1A1F}"/>
              </a:ext>
            </a:extLst>
          </p:cNvPr>
          <p:cNvPicPr>
            <a:picLocks noChangeAspect="1"/>
          </p:cNvPicPr>
          <p:nvPr/>
        </p:nvPicPr>
        <p:blipFill>
          <a:blip r:embed="rId2"/>
          <a:stretch>
            <a:fillRect/>
          </a:stretch>
        </p:blipFill>
        <p:spPr>
          <a:xfrm>
            <a:off x="5862026" y="2714764"/>
            <a:ext cx="3094404" cy="1732866"/>
          </a:xfrm>
          <a:prstGeom prst="rect">
            <a:avLst/>
          </a:prstGeom>
          <a:ln>
            <a:solidFill>
              <a:srgbClr val="C00000"/>
            </a:solidFill>
          </a:ln>
        </p:spPr>
      </p:pic>
    </p:spTree>
    <p:extLst>
      <p:ext uri="{BB962C8B-B14F-4D97-AF65-F5344CB8AC3E}">
        <p14:creationId xmlns:p14="http://schemas.microsoft.com/office/powerpoint/2010/main" val="4032134514"/>
      </p:ext>
    </p:extLst>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1" end="1"/>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2" end="2"/>
                                            </p:txEl>
                                          </p:spTgt>
                                        </p:tgtEl>
                                        <p:attrNameLst>
                                          <p:attrName>ppt_c</p:attrName>
                                        </p:attrNameLst>
                                      </p:cBhvr>
                                      <p:to>
                                        <a:schemeClr val="bg2"/>
                                      </p:to>
                                    </p:animClr>
                                  </p:sub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3" end="3"/>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4" end="4"/>
                                            </p:txEl>
                                          </p:spTgt>
                                        </p:tgtEl>
                                        <p:attrNameLst>
                                          <p:attrName>ppt_c</p:attrName>
                                        </p:attrNameLst>
                                      </p:cBhvr>
                                      <p:to>
                                        <a:schemeClr val="bg2"/>
                                      </p:to>
                                    </p:animClr>
                                  </p:sub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5" end="5"/>
                                            </p:txEl>
                                          </p:spTgt>
                                        </p:tgtEl>
                                        <p:attrNameLst>
                                          <p:attrName>ppt_c</p:attrName>
                                        </p:attrNameLst>
                                      </p:cBhvr>
                                      <p:to>
                                        <a:schemeClr val="bg2"/>
                                      </p:to>
                                    </p:animClr>
                                  </p:sub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6" end="6"/>
                                            </p:txEl>
                                          </p:spTgt>
                                        </p:tgtEl>
                                        <p:attrNameLst>
                                          <p:attrName>ppt_c</p:attrName>
                                        </p:attrNameLst>
                                      </p:cBhvr>
                                      <p:to>
                                        <a:schemeClr val="bg2"/>
                                      </p:to>
                                    </p:animClr>
                                  </p:subTnLst>
                                </p:cTn>
                              </p:par>
                              <p:par>
                                <p:cTn id="37" presetID="2" presetClass="entr" presetSubtype="4"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7" end="7"/>
                                            </p:txEl>
                                          </p:spTgt>
                                        </p:tgtEl>
                                        <p:attrNameLst>
                                          <p:attrName>ppt_c</p:attrName>
                                        </p:attrNameLst>
                                      </p:cBhvr>
                                      <p:to>
                                        <a:schemeClr val="bg2"/>
                                      </p:to>
                                    </p:animClr>
                                  </p:subTnLst>
                                </p:cTn>
                              </p:par>
                              <p:par>
                                <p:cTn id="41" presetID="2" presetClass="entr" presetSubtype="4" fill="hold" grpId="0"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8" end="8"/>
                                            </p:txEl>
                                          </p:spTgt>
                                        </p:tgtEl>
                                        <p:attrNameLst>
                                          <p:attrName>ppt_c</p:attrName>
                                        </p:attrNameLst>
                                      </p:cBhvr>
                                      <p:to>
                                        <a:schemeClr val="bg2"/>
                                      </p:to>
                                    </p:animClr>
                                  </p:subTnLst>
                                </p:cTn>
                              </p:par>
                              <p:par>
                                <p:cTn id="45" presetID="6" presetClass="entr" presetSubtype="16" fill="hold" nodeType="with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circle(in)">
                                      <p:cBhvr>
                                        <p:cTn id="47" dur="250"/>
                                        <p:tgtEl>
                                          <p:spTgt spid="4"/>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 calcmode="lin" valueType="num">
                                      <p:cBhvr additive="base">
                                        <p:cTn id="52"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
                                            <p:txEl>
                                              <p:pRg st="9" end="9"/>
                                            </p:txEl>
                                          </p:spTgt>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3">
                                            <p:txEl>
                                              <p:pRg st="10" end="10"/>
                                            </p:txEl>
                                          </p:spTgt>
                                        </p:tgtEl>
                                        <p:attrNameLst>
                                          <p:attrName>style.visibility</p:attrName>
                                        </p:attrNameLst>
                                      </p:cBhvr>
                                      <p:to>
                                        <p:strVal val="visible"/>
                                      </p:to>
                                    </p:set>
                                    <p:anim calcmode="lin" valueType="num">
                                      <p:cBhvr additive="base">
                                        <p:cTn id="56"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3">
                                            <p:txEl>
                                              <p:pRg st="10" end="1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10" end="10"/>
                                            </p:txEl>
                                          </p:spTgt>
                                        </p:tgtEl>
                                        <p:attrNameLst>
                                          <p:attrName>ppt_c</p:attrName>
                                        </p:attrNameLst>
                                      </p:cBhvr>
                                      <p:to>
                                        <a:schemeClr val="bg2"/>
                                      </p:to>
                                    </p:animClr>
                                  </p:subTnLst>
                                </p:cTn>
                              </p:par>
                              <p:par>
                                <p:cTn id="58" presetID="2" presetClass="entr" presetSubtype="4" fill="hold" grpId="0" nodeType="withEffect">
                                  <p:stCondLst>
                                    <p:cond delay="0"/>
                                  </p:stCondLst>
                                  <p:childTnLst>
                                    <p:set>
                                      <p:cBhvr>
                                        <p:cTn id="59" dur="1" fill="hold">
                                          <p:stCondLst>
                                            <p:cond delay="0"/>
                                          </p:stCondLst>
                                        </p:cTn>
                                        <p:tgtEl>
                                          <p:spTgt spid="3">
                                            <p:txEl>
                                              <p:pRg st="11" end="11"/>
                                            </p:txEl>
                                          </p:spTgt>
                                        </p:tgtEl>
                                        <p:attrNameLst>
                                          <p:attrName>style.visibility</p:attrName>
                                        </p:attrNameLst>
                                      </p:cBhvr>
                                      <p:to>
                                        <p:strVal val="visible"/>
                                      </p:to>
                                    </p:set>
                                    <p:anim calcmode="lin" valueType="num">
                                      <p:cBhvr additive="base">
                                        <p:cTn id="60"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3">
                                            <p:txEl>
                                              <p:pRg st="11" end="1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11" end="11"/>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301A62E-8B84-2A4B-B16F-C5C8FA4AAD13}"/>
              </a:ext>
            </a:extLst>
          </p:cNvPr>
          <p:cNvPicPr>
            <a:picLocks noChangeAspect="1"/>
          </p:cNvPicPr>
          <p:nvPr/>
        </p:nvPicPr>
        <p:blipFill>
          <a:blip r:embed="rId2"/>
          <a:stretch>
            <a:fillRect/>
          </a:stretch>
        </p:blipFill>
        <p:spPr>
          <a:xfrm>
            <a:off x="0" y="0"/>
            <a:ext cx="9144000" cy="5715000"/>
          </a:xfrm>
          <a:prstGeom prst="rect">
            <a:avLst/>
          </a:prstGeom>
        </p:spPr>
      </p:pic>
      <p:sp>
        <p:nvSpPr>
          <p:cNvPr id="6" name="Title 5">
            <a:extLst>
              <a:ext uri="{FF2B5EF4-FFF2-40B4-BE49-F238E27FC236}">
                <a16:creationId xmlns:a16="http://schemas.microsoft.com/office/drawing/2014/main" id="{BDA486B5-114D-BB48-B1FB-462DE443AD8C}"/>
              </a:ext>
            </a:extLst>
          </p:cNvPr>
          <p:cNvSpPr>
            <a:spLocks noGrp="1"/>
          </p:cNvSpPr>
          <p:nvPr>
            <p:ph type="title"/>
          </p:nvPr>
        </p:nvSpPr>
        <p:spPr>
          <a:xfrm>
            <a:off x="628650" y="153295"/>
            <a:ext cx="7886700" cy="547606"/>
          </a:xfrm>
        </p:spPr>
        <p:txBody>
          <a:bodyPr>
            <a:normAutofit/>
          </a:bodyPr>
          <a:lstStyle/>
          <a:p>
            <a:pPr algn="r"/>
            <a:r>
              <a:rPr lang="en-US" sz="3200" b="1" u="sng" cap="all" dirty="0">
                <a:solidFill>
                  <a:srgbClr val="FFFFCC"/>
                </a:solidFill>
                <a:effectLst/>
                <a:latin typeface="Calibri" panose="020F0502020204030204" pitchFamily="34" charset="0"/>
                <a:ea typeface="Calibri" panose="020F0502020204030204" pitchFamily="34" charset="0"/>
              </a:rPr>
              <a:t>STEPS TO SPIRITUAL COMPROMISE</a:t>
            </a:r>
            <a:endParaRPr lang="en-US" sz="3200" b="1" u="sng" dirty="0">
              <a:solidFill>
                <a:srgbClr val="FFFFCC"/>
              </a:solidFill>
              <a:latin typeface="+mn-lt"/>
            </a:endParaRPr>
          </a:p>
        </p:txBody>
      </p:sp>
      <p:sp>
        <p:nvSpPr>
          <p:cNvPr id="2" name="Content Placeholder 1">
            <a:extLst>
              <a:ext uri="{FF2B5EF4-FFF2-40B4-BE49-F238E27FC236}">
                <a16:creationId xmlns:a16="http://schemas.microsoft.com/office/drawing/2014/main" id="{1AA02FC8-8B6D-4EAB-A3A1-ED52AC873E86}"/>
              </a:ext>
            </a:extLst>
          </p:cNvPr>
          <p:cNvSpPr>
            <a:spLocks noGrp="1"/>
          </p:cNvSpPr>
          <p:nvPr>
            <p:ph idx="1"/>
          </p:nvPr>
        </p:nvSpPr>
        <p:spPr>
          <a:xfrm>
            <a:off x="164123" y="922215"/>
            <a:ext cx="8901723" cy="4720493"/>
          </a:xfrm>
        </p:spPr>
        <p:txBody>
          <a:bodyPr>
            <a:normAutofit/>
          </a:bodyPr>
          <a:lstStyle/>
          <a:p>
            <a:pPr marL="342900" marR="0" indent="-342900">
              <a:spcBef>
                <a:spcPts val="0"/>
              </a:spcBef>
              <a:spcAft>
                <a:spcPts val="1500"/>
              </a:spcAft>
              <a:buFont typeface="+mj-lt"/>
              <a:buAutoNum type="arabicPeriod"/>
            </a:pPr>
            <a:r>
              <a:rPr lang="en-US" sz="2800" b="1" dirty="0">
                <a:effectLst/>
                <a:latin typeface="Calibri" panose="020F0502020204030204" pitchFamily="34" charset="0"/>
                <a:ea typeface="Times New Roman" panose="02020603050405020304" pitchFamily="18" charset="0"/>
              </a:rPr>
              <a:t>A </a:t>
            </a:r>
            <a:r>
              <a:rPr lang="en-US" sz="2800" b="1" u="sng" dirty="0">
                <a:effectLst/>
                <a:latin typeface="Calibri" panose="020F0502020204030204" pitchFamily="34" charset="0"/>
                <a:ea typeface="Times New Roman" panose="02020603050405020304" pitchFamily="18" charset="0"/>
              </a:rPr>
              <a:t>Failure</a:t>
            </a:r>
            <a:r>
              <a:rPr lang="en-US" sz="2800" b="1" dirty="0">
                <a:effectLst/>
                <a:latin typeface="Calibri" panose="020F0502020204030204" pitchFamily="34" charset="0"/>
                <a:ea typeface="Times New Roman" panose="02020603050405020304" pitchFamily="18" charset="0"/>
              </a:rPr>
              <a:t> to purpose in our hearts ahead of time to do the right thing.</a:t>
            </a:r>
            <a:endParaRPr lang="en-US" sz="2800" dirty="0">
              <a:effectLst/>
              <a:latin typeface="Times New Roman" panose="02020603050405020304" pitchFamily="18" charset="0"/>
              <a:ea typeface="Times New Roman" panose="02020603050405020304" pitchFamily="18" charset="0"/>
            </a:endParaRPr>
          </a:p>
          <a:p>
            <a:pPr marL="342900" marR="0" indent="-342900">
              <a:spcBef>
                <a:spcPts val="0"/>
              </a:spcBef>
              <a:spcAft>
                <a:spcPts val="1500"/>
              </a:spcAft>
              <a:buFont typeface="+mj-lt"/>
              <a:buAutoNum type="arabicPeriod"/>
            </a:pPr>
            <a:r>
              <a:rPr lang="en-US" sz="2800" b="1" u="sng" dirty="0">
                <a:effectLst/>
                <a:latin typeface="Calibri" panose="020F0502020204030204" pitchFamily="34" charset="0"/>
                <a:ea typeface="Times New Roman" panose="02020603050405020304" pitchFamily="18" charset="0"/>
              </a:rPr>
              <a:t>Underestimating</a:t>
            </a:r>
            <a:r>
              <a:rPr lang="en-US" sz="2800" b="1" dirty="0">
                <a:effectLst/>
                <a:latin typeface="Calibri" panose="020F0502020204030204" pitchFamily="34" charset="0"/>
                <a:ea typeface="Times New Roman" panose="02020603050405020304" pitchFamily="18" charset="0"/>
              </a:rPr>
              <a:t> evil (failure to recognize temptation).</a:t>
            </a:r>
          </a:p>
          <a:p>
            <a:pPr marL="685800" lvl="1" indent="-342900">
              <a:spcBef>
                <a:spcPts val="0"/>
              </a:spcBef>
              <a:spcAft>
                <a:spcPts val="1500"/>
              </a:spcAft>
              <a:buFont typeface="+mj-lt"/>
              <a:buAutoNum type="arabicPeriod"/>
            </a:pPr>
            <a:r>
              <a:rPr lang="en-US" b="1" dirty="0">
                <a:latin typeface="Calibri" panose="020F0502020204030204" pitchFamily="34" charset="0"/>
                <a:ea typeface="Times New Roman" panose="02020603050405020304" pitchFamily="18" charset="0"/>
              </a:rPr>
              <a:t>What is the #1 Problem Facing Us Today?</a:t>
            </a:r>
            <a:endParaRPr lang="en-US" dirty="0">
              <a:effectLst/>
              <a:latin typeface="Times New Roman" panose="02020603050405020304" pitchFamily="18" charset="0"/>
              <a:ea typeface="Times New Roman" panose="02020603050405020304" pitchFamily="18" charset="0"/>
            </a:endParaRPr>
          </a:p>
          <a:p>
            <a:pPr marL="342900" marR="0" indent="-342900">
              <a:spcBef>
                <a:spcPts val="0"/>
              </a:spcBef>
              <a:spcAft>
                <a:spcPts val="1500"/>
              </a:spcAft>
              <a:buFont typeface="+mj-lt"/>
              <a:buAutoNum type="arabicPeriod"/>
            </a:pPr>
            <a:r>
              <a:rPr lang="en-US" sz="2800" b="1" u="sng" dirty="0">
                <a:effectLst/>
                <a:latin typeface="Calibri" panose="020F0502020204030204" pitchFamily="34" charset="0"/>
                <a:ea typeface="Times New Roman" panose="02020603050405020304" pitchFamily="18" charset="0"/>
              </a:rPr>
              <a:t>Rationalizing</a:t>
            </a:r>
            <a:r>
              <a:rPr lang="en-US" sz="2800" b="1" dirty="0">
                <a:effectLst/>
                <a:latin typeface="Calibri" panose="020F0502020204030204" pitchFamily="34" charset="0"/>
                <a:ea typeface="Times New Roman" panose="02020603050405020304" pitchFamily="18" charset="0"/>
              </a:rPr>
              <a:t> – It’s not that bad</a:t>
            </a:r>
          </a:p>
          <a:p>
            <a:pPr marL="342900" marR="0" indent="-342900">
              <a:spcBef>
                <a:spcPts val="0"/>
              </a:spcBef>
              <a:spcAft>
                <a:spcPts val="1500"/>
              </a:spcAft>
              <a:buFont typeface="+mj-lt"/>
              <a:buAutoNum type="arabicPeriod"/>
            </a:pPr>
            <a:r>
              <a:rPr lang="en-US" sz="2800" b="1" dirty="0">
                <a:effectLst/>
                <a:latin typeface="Calibri" panose="020F0502020204030204" pitchFamily="34" charset="0"/>
                <a:ea typeface="Times New Roman" panose="02020603050405020304" pitchFamily="18" charset="0"/>
              </a:rPr>
              <a:t>A </a:t>
            </a:r>
            <a:r>
              <a:rPr lang="en-US" sz="2800" b="1" u="sng" dirty="0">
                <a:effectLst/>
                <a:latin typeface="Calibri" panose="020F0502020204030204" pitchFamily="34" charset="0"/>
                <a:ea typeface="Times New Roman" panose="02020603050405020304" pitchFamily="18" charset="0"/>
              </a:rPr>
              <a:t>Failure</a:t>
            </a:r>
            <a:r>
              <a:rPr lang="en-US" sz="2800" b="1" dirty="0">
                <a:effectLst/>
                <a:latin typeface="Calibri" panose="020F0502020204030204" pitchFamily="34" charset="0"/>
                <a:ea typeface="Times New Roman" panose="02020603050405020304" pitchFamily="18" charset="0"/>
              </a:rPr>
              <a:t> to consider the costly consequences. </a:t>
            </a:r>
            <a:endParaRPr lang="en-US" sz="2800" dirty="0">
              <a:effectLst/>
              <a:latin typeface="Times New Roman" panose="02020603050405020304" pitchFamily="18" charset="0"/>
              <a:ea typeface="Times New Roman" panose="02020603050405020304" pitchFamily="18" charset="0"/>
            </a:endParaRPr>
          </a:p>
          <a:p>
            <a:pPr marL="342900" marR="0" indent="-342900">
              <a:spcBef>
                <a:spcPts val="0"/>
              </a:spcBef>
              <a:spcAft>
                <a:spcPts val="1500"/>
              </a:spcAft>
              <a:buFont typeface="+mj-lt"/>
              <a:buAutoNum type="arabicPeriod"/>
            </a:pPr>
            <a:r>
              <a:rPr lang="en-US" sz="2800" b="1" dirty="0">
                <a:effectLst/>
                <a:latin typeface="Calibri" panose="020F0502020204030204" pitchFamily="34" charset="0"/>
                <a:ea typeface="Times New Roman" panose="02020603050405020304" pitchFamily="18" charset="0"/>
              </a:rPr>
              <a:t>A </a:t>
            </a:r>
            <a:r>
              <a:rPr lang="en-US" sz="2800" b="1" u="sng" dirty="0">
                <a:effectLst/>
                <a:latin typeface="Calibri" panose="020F0502020204030204" pitchFamily="34" charset="0"/>
                <a:ea typeface="Times New Roman" panose="02020603050405020304" pitchFamily="18" charset="0"/>
              </a:rPr>
              <a:t>Choice</a:t>
            </a:r>
            <a:r>
              <a:rPr lang="en-US" sz="2800" b="1" dirty="0">
                <a:effectLst/>
                <a:latin typeface="Calibri" panose="020F0502020204030204" pitchFamily="34" charset="0"/>
                <a:ea typeface="Times New Roman" panose="02020603050405020304" pitchFamily="18" charset="0"/>
              </a:rPr>
              <a:t> to give in to sin – although by now, we no longer consider it a sin.</a:t>
            </a:r>
            <a:endParaRPr lang="en-US" sz="2800" dirty="0">
              <a:effectLst/>
              <a:latin typeface="Times New Roman" panose="02020603050405020304" pitchFamily="18" charset="0"/>
              <a:ea typeface="Times New Roman" panose="02020603050405020304" pitchFamily="18" charset="0"/>
            </a:endParaRPr>
          </a:p>
          <a:p>
            <a:endParaRPr lang="en-US" sz="2400" dirty="0"/>
          </a:p>
        </p:txBody>
      </p:sp>
    </p:spTree>
    <p:extLst>
      <p:ext uri="{BB962C8B-B14F-4D97-AF65-F5344CB8AC3E}">
        <p14:creationId xmlns:p14="http://schemas.microsoft.com/office/powerpoint/2010/main" val="398231040"/>
      </p:ext>
    </p:extLst>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additive="base">
                                        <p:cTn id="2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 calcmode="lin" valueType="num">
                                      <p:cBhvr additive="base">
                                        <p:cTn id="2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additive="base">
                                        <p:cTn id="3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2BF6C-22F8-41F5-9111-A2F709AF6A46}"/>
              </a:ext>
            </a:extLst>
          </p:cNvPr>
          <p:cNvSpPr>
            <a:spLocks noGrp="1"/>
          </p:cNvSpPr>
          <p:nvPr>
            <p:ph type="title"/>
          </p:nvPr>
        </p:nvSpPr>
        <p:spPr>
          <a:xfrm>
            <a:off x="628650" y="108886"/>
            <a:ext cx="8265258" cy="735175"/>
          </a:xfrm>
        </p:spPr>
        <p:txBody>
          <a:bodyPr/>
          <a:lstStyle/>
          <a:p>
            <a:pPr algn="r"/>
            <a:r>
              <a:rPr lang="en-US" b="1" u="sng" dirty="0">
                <a:solidFill>
                  <a:srgbClr val="FFFFCC"/>
                </a:solidFill>
              </a:rPr>
              <a:t>PERGAMUM</a:t>
            </a:r>
          </a:p>
        </p:txBody>
      </p:sp>
      <p:sp>
        <p:nvSpPr>
          <p:cNvPr id="3" name="Content Placeholder 2">
            <a:extLst>
              <a:ext uri="{FF2B5EF4-FFF2-40B4-BE49-F238E27FC236}">
                <a16:creationId xmlns:a16="http://schemas.microsoft.com/office/drawing/2014/main" id="{8C85E506-AC7F-4BCC-A13A-17FD8BAC9912}"/>
              </a:ext>
            </a:extLst>
          </p:cNvPr>
          <p:cNvSpPr>
            <a:spLocks noGrp="1"/>
          </p:cNvSpPr>
          <p:nvPr>
            <p:ph idx="1"/>
          </p:nvPr>
        </p:nvSpPr>
        <p:spPr>
          <a:xfrm>
            <a:off x="109415" y="719016"/>
            <a:ext cx="8862647" cy="4995984"/>
          </a:xfrm>
        </p:spPr>
        <p:txBody>
          <a:bodyPr>
            <a:normAutofit/>
          </a:bodyPr>
          <a:lstStyle/>
          <a:p>
            <a:r>
              <a:rPr lang="en-US" b="1" dirty="0">
                <a:solidFill>
                  <a:schemeClr val="bg1">
                    <a:lumMod val="65000"/>
                  </a:schemeClr>
                </a:solidFill>
              </a:rPr>
              <a:t>THE CITY</a:t>
            </a:r>
          </a:p>
          <a:p>
            <a:r>
              <a:rPr lang="en-US" b="1" dirty="0">
                <a:solidFill>
                  <a:schemeClr val="bg1">
                    <a:lumMod val="65000"/>
                  </a:schemeClr>
                </a:solidFill>
              </a:rPr>
              <a:t>THE CHARACTERISTICS OF CHRIST</a:t>
            </a:r>
          </a:p>
          <a:p>
            <a:r>
              <a:rPr lang="en-US" b="1" dirty="0">
                <a:solidFill>
                  <a:schemeClr val="bg1">
                    <a:lumMod val="65000"/>
                  </a:schemeClr>
                </a:solidFill>
              </a:rPr>
              <a:t>THE COMMENDATION FROM CHRIST</a:t>
            </a:r>
          </a:p>
          <a:p>
            <a:r>
              <a:rPr lang="en-US" b="1" dirty="0">
                <a:solidFill>
                  <a:schemeClr val="bg1">
                    <a:lumMod val="65000"/>
                  </a:schemeClr>
                </a:solidFill>
              </a:rPr>
              <a:t>THE CRITICISM FROM CHRIST</a:t>
            </a:r>
          </a:p>
          <a:p>
            <a:r>
              <a:rPr lang="en-US" b="1" dirty="0">
                <a:solidFill>
                  <a:srgbClr val="FFFFCC"/>
                </a:solidFill>
              </a:rPr>
              <a:t>THE CORRECTION NEEDED</a:t>
            </a:r>
          </a:p>
          <a:p>
            <a:pPr lvl="1"/>
            <a:r>
              <a:rPr lang="en-US" sz="2400" b="1" dirty="0">
                <a:solidFill>
                  <a:schemeClr val="bg1">
                    <a:lumMod val="95000"/>
                  </a:schemeClr>
                </a:solidFill>
                <a:effectLst/>
                <a:latin typeface="Calibri" panose="020F0502020204030204" pitchFamily="34" charset="0"/>
                <a:ea typeface="Calibri" panose="020F0502020204030204" pitchFamily="34" charset="0"/>
              </a:rPr>
              <a:t>Repent</a:t>
            </a:r>
            <a:r>
              <a:rPr lang="en-US" sz="2400" b="1" dirty="0">
                <a:solidFill>
                  <a:schemeClr val="bg1">
                    <a:lumMod val="95000"/>
                  </a:schemeClr>
                </a:solidFill>
                <a:latin typeface="Calibri" panose="020F0502020204030204" pitchFamily="34" charset="0"/>
                <a:ea typeface="Calibri" panose="020F0502020204030204" pitchFamily="34" charset="0"/>
              </a:rPr>
              <a:t> and </a:t>
            </a:r>
            <a:r>
              <a:rPr lang="en-US" sz="2400" b="1" dirty="0">
                <a:solidFill>
                  <a:schemeClr val="bg1">
                    <a:lumMod val="95000"/>
                  </a:schemeClr>
                </a:solidFill>
                <a:latin typeface="Calibri" panose="020F0502020204030204" pitchFamily="34" charset="0"/>
              </a:rPr>
              <a:t>Separate</a:t>
            </a:r>
          </a:p>
          <a:p>
            <a:pPr lvl="1"/>
            <a:r>
              <a:rPr lang="en-US" sz="2400" b="1" dirty="0">
                <a:solidFill>
                  <a:schemeClr val="bg1">
                    <a:lumMod val="95000"/>
                  </a:schemeClr>
                </a:solidFill>
                <a:latin typeface="Calibri" panose="020F0502020204030204" pitchFamily="34" charset="0"/>
              </a:rPr>
              <a:t>Or Else I will come with the Sword</a:t>
            </a:r>
            <a:br>
              <a:rPr lang="en-US" sz="2400" b="1" dirty="0">
                <a:solidFill>
                  <a:schemeClr val="bg1">
                    <a:lumMod val="95000"/>
                  </a:schemeClr>
                </a:solidFill>
                <a:latin typeface="Calibri" panose="020F0502020204030204" pitchFamily="34" charset="0"/>
              </a:rPr>
            </a:br>
            <a:r>
              <a:rPr lang="en-US" sz="2400" b="1" dirty="0">
                <a:solidFill>
                  <a:schemeClr val="bg1">
                    <a:lumMod val="95000"/>
                  </a:schemeClr>
                </a:solidFill>
                <a:latin typeface="Calibri" panose="020F0502020204030204" pitchFamily="34" charset="0"/>
              </a:rPr>
              <a:t>of My Mouth</a:t>
            </a:r>
          </a:p>
          <a:p>
            <a:pPr lvl="1"/>
            <a:r>
              <a:rPr lang="en-US" sz="2400" b="1" dirty="0">
                <a:solidFill>
                  <a:schemeClr val="bg1">
                    <a:lumMod val="95000"/>
                  </a:schemeClr>
                </a:solidFill>
                <a:latin typeface="Calibri" panose="020F0502020204030204" pitchFamily="34" charset="0"/>
              </a:rPr>
              <a:t>2 Corinthians 6: 14-18:</a:t>
            </a:r>
          </a:p>
          <a:p>
            <a:pPr lvl="2"/>
            <a:r>
              <a:rPr lang="en-US" sz="1600" b="1" dirty="0">
                <a:solidFill>
                  <a:schemeClr val="bg1">
                    <a:lumMod val="95000"/>
                  </a:schemeClr>
                </a:solidFill>
                <a:latin typeface="Calibri" panose="020F0502020204030204" pitchFamily="34" charset="0"/>
              </a:rPr>
              <a:t>Partnership, Fellowship, Accord, Portion, </a:t>
            </a:r>
            <a:br>
              <a:rPr lang="en-US" sz="1600" b="1" dirty="0">
                <a:solidFill>
                  <a:schemeClr val="bg1">
                    <a:lumMod val="95000"/>
                  </a:schemeClr>
                </a:solidFill>
                <a:latin typeface="Calibri" panose="020F0502020204030204" pitchFamily="34" charset="0"/>
              </a:rPr>
            </a:br>
            <a:r>
              <a:rPr lang="en-US" sz="1600" b="1" dirty="0">
                <a:solidFill>
                  <a:schemeClr val="bg1">
                    <a:lumMod val="95000"/>
                  </a:schemeClr>
                </a:solidFill>
                <a:latin typeface="Calibri" panose="020F0502020204030204" pitchFamily="34" charset="0"/>
              </a:rPr>
              <a:t>Agreement does Right have with Wrong?</a:t>
            </a:r>
          </a:p>
          <a:p>
            <a:pPr lvl="1"/>
            <a:endParaRPr lang="en-US" sz="2400" b="1" dirty="0">
              <a:solidFill>
                <a:schemeClr val="bg1">
                  <a:lumMod val="95000"/>
                </a:schemeClr>
              </a:solidFill>
            </a:endParaRPr>
          </a:p>
        </p:txBody>
      </p:sp>
      <p:sp>
        <p:nvSpPr>
          <p:cNvPr id="4" name="Rectangle 3">
            <a:extLst>
              <a:ext uri="{FF2B5EF4-FFF2-40B4-BE49-F238E27FC236}">
                <a16:creationId xmlns:a16="http://schemas.microsoft.com/office/drawing/2014/main" id="{1BA8FA79-6510-45DD-9078-2E443757F282}"/>
              </a:ext>
            </a:extLst>
          </p:cNvPr>
          <p:cNvSpPr/>
          <p:nvPr/>
        </p:nvSpPr>
        <p:spPr>
          <a:xfrm>
            <a:off x="5369168" y="2252270"/>
            <a:ext cx="3524739" cy="3105191"/>
          </a:xfrm>
          <a:prstGeom prst="rect">
            <a:avLst/>
          </a:prstGeom>
          <a:solidFill>
            <a:srgbClr val="FFFFC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800"/>
              </a:spcAft>
            </a:pPr>
            <a:r>
              <a:rPr lang="en-US" sz="2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r>
              <a:rPr lang="en-US" sz="2100" b="1"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Temple of God</a:t>
            </a:r>
            <a:r>
              <a:rPr lang="en-US" sz="2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p>
          <a:p>
            <a:pPr marL="0" marR="0" algn="ctr">
              <a:lnSpc>
                <a:spcPct val="107000"/>
              </a:lnSpc>
              <a:spcBef>
                <a:spcPts val="0"/>
              </a:spcBef>
              <a:spcAft>
                <a:spcPts val="800"/>
              </a:spcAft>
            </a:pPr>
            <a:r>
              <a:rPr lang="en-US" sz="2100" b="1" i="1" dirty="0">
                <a:solidFill>
                  <a:schemeClr val="tx1"/>
                </a:solidFill>
                <a:latin typeface="Calibri" panose="020F0502020204030204" pitchFamily="34" charset="0"/>
                <a:ea typeface="Calibri" panose="020F0502020204030204" pitchFamily="34" charset="0"/>
                <a:cs typeface="Calibri" panose="020F0502020204030204" pitchFamily="34" charset="0"/>
              </a:rPr>
              <a:t>“</a:t>
            </a:r>
            <a:r>
              <a:rPr lang="en-US" sz="2100" b="1"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Temple of the Living God</a:t>
            </a:r>
            <a:r>
              <a:rPr lang="en-US" sz="2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en-US" sz="2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2100" b="1"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God’s dwelling place,</a:t>
            </a:r>
            <a:r>
              <a:rPr lang="en-US" sz="2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en-US" sz="21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algn="ctr">
              <a:lnSpc>
                <a:spcPct val="107000"/>
              </a:lnSpc>
              <a:spcBef>
                <a:spcPts val="0"/>
              </a:spcBef>
              <a:spcAft>
                <a:spcPts val="800"/>
              </a:spcAft>
            </a:pPr>
            <a:r>
              <a:rPr lang="en-US" sz="2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He </a:t>
            </a:r>
            <a:r>
              <a:rPr lang="en-US" sz="2100" b="1"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walks among us,</a:t>
            </a:r>
          </a:p>
          <a:p>
            <a:pPr marL="0" marR="0" algn="ctr">
              <a:lnSpc>
                <a:spcPct val="107000"/>
              </a:lnSpc>
              <a:spcBef>
                <a:spcPts val="0"/>
              </a:spcBef>
              <a:spcAft>
                <a:spcPts val="800"/>
              </a:spcAft>
            </a:pPr>
            <a:r>
              <a:rPr lang="en-US" sz="2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He is </a:t>
            </a:r>
            <a:r>
              <a:rPr lang="en-US" sz="2100" b="1"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our God</a:t>
            </a:r>
            <a:endParaRPr lang="en-US" sz="2100" b="1" i="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algn="ctr">
              <a:lnSpc>
                <a:spcPct val="107000"/>
              </a:lnSpc>
              <a:spcBef>
                <a:spcPts val="0"/>
              </a:spcBef>
              <a:spcAft>
                <a:spcPts val="800"/>
              </a:spcAft>
            </a:pPr>
            <a:r>
              <a:rPr lang="en-US" sz="2100" b="1"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We are His people</a:t>
            </a:r>
            <a:r>
              <a:rPr lang="en-US" sz="2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en-US" sz="2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68532624"/>
      </p:ext>
    </p:extLst>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 calcmode="lin" valueType="num">
                                      <p:cBhvr additive="base">
                                        <p:cTn id="1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 calcmode="lin" valueType="num">
                                      <p:cBhvr additive="base">
                                        <p:cTn id="2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inVertical)">
                                      <p:cBhvr>
                                        <p:cTn id="29"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2BF6C-22F8-41F5-9111-A2F709AF6A46}"/>
              </a:ext>
            </a:extLst>
          </p:cNvPr>
          <p:cNvSpPr>
            <a:spLocks noGrp="1"/>
          </p:cNvSpPr>
          <p:nvPr>
            <p:ph type="title"/>
          </p:nvPr>
        </p:nvSpPr>
        <p:spPr>
          <a:xfrm>
            <a:off x="628650" y="108886"/>
            <a:ext cx="8265258" cy="735175"/>
          </a:xfrm>
        </p:spPr>
        <p:txBody>
          <a:bodyPr>
            <a:normAutofit/>
          </a:bodyPr>
          <a:lstStyle/>
          <a:p>
            <a:pPr algn="r"/>
            <a:r>
              <a:rPr lang="en-US" sz="4400" b="1" u="sng" dirty="0">
                <a:solidFill>
                  <a:srgbClr val="FFFFCC"/>
                </a:solidFill>
              </a:rPr>
              <a:t>PERGAMUM</a:t>
            </a:r>
          </a:p>
        </p:txBody>
      </p:sp>
      <p:sp>
        <p:nvSpPr>
          <p:cNvPr id="3" name="Content Placeholder 2">
            <a:extLst>
              <a:ext uri="{FF2B5EF4-FFF2-40B4-BE49-F238E27FC236}">
                <a16:creationId xmlns:a16="http://schemas.microsoft.com/office/drawing/2014/main" id="{8C85E506-AC7F-4BCC-A13A-17FD8BAC9912}"/>
              </a:ext>
            </a:extLst>
          </p:cNvPr>
          <p:cNvSpPr>
            <a:spLocks noGrp="1"/>
          </p:cNvSpPr>
          <p:nvPr>
            <p:ph idx="1"/>
          </p:nvPr>
        </p:nvSpPr>
        <p:spPr>
          <a:xfrm>
            <a:off x="0" y="539262"/>
            <a:ext cx="9143999" cy="5175738"/>
          </a:xfrm>
        </p:spPr>
        <p:txBody>
          <a:bodyPr>
            <a:normAutofit/>
          </a:bodyPr>
          <a:lstStyle/>
          <a:p>
            <a:r>
              <a:rPr lang="en-US" b="1" dirty="0">
                <a:solidFill>
                  <a:schemeClr val="bg1">
                    <a:lumMod val="65000"/>
                  </a:schemeClr>
                </a:solidFill>
              </a:rPr>
              <a:t>THE CITY</a:t>
            </a:r>
          </a:p>
          <a:p>
            <a:r>
              <a:rPr lang="en-US" b="1" dirty="0">
                <a:solidFill>
                  <a:schemeClr val="bg1">
                    <a:lumMod val="65000"/>
                  </a:schemeClr>
                </a:solidFill>
              </a:rPr>
              <a:t>THE CHARACTERISTICS OF CHRIST</a:t>
            </a:r>
          </a:p>
          <a:p>
            <a:r>
              <a:rPr lang="en-US" b="1" dirty="0">
                <a:solidFill>
                  <a:schemeClr val="bg1">
                    <a:lumMod val="65000"/>
                  </a:schemeClr>
                </a:solidFill>
              </a:rPr>
              <a:t>THE COMMENDATION FROM CHRIST</a:t>
            </a:r>
          </a:p>
          <a:p>
            <a:r>
              <a:rPr lang="en-US" b="1" dirty="0">
                <a:solidFill>
                  <a:schemeClr val="bg1">
                    <a:lumMod val="65000"/>
                  </a:schemeClr>
                </a:solidFill>
              </a:rPr>
              <a:t>THE CRITICISM FROM CHRIST</a:t>
            </a:r>
          </a:p>
          <a:p>
            <a:r>
              <a:rPr lang="en-US" b="1" dirty="0">
                <a:solidFill>
                  <a:schemeClr val="bg1">
                    <a:lumMod val="65000"/>
                  </a:schemeClr>
                </a:solidFill>
              </a:rPr>
              <a:t>THE CORRECTION NEEDED</a:t>
            </a:r>
          </a:p>
          <a:p>
            <a:r>
              <a:rPr lang="en-US" b="1" dirty="0">
                <a:solidFill>
                  <a:srgbClr val="FFFFCC"/>
                </a:solidFill>
              </a:rPr>
              <a:t> If You CONQUER</a:t>
            </a:r>
          </a:p>
          <a:p>
            <a:pPr lvl="1"/>
            <a:r>
              <a:rPr lang="en-US" b="1" dirty="0"/>
              <a:t>Hidden Manna</a:t>
            </a:r>
          </a:p>
          <a:p>
            <a:pPr lvl="1"/>
            <a:r>
              <a:rPr lang="en-US" b="1" dirty="0"/>
              <a:t>White Stone</a:t>
            </a:r>
          </a:p>
          <a:p>
            <a:pPr lvl="1"/>
            <a:r>
              <a:rPr lang="en-US" b="1" dirty="0"/>
              <a:t>A New Name</a:t>
            </a:r>
          </a:p>
          <a:p>
            <a:pPr lvl="1"/>
            <a:endParaRPr lang="en-US" sz="2400" b="1" dirty="0">
              <a:solidFill>
                <a:schemeClr val="bg1">
                  <a:lumMod val="95000"/>
                </a:schemeClr>
              </a:solidFill>
            </a:endParaRPr>
          </a:p>
        </p:txBody>
      </p:sp>
      <p:sp>
        <p:nvSpPr>
          <p:cNvPr id="5" name="Rectangle 4">
            <a:extLst>
              <a:ext uri="{FF2B5EF4-FFF2-40B4-BE49-F238E27FC236}">
                <a16:creationId xmlns:a16="http://schemas.microsoft.com/office/drawing/2014/main" id="{AC0F8BE4-05D2-4B0C-BF0C-6A838313F752}"/>
              </a:ext>
            </a:extLst>
          </p:cNvPr>
          <p:cNvSpPr/>
          <p:nvPr/>
        </p:nvSpPr>
        <p:spPr>
          <a:xfrm>
            <a:off x="5322277" y="800812"/>
            <a:ext cx="3649785" cy="1195754"/>
          </a:xfrm>
          <a:prstGeom prst="rect">
            <a:avLst/>
          </a:prstGeom>
          <a:solidFill>
            <a:srgbClr val="FFFFC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i="1" dirty="0">
                <a:solidFill>
                  <a:srgbClr val="666666"/>
                </a:solidFill>
                <a:effectLst/>
                <a:latin typeface="Calibri" panose="020F0502020204030204" pitchFamily="34" charset="0"/>
                <a:ea typeface="Times New Roman" panose="02020603050405020304" pitchFamily="18" charset="0"/>
              </a:rPr>
              <a:t>  </a:t>
            </a:r>
            <a:r>
              <a:rPr lang="en-US" sz="1800" b="1" i="1" dirty="0">
                <a:solidFill>
                  <a:schemeClr val="tx1"/>
                </a:solidFill>
                <a:effectLst/>
                <a:latin typeface="Calibri" panose="020F0502020204030204" pitchFamily="34" charset="0"/>
                <a:ea typeface="Times New Roman" panose="02020603050405020304" pitchFamily="18" charset="0"/>
              </a:rPr>
              <a:t>John 6:35 “I am the bread of life; whoever comes to me shall not hunger, and whoever believes in me shall never thirst</a:t>
            </a:r>
          </a:p>
        </p:txBody>
      </p:sp>
      <p:sp>
        <p:nvSpPr>
          <p:cNvPr id="6" name="Rectangle 5">
            <a:extLst>
              <a:ext uri="{FF2B5EF4-FFF2-40B4-BE49-F238E27FC236}">
                <a16:creationId xmlns:a16="http://schemas.microsoft.com/office/drawing/2014/main" id="{D5BE03BF-94C1-4916-8C51-FEAE25B9010C}"/>
              </a:ext>
            </a:extLst>
          </p:cNvPr>
          <p:cNvSpPr/>
          <p:nvPr/>
        </p:nvSpPr>
        <p:spPr>
          <a:xfrm>
            <a:off x="3336757" y="3344985"/>
            <a:ext cx="3400927" cy="2261129"/>
          </a:xfrm>
          <a:prstGeom prst="rect">
            <a:avLst/>
          </a:prstGeom>
          <a:solidFill>
            <a:srgbClr val="FFFFC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800"/>
              </a:spcAft>
            </a:pPr>
            <a:r>
              <a:rPr lang="en-US" sz="2400" b="1"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White Stone</a:t>
            </a:r>
            <a:endParaRPr lang="en-US" sz="2400" b="1"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500"/>
              </a:spcAft>
            </a:pPr>
            <a:r>
              <a:rPr lang="en-US" sz="1800" b="1" dirty="0">
                <a:solidFill>
                  <a:srgbClr val="555555"/>
                </a:solidFill>
                <a:latin typeface="Calibri" panose="020F0502020204030204" pitchFamily="34" charset="0"/>
                <a:ea typeface="Times New Roman" panose="02020603050405020304" pitchFamily="18" charset="0"/>
              </a:rPr>
              <a:t>A</a:t>
            </a:r>
            <a:r>
              <a:rPr lang="en-US" sz="1800" b="1" dirty="0">
                <a:solidFill>
                  <a:srgbClr val="555555"/>
                </a:solidFill>
                <a:effectLst/>
                <a:latin typeface="Calibri" panose="020F0502020204030204" pitchFamily="34" charset="0"/>
                <a:ea typeface="Times New Roman" panose="02020603050405020304" pitchFamily="18" charset="0"/>
              </a:rPr>
              <a:t> ticket to special banquets.</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1500"/>
              </a:spcAft>
            </a:pPr>
            <a:r>
              <a:rPr lang="en-US" sz="1800" b="1" dirty="0">
                <a:solidFill>
                  <a:srgbClr val="555555"/>
                </a:solidFill>
                <a:latin typeface="Calibri" panose="020F0502020204030204" pitchFamily="34" charset="0"/>
                <a:ea typeface="Times New Roman" panose="02020603050405020304" pitchFamily="18" charset="0"/>
              </a:rPr>
              <a:t>A</a:t>
            </a:r>
            <a:r>
              <a:rPr lang="en-US" sz="1800" b="1" dirty="0">
                <a:solidFill>
                  <a:srgbClr val="555555"/>
                </a:solidFill>
                <a:effectLst/>
                <a:latin typeface="Calibri" panose="020F0502020204030204" pitchFamily="34" charset="0"/>
                <a:ea typeface="Times New Roman" panose="02020603050405020304" pitchFamily="18" charset="0"/>
              </a:rPr>
              <a:t> vote for acquittal by a jury.</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1500"/>
              </a:spcAft>
            </a:pPr>
            <a:r>
              <a:rPr lang="en-US" sz="1800" b="1" dirty="0">
                <a:solidFill>
                  <a:srgbClr val="555555"/>
                </a:solidFill>
                <a:latin typeface="Calibri" panose="020F0502020204030204" pitchFamily="34" charset="0"/>
                <a:ea typeface="Times New Roman" panose="02020603050405020304" pitchFamily="18" charset="0"/>
              </a:rPr>
              <a:t>A</a:t>
            </a:r>
            <a:r>
              <a:rPr lang="en-US" sz="1800" b="1" dirty="0">
                <a:solidFill>
                  <a:srgbClr val="555555"/>
                </a:solidFill>
                <a:effectLst/>
                <a:latin typeface="Calibri" panose="020F0502020204030204" pitchFamily="34" charset="0"/>
                <a:ea typeface="Times New Roman" panose="02020603050405020304" pitchFamily="18" charset="0"/>
              </a:rPr>
              <a:t> symbol of victory for an athlete.</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1500"/>
              </a:spcAft>
            </a:pPr>
            <a:r>
              <a:rPr lang="en-US" sz="1800" b="1" dirty="0">
                <a:solidFill>
                  <a:srgbClr val="555555"/>
                </a:solidFill>
                <a:latin typeface="Calibri" panose="020F0502020204030204" pitchFamily="34" charset="0"/>
                <a:ea typeface="Times New Roman" panose="02020603050405020304" pitchFamily="18" charset="0"/>
              </a:rPr>
              <a:t>A symbol of </a:t>
            </a:r>
            <a:r>
              <a:rPr lang="en-US" sz="1800" b="1" dirty="0">
                <a:solidFill>
                  <a:srgbClr val="555555"/>
                </a:solidFill>
                <a:effectLst/>
                <a:latin typeface="Calibri" panose="020F0502020204030204" pitchFamily="34" charset="0"/>
                <a:ea typeface="Times New Roman" panose="02020603050405020304" pitchFamily="18" charset="0"/>
              </a:rPr>
              <a:t>freedom of a slave.</a:t>
            </a:r>
            <a:endParaRPr lang="en-US" sz="1800" dirty="0">
              <a:effectLst/>
              <a:latin typeface="Times New Roman" panose="02020603050405020304" pitchFamily="18" charset="0"/>
              <a:ea typeface="Times New Roman" panose="02020603050405020304" pitchFamily="18" charset="0"/>
            </a:endParaRPr>
          </a:p>
        </p:txBody>
      </p:sp>
      <p:sp>
        <p:nvSpPr>
          <p:cNvPr id="7" name="Rectangle 6">
            <a:extLst>
              <a:ext uri="{FF2B5EF4-FFF2-40B4-BE49-F238E27FC236}">
                <a16:creationId xmlns:a16="http://schemas.microsoft.com/office/drawing/2014/main" id="{B897AFC4-DF3F-409D-AE1B-244FA8C38F93}"/>
              </a:ext>
            </a:extLst>
          </p:cNvPr>
          <p:cNvSpPr/>
          <p:nvPr/>
        </p:nvSpPr>
        <p:spPr>
          <a:xfrm>
            <a:off x="6793832" y="2027826"/>
            <a:ext cx="2178230" cy="3609548"/>
          </a:xfrm>
          <a:prstGeom prst="rect">
            <a:avLst/>
          </a:prstGeom>
          <a:solidFill>
            <a:schemeClr val="accent1">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spcBef>
                <a:spcPts val="0"/>
              </a:spcBef>
              <a:spcAft>
                <a:spcPts val="1500"/>
              </a:spcAft>
            </a:pPr>
            <a:r>
              <a:rPr lang="en-US" sz="1800" b="1" dirty="0">
                <a:solidFill>
                  <a:schemeClr val="bg1"/>
                </a:solidFill>
                <a:effectLst/>
                <a:latin typeface="Calibri" panose="020F0502020204030204" pitchFamily="34" charset="0"/>
                <a:ea typeface="Times New Roman" panose="02020603050405020304" pitchFamily="18" charset="0"/>
              </a:rPr>
              <a:t>Jesus provides Access to a banquet feast.</a:t>
            </a:r>
            <a:endParaRPr lang="en-US" sz="18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1500"/>
              </a:spcAft>
            </a:pPr>
            <a:r>
              <a:rPr lang="en-US" sz="1800" b="1" dirty="0">
                <a:solidFill>
                  <a:schemeClr val="bg1"/>
                </a:solidFill>
                <a:effectLst/>
                <a:latin typeface="Calibri" panose="020F0502020204030204" pitchFamily="34" charset="0"/>
                <a:ea typeface="Times New Roman" panose="02020603050405020304" pitchFamily="18" charset="0"/>
              </a:rPr>
              <a:t>Jesus brings Acquittal from the penalty of sin.</a:t>
            </a:r>
            <a:endParaRPr lang="en-US" sz="18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1500"/>
              </a:spcAft>
            </a:pPr>
            <a:r>
              <a:rPr lang="en-US" sz="1800" b="1" dirty="0">
                <a:solidFill>
                  <a:schemeClr val="bg1"/>
                </a:solidFill>
                <a:effectLst/>
                <a:latin typeface="Calibri" panose="020F0502020204030204" pitchFamily="34" charset="0"/>
                <a:ea typeface="Times New Roman" panose="02020603050405020304" pitchFamily="18" charset="0"/>
              </a:rPr>
              <a:t>Jesus brings Victory over sin and death.</a:t>
            </a:r>
            <a:endParaRPr lang="en-US" sz="18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1500"/>
              </a:spcAft>
            </a:pPr>
            <a:r>
              <a:rPr lang="en-US" sz="1800" b="1" dirty="0">
                <a:solidFill>
                  <a:schemeClr val="bg1"/>
                </a:solidFill>
                <a:effectLst/>
                <a:latin typeface="Calibri" panose="020F0502020204030204" pitchFamily="34" charset="0"/>
                <a:ea typeface="Times New Roman" panose="02020603050405020304" pitchFamily="18" charset="0"/>
              </a:rPr>
              <a:t>Jesus has Redeemed us from the curse of the law.</a:t>
            </a:r>
            <a:endParaRPr lang="en-US" sz="18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38575837"/>
      </p:ext>
    </p:extLst>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barn(inVertical)">
                                      <p:cBhvr>
                                        <p:cTn id="13" dur="500"/>
                                        <p:tgtEl>
                                          <p:spTgt spid="3">
                                            <p:txEl>
                                              <p:pRg st="6" end="6"/>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 calcmode="lin" valueType="num">
                                      <p:cBhvr additive="base">
                                        <p:cTn id="2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3" presetID="16" presetClass="entr" presetSubtype="21"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inVertical)">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A07FC-249C-4264-8B88-DDC6DD3FFCB4}"/>
              </a:ext>
            </a:extLst>
          </p:cNvPr>
          <p:cNvSpPr>
            <a:spLocks noGrp="1"/>
          </p:cNvSpPr>
          <p:nvPr>
            <p:ph type="title"/>
          </p:nvPr>
        </p:nvSpPr>
        <p:spPr>
          <a:xfrm>
            <a:off x="1053766" y="87703"/>
            <a:ext cx="7886700" cy="698361"/>
          </a:xfrm>
        </p:spPr>
        <p:txBody>
          <a:bodyPr/>
          <a:lstStyle/>
          <a:p>
            <a:pPr algn="r"/>
            <a:r>
              <a:rPr lang="en-US" b="1" u="sng" dirty="0">
                <a:solidFill>
                  <a:srgbClr val="FFFFCC"/>
                </a:solidFill>
              </a:rPr>
              <a:t>The Invitation from Christ</a:t>
            </a:r>
          </a:p>
        </p:txBody>
      </p:sp>
      <p:sp>
        <p:nvSpPr>
          <p:cNvPr id="3" name="Content Placeholder 2">
            <a:extLst>
              <a:ext uri="{FF2B5EF4-FFF2-40B4-BE49-F238E27FC236}">
                <a16:creationId xmlns:a16="http://schemas.microsoft.com/office/drawing/2014/main" id="{409561EC-0C2D-41E8-9DC5-07CFC688F1B4}"/>
              </a:ext>
            </a:extLst>
          </p:cNvPr>
          <p:cNvSpPr>
            <a:spLocks noGrp="1"/>
          </p:cNvSpPr>
          <p:nvPr>
            <p:ph idx="1"/>
          </p:nvPr>
        </p:nvSpPr>
        <p:spPr>
          <a:xfrm>
            <a:off x="1" y="1002633"/>
            <a:ext cx="9144000" cy="4408096"/>
          </a:xfrm>
        </p:spPr>
        <p:txBody>
          <a:bodyPr>
            <a:normAutofit/>
          </a:bodyPr>
          <a:lstStyle/>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400" b="1" dirty="0">
                <a:solidFill>
                  <a:srgbClr val="FFFFCC"/>
                </a:solidFill>
                <a:effectLst/>
                <a:latin typeface="Calibri" panose="020F0502020204030204" pitchFamily="34" charset="0"/>
                <a:ea typeface="Calibri" panose="020F0502020204030204" pitchFamily="34" charset="0"/>
                <a:cs typeface="Calibri" panose="020F0502020204030204" pitchFamily="34" charset="0"/>
              </a:rPr>
              <a:t>If you have lost your purity </a:t>
            </a:r>
            <a:r>
              <a:rPr lang="en-US" sz="2400" dirty="0">
                <a:effectLst/>
                <a:latin typeface="Calibri" panose="020F0502020204030204" pitchFamily="34" charset="0"/>
                <a:ea typeface="Calibri" panose="020F0502020204030204" pitchFamily="34" charset="0"/>
                <a:cs typeface="Calibri" panose="020F0502020204030204" pitchFamily="34" charset="0"/>
              </a:rPr>
              <a:t>–Come back and I’ll give you my white stone. </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400" b="1" dirty="0">
                <a:solidFill>
                  <a:srgbClr val="FFFFCC"/>
                </a:solidFill>
                <a:effectLst/>
                <a:latin typeface="Calibri" panose="020F0502020204030204" pitchFamily="34" charset="0"/>
                <a:ea typeface="Calibri" panose="020F0502020204030204" pitchFamily="34" charset="0"/>
                <a:cs typeface="Calibri" panose="020F0502020204030204" pitchFamily="34" charset="0"/>
              </a:rPr>
              <a:t>If you have lost your intimacy</a:t>
            </a:r>
            <a:r>
              <a:rPr lang="en-US" sz="2400" dirty="0">
                <a:solidFill>
                  <a:srgbClr val="FFFFCC"/>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a:effectLst/>
                <a:latin typeface="Calibri" panose="020F0502020204030204" pitchFamily="34" charset="0"/>
                <a:ea typeface="Calibri" panose="020F0502020204030204" pitchFamily="34" charset="0"/>
                <a:cs typeface="Calibri" panose="020F0502020204030204" pitchFamily="34" charset="0"/>
              </a:rPr>
              <a:t>– Come back and I’ll give you my new name. </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400" b="1" dirty="0">
                <a:solidFill>
                  <a:srgbClr val="FFFFCC"/>
                </a:solidFill>
                <a:effectLst/>
                <a:latin typeface="Calibri" panose="020F0502020204030204" pitchFamily="34" charset="0"/>
                <a:ea typeface="Calibri" panose="020F0502020204030204" pitchFamily="34" charset="0"/>
                <a:cs typeface="Calibri" panose="020F0502020204030204" pitchFamily="34" charset="0"/>
              </a:rPr>
              <a:t>If you have lost your nourishment</a:t>
            </a:r>
            <a:r>
              <a:rPr lang="en-US" sz="2400" dirty="0">
                <a:effectLst/>
                <a:latin typeface="Calibri" panose="020F0502020204030204" pitchFamily="34" charset="0"/>
                <a:ea typeface="Calibri" panose="020F0502020204030204" pitchFamily="34" charset="0"/>
                <a:cs typeface="Calibri" panose="020F0502020204030204" pitchFamily="34" charset="0"/>
              </a:rPr>
              <a:t> – Come back and I’ll give you my hidden manna. </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400" b="1" dirty="0">
                <a:solidFill>
                  <a:srgbClr val="FFFFCC"/>
                </a:solidFill>
                <a:effectLst/>
                <a:latin typeface="Calibri" panose="020F0502020204030204" pitchFamily="34" charset="0"/>
                <a:ea typeface="Calibri" panose="020F0502020204030204" pitchFamily="34" charset="0"/>
                <a:cs typeface="Calibri" panose="020F0502020204030204" pitchFamily="34" charset="0"/>
              </a:rPr>
              <a:t>If you have lost your focus</a:t>
            </a:r>
            <a:r>
              <a:rPr lang="en-US" sz="2400" dirty="0">
                <a:solidFill>
                  <a:srgbClr val="FFFFCC"/>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a:effectLst/>
                <a:latin typeface="Calibri" panose="020F0502020204030204" pitchFamily="34" charset="0"/>
                <a:ea typeface="Calibri" panose="020F0502020204030204" pitchFamily="34" charset="0"/>
                <a:cs typeface="Calibri" panose="020F0502020204030204" pitchFamily="34" charset="0"/>
              </a:rPr>
              <a:t>– Come back and listen to Christ speaking to you in the word.</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a:lnSpc>
                <a:spcPct val="107000"/>
              </a:lnSpc>
              <a:spcBef>
                <a:spcPts val="0"/>
              </a:spcBef>
              <a:spcAft>
                <a:spcPts val="800"/>
              </a:spcAft>
              <a:buSzPts val="1000"/>
              <a:buNone/>
              <a:tabLst>
                <a:tab pos="457200" algn="l"/>
              </a:tabLst>
            </a:pPr>
            <a:r>
              <a:rPr lang="en-US" sz="4000" b="1" u="sng"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Hold Fast</a:t>
            </a:r>
            <a:endParaRPr lang="en-US" sz="4000" u="sng"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234474463"/>
      </p:ext>
    </p:extLst>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9C0094D-6B67-1D43-A193-1AD857F14370}"/>
              </a:ext>
            </a:extLst>
          </p:cNvPr>
          <p:cNvPicPr>
            <a:picLocks noChangeAspect="1"/>
          </p:cNvPicPr>
          <p:nvPr/>
        </p:nvPicPr>
        <p:blipFill>
          <a:blip r:embed="rId3"/>
          <a:stretch>
            <a:fillRect/>
          </a:stretch>
        </p:blipFill>
        <p:spPr>
          <a:xfrm>
            <a:off x="0" y="0"/>
            <a:ext cx="9144000" cy="5715000"/>
          </a:xfrm>
          <a:prstGeom prst="rect">
            <a:avLst/>
          </a:prstGeom>
        </p:spPr>
      </p:pic>
      <p:sp>
        <p:nvSpPr>
          <p:cNvPr id="2" name="Title 1">
            <a:extLst>
              <a:ext uri="{FF2B5EF4-FFF2-40B4-BE49-F238E27FC236}">
                <a16:creationId xmlns:a16="http://schemas.microsoft.com/office/drawing/2014/main" id="{B7372055-46AF-464C-A37D-CF058FC1B3C1}"/>
              </a:ext>
            </a:extLst>
          </p:cNvPr>
          <p:cNvSpPr>
            <a:spLocks noGrp="1"/>
          </p:cNvSpPr>
          <p:nvPr>
            <p:ph type="ctrTitle"/>
          </p:nvPr>
        </p:nvSpPr>
        <p:spPr>
          <a:xfrm>
            <a:off x="1143000" y="3291840"/>
            <a:ext cx="6858000" cy="882809"/>
          </a:xfrm>
        </p:spPr>
        <p:txBody>
          <a:bodyPr>
            <a:normAutofit/>
          </a:bodyPr>
          <a:lstStyle/>
          <a:p>
            <a:r>
              <a:rPr lang="en-US" sz="3600" dirty="0">
                <a:solidFill>
                  <a:schemeClr val="bg1"/>
                </a:solidFill>
                <a:latin typeface="Baskerville" panose="02020502070401020303" pitchFamily="18" charset="0"/>
                <a:ea typeface="Baskerville" panose="02020502070401020303" pitchFamily="18" charset="0"/>
              </a:rPr>
              <a:t>Revelation 2 &amp; 3</a:t>
            </a:r>
          </a:p>
        </p:txBody>
      </p:sp>
    </p:spTree>
    <p:extLst>
      <p:ext uri="{BB962C8B-B14F-4D97-AF65-F5344CB8AC3E}">
        <p14:creationId xmlns:p14="http://schemas.microsoft.com/office/powerpoint/2010/main" val="2563570859"/>
      </p:ext>
    </p:extLst>
  </p:cSld>
  <p:clrMapOvr>
    <a:masterClrMapping/>
  </p:clrMapOvr>
  <p:transition spd="med">
    <p:strips dir="rd"/>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758</TotalTime>
  <Words>748</Words>
  <Application>Microsoft Office PowerPoint</Application>
  <PresentationFormat>On-screen Show (16:10)</PresentationFormat>
  <Paragraphs>81</Paragraphs>
  <Slides>9</Slides>
  <Notes>2</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Baskerville</vt:lpstr>
      <vt:lpstr>Calibri</vt:lpstr>
      <vt:lpstr>Calibri Light</vt:lpstr>
      <vt:lpstr>Symbol</vt:lpstr>
      <vt:lpstr>Times New Roman</vt:lpstr>
      <vt:lpstr>Office Theme</vt:lpstr>
      <vt:lpstr>Revelation 2 &amp; 3  To the church at Pergamum</vt:lpstr>
      <vt:lpstr>To the church at Pergamum</vt:lpstr>
      <vt:lpstr>Pergamum – The City</vt:lpstr>
      <vt:lpstr>Pergamum</vt:lpstr>
      <vt:lpstr>STEPS TO SPIRITUAL COMPROMISE</vt:lpstr>
      <vt:lpstr>PERGAMUM</vt:lpstr>
      <vt:lpstr>PERGAMUM</vt:lpstr>
      <vt:lpstr>The Invitation from Christ</vt:lpstr>
      <vt:lpstr>Revelation 2 &amp;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Revelation 2 &amp; 3</dc:title>
  <dc:creator>Phillip Shumake</dc:creator>
  <cp:lastModifiedBy>Brad Beutjer</cp:lastModifiedBy>
  <cp:revision>23</cp:revision>
  <dcterms:created xsi:type="dcterms:W3CDTF">2021-11-11T21:52:46Z</dcterms:created>
  <dcterms:modified xsi:type="dcterms:W3CDTF">2021-12-19T14:06:11Z</dcterms:modified>
</cp:coreProperties>
</file>