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3"/>
  </p:notesMasterIdLst>
  <p:sldIdLst>
    <p:sldId id="256" r:id="rId3"/>
    <p:sldId id="456" r:id="rId4"/>
    <p:sldId id="417" r:id="rId5"/>
    <p:sldId id="466" r:id="rId6"/>
    <p:sldId id="467" r:id="rId7"/>
    <p:sldId id="470" r:id="rId8"/>
    <p:sldId id="341" r:id="rId9"/>
    <p:sldId id="469" r:id="rId10"/>
    <p:sldId id="468" r:id="rId11"/>
    <p:sldId id="342" r:id="rId12"/>
    <p:sldId id="344" r:id="rId13"/>
    <p:sldId id="343" r:id="rId14"/>
    <p:sldId id="349" r:id="rId15"/>
    <p:sldId id="497" r:id="rId16"/>
    <p:sldId id="475" r:id="rId17"/>
    <p:sldId id="472" r:id="rId18"/>
    <p:sldId id="489" r:id="rId19"/>
    <p:sldId id="476" r:id="rId20"/>
    <p:sldId id="345" r:id="rId21"/>
    <p:sldId id="493" r:id="rId22"/>
    <p:sldId id="494" r:id="rId23"/>
    <p:sldId id="478" r:id="rId24"/>
    <p:sldId id="351" r:id="rId25"/>
    <p:sldId id="479" r:id="rId26"/>
    <p:sldId id="495" r:id="rId27"/>
    <p:sldId id="352" r:id="rId28"/>
    <p:sldId id="481" r:id="rId29"/>
    <p:sldId id="353" r:id="rId30"/>
    <p:sldId id="346" r:id="rId31"/>
    <p:sldId id="260" r:id="rId32"/>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99" autoAdjust="0"/>
    <p:restoredTop sz="57932" autoAdjust="0"/>
  </p:normalViewPr>
  <p:slideViewPr>
    <p:cSldViewPr snapToGrid="0" snapToObjects="1">
      <p:cViewPr varScale="1">
        <p:scale>
          <a:sx n="74" d="100"/>
          <a:sy n="74" d="100"/>
        </p:scale>
        <p:origin x="1722" y="60"/>
      </p:cViewPr>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BB148-AF07-584B-AE45-FFAAE93B2E21}" type="datetimeFigureOut">
              <a:rPr lang="en-US" smtClean="0"/>
              <a:t>12/25/2021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3AF6B-0EC3-474E-A258-91555E03790D}" type="slidenum">
              <a:rPr lang="en-US" smtClean="0"/>
              <a:t>‹#›</a:t>
            </a:fld>
            <a:endParaRPr lang="en-US"/>
          </a:p>
        </p:txBody>
      </p:sp>
    </p:spTree>
    <p:extLst>
      <p:ext uri="{BB962C8B-B14F-4D97-AF65-F5344CB8AC3E}">
        <p14:creationId xmlns:p14="http://schemas.microsoft.com/office/powerpoint/2010/main" val="123736669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93AF6B-0EC3-474E-A258-91555E03790D}" type="slidenum">
              <a:rPr lang="en-US" smtClean="0"/>
              <a:t>1</a:t>
            </a:fld>
            <a:endParaRPr lang="en-US"/>
          </a:p>
        </p:txBody>
      </p:sp>
    </p:spTree>
    <p:extLst>
      <p:ext uri="{BB962C8B-B14F-4D97-AF65-F5344CB8AC3E}">
        <p14:creationId xmlns:p14="http://schemas.microsoft.com/office/powerpoint/2010/main" val="3230808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165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041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756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294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36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506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lang="en-US" sz="1800" dirty="0">
              <a:solidFill>
                <a:srgbClr val="1D2228"/>
              </a:solidFill>
              <a:effectLst/>
              <a:latin typeface="Helvetica" panose="020B0604020202020204" pitchFamily="34" charset="0"/>
              <a:cs typeface="Times New Roman" panose="02020603050405020304" pitchFamily="18" charset="0"/>
            </a:endParaRP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915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35747" rtl="0" eaLnBrk="1" fontAlgn="base" latinLnBrk="0" hangingPunct="1">
              <a:lnSpc>
                <a:spcPct val="100000"/>
              </a:lnSpc>
              <a:spcBef>
                <a:spcPts val="586"/>
              </a:spcBef>
              <a:spcAft>
                <a:spcPct val="0"/>
              </a:spcAft>
              <a:buClr>
                <a:srgbClr val="FFFF00"/>
              </a:buClr>
              <a:buSzPct val="99000"/>
              <a:buFont typeface="Wingdings" panose="05000000000000000000" pitchFamily="2" charset="2"/>
              <a:buNone/>
              <a:tabLst/>
              <a:defRPr/>
            </a:pPr>
            <a:r>
              <a:rPr lang="en-US" sz="2400" dirty="0">
                <a:solidFill>
                  <a:srgbClr val="FFFFFF"/>
                </a:solidFill>
                <a:effectLst>
                  <a:outerShdw blurRad="38100" dist="38100" dir="2700000" algn="tl">
                    <a:srgbClr val="000000"/>
                  </a:outerShdw>
                </a:effectLst>
                <a:latin typeface="Calibri Bold" charset="0"/>
                <a:ea typeface="ＭＳ Ｐゴシック" charset="0"/>
                <a:cs typeface="Calibri Bold" charset="0"/>
                <a:sym typeface="Calibri Bold"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562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847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0" indent="0" algn="l" defTabSz="713232" rtl="0" eaLnBrk="1" fontAlgn="auto" latinLnBrk="0" hangingPunct="1">
              <a:lnSpc>
                <a:spcPct val="107000"/>
              </a:lnSpc>
              <a:spcBef>
                <a:spcPts val="0"/>
              </a:spcBef>
              <a:spcAft>
                <a:spcPts val="800"/>
              </a:spcAft>
              <a:buClrTx/>
              <a:buSzTx/>
              <a:buFontTx/>
              <a:buNone/>
              <a:tabLst/>
              <a:defRPr/>
            </a:pPr>
            <a:r>
              <a:rPr lang="en-US" sz="1800" dirty="0">
                <a:solidFill>
                  <a:srgbClr val="FFFFFF"/>
                </a:solidFill>
                <a:latin typeface="Cambria" panose="02040503050406030204" pitchFamily="18" charset="0"/>
                <a:ea typeface="Cambria" panose="02040503050406030204" pitchFamily="18" charset="0"/>
                <a:cs typeface="Calibri Bold" charset="0"/>
                <a:sym typeface="Calibri Bold" charset="0"/>
              </a:rPr>
              <a:t>left this point out - What influence can a group with “little power” have in a large city? Remember Zechariah 4:10 - </a:t>
            </a:r>
            <a:r>
              <a:rPr lang="en-US" sz="1800" b="0" i="1" dirty="0">
                <a:solidFill>
                  <a:srgbClr val="FFFF00"/>
                </a:solidFill>
                <a:effectLst/>
                <a:latin typeface="Cambria" panose="02040503050406030204" pitchFamily="18" charset="0"/>
                <a:ea typeface="Cambria" panose="02040503050406030204" pitchFamily="18" charset="0"/>
              </a:rPr>
              <a:t>For who has despised the day of small things?</a:t>
            </a:r>
            <a:r>
              <a:rPr lang="en-US" sz="1800" dirty="0">
                <a:solidFill>
                  <a:srgbClr val="FFFFFF"/>
                </a:solidFill>
                <a:latin typeface="Cambria" panose="02040503050406030204" pitchFamily="18" charset="0"/>
                <a:ea typeface="Cambria" panose="02040503050406030204" pitchFamily="18" charset="0"/>
                <a:cs typeface="Calibri Bold" charset="0"/>
                <a:sym typeface="Calibri Bold" charset="0"/>
              </a:rPr>
              <a:t>   God rebukes Israel for their view of the insignificance of small things as they looked upon the foundation of the second temple laid by Zerubbabel (Ezra 3:12)</a:t>
            </a:r>
            <a:endParaRPr lang="en-US" sz="1800" dirty="0">
              <a:latin typeface="Cambria" panose="02040503050406030204" pitchFamily="18" charset="0"/>
              <a:ea typeface="Cambria" panose="02040503050406030204" pitchFamily="18" charset="0"/>
              <a:cs typeface="Calibri Bold" charset="0"/>
              <a:sym typeface="Calibri Bold" charset="0"/>
            </a:endParaRPr>
          </a:p>
          <a:p>
            <a:pPr marL="914400" marR="0" fontAlgn="auto" hangingPunct="1">
              <a:lnSpc>
                <a:spcPct val="107000"/>
              </a:lnSpc>
              <a:spcBef>
                <a:spcPts val="0"/>
              </a:spcBef>
              <a:spcAft>
                <a:spcPts val="800"/>
              </a:spcAft>
            </a:pPr>
            <a:endParaRPr lang="en-US" sz="1800" b="1" dirty="0">
              <a:effectLst/>
              <a:latin typeface="Charter B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17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pPr eaLnBrk="1" hangingPunct="1"/>
            <a:endParaRPr lang="en-US" dirty="0">
              <a:latin typeface="Times New Roman" pitchFamily="18" charset="0"/>
            </a:endParaRPr>
          </a:p>
        </p:txBody>
      </p:sp>
      <p:sp>
        <p:nvSpPr>
          <p:cNvPr id="29699"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7E25-258A-4DAB-9D62-014FF934848D}"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system-ui"/>
            </a:endParaRP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324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337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75"/>
              </a:spcAft>
            </a:pPr>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973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677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620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466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35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608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206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93AF6B-0EC3-474E-A258-91555E03790D}" type="slidenum">
              <a:rPr lang="en-US" smtClean="0"/>
              <a:t>30</a:t>
            </a:fld>
            <a:endParaRPr lang="en-US"/>
          </a:p>
        </p:txBody>
      </p:sp>
    </p:spTree>
    <p:extLst>
      <p:ext uri="{BB962C8B-B14F-4D97-AF65-F5344CB8AC3E}">
        <p14:creationId xmlns:p14="http://schemas.microsoft.com/office/powerpoint/2010/main" val="328730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871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spcBef>
                <a:spcPts val="425"/>
              </a:spcBef>
            </a:pPr>
            <a:endParaRPr lang="en-US" dirty="0">
              <a:solidFill>
                <a:srgbClr val="000000"/>
              </a:solidFill>
              <a:latin typeface="Humanist 521 BT" charset="0"/>
              <a:cs typeface="Humanist 521 BT" charset="0"/>
              <a:sym typeface="Humanist 521 BT"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58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auto" hangingPunct="1">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940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68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63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032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993AF6B-0EC3-474E-A258-91555E037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44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0EE36F-9251-0B49-954C-2B7178B5942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1516826215"/>
      </p:ext>
    </p:extLst>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EE36F-9251-0B49-954C-2B7178B5942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4079536619"/>
      </p:ext>
    </p:extLst>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EE36F-9251-0B49-954C-2B7178B5942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788050664"/>
      </p:ext>
    </p:extLst>
  </p:cSld>
  <p:clrMapOvr>
    <a:masterClrMapping/>
  </p:clrMapOvr>
  <p:transition spd="med">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5207000"/>
            <a:ext cx="9144000" cy="374398"/>
          </a:xfrm>
          <a:solidFill>
            <a:schemeClr val="bg1"/>
          </a:solidFill>
        </p:spPr>
        <p:txBody>
          <a:bodyPr wrap="square">
            <a:spAutoFit/>
          </a:bodyPr>
          <a:lstStyle>
            <a:lvl1pPr marL="0" indent="0" algn="ctr">
              <a:spcBef>
                <a:spcPts val="0"/>
              </a:spcBef>
              <a:buNone/>
              <a:defRPr sz="1833"/>
            </a:lvl1pPr>
          </a:lstStyle>
          <a:p>
            <a:pPr lvl="0"/>
            <a:r>
              <a:rPr lang="en-US" dirty="0"/>
              <a:t>Description</a:t>
            </a:r>
          </a:p>
        </p:txBody>
      </p:sp>
    </p:spTree>
    <p:extLst>
      <p:ext uri="{BB962C8B-B14F-4D97-AF65-F5344CB8AC3E}">
        <p14:creationId xmlns:p14="http://schemas.microsoft.com/office/powerpoint/2010/main" val="3209415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21920"/>
            <a:ext cx="8814816" cy="2087880"/>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70"/>
          </a:p>
        </p:txBody>
      </p:sp>
      <p:sp>
        <p:nvSpPr>
          <p:cNvPr id="8" name="Title 7"/>
          <p:cNvSpPr>
            <a:spLocks noGrp="1"/>
          </p:cNvSpPr>
          <p:nvPr>
            <p:ph type="ctrTitle"/>
          </p:nvPr>
        </p:nvSpPr>
        <p:spPr>
          <a:xfrm>
            <a:off x="464234" y="317501"/>
            <a:ext cx="8229600" cy="1841500"/>
          </a:xfrm>
        </p:spPr>
        <p:txBody>
          <a:bodyPr lIns="45720" rIns="228600" anchor="b">
            <a:normAutofit/>
          </a:bodyPr>
          <a:lstStyle>
            <a:lvl1pPr marL="0" algn="r">
              <a:defRPr sz="4000"/>
            </a:lvl1pPr>
            <a:extLst/>
          </a:lstStyle>
          <a:p>
            <a:r>
              <a:rPr kumimoji="0" lang="en-US"/>
              <a:t>Click to edit Master title style</a:t>
            </a:r>
          </a:p>
        </p:txBody>
      </p:sp>
      <p:sp>
        <p:nvSpPr>
          <p:cNvPr id="9" name="Subtitle 8"/>
          <p:cNvSpPr>
            <a:spLocks noGrp="1"/>
          </p:cNvSpPr>
          <p:nvPr>
            <p:ph type="subTitle" idx="1"/>
          </p:nvPr>
        </p:nvSpPr>
        <p:spPr>
          <a:xfrm>
            <a:off x="2133600" y="2349500"/>
            <a:ext cx="6560234" cy="1460500"/>
          </a:xfrm>
        </p:spPr>
        <p:txBody>
          <a:bodyPr lIns="45720" rIns="246888"/>
          <a:lstStyle>
            <a:lvl1pPr marL="0" indent="0" algn="r">
              <a:spcBef>
                <a:spcPts val="0"/>
              </a:spcBef>
              <a:buNone/>
              <a:defRPr>
                <a:effectLst/>
              </a:defRPr>
            </a:lvl1pPr>
            <a:lvl2pPr marL="380985" indent="0" algn="ctr">
              <a:buNone/>
            </a:lvl2pPr>
            <a:lvl3pPr marL="761970" indent="0" algn="ctr">
              <a:buNone/>
            </a:lvl3pPr>
            <a:lvl4pPr marL="1142954" indent="0" algn="ctr">
              <a:buNone/>
            </a:lvl4pPr>
            <a:lvl5pPr marL="1523939" indent="0" algn="ctr">
              <a:buNone/>
            </a:lvl5pPr>
            <a:lvl6pPr marL="1904924" indent="0" algn="ctr">
              <a:buNone/>
            </a:lvl6pPr>
            <a:lvl7pPr marL="2285909" indent="0" algn="ctr">
              <a:buNone/>
            </a:lvl7pPr>
            <a:lvl8pPr marL="2666893" indent="0" algn="ctr">
              <a:buNone/>
            </a:lvl8pPr>
            <a:lvl9pPr marL="3047878"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5424170"/>
            <a:ext cx="3002280" cy="228600"/>
          </a:xfrm>
        </p:spPr>
        <p:txBody>
          <a:bodyPr vert="horz" rtlCol="0"/>
          <a:lstStyle/>
          <a:p>
            <a:fld id="{9FF19AE7-1C80-4B42-9529-386376B44429}" type="datetimeFigureOut">
              <a:rPr lang="en-US" smtClean="0"/>
              <a:pPr/>
              <a:t>12/25/2021</a:t>
            </a:fld>
            <a:endParaRPr lang="en-US"/>
          </a:p>
        </p:txBody>
      </p:sp>
      <p:sp>
        <p:nvSpPr>
          <p:cNvPr id="11" name="Slide Number Placeholder 10"/>
          <p:cNvSpPr>
            <a:spLocks noGrp="1"/>
          </p:cNvSpPr>
          <p:nvPr>
            <p:ph type="sldNum" sz="quarter" idx="11"/>
          </p:nvPr>
        </p:nvSpPr>
        <p:spPr>
          <a:xfrm>
            <a:off x="8638952" y="5424170"/>
            <a:ext cx="464288" cy="228600"/>
          </a:xfrm>
        </p:spPr>
        <p:txBody>
          <a:bodyPr vert="horz" rtlCol="0"/>
          <a:lstStyle>
            <a:lvl1pPr>
              <a:defRPr>
                <a:solidFill>
                  <a:schemeClr val="tx2">
                    <a:shade val="90000"/>
                  </a:schemeClr>
                </a:solidFill>
              </a:defRPr>
            </a:lvl1pPr>
            <a:extLst/>
          </a:lstStyle>
          <a:p>
            <a:fld id="{C978B97D-4AB3-4B2A-8B9D-A77EFF0CBD90}" type="slidenum">
              <a:rPr lang="en-US" smtClean="0"/>
              <a:pPr/>
              <a:t>‹#›</a:t>
            </a:fld>
            <a:endParaRPr lang="en-US"/>
          </a:p>
        </p:txBody>
      </p:sp>
      <p:sp>
        <p:nvSpPr>
          <p:cNvPr id="12" name="Footer Placeholder 11"/>
          <p:cNvSpPr>
            <a:spLocks noGrp="1"/>
          </p:cNvSpPr>
          <p:nvPr>
            <p:ph type="ftr" sz="quarter" idx="12"/>
          </p:nvPr>
        </p:nvSpPr>
        <p:spPr>
          <a:xfrm>
            <a:off x="1600200" y="5424170"/>
            <a:ext cx="3907464" cy="228600"/>
          </a:xfrm>
        </p:spPr>
        <p:txBody>
          <a:bodyPr vert="horz" rtlCol="0"/>
          <a:lstStyle/>
          <a:p>
            <a:endParaRPr lang="en-US"/>
          </a:p>
        </p:txBody>
      </p:sp>
    </p:spTree>
    <p:extLst>
      <p:ext uri="{BB962C8B-B14F-4D97-AF65-F5344CB8AC3E}">
        <p14:creationId xmlns:p14="http://schemas.microsoft.com/office/powerpoint/2010/main" val="356422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187157"/>
            <a:ext cx="8001000" cy="762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70"/>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FF19AE7-1C80-4B42-9529-386376B44429}" type="datetimeFigureOut">
              <a:rPr lang="en-US" smtClean="0"/>
              <a:pPr/>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8B97D-4AB3-4B2A-8B9D-A77EFF0CBD90}" type="slidenum">
              <a:rPr lang="en-US" smtClean="0"/>
              <a:pPr/>
              <a:t>‹#›</a:t>
            </a:fld>
            <a:endParaRPr lang="en-US"/>
          </a:p>
        </p:txBody>
      </p:sp>
    </p:spTree>
    <p:extLst>
      <p:ext uri="{BB962C8B-B14F-4D97-AF65-F5344CB8AC3E}">
        <p14:creationId xmlns:p14="http://schemas.microsoft.com/office/powerpoint/2010/main" val="321502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2722880"/>
            <a:ext cx="7406640" cy="762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70"/>
          </a:p>
        </p:txBody>
      </p:sp>
      <p:sp>
        <p:nvSpPr>
          <p:cNvPr id="2" name="Title 1"/>
          <p:cNvSpPr>
            <a:spLocks noGrp="1"/>
          </p:cNvSpPr>
          <p:nvPr>
            <p:ph type="title"/>
          </p:nvPr>
        </p:nvSpPr>
        <p:spPr>
          <a:xfrm>
            <a:off x="722376" y="415192"/>
            <a:ext cx="7772400" cy="2275840"/>
          </a:xfrm>
        </p:spPr>
        <p:txBody>
          <a:bodyPr rIns="100584"/>
          <a:lstStyle>
            <a:lvl1pPr algn="r">
              <a:buNone/>
              <a:defRPr sz="3333"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2739761"/>
            <a:ext cx="7772400" cy="1258093"/>
          </a:xfrm>
        </p:spPr>
        <p:txBody>
          <a:bodyPr rIns="128016" anchor="t"/>
          <a:lstStyle>
            <a:lvl1pPr marL="0" indent="0" algn="r">
              <a:buNone/>
              <a:defRPr sz="1667">
                <a:solidFill>
                  <a:schemeClr val="tx1">
                    <a:tint val="75000"/>
                  </a:schemeClr>
                </a:solidFill>
              </a:defRPr>
            </a:lvl1pPr>
            <a:lvl2pPr>
              <a:buNone/>
              <a:defRPr sz="1500">
                <a:solidFill>
                  <a:schemeClr val="tx1">
                    <a:tint val="75000"/>
                  </a:schemeClr>
                </a:solidFill>
              </a:defRPr>
            </a:lvl2pPr>
            <a:lvl3pPr>
              <a:buNone/>
              <a:defRPr sz="1333">
                <a:solidFill>
                  <a:schemeClr val="tx1">
                    <a:tint val="75000"/>
                  </a:schemeClr>
                </a:solidFill>
              </a:defRPr>
            </a:lvl3pPr>
            <a:lvl4pPr>
              <a:buNone/>
              <a:defRPr sz="1167">
                <a:solidFill>
                  <a:schemeClr val="tx1">
                    <a:tint val="75000"/>
                  </a:schemeClr>
                </a:solidFill>
              </a:defRPr>
            </a:lvl4pPr>
            <a:lvl5pPr>
              <a:buNone/>
              <a:defRPr sz="1167">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5428058"/>
            <a:ext cx="3002280" cy="228600"/>
          </a:xfrm>
        </p:spPr>
        <p:txBody>
          <a:bodyPr vert="horz" rtlCol="0"/>
          <a:lstStyle/>
          <a:p>
            <a:fld id="{9FF19AE7-1C80-4B42-9529-386376B44429}" type="datetimeFigureOut">
              <a:rPr lang="en-US" smtClean="0"/>
              <a:pPr/>
              <a:t>12/25/2021</a:t>
            </a:fld>
            <a:endParaRPr lang="en-US"/>
          </a:p>
        </p:txBody>
      </p:sp>
      <p:sp>
        <p:nvSpPr>
          <p:cNvPr id="9" name="Slide Number Placeholder 8"/>
          <p:cNvSpPr>
            <a:spLocks noGrp="1"/>
          </p:cNvSpPr>
          <p:nvPr>
            <p:ph type="sldNum" sz="quarter" idx="11"/>
          </p:nvPr>
        </p:nvSpPr>
        <p:spPr>
          <a:xfrm>
            <a:off x="8638952" y="5428058"/>
            <a:ext cx="464288" cy="228600"/>
          </a:xfrm>
        </p:spPr>
        <p:txBody>
          <a:bodyPr vert="horz" rtlCol="0"/>
          <a:lstStyle>
            <a:lvl1pPr>
              <a:defRPr>
                <a:solidFill>
                  <a:schemeClr val="tx2">
                    <a:shade val="90000"/>
                  </a:schemeClr>
                </a:solidFill>
              </a:defRPr>
            </a:lvl1pPr>
            <a:extLst/>
          </a:lstStyle>
          <a:p>
            <a:fld id="{C978B97D-4AB3-4B2A-8B9D-A77EFF0CBD90}" type="slidenum">
              <a:rPr lang="en-US" smtClean="0"/>
              <a:pPr/>
              <a:t>‹#›</a:t>
            </a:fld>
            <a:endParaRPr lang="en-US"/>
          </a:p>
        </p:txBody>
      </p:sp>
      <p:sp>
        <p:nvSpPr>
          <p:cNvPr id="10" name="Footer Placeholder 9"/>
          <p:cNvSpPr>
            <a:spLocks noGrp="1"/>
          </p:cNvSpPr>
          <p:nvPr>
            <p:ph type="ftr" sz="quarter" idx="12"/>
          </p:nvPr>
        </p:nvSpPr>
        <p:spPr>
          <a:xfrm>
            <a:off x="1600200" y="5428058"/>
            <a:ext cx="3907464" cy="228600"/>
          </a:xfrm>
        </p:spPr>
        <p:txBody>
          <a:bodyPr vert="horz" rtlCol="0"/>
          <a:lstStyle/>
          <a:p>
            <a:endParaRPr lang="en-US"/>
          </a:p>
        </p:txBody>
      </p:sp>
    </p:spTree>
    <p:extLst>
      <p:ext uri="{BB962C8B-B14F-4D97-AF65-F5344CB8AC3E}">
        <p14:creationId xmlns:p14="http://schemas.microsoft.com/office/powerpoint/2010/main" val="15385290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371600"/>
            <a:ext cx="4038600" cy="3771900"/>
          </a:xfrm>
        </p:spPr>
        <p:txBody>
          <a:bodyPr/>
          <a:lstStyle>
            <a:lvl1pPr>
              <a:defRPr sz="2333"/>
            </a:lvl1pPr>
            <a:lvl2pPr>
              <a:defRPr sz="2000"/>
            </a:lvl2pPr>
            <a:lvl3pPr>
              <a:defRPr sz="1667"/>
            </a:lvl3pPr>
            <a:lvl4pPr>
              <a:defRPr sz="1500"/>
            </a:lvl4pPr>
            <a:lvl5pPr>
              <a:defRPr sz="15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371600"/>
            <a:ext cx="4038600" cy="3771900"/>
          </a:xfrm>
        </p:spPr>
        <p:txBody>
          <a:bodyPr/>
          <a:lstStyle>
            <a:lvl1pPr>
              <a:defRPr sz="2333"/>
            </a:lvl1pPr>
            <a:lvl2pPr>
              <a:defRPr sz="2000"/>
            </a:lvl2pPr>
            <a:lvl3pPr>
              <a:defRPr sz="1667"/>
            </a:lvl3pPr>
            <a:lvl4pPr>
              <a:defRPr sz="1500"/>
            </a:lvl4pPr>
            <a:lvl5pPr>
              <a:defRPr sz="15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FF19AE7-1C80-4B42-9529-386376B44429}" type="datetimeFigureOut">
              <a:rPr lang="en-US" smtClean="0"/>
              <a:pPr/>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5428807"/>
            <a:ext cx="464288" cy="228600"/>
          </a:xfrm>
        </p:spPr>
        <p:txBody>
          <a:bodyPr/>
          <a:lstStyle/>
          <a:p>
            <a:fld id="{C978B97D-4AB3-4B2A-8B9D-A77EFF0CBD90}" type="slidenum">
              <a:rPr lang="en-US" smtClean="0"/>
              <a:pPr/>
              <a:t>‹#›</a:t>
            </a:fld>
            <a:endParaRPr lang="en-US"/>
          </a:p>
        </p:txBody>
      </p:sp>
      <p:sp>
        <p:nvSpPr>
          <p:cNvPr id="10" name="Rectangle 9"/>
          <p:cNvSpPr/>
          <p:nvPr/>
        </p:nvSpPr>
        <p:spPr>
          <a:xfrm>
            <a:off x="588392" y="1187157"/>
            <a:ext cx="8001000" cy="762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70"/>
          </a:p>
        </p:txBody>
      </p:sp>
    </p:spTree>
    <p:extLst>
      <p:ext uri="{BB962C8B-B14F-4D97-AF65-F5344CB8AC3E}">
        <p14:creationId xmlns:p14="http://schemas.microsoft.com/office/powerpoint/2010/main" val="134378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1804347"/>
            <a:ext cx="3749040" cy="762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sz="1170"/>
          </a:p>
        </p:txBody>
      </p:sp>
      <p:sp>
        <p:nvSpPr>
          <p:cNvPr id="11" name="Rectangle 10"/>
          <p:cNvSpPr/>
          <p:nvPr/>
        </p:nvSpPr>
        <p:spPr>
          <a:xfrm>
            <a:off x="4800600" y="1804347"/>
            <a:ext cx="3749040" cy="762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sz="1170"/>
          </a:p>
        </p:txBody>
      </p:sp>
      <p:sp>
        <p:nvSpPr>
          <p:cNvPr id="2" name="Title 1"/>
          <p:cNvSpPr>
            <a:spLocks noGrp="1"/>
          </p:cNvSpPr>
          <p:nvPr>
            <p:ph type="title"/>
          </p:nvPr>
        </p:nvSpPr>
        <p:spPr>
          <a:xfrm>
            <a:off x="457200" y="209957"/>
            <a:ext cx="8229600" cy="9525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279261"/>
            <a:ext cx="4040188" cy="533135"/>
          </a:xfrm>
        </p:spPr>
        <p:txBody>
          <a:bodyPr anchor="b">
            <a:noAutofit/>
          </a:bodyPr>
          <a:lstStyle>
            <a:lvl1pPr marL="76197" indent="0" algn="l">
              <a:spcBef>
                <a:spcPts val="0"/>
              </a:spcBef>
              <a:buNone/>
              <a:defRPr sz="1833" b="0" cap="all" baseline="0"/>
            </a:lvl1pPr>
            <a:lvl2pPr>
              <a:buNone/>
              <a:defRPr sz="1667" b="1"/>
            </a:lvl2pPr>
            <a:lvl3pPr>
              <a:buNone/>
              <a:defRPr sz="1500" b="1"/>
            </a:lvl3pPr>
            <a:lvl4pPr>
              <a:buNone/>
              <a:defRPr sz="1333" b="1"/>
            </a:lvl4pPr>
            <a:lvl5pPr>
              <a:buNone/>
              <a:defRPr sz="1333"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279261"/>
            <a:ext cx="4041775" cy="533135"/>
          </a:xfrm>
        </p:spPr>
        <p:txBody>
          <a:bodyPr anchor="b">
            <a:noAutofit/>
          </a:bodyPr>
          <a:lstStyle>
            <a:lvl1pPr marL="76197" indent="0" algn="l">
              <a:spcBef>
                <a:spcPts val="0"/>
              </a:spcBef>
              <a:buNone/>
              <a:defRPr sz="1833" b="0" cap="all" baseline="0"/>
            </a:lvl1pPr>
            <a:lvl2pPr>
              <a:buNone/>
              <a:defRPr sz="1667" b="1"/>
            </a:lvl2pPr>
            <a:lvl3pPr>
              <a:buNone/>
              <a:defRPr sz="1500" b="1"/>
            </a:lvl3pPr>
            <a:lvl4pPr>
              <a:buNone/>
              <a:defRPr sz="1333" b="1"/>
            </a:lvl4pPr>
            <a:lvl5pPr>
              <a:buNone/>
              <a:defRPr sz="1333"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968500"/>
            <a:ext cx="4040188" cy="3284803"/>
          </a:xfrm>
        </p:spPr>
        <p:txBody>
          <a:bodyPr lIns="91440"/>
          <a:lstStyle>
            <a:lvl1pPr>
              <a:defRPr sz="1833"/>
            </a:lvl1pPr>
            <a:lvl2pPr>
              <a:defRPr sz="1667"/>
            </a:lvl2pPr>
            <a:lvl3pPr>
              <a:defRPr sz="1500"/>
            </a:lvl3pPr>
            <a:lvl4pPr>
              <a:defRPr sz="1333"/>
            </a:lvl4pPr>
            <a:lvl5pPr>
              <a:defRPr sz="1333"/>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968500"/>
            <a:ext cx="4041775" cy="3284803"/>
          </a:xfrm>
        </p:spPr>
        <p:txBody>
          <a:bodyPr/>
          <a:lstStyle>
            <a:lvl1pPr>
              <a:defRPr sz="1833"/>
            </a:lvl1pPr>
            <a:lvl2pPr>
              <a:defRPr sz="1667"/>
            </a:lvl2pPr>
            <a:lvl3pPr>
              <a:defRPr sz="1500"/>
            </a:lvl3pPr>
            <a:lvl4pPr>
              <a:defRPr sz="1333"/>
            </a:lvl4pPr>
            <a:lvl5pPr>
              <a:defRPr sz="1333"/>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FF19AE7-1C80-4B42-9529-386376B44429}" type="datetimeFigureOut">
              <a:rPr lang="en-US" smtClean="0"/>
              <a:pPr/>
              <a:t>12/25/2021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5428807"/>
            <a:ext cx="464288" cy="228600"/>
          </a:xfrm>
        </p:spPr>
        <p:txBody>
          <a:bodyPr/>
          <a:lstStyle/>
          <a:p>
            <a:fld id="{C978B97D-4AB3-4B2A-8B9D-A77EFF0CBD90}" type="slidenum">
              <a:rPr lang="en-US" smtClean="0"/>
              <a:pPr/>
              <a:t>‹#›</a:t>
            </a:fld>
            <a:endParaRPr lang="en-US"/>
          </a:p>
        </p:txBody>
      </p:sp>
    </p:spTree>
    <p:extLst>
      <p:ext uri="{BB962C8B-B14F-4D97-AF65-F5344CB8AC3E}">
        <p14:creationId xmlns:p14="http://schemas.microsoft.com/office/powerpoint/2010/main" val="228925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11015"/>
            <a:ext cx="8229600" cy="9525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FF19AE7-1C80-4B42-9529-386376B44429}" type="datetimeFigureOut">
              <a:rPr lang="en-US" smtClean="0"/>
              <a:pPr/>
              <a:t>12/25/2021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8B97D-4AB3-4B2A-8B9D-A77EFF0CBD90}" type="slidenum">
              <a:rPr lang="en-US" smtClean="0"/>
              <a:pPr/>
              <a:t>‹#›</a:t>
            </a:fld>
            <a:endParaRPr lang="en-US"/>
          </a:p>
        </p:txBody>
      </p:sp>
      <p:sp>
        <p:nvSpPr>
          <p:cNvPr id="7" name="Rectangle 6"/>
          <p:cNvSpPr/>
          <p:nvPr/>
        </p:nvSpPr>
        <p:spPr>
          <a:xfrm>
            <a:off x="588392" y="1187157"/>
            <a:ext cx="8001000" cy="762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70"/>
          </a:p>
        </p:txBody>
      </p:sp>
    </p:spTree>
    <p:extLst>
      <p:ext uri="{BB962C8B-B14F-4D97-AF65-F5344CB8AC3E}">
        <p14:creationId xmlns:p14="http://schemas.microsoft.com/office/powerpoint/2010/main" val="361262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19AE7-1C80-4B42-9529-386376B44429}" type="datetimeFigureOut">
              <a:rPr lang="en-US" smtClean="0"/>
              <a:pPr/>
              <a:t>12/25/2021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8B97D-4AB3-4B2A-8B9D-A77EFF0CBD90}" type="slidenum">
              <a:rPr lang="en-US" smtClean="0"/>
              <a:pPr/>
              <a:t>‹#›</a:t>
            </a:fld>
            <a:endParaRPr lang="en-US"/>
          </a:p>
        </p:txBody>
      </p:sp>
    </p:spTree>
    <p:extLst>
      <p:ext uri="{BB962C8B-B14F-4D97-AF65-F5344CB8AC3E}">
        <p14:creationId xmlns:p14="http://schemas.microsoft.com/office/powerpoint/2010/main" val="15677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70EE36F-9251-0B49-954C-2B7178B5942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2831067099"/>
      </p:ext>
    </p:extLst>
  </p:cSld>
  <p:clrMapOvr>
    <a:masterClrMapping/>
  </p:clrMapOvr>
  <p:transition spd="med">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881380"/>
            <a:ext cx="3749040" cy="762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70"/>
          </a:p>
        </p:txBody>
      </p:sp>
      <p:sp>
        <p:nvSpPr>
          <p:cNvPr id="2" name="Title 1"/>
          <p:cNvSpPr>
            <a:spLocks noGrp="1"/>
          </p:cNvSpPr>
          <p:nvPr>
            <p:ph type="title"/>
          </p:nvPr>
        </p:nvSpPr>
        <p:spPr>
          <a:xfrm>
            <a:off x="4963136" y="254000"/>
            <a:ext cx="3931920" cy="635000"/>
          </a:xfrm>
        </p:spPr>
        <p:txBody>
          <a:bodyPr anchor="b"/>
          <a:lstStyle>
            <a:lvl1pPr marL="0" algn="r">
              <a:buNone/>
              <a:defRPr sz="1667" b="1"/>
            </a:lvl1pPr>
            <a:extLst/>
          </a:lstStyle>
          <a:p>
            <a:r>
              <a:rPr kumimoji="0" lang="en-US"/>
              <a:t>Click to edit Master title style</a:t>
            </a:r>
          </a:p>
        </p:txBody>
      </p:sp>
      <p:sp>
        <p:nvSpPr>
          <p:cNvPr id="3" name="Text Placeholder 2"/>
          <p:cNvSpPr>
            <a:spLocks noGrp="1"/>
          </p:cNvSpPr>
          <p:nvPr>
            <p:ph type="body" idx="2"/>
          </p:nvPr>
        </p:nvSpPr>
        <p:spPr>
          <a:xfrm>
            <a:off x="4963136" y="922967"/>
            <a:ext cx="3931920" cy="889000"/>
          </a:xfrm>
        </p:spPr>
        <p:txBody>
          <a:bodyPr/>
          <a:lstStyle>
            <a:lvl1pPr marL="0" indent="0" algn="r">
              <a:spcBef>
                <a:spcPts val="0"/>
              </a:spcBef>
              <a:buNone/>
              <a:defRPr sz="1167"/>
            </a:lvl1pPr>
            <a:lvl2pPr>
              <a:buNone/>
              <a:defRPr sz="1000"/>
            </a:lvl2pPr>
            <a:lvl3pPr>
              <a:buNone/>
              <a:defRPr sz="833"/>
            </a:lvl3pPr>
            <a:lvl4pPr>
              <a:buNone/>
              <a:defRPr sz="750"/>
            </a:lvl4pPr>
            <a:lvl5pPr>
              <a:buNone/>
              <a:defRPr sz="75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1841500"/>
            <a:ext cx="8666456" cy="3314700"/>
          </a:xfrm>
        </p:spPr>
        <p:txBody>
          <a:bodyPr/>
          <a:lstStyle>
            <a:lvl1pPr marL="243830">
              <a:defRPr sz="2667"/>
            </a:lvl1pPr>
            <a:lvl2pPr marL="495280">
              <a:defRPr sz="2333"/>
            </a:lvl2pPr>
            <a:lvl3pPr marL="685773">
              <a:defRPr sz="2000"/>
            </a:lvl3pPr>
            <a:lvl4pPr marL="876265">
              <a:defRPr sz="1667"/>
            </a:lvl4pPr>
            <a:lvl5pPr marL="1051518">
              <a:defRPr sz="1667"/>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5428058"/>
            <a:ext cx="3002280" cy="228600"/>
          </a:xfrm>
        </p:spPr>
        <p:txBody>
          <a:bodyPr vert="horz" rtlCol="0"/>
          <a:lstStyle/>
          <a:p>
            <a:fld id="{9FF19AE7-1C80-4B42-9529-386376B44429}" type="datetimeFigureOut">
              <a:rPr lang="en-US" smtClean="0"/>
              <a:pPr/>
              <a:t>12/25/2021</a:t>
            </a:fld>
            <a:endParaRPr lang="en-US"/>
          </a:p>
        </p:txBody>
      </p:sp>
      <p:sp>
        <p:nvSpPr>
          <p:cNvPr id="10" name="Slide Number Placeholder 9"/>
          <p:cNvSpPr>
            <a:spLocks noGrp="1"/>
          </p:cNvSpPr>
          <p:nvPr>
            <p:ph type="sldNum" sz="quarter" idx="11"/>
          </p:nvPr>
        </p:nvSpPr>
        <p:spPr>
          <a:xfrm>
            <a:off x="8638952" y="5428058"/>
            <a:ext cx="464288" cy="228600"/>
          </a:xfrm>
        </p:spPr>
        <p:txBody>
          <a:bodyPr vert="horz" rtlCol="0"/>
          <a:lstStyle>
            <a:lvl1pPr>
              <a:defRPr>
                <a:solidFill>
                  <a:schemeClr val="tx2">
                    <a:shade val="90000"/>
                  </a:schemeClr>
                </a:solidFill>
              </a:defRPr>
            </a:lvl1pPr>
            <a:extLst/>
          </a:lstStyle>
          <a:p>
            <a:fld id="{C978B97D-4AB3-4B2A-8B9D-A77EFF0CBD90}" type="slidenum">
              <a:rPr lang="en-US" smtClean="0"/>
              <a:pPr/>
              <a:t>‹#›</a:t>
            </a:fld>
            <a:endParaRPr lang="en-US"/>
          </a:p>
        </p:txBody>
      </p:sp>
      <p:sp>
        <p:nvSpPr>
          <p:cNvPr id="11" name="Footer Placeholder 10"/>
          <p:cNvSpPr>
            <a:spLocks noGrp="1"/>
          </p:cNvSpPr>
          <p:nvPr>
            <p:ph type="ftr" sz="quarter" idx="12"/>
          </p:nvPr>
        </p:nvSpPr>
        <p:spPr>
          <a:xfrm>
            <a:off x="1600200" y="5428058"/>
            <a:ext cx="3907464" cy="228600"/>
          </a:xfrm>
        </p:spPr>
        <p:txBody>
          <a:bodyPr vert="horz" rtlCol="0"/>
          <a:lstStyle/>
          <a:p>
            <a:endParaRPr lang="en-US"/>
          </a:p>
        </p:txBody>
      </p:sp>
    </p:spTree>
    <p:extLst>
      <p:ext uri="{BB962C8B-B14F-4D97-AF65-F5344CB8AC3E}">
        <p14:creationId xmlns:p14="http://schemas.microsoft.com/office/powerpoint/2010/main" val="2546996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3937000"/>
            <a:ext cx="5486400" cy="553780"/>
          </a:xfrm>
        </p:spPr>
        <p:txBody>
          <a:bodyPr anchor="b"/>
          <a:lstStyle>
            <a:lvl1pPr marL="0" algn="r">
              <a:buNone/>
              <a:defRPr sz="1667" b="1"/>
            </a:lvl1pPr>
            <a:extLst/>
          </a:lstStyle>
          <a:p>
            <a:r>
              <a:rPr kumimoji="0" lang="en-US"/>
              <a:t>Click to edit Master title style</a:t>
            </a:r>
          </a:p>
        </p:txBody>
      </p:sp>
      <p:sp>
        <p:nvSpPr>
          <p:cNvPr id="4" name="Text Placeholder 3"/>
          <p:cNvSpPr>
            <a:spLocks noGrp="1"/>
          </p:cNvSpPr>
          <p:nvPr>
            <p:ph type="body" sz="half" idx="2"/>
          </p:nvPr>
        </p:nvSpPr>
        <p:spPr>
          <a:xfrm>
            <a:off x="3040443" y="4490780"/>
            <a:ext cx="5486400" cy="760213"/>
          </a:xfrm>
        </p:spPr>
        <p:txBody>
          <a:bodyPr/>
          <a:lstStyle>
            <a:lvl1pPr marL="0" indent="0" algn="r">
              <a:spcBef>
                <a:spcPts val="0"/>
              </a:spcBef>
              <a:buNone/>
              <a:defRPr sz="1167"/>
            </a:lvl1pPr>
            <a:lvl2pPr>
              <a:defRPr sz="1000"/>
            </a:lvl2pPr>
            <a:lvl3pPr>
              <a:defRPr sz="833"/>
            </a:lvl3pPr>
            <a:lvl4pPr>
              <a:defRPr sz="750"/>
            </a:lvl4pPr>
            <a:lvl5pPr>
              <a:defRPr sz="75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08220"/>
            <a:ext cx="8534400" cy="36195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667"/>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5424170"/>
            <a:ext cx="3002280" cy="228600"/>
          </a:xfrm>
        </p:spPr>
        <p:txBody>
          <a:bodyPr vert="horz" rtlCol="0"/>
          <a:lstStyle/>
          <a:p>
            <a:fld id="{9FF19AE7-1C80-4B42-9529-386376B44429}" type="datetimeFigureOut">
              <a:rPr lang="en-US" smtClean="0"/>
              <a:pPr/>
              <a:t>12/25/2021</a:t>
            </a:fld>
            <a:endParaRPr lang="en-US"/>
          </a:p>
        </p:txBody>
      </p:sp>
      <p:sp>
        <p:nvSpPr>
          <p:cNvPr id="9" name="Slide Number Placeholder 8"/>
          <p:cNvSpPr>
            <a:spLocks noGrp="1"/>
          </p:cNvSpPr>
          <p:nvPr>
            <p:ph type="sldNum" sz="quarter" idx="11"/>
          </p:nvPr>
        </p:nvSpPr>
        <p:spPr>
          <a:xfrm>
            <a:off x="8638952" y="5424170"/>
            <a:ext cx="464288" cy="228600"/>
          </a:xfrm>
        </p:spPr>
        <p:txBody>
          <a:bodyPr vert="horz" rtlCol="0"/>
          <a:lstStyle>
            <a:lvl1pPr>
              <a:defRPr>
                <a:solidFill>
                  <a:schemeClr val="tx2">
                    <a:shade val="90000"/>
                  </a:schemeClr>
                </a:solidFill>
              </a:defRPr>
            </a:lvl1pPr>
            <a:extLst/>
          </a:lstStyle>
          <a:p>
            <a:fld id="{C978B97D-4AB3-4B2A-8B9D-A77EFF0CBD90}" type="slidenum">
              <a:rPr lang="en-US" smtClean="0"/>
              <a:pPr/>
              <a:t>‹#›</a:t>
            </a:fld>
            <a:endParaRPr lang="en-US"/>
          </a:p>
        </p:txBody>
      </p:sp>
      <p:sp>
        <p:nvSpPr>
          <p:cNvPr id="10" name="Footer Placeholder 9"/>
          <p:cNvSpPr>
            <a:spLocks noGrp="1"/>
          </p:cNvSpPr>
          <p:nvPr>
            <p:ph type="ftr" sz="quarter" idx="12"/>
          </p:nvPr>
        </p:nvSpPr>
        <p:spPr>
          <a:xfrm>
            <a:off x="1600200" y="5424170"/>
            <a:ext cx="3907464" cy="228600"/>
          </a:xfrm>
        </p:spPr>
        <p:txBody>
          <a:bodyPr vert="horz" rtlCol="0"/>
          <a:lstStyle/>
          <a:p>
            <a:endParaRPr lang="en-US"/>
          </a:p>
        </p:txBody>
      </p:sp>
    </p:spTree>
    <p:extLst>
      <p:ext uri="{BB962C8B-B14F-4D97-AF65-F5344CB8AC3E}">
        <p14:creationId xmlns:p14="http://schemas.microsoft.com/office/powerpoint/2010/main" val="129652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FF19AE7-1C80-4B42-9529-386376B44429}" type="datetimeFigureOut">
              <a:rPr lang="en-US" smtClean="0"/>
              <a:pPr/>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8B97D-4AB3-4B2A-8B9D-A77EFF0CBD90}" type="slidenum">
              <a:rPr lang="en-US" smtClean="0"/>
              <a:pPr/>
              <a:t>‹#›</a:t>
            </a:fld>
            <a:endParaRPr lang="en-US"/>
          </a:p>
        </p:txBody>
      </p:sp>
    </p:spTree>
    <p:extLst>
      <p:ext uri="{BB962C8B-B14F-4D97-AF65-F5344CB8AC3E}">
        <p14:creationId xmlns:p14="http://schemas.microsoft.com/office/powerpoint/2010/main" val="181764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FF19AE7-1C80-4B42-9529-386376B44429}" type="datetimeFigureOut">
              <a:rPr lang="en-US" smtClean="0"/>
              <a:pPr/>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8B97D-4AB3-4B2A-8B9D-A77EFF0CBD90}" type="slidenum">
              <a:rPr lang="en-US" smtClean="0"/>
              <a:pPr/>
              <a:t>‹#›</a:t>
            </a:fld>
            <a:endParaRPr lang="en-US"/>
          </a:p>
        </p:txBody>
      </p:sp>
    </p:spTree>
    <p:extLst>
      <p:ext uri="{BB962C8B-B14F-4D97-AF65-F5344CB8AC3E}">
        <p14:creationId xmlns:p14="http://schemas.microsoft.com/office/powerpoint/2010/main" val="370672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0EE36F-9251-0B49-954C-2B7178B5942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3674679405"/>
      </p:ext>
    </p:extLst>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0EE36F-9251-0B49-954C-2B7178B5942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4144961369"/>
      </p:ext>
    </p:extLst>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0EE36F-9251-0B49-954C-2B7178B5942F}" type="datetimeFigureOut">
              <a:rPr lang="en-US" smtClean="0"/>
              <a:t>12/25/2021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1086538333"/>
      </p:ext>
    </p:extLst>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0EE36F-9251-0B49-954C-2B7178B5942F}" type="datetimeFigureOut">
              <a:rPr lang="en-US" smtClean="0"/>
              <a:t>12/25/2021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1460807985"/>
      </p:ext>
    </p:extLst>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EE36F-9251-0B49-954C-2B7178B5942F}" type="datetimeFigureOut">
              <a:rPr lang="en-US" smtClean="0"/>
              <a:t>12/25/2021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4273595200"/>
      </p:ext>
    </p:extLst>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70EE36F-9251-0B49-954C-2B7178B5942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2203716559"/>
      </p:ext>
    </p:extLst>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70EE36F-9251-0B49-954C-2B7178B5942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67F98-D76F-4249-987D-C121C5C7AE83}" type="slidenum">
              <a:rPr lang="en-US" smtClean="0"/>
              <a:t>‹#›</a:t>
            </a:fld>
            <a:endParaRPr lang="en-US"/>
          </a:p>
        </p:txBody>
      </p:sp>
    </p:spTree>
    <p:extLst>
      <p:ext uri="{BB962C8B-B14F-4D97-AF65-F5344CB8AC3E}">
        <p14:creationId xmlns:p14="http://schemas.microsoft.com/office/powerpoint/2010/main" val="1029727579"/>
      </p:ext>
    </p:extLst>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70EE36F-9251-0B49-954C-2B7178B5942F}" type="datetimeFigureOut">
              <a:rPr lang="en-US" smtClean="0"/>
              <a:t>12/25/2021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F4267F98-D76F-4249-987D-C121C5C7AE83}" type="slidenum">
              <a:rPr lang="en-US" smtClean="0"/>
              <a:t>‹#›</a:t>
            </a:fld>
            <a:endParaRPr lang="en-US"/>
          </a:p>
        </p:txBody>
      </p:sp>
    </p:spTree>
    <p:extLst>
      <p:ext uri="{BB962C8B-B14F-4D97-AF65-F5344CB8AC3E}">
        <p14:creationId xmlns:p14="http://schemas.microsoft.com/office/powerpoint/2010/main" val="2230432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Lst>
  <p:transition spd="med">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22571"/>
            <a:ext cx="8810846" cy="5471160"/>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170"/>
          </a:p>
        </p:txBody>
      </p:sp>
      <p:sp>
        <p:nvSpPr>
          <p:cNvPr id="3" name="Footer Placeholder 2"/>
          <p:cNvSpPr>
            <a:spLocks noGrp="1"/>
          </p:cNvSpPr>
          <p:nvPr>
            <p:ph type="ftr" sz="quarter" idx="3"/>
          </p:nvPr>
        </p:nvSpPr>
        <p:spPr>
          <a:xfrm>
            <a:off x="1295400" y="5334000"/>
            <a:ext cx="4212264" cy="228600"/>
          </a:xfrm>
          <a:prstGeom prst="rect">
            <a:avLst/>
          </a:prstGeom>
        </p:spPr>
        <p:txBody>
          <a:bodyPr/>
          <a:lstStyle>
            <a:lvl1pPr algn="r" eaLnBrk="1" latinLnBrk="0" hangingPunct="1">
              <a:defRPr kumimoji="0" sz="1083">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5334000"/>
            <a:ext cx="3002280" cy="228600"/>
          </a:xfrm>
          <a:prstGeom prst="rect">
            <a:avLst/>
          </a:prstGeom>
        </p:spPr>
        <p:txBody>
          <a:bodyPr/>
          <a:lstStyle>
            <a:lvl1pPr algn="l" eaLnBrk="1" latinLnBrk="0" hangingPunct="1">
              <a:defRPr kumimoji="0" sz="1083">
                <a:solidFill>
                  <a:schemeClr val="bg2">
                    <a:tint val="60000"/>
                    <a:satMod val="155000"/>
                  </a:schemeClr>
                </a:solidFill>
              </a:defRPr>
            </a:lvl1pPr>
            <a:extLst/>
          </a:lstStyle>
          <a:p>
            <a:fld id="{9FF19AE7-1C80-4B42-9529-386376B44429}" type="datetimeFigureOut">
              <a:rPr lang="en-US" smtClean="0"/>
              <a:pPr/>
              <a:t>12/25/2021</a:t>
            </a:fld>
            <a:endParaRPr lang="en-US"/>
          </a:p>
        </p:txBody>
      </p:sp>
      <p:sp>
        <p:nvSpPr>
          <p:cNvPr id="23" name="Slide Number Placeholder 22"/>
          <p:cNvSpPr>
            <a:spLocks noGrp="1"/>
          </p:cNvSpPr>
          <p:nvPr>
            <p:ph type="sldNum" sz="quarter" idx="4"/>
          </p:nvPr>
        </p:nvSpPr>
        <p:spPr>
          <a:xfrm>
            <a:off x="8638952" y="5428807"/>
            <a:ext cx="464288" cy="228600"/>
          </a:xfrm>
          <a:prstGeom prst="rect">
            <a:avLst/>
          </a:prstGeom>
        </p:spPr>
        <p:txBody>
          <a:bodyPr anchor="ctr"/>
          <a:lstStyle>
            <a:lvl1pPr algn="r" eaLnBrk="1" latinLnBrk="0" hangingPunct="1">
              <a:defRPr kumimoji="0" sz="1333">
                <a:solidFill>
                  <a:schemeClr val="tx2">
                    <a:shade val="90000"/>
                  </a:schemeClr>
                </a:solidFill>
                <a:effectLst/>
              </a:defRPr>
            </a:lvl1pPr>
            <a:extLst/>
          </a:lstStyle>
          <a:p>
            <a:fld id="{C978B97D-4AB3-4B2A-8B9D-A77EFF0CBD90}" type="slidenum">
              <a:rPr lang="en-US" smtClean="0"/>
              <a:pPr/>
              <a:t>‹#›</a:t>
            </a:fld>
            <a:endParaRPr lang="en-US"/>
          </a:p>
        </p:txBody>
      </p:sp>
      <p:sp>
        <p:nvSpPr>
          <p:cNvPr id="22" name="Title Placeholder 21"/>
          <p:cNvSpPr>
            <a:spLocks noGrp="1"/>
          </p:cNvSpPr>
          <p:nvPr>
            <p:ph type="title"/>
          </p:nvPr>
        </p:nvSpPr>
        <p:spPr>
          <a:xfrm>
            <a:off x="457200" y="211280"/>
            <a:ext cx="8229600" cy="9525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371864"/>
            <a:ext cx="8229600" cy="37719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9681019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45718" algn="r" rtl="0" eaLnBrk="1" latinLnBrk="0" hangingPunct="1">
        <a:spcBef>
          <a:spcPct val="0"/>
        </a:spcBef>
        <a:buNone/>
        <a:defRPr kumimoji="0" sz="3833"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43407" indent="-243407" algn="l" rtl="0" eaLnBrk="1" latinLnBrk="0" hangingPunct="1">
        <a:spcBef>
          <a:spcPts val="0"/>
        </a:spcBef>
        <a:buClr>
          <a:schemeClr val="accent1"/>
        </a:buClr>
        <a:buSzPct val="70000"/>
        <a:buFont typeface="Wingdings 2"/>
        <a:buChar char=""/>
        <a:defRPr kumimoji="0" sz="2667" kern="1200">
          <a:solidFill>
            <a:schemeClr val="tx1"/>
          </a:solidFill>
          <a:latin typeface="+mn-lt"/>
          <a:ea typeface="+mn-ea"/>
          <a:cs typeface="+mn-cs"/>
        </a:defRPr>
      </a:lvl1pPr>
      <a:lvl2pPr marL="533379" indent="-190492" algn="l" rtl="0" eaLnBrk="1" latinLnBrk="0" hangingPunct="1">
        <a:spcBef>
          <a:spcPts val="333"/>
        </a:spcBef>
        <a:buClr>
          <a:schemeClr val="accent2"/>
        </a:buClr>
        <a:buSzPct val="90000"/>
        <a:buFontTx/>
        <a:buChar char="•"/>
        <a:defRPr kumimoji="0" sz="2167" kern="1200">
          <a:solidFill>
            <a:schemeClr val="tx1"/>
          </a:solidFill>
          <a:latin typeface="+mn-lt"/>
          <a:ea typeface="+mn-ea"/>
          <a:cs typeface="+mn-cs"/>
        </a:defRPr>
      </a:lvl2pPr>
      <a:lvl3pPr marL="685773" indent="-160014" algn="l" rtl="0" eaLnBrk="1" latinLnBrk="0" hangingPunct="1">
        <a:spcBef>
          <a:spcPts val="333"/>
        </a:spcBef>
        <a:buClr>
          <a:schemeClr val="accent3"/>
        </a:buClr>
        <a:buSzPct val="100000"/>
        <a:buFont typeface="Wingdings 2"/>
        <a:buChar char=""/>
        <a:defRPr kumimoji="0" sz="1917" kern="1200">
          <a:solidFill>
            <a:schemeClr val="tx1"/>
          </a:solidFill>
          <a:latin typeface="+mn-lt"/>
          <a:ea typeface="+mn-ea"/>
          <a:cs typeface="+mn-cs"/>
        </a:defRPr>
      </a:lvl3pPr>
      <a:lvl4pPr marL="838166" indent="-152394" algn="l" rtl="0" eaLnBrk="1" latinLnBrk="0" hangingPunct="1">
        <a:spcBef>
          <a:spcPts val="333"/>
        </a:spcBef>
        <a:buClr>
          <a:schemeClr val="accent3"/>
        </a:buClr>
        <a:buSzPct val="100000"/>
        <a:buFont typeface="Wingdings 2"/>
        <a:buChar char=""/>
        <a:defRPr kumimoji="0" sz="1667" kern="1200">
          <a:solidFill>
            <a:schemeClr val="tx1"/>
          </a:solidFill>
          <a:latin typeface="+mn-lt"/>
          <a:ea typeface="+mn-ea"/>
          <a:cs typeface="+mn-cs"/>
        </a:defRPr>
      </a:lvl4pPr>
      <a:lvl5pPr marL="990560" indent="-152394" algn="l" rtl="0" eaLnBrk="1" latinLnBrk="0" hangingPunct="1">
        <a:spcBef>
          <a:spcPts val="333"/>
        </a:spcBef>
        <a:buClr>
          <a:schemeClr val="accent3"/>
        </a:buClr>
        <a:buSzPct val="100000"/>
        <a:buFont typeface="Wingdings 2"/>
        <a:buChar char=""/>
        <a:defRPr kumimoji="0" sz="1583" kern="1200">
          <a:solidFill>
            <a:schemeClr val="tx1"/>
          </a:solidFill>
          <a:latin typeface="+mn-lt"/>
          <a:ea typeface="+mn-ea"/>
          <a:cs typeface="+mn-cs"/>
        </a:defRPr>
      </a:lvl5pPr>
      <a:lvl6pPr marL="1142954" indent="-144774" algn="l" rtl="0" eaLnBrk="1" latinLnBrk="0" hangingPunct="1">
        <a:spcBef>
          <a:spcPts val="333"/>
        </a:spcBef>
        <a:buClr>
          <a:schemeClr val="accent4"/>
        </a:buClr>
        <a:buFont typeface="Wingdings 2"/>
        <a:buChar char=""/>
        <a:defRPr kumimoji="0" sz="1500" kern="1200" baseline="0">
          <a:solidFill>
            <a:schemeClr val="tx1"/>
          </a:solidFill>
          <a:latin typeface="+mn-lt"/>
          <a:ea typeface="+mn-ea"/>
          <a:cs typeface="+mn-cs"/>
        </a:defRPr>
      </a:lvl6pPr>
      <a:lvl7pPr marL="1295348" indent="-144774" algn="l" rtl="0" eaLnBrk="1" latinLnBrk="0" hangingPunct="1">
        <a:spcBef>
          <a:spcPts val="333"/>
        </a:spcBef>
        <a:buClr>
          <a:schemeClr val="accent4"/>
        </a:buClr>
        <a:buFont typeface="Wingdings 2"/>
        <a:buChar char=""/>
        <a:defRPr kumimoji="0" sz="1333" kern="1200" baseline="0">
          <a:solidFill>
            <a:schemeClr val="tx1"/>
          </a:solidFill>
          <a:latin typeface="+mn-lt"/>
          <a:ea typeface="+mn-ea"/>
          <a:cs typeface="+mn-cs"/>
        </a:defRPr>
      </a:lvl7pPr>
      <a:lvl8pPr marL="1447742" indent="-144774" algn="l" rtl="0" eaLnBrk="1" latinLnBrk="0" hangingPunct="1">
        <a:spcBef>
          <a:spcPts val="333"/>
        </a:spcBef>
        <a:buClr>
          <a:schemeClr val="accent4"/>
        </a:buClr>
        <a:buFont typeface="Wingdings 2"/>
        <a:buChar char=""/>
        <a:defRPr kumimoji="0" sz="1333" kern="1200" baseline="0">
          <a:solidFill>
            <a:schemeClr val="tx1"/>
          </a:solidFill>
          <a:latin typeface="+mn-lt"/>
          <a:ea typeface="+mn-ea"/>
          <a:cs typeface="+mn-cs"/>
        </a:defRPr>
      </a:lvl8pPr>
      <a:lvl9pPr marL="1600136" indent="-144774" algn="l" rtl="0" eaLnBrk="1" latinLnBrk="0" hangingPunct="1">
        <a:spcBef>
          <a:spcPts val="333"/>
        </a:spcBef>
        <a:buClr>
          <a:schemeClr val="accent4"/>
        </a:buClr>
        <a:buFont typeface="Wingdings 2"/>
        <a:buChar char=""/>
        <a:defRPr kumimoji="0" sz="1333"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80985" algn="l" rtl="0" eaLnBrk="1" latinLnBrk="0" hangingPunct="1">
        <a:defRPr kumimoji="0" kern="1200">
          <a:solidFill>
            <a:schemeClr val="tx1"/>
          </a:solidFill>
          <a:latin typeface="+mn-lt"/>
          <a:ea typeface="+mn-ea"/>
          <a:cs typeface="+mn-cs"/>
        </a:defRPr>
      </a:lvl2pPr>
      <a:lvl3pPr marL="761970" algn="l" rtl="0" eaLnBrk="1" latinLnBrk="0" hangingPunct="1">
        <a:defRPr kumimoji="0" kern="1200">
          <a:solidFill>
            <a:schemeClr val="tx1"/>
          </a:solidFill>
          <a:latin typeface="+mn-lt"/>
          <a:ea typeface="+mn-ea"/>
          <a:cs typeface="+mn-cs"/>
        </a:defRPr>
      </a:lvl3pPr>
      <a:lvl4pPr marL="1142954" algn="l" rtl="0" eaLnBrk="1" latinLnBrk="0" hangingPunct="1">
        <a:defRPr kumimoji="0" kern="1200">
          <a:solidFill>
            <a:schemeClr val="tx1"/>
          </a:solidFill>
          <a:latin typeface="+mn-lt"/>
          <a:ea typeface="+mn-ea"/>
          <a:cs typeface="+mn-cs"/>
        </a:defRPr>
      </a:lvl4pPr>
      <a:lvl5pPr marL="1523939" algn="l" rtl="0" eaLnBrk="1" latinLnBrk="0" hangingPunct="1">
        <a:defRPr kumimoji="0" kern="1200">
          <a:solidFill>
            <a:schemeClr val="tx1"/>
          </a:solidFill>
          <a:latin typeface="+mn-lt"/>
          <a:ea typeface="+mn-ea"/>
          <a:cs typeface="+mn-cs"/>
        </a:defRPr>
      </a:lvl5pPr>
      <a:lvl6pPr marL="1904924" algn="l" rtl="0" eaLnBrk="1" latinLnBrk="0" hangingPunct="1">
        <a:defRPr kumimoji="0" kern="1200">
          <a:solidFill>
            <a:schemeClr val="tx1"/>
          </a:solidFill>
          <a:latin typeface="+mn-lt"/>
          <a:ea typeface="+mn-ea"/>
          <a:cs typeface="+mn-cs"/>
        </a:defRPr>
      </a:lvl6pPr>
      <a:lvl7pPr marL="2285909" algn="l" rtl="0" eaLnBrk="1" latinLnBrk="0" hangingPunct="1">
        <a:defRPr kumimoji="0" kern="1200">
          <a:solidFill>
            <a:schemeClr val="tx1"/>
          </a:solidFill>
          <a:latin typeface="+mn-lt"/>
          <a:ea typeface="+mn-ea"/>
          <a:cs typeface="+mn-cs"/>
        </a:defRPr>
      </a:lvl7pPr>
      <a:lvl8pPr marL="2666893" algn="l" rtl="0" eaLnBrk="1" latinLnBrk="0" hangingPunct="1">
        <a:defRPr kumimoji="0" kern="1200">
          <a:solidFill>
            <a:schemeClr val="tx1"/>
          </a:solidFill>
          <a:latin typeface="+mn-lt"/>
          <a:ea typeface="+mn-ea"/>
          <a:cs typeface="+mn-cs"/>
        </a:defRPr>
      </a:lvl8pPr>
      <a:lvl9pPr marL="304787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C0094D-6B67-1D43-A193-1AD857F14370}"/>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B7372055-46AF-464C-A37D-CF058FC1B3C1}"/>
              </a:ext>
            </a:extLst>
          </p:cNvPr>
          <p:cNvSpPr>
            <a:spLocks noGrp="1"/>
          </p:cNvSpPr>
          <p:nvPr>
            <p:ph type="ctrTitle"/>
          </p:nvPr>
        </p:nvSpPr>
        <p:spPr>
          <a:xfrm>
            <a:off x="1143000" y="3291840"/>
            <a:ext cx="6858000" cy="882809"/>
          </a:xfrm>
        </p:spPr>
        <p:txBody>
          <a:bodyPr>
            <a:normAutofit/>
          </a:bodyPr>
          <a:lstStyle/>
          <a:p>
            <a:r>
              <a:rPr lang="en-US" sz="3600" dirty="0">
                <a:solidFill>
                  <a:schemeClr val="bg1"/>
                </a:solidFill>
                <a:latin typeface="Baskerville" panose="02020502070401020303" pitchFamily="18" charset="0"/>
                <a:ea typeface="Baskerville" panose="02020502070401020303" pitchFamily="18" charset="0"/>
              </a:rPr>
              <a:t>Revelation 2 &amp; 3</a:t>
            </a:r>
          </a:p>
        </p:txBody>
      </p:sp>
    </p:spTree>
    <p:extLst>
      <p:ext uri="{BB962C8B-B14F-4D97-AF65-F5344CB8AC3E}">
        <p14:creationId xmlns:p14="http://schemas.microsoft.com/office/powerpoint/2010/main" val="2703217427"/>
      </p:ext>
    </p:extLst>
  </p:cSld>
  <p:clrMapOvr>
    <a:masterClrMapping/>
  </p:clrMapOvr>
  <p:transition spd="med">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397830" y="120098"/>
            <a:ext cx="7886700" cy="540387"/>
          </a:xfrm>
        </p:spPr>
        <p:txBody>
          <a:bodyPr>
            <a:normAutofit/>
          </a:bodyPr>
          <a:lstStyle/>
          <a:p>
            <a:r>
              <a:rPr lang="en-US" sz="2400" b="1" i="1" dirty="0">
                <a:solidFill>
                  <a:srgbClr val="FFFF00"/>
                </a:solidFill>
                <a:latin typeface="Cambria" panose="02040503050406030204" pitchFamily="18" charset="0"/>
                <a:ea typeface="Cambria" panose="02040503050406030204" pitchFamily="18" charset="0"/>
              </a:rPr>
              <a:t>The Challenges</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397830" y="654318"/>
            <a:ext cx="8595250" cy="4920711"/>
          </a:xfrm>
        </p:spPr>
        <p:txBody>
          <a:bodyPr>
            <a:normAutofit/>
          </a:bodyPr>
          <a:lstStyle/>
          <a:p>
            <a:pPr defTabSz="535747" fontAlgn="base">
              <a:spcBef>
                <a:spcPts val="586"/>
              </a:spcBef>
              <a:spcAft>
                <a:spcPct val="0"/>
              </a:spcAft>
              <a:buClr>
                <a:schemeClr val="bg1"/>
              </a:buClr>
              <a:buSzPct val="100000"/>
              <a:buFont typeface="Wingdings" panose="05000000000000000000" pitchFamily="2" charset="2"/>
              <a:buChar char="§"/>
            </a:pP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Idolatry – “little Athens”, immorality</a:t>
            </a:r>
          </a:p>
          <a:p>
            <a:pPr defTabSz="535747" fontAlgn="base">
              <a:spcBef>
                <a:spcPts val="586"/>
              </a:spcBef>
              <a:spcAft>
                <a:spcPct val="0"/>
              </a:spcAft>
              <a:buClr>
                <a:schemeClr val="bg1"/>
              </a:buClr>
              <a:buSzPct val="100000"/>
              <a:buFont typeface="Wingdings" panose="05000000000000000000" pitchFamily="2" charset="2"/>
              <a:buChar char="§"/>
            </a:pPr>
            <a:r>
              <a:rPr lang="en-US" sz="2400" dirty="0">
                <a:solidFill>
                  <a:srgbClr val="FFFF00"/>
                </a:solidFill>
                <a:latin typeface="Cambria" panose="02040503050406030204" pitchFamily="18" charset="0"/>
                <a:ea typeface="Cambria" panose="02040503050406030204" pitchFamily="18" charset="0"/>
                <a:cs typeface="Calibri Bold" charset="0"/>
                <a:sym typeface="Calibri Bold" charset="0"/>
              </a:rPr>
              <a:t>“Synagogue of Satan” </a:t>
            </a: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 Jewish opposition</a:t>
            </a:r>
          </a:p>
          <a:p>
            <a:pPr marL="863148" lvl="1" indent="-461338" defTabSz="535747" fontAlgn="base">
              <a:spcBef>
                <a:spcPts val="352"/>
              </a:spcBef>
              <a:spcAft>
                <a:spcPct val="0"/>
              </a:spcAft>
              <a:buClr>
                <a:srgbClr val="FFFF00"/>
              </a:buClr>
              <a:buSzPct val="75000"/>
              <a:buFont typeface="Courier New" panose="02070309020205020404" pitchFamily="49" charset="0"/>
              <a:buChar char="o"/>
            </a:pPr>
            <a:r>
              <a:rPr lang="en-US" sz="2400" dirty="0">
                <a:solidFill>
                  <a:srgbClr val="FFFFFF"/>
                </a:solidFill>
                <a:latin typeface="Cambria" panose="02040503050406030204" pitchFamily="18" charset="0"/>
                <a:ea typeface="Cambria" panose="02040503050406030204" pitchFamily="18" charset="0"/>
                <a:cs typeface="Constantia" charset="0"/>
                <a:sym typeface="Constantia" charset="0"/>
              </a:rPr>
              <a:t>These were Jews in the flesh only – they rejected Jesus as the Messiah  &amp; served Satan – (John 8:44)</a:t>
            </a:r>
          </a:p>
          <a:p>
            <a:pPr marL="863148" lvl="1" indent="-461338" defTabSz="535747" fontAlgn="base">
              <a:spcBef>
                <a:spcPts val="352"/>
              </a:spcBef>
              <a:spcAft>
                <a:spcPct val="0"/>
              </a:spcAft>
              <a:buClr>
                <a:srgbClr val="FFFF00"/>
              </a:buClr>
              <a:buSzPct val="75000"/>
              <a:buFont typeface="Courier New" panose="02070309020205020404" pitchFamily="49" charset="0"/>
              <a:buChar char="o"/>
            </a:pPr>
            <a:r>
              <a:rPr lang="en-US" sz="2400" dirty="0">
                <a:solidFill>
                  <a:srgbClr val="FFFFFF"/>
                </a:solidFill>
                <a:latin typeface="Cambria" panose="02040503050406030204" pitchFamily="18" charset="0"/>
                <a:ea typeface="Cambria" panose="02040503050406030204" pitchFamily="18" charset="0"/>
                <a:cs typeface="Constantia" charset="0"/>
                <a:sym typeface="Constantia" charset="0"/>
              </a:rPr>
              <a:t>They were enemies of Christ and His Church (Acts 6:9; 14:1-2).</a:t>
            </a:r>
          </a:p>
          <a:p>
            <a:pPr marL="0" indent="0">
              <a:spcBef>
                <a:spcPts val="0"/>
              </a:spcBef>
              <a:buNone/>
            </a:pPr>
            <a:endParaRPr lang="en-US" sz="2400" dirty="0">
              <a:latin typeface="Cambria" panose="02040503050406030204" pitchFamily="18" charset="0"/>
              <a:ea typeface="Cambria" panose="02040503050406030204" pitchFamily="18" charset="0"/>
            </a:endParaRPr>
          </a:p>
          <a:p>
            <a:pPr defTabSz="535747" fontAlgn="base">
              <a:spcBef>
                <a:spcPts val="586"/>
              </a:spcBef>
              <a:spcAft>
                <a:spcPct val="0"/>
              </a:spcAft>
              <a:buClr>
                <a:schemeClr val="bg1"/>
              </a:buClr>
              <a:buSzPct val="100000"/>
              <a:buFont typeface="Wingdings" panose="05000000000000000000" pitchFamily="2" charset="2"/>
              <a:buChar char="§"/>
            </a:pPr>
            <a:r>
              <a:rPr lang="en-US" sz="2400" i="1" dirty="0">
                <a:solidFill>
                  <a:srgbClr val="FFFF00"/>
                </a:solidFill>
                <a:latin typeface="Cambria" panose="02040503050406030204" pitchFamily="18" charset="0"/>
                <a:ea typeface="Cambria" panose="02040503050406030204" pitchFamily="18" charset="0"/>
                <a:cs typeface="Calibri Bold" charset="0"/>
                <a:sym typeface="Calibri Bold" charset="0"/>
              </a:rPr>
              <a:t>“because you have </a:t>
            </a:r>
            <a:r>
              <a:rPr lang="en-US" sz="2400" i="1" u="sng" dirty="0">
                <a:solidFill>
                  <a:srgbClr val="FFFF00"/>
                </a:solidFill>
                <a:latin typeface="Cambria" panose="02040503050406030204" pitchFamily="18" charset="0"/>
                <a:ea typeface="Cambria" panose="02040503050406030204" pitchFamily="18" charset="0"/>
                <a:cs typeface="Calibri Bold" charset="0"/>
                <a:sym typeface="Calibri Bold" charset="0"/>
              </a:rPr>
              <a:t>little power</a:t>
            </a:r>
            <a:r>
              <a:rPr lang="en-US" sz="2400" i="1" dirty="0">
                <a:solidFill>
                  <a:srgbClr val="FFFF00"/>
                </a:solidFill>
                <a:latin typeface="Cambria" panose="02040503050406030204" pitchFamily="18" charset="0"/>
                <a:ea typeface="Cambria" panose="02040503050406030204" pitchFamily="18" charset="0"/>
                <a:cs typeface="Calibri Bold" charset="0"/>
                <a:sym typeface="Calibri Bold" charset="0"/>
              </a:rPr>
              <a:t>” (</a:t>
            </a:r>
            <a:r>
              <a:rPr kumimoji="0" lang="en-US" sz="2400" b="0" i="0" u="none" strike="noStrike" kern="1200" cap="none" spc="0" normalizeH="0" baseline="0" noProof="0" dirty="0">
                <a:ln>
                  <a:noFill/>
                </a:ln>
                <a:solidFill>
                  <a:srgbClr val="FFFF00"/>
                </a:solidFill>
                <a:uLnTx/>
                <a:uFillTx/>
                <a:latin typeface="Cambria" panose="02040503050406030204" pitchFamily="18" charset="0"/>
                <a:ea typeface="Cambria" panose="02040503050406030204" pitchFamily="18" charset="0"/>
                <a:cs typeface="+mn-cs"/>
              </a:rPr>
              <a:t>ESV - </a:t>
            </a:r>
            <a:r>
              <a:rPr kumimoji="0" lang="en-US" sz="2400" b="0" i="1" u="none" strike="noStrike" kern="1200" cap="none" spc="0" normalizeH="0" baseline="0" noProof="0" dirty="0">
                <a:ln>
                  <a:noFill/>
                </a:ln>
                <a:solidFill>
                  <a:srgbClr val="FFFF00"/>
                </a:solidFill>
                <a:uLnTx/>
                <a:uFillTx/>
                <a:latin typeface="Cambria" panose="02040503050406030204" pitchFamily="18" charset="0"/>
                <a:ea typeface="Cambria" panose="02040503050406030204" pitchFamily="18" charset="0"/>
              </a:rPr>
              <a:t>I know that you have but </a:t>
            </a:r>
            <a:r>
              <a:rPr kumimoji="0" lang="en-US" sz="2400" b="0" i="1" u="sng" strike="noStrike" kern="1200" cap="none" spc="0" normalizeH="0" baseline="0" noProof="0" dirty="0">
                <a:ln>
                  <a:noFill/>
                </a:ln>
                <a:solidFill>
                  <a:srgbClr val="FFFF00"/>
                </a:solidFill>
                <a:uLnTx/>
                <a:uFillTx/>
                <a:latin typeface="Cambria" panose="02040503050406030204" pitchFamily="18" charset="0"/>
                <a:ea typeface="Cambria" panose="02040503050406030204" pitchFamily="18" charset="0"/>
              </a:rPr>
              <a:t>little power</a:t>
            </a:r>
            <a:r>
              <a:rPr kumimoji="0" lang="en-US" sz="2400" b="0" i="1" u="none" strike="noStrike" kern="1200" cap="none" spc="0" normalizeH="0" baseline="0" noProof="0" dirty="0">
                <a:ln>
                  <a:noFill/>
                </a:ln>
                <a:solidFill>
                  <a:srgbClr val="FFFF00"/>
                </a:solidFill>
                <a:uLnTx/>
                <a:uFillTx/>
                <a:latin typeface="Cambria" panose="02040503050406030204" pitchFamily="18" charset="0"/>
                <a:ea typeface="Cambria" panose="02040503050406030204" pitchFamily="18" charset="0"/>
              </a:rPr>
              <a:t>)</a:t>
            </a:r>
            <a:r>
              <a:rPr kumimoji="0" lang="en-US" sz="2400" b="0" i="1" u="none" strike="noStrike" kern="1200" cap="none" spc="0" normalizeH="0" baseline="0" noProof="0" dirty="0">
                <a:ln>
                  <a:noFill/>
                </a:ln>
                <a:solidFill>
                  <a:prstClr val="white"/>
                </a:solidFill>
                <a:uLnTx/>
                <a:uFillTx/>
                <a:latin typeface="Cambria" panose="02040503050406030204" pitchFamily="18" charset="0"/>
                <a:ea typeface="Cambria" panose="02040503050406030204" pitchFamily="18" charset="0"/>
              </a:rPr>
              <a:t> </a:t>
            </a:r>
            <a:endParaRPr lang="en-US" sz="2400" i="1" dirty="0">
              <a:solidFill>
                <a:srgbClr val="FFFF00"/>
              </a:solidFill>
              <a:latin typeface="Cambria" panose="02040503050406030204" pitchFamily="18" charset="0"/>
              <a:ea typeface="Cambria" panose="02040503050406030204" pitchFamily="18" charset="0"/>
              <a:cs typeface="Calibri Bold" charset="0"/>
              <a:sym typeface="Calibri Bold" charset="0"/>
            </a:endParaRPr>
          </a:p>
          <a:p>
            <a:pPr marL="744538" lvl="1" indent="-342900" defTabSz="535747" fontAlgn="base">
              <a:spcBef>
                <a:spcPts val="352"/>
              </a:spcBef>
              <a:spcAft>
                <a:spcPct val="0"/>
              </a:spcAft>
              <a:buClr>
                <a:srgbClr val="FFFF00"/>
              </a:buClr>
              <a:buSzPct val="75000"/>
              <a:buFont typeface="Courier New" panose="02070309020205020404" pitchFamily="49" charset="0"/>
              <a:buChar char="o"/>
            </a:pPr>
            <a:r>
              <a:rPr lang="en-US" sz="2400" dirty="0">
                <a:solidFill>
                  <a:srgbClr val="FFFFFF"/>
                </a:solidFill>
                <a:latin typeface="Cambria" panose="02040503050406030204" pitchFamily="18" charset="0"/>
                <a:ea typeface="Cambria" panose="02040503050406030204" pitchFamily="18" charset="0"/>
                <a:cs typeface="Constantia" charset="0"/>
                <a:sym typeface="Constantia" charset="0"/>
              </a:rPr>
              <a:t>Perhaps small in number, weak economically, no political or cultural influence. (I Cor 1:26-27)  Seen as strange and told they are nothing.  That is how they felt.</a:t>
            </a:r>
          </a:p>
        </p:txBody>
      </p:sp>
      <p:sp>
        <p:nvSpPr>
          <p:cNvPr id="4" name="Rectangle: Rounded Corners 3">
            <a:extLst>
              <a:ext uri="{FF2B5EF4-FFF2-40B4-BE49-F238E27FC236}">
                <a16:creationId xmlns:a16="http://schemas.microsoft.com/office/drawing/2014/main" id="{02C43819-A19B-481E-8340-F34ADB469A54}"/>
              </a:ext>
            </a:extLst>
          </p:cNvPr>
          <p:cNvSpPr/>
          <p:nvPr/>
        </p:nvSpPr>
        <p:spPr>
          <a:xfrm>
            <a:off x="1611630" y="5060682"/>
            <a:ext cx="5920740" cy="540387"/>
          </a:xfrm>
          <a:prstGeom prst="roundRect">
            <a:avLst>
              <a:gd name="adj" fmla="val 15411"/>
            </a:avLst>
          </a:prstGeom>
          <a:solidFill>
            <a:srgbClr val="0070C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Embry Hills church faces similar challenges</a:t>
            </a:r>
            <a:endParaRPr kumimoji="0" lang="en-US" sz="24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848826526"/>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94304" y="0"/>
            <a:ext cx="7886700" cy="540387"/>
          </a:xfrm>
        </p:spPr>
        <p:txBody>
          <a:bodyPr>
            <a:normAutofit/>
          </a:bodyPr>
          <a:lstStyle/>
          <a:p>
            <a:r>
              <a:rPr lang="en-US" sz="2400" b="1" i="1" dirty="0">
                <a:solidFill>
                  <a:srgbClr val="FFFF00"/>
                </a:solidFill>
                <a:latin typeface="Cambria" panose="02040503050406030204" pitchFamily="18" charset="0"/>
                <a:ea typeface="Cambria" panose="02040503050406030204" pitchFamily="18" charset="0"/>
              </a:rPr>
              <a:t>Christ’s Self Designation</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0" y="457200"/>
            <a:ext cx="9143999" cy="5176435"/>
          </a:xfrm>
        </p:spPr>
        <p:txBody>
          <a:bodyPr>
            <a:noAutofit/>
          </a:bodyPr>
          <a:lstStyle/>
          <a:p>
            <a:pPr defTabSz="535747" fontAlgn="base">
              <a:spcBef>
                <a:spcPts val="937"/>
              </a:spcBef>
              <a:spcAft>
                <a:spcPct val="0"/>
              </a:spcAft>
              <a:buClr>
                <a:srgbClr val="FFFF00"/>
              </a:buClr>
              <a:buSzPct val="100000"/>
              <a:buFont typeface="Wingdings" panose="05000000000000000000" pitchFamily="2" charset="2"/>
              <a:buChar char="§"/>
            </a:pPr>
            <a:r>
              <a:rPr lang="en-US" sz="2000" i="1" dirty="0">
                <a:solidFill>
                  <a:srgbClr val="FFFF00"/>
                </a:solidFill>
                <a:latin typeface="Cambria" panose="02040503050406030204" pitchFamily="18" charset="0"/>
                <a:ea typeface="Cambria" panose="02040503050406030204" pitchFamily="18" charset="0"/>
                <a:cs typeface="Constantia Bold" charset="0"/>
                <a:sym typeface="Constantia Bold" charset="0"/>
              </a:rPr>
              <a:t>He who is HOLY </a:t>
            </a:r>
            <a:r>
              <a:rPr lang="en-US" sz="2000" dirty="0">
                <a:latin typeface="Cambria" panose="02040503050406030204" pitchFamily="18" charset="0"/>
                <a:ea typeface="Cambria" panose="02040503050406030204" pitchFamily="18" charset="0"/>
                <a:cs typeface="Constantia Bold" charset="0"/>
                <a:sym typeface="Constantia Bold" charset="0"/>
              </a:rPr>
              <a:t>(</a:t>
            </a:r>
            <a:r>
              <a:rPr lang="en-US" sz="2000" i="0" dirty="0" err="1">
                <a:effectLst/>
                <a:latin typeface="Cambria" panose="02040503050406030204" pitchFamily="18" charset="0"/>
                <a:ea typeface="Cambria" panose="02040503050406030204" pitchFamily="18" charset="0"/>
              </a:rPr>
              <a:t>hágios</a:t>
            </a:r>
            <a:r>
              <a:rPr lang="en-US" sz="2000" dirty="0">
                <a:latin typeface="Cambria" panose="02040503050406030204" pitchFamily="18" charset="0"/>
                <a:ea typeface="Cambria" panose="02040503050406030204" pitchFamily="18" charset="0"/>
              </a:rPr>
              <a:t>)</a:t>
            </a:r>
            <a:endParaRPr lang="en-US" sz="2000" i="1" dirty="0">
              <a:latin typeface="Cambria" panose="02040503050406030204" pitchFamily="18" charset="0"/>
              <a:ea typeface="Cambria" panose="02040503050406030204" pitchFamily="18" charset="0"/>
              <a:cs typeface="Constantia Bold" charset="0"/>
              <a:sym typeface="Constantia Bold" charset="0"/>
            </a:endParaRPr>
          </a:p>
          <a:p>
            <a:pPr marL="860425" lvl="1" indent="-460375">
              <a:spcBef>
                <a:spcPts val="600"/>
              </a:spcBef>
              <a:buClr>
                <a:srgbClr val="FFFF00"/>
              </a:buClr>
              <a:buSzPct val="75000"/>
              <a:buFont typeface="Courier New" panose="02070309020205020404" pitchFamily="49" charset="0"/>
              <a:buChar char="o"/>
            </a:pPr>
            <a:r>
              <a:rPr lang="en-US" altLang="ja-JP" sz="2000" dirty="0">
                <a:solidFill>
                  <a:srgbClr val="FFFFFF"/>
                </a:solidFill>
                <a:latin typeface="Cambria" panose="02040503050406030204" pitchFamily="18" charset="0"/>
                <a:ea typeface="Cambria" panose="02040503050406030204" pitchFamily="18" charset="0"/>
                <a:cs typeface="Constantia Italic" charset="0"/>
                <a:sym typeface="Constantia Italic" charset="0"/>
              </a:rPr>
              <a:t>sacred, pure, </a:t>
            </a:r>
            <a:r>
              <a:rPr lang="en-US" sz="2000" dirty="0">
                <a:solidFill>
                  <a:srgbClr val="FFFFFF"/>
                </a:solidFill>
                <a:latin typeface="Cambria" panose="02040503050406030204" pitchFamily="18" charset="0"/>
                <a:ea typeface="Cambria" panose="02040503050406030204" pitchFamily="18" charset="0"/>
                <a:cs typeface="Constantia Italic" charset="0"/>
                <a:sym typeface="Constantia Italic" charset="0"/>
              </a:rPr>
              <a:t>separate from common condition and use</a:t>
            </a:r>
            <a:endParaRPr lang="en-US" sz="2000" dirty="0">
              <a:solidFill>
                <a:srgbClr val="FFFFFF"/>
              </a:solidFill>
              <a:latin typeface="Cambria" panose="02040503050406030204" pitchFamily="18" charset="0"/>
              <a:ea typeface="Cambria" panose="02040503050406030204" pitchFamily="18" charset="0"/>
              <a:cs typeface="Constantia Bold" charset="0"/>
              <a:sym typeface="Constantia Bold" charset="0"/>
            </a:endParaRPr>
          </a:p>
          <a:p>
            <a:pPr marL="860425" lvl="1" indent="-460375" algn="l">
              <a:spcBef>
                <a:spcPts val="600"/>
              </a:spcBef>
              <a:buClr>
                <a:srgbClr val="FFFF00"/>
              </a:buClr>
              <a:buSzPct val="75000"/>
              <a:buFont typeface="Courier New" panose="02070309020205020404" pitchFamily="49" charset="0"/>
              <a:buChar char="o"/>
            </a:pPr>
            <a:r>
              <a:rPr lang="en-US" sz="2000" dirty="0">
                <a:solidFill>
                  <a:srgbClr val="FFFFFF"/>
                </a:solidFill>
                <a:latin typeface="Cambria" panose="02040503050406030204" pitchFamily="18" charset="0"/>
                <a:ea typeface="Cambria" panose="02040503050406030204" pitchFamily="18" charset="0"/>
                <a:cs typeface="Constantia" charset="0"/>
                <a:sym typeface="Constantia" charset="0"/>
              </a:rPr>
              <a:t>God is called </a:t>
            </a:r>
            <a:r>
              <a:rPr lang="ja-JP" altLang="en-US" sz="2000" dirty="0">
                <a:solidFill>
                  <a:srgbClr val="FFFFFF"/>
                </a:solidFill>
                <a:latin typeface="Cambria" panose="02040503050406030204" pitchFamily="18" charset="0"/>
                <a:ea typeface="ＭＳ Ｐゴシック" charset="0"/>
                <a:cs typeface="Constantia" charset="0"/>
                <a:sym typeface="Constantia" charset="0"/>
              </a:rPr>
              <a:t>“</a:t>
            </a:r>
            <a:r>
              <a:rPr lang="en-US" sz="2000" dirty="0">
                <a:solidFill>
                  <a:srgbClr val="FFFFFF"/>
                </a:solidFill>
                <a:latin typeface="Cambria" panose="02040503050406030204" pitchFamily="18" charset="0"/>
                <a:ea typeface="Cambria" panose="02040503050406030204" pitchFamily="18" charset="0"/>
                <a:cs typeface="Constantia" charset="0"/>
                <a:sym typeface="Constantia" charset="0"/>
              </a:rPr>
              <a:t>the Holy One of Israel</a:t>
            </a:r>
            <a:r>
              <a:rPr lang="ja-JP" altLang="en-US" sz="2000" dirty="0">
                <a:solidFill>
                  <a:srgbClr val="FFFFFF"/>
                </a:solidFill>
                <a:latin typeface="Cambria" panose="02040503050406030204" pitchFamily="18" charset="0"/>
                <a:ea typeface="ＭＳ Ｐゴシック" charset="0"/>
                <a:cs typeface="Constantia" charset="0"/>
                <a:sym typeface="Constantia" charset="0"/>
              </a:rPr>
              <a:t>”</a:t>
            </a:r>
            <a:r>
              <a:rPr lang="en-US" sz="2000" dirty="0">
                <a:solidFill>
                  <a:srgbClr val="FFFFFF"/>
                </a:solidFill>
                <a:latin typeface="Cambria" panose="02040503050406030204" pitchFamily="18" charset="0"/>
                <a:ea typeface="Cambria" panose="02040503050406030204" pitchFamily="18" charset="0"/>
                <a:cs typeface="Constantia" charset="0"/>
                <a:sym typeface="Constantia" charset="0"/>
              </a:rPr>
              <a:t> (Isaiah 40:25; 43:3; Ps. 111:9). </a:t>
            </a:r>
          </a:p>
          <a:p>
            <a:pPr marL="860425" lvl="1" indent="-460375" algn="l">
              <a:spcBef>
                <a:spcPts val="600"/>
              </a:spcBef>
              <a:buClr>
                <a:srgbClr val="FFFF00"/>
              </a:buClr>
              <a:buSzPct val="75000"/>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God refers to Himself as holy -</a:t>
            </a:r>
            <a:r>
              <a:rPr lang="en-US" sz="2000" i="1" dirty="0">
                <a:effectLst/>
                <a:latin typeface="Cambria" panose="02040503050406030204" pitchFamily="18" charset="0"/>
                <a:ea typeface="Cambria" panose="02040503050406030204" pitchFamily="18" charset="0"/>
                <a:cs typeface="Times New Roman" panose="02020603050405020304" pitchFamily="18" charset="0"/>
              </a:rPr>
              <a:t>1Peter 1:16 – “you shall be holy for I am holy.”</a:t>
            </a:r>
            <a:endParaRPr lang="en-US" sz="2000" i="0" cap="small" dirty="0">
              <a:solidFill>
                <a:srgbClr val="000000"/>
              </a:solidFill>
              <a:effectLst/>
              <a:latin typeface="Cambria" panose="02040503050406030204" pitchFamily="18" charset="0"/>
              <a:ea typeface="Cambria" panose="02040503050406030204" pitchFamily="18" charset="0"/>
            </a:endParaRPr>
          </a:p>
          <a:p>
            <a:pPr marL="860425" lvl="1" indent="-460375" algn="l">
              <a:spcBef>
                <a:spcPts val="600"/>
              </a:spcBef>
              <a:buClr>
                <a:srgbClr val="FFFF00"/>
              </a:buClr>
              <a:buSzPct val="75000"/>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The angel told Mary that Jesus was to be the Holy One -  (</a:t>
            </a:r>
            <a:r>
              <a:rPr lang="en-US" sz="2000" i="1" dirty="0">
                <a:effectLst/>
                <a:latin typeface="Cambria" panose="02040503050406030204" pitchFamily="18" charset="0"/>
                <a:ea typeface="Cambria" panose="02040503050406030204" pitchFamily="18" charset="0"/>
                <a:cs typeface="Times New Roman" panose="02020603050405020304" pitchFamily="18" charset="0"/>
              </a:rPr>
              <a:t>Luke 1:35)</a:t>
            </a:r>
          </a:p>
          <a:p>
            <a:pPr marL="860425" lvl="1" indent="-460375" algn="l">
              <a:spcBef>
                <a:spcPts val="600"/>
              </a:spcBef>
              <a:buClr>
                <a:srgbClr val="FFFF00"/>
              </a:buClr>
              <a:buSzPct val="75000"/>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The apostles referred to Jesus as Holy  (</a:t>
            </a:r>
            <a:r>
              <a:rPr lang="en-US" sz="2000" i="1" dirty="0">
                <a:effectLst/>
                <a:latin typeface="Cambria" panose="02040503050406030204" pitchFamily="18" charset="0"/>
                <a:ea typeface="Cambria" panose="02040503050406030204" pitchFamily="18" charset="0"/>
                <a:cs typeface="Times New Roman" panose="02020603050405020304" pitchFamily="18" charset="0"/>
              </a:rPr>
              <a:t>Acts 3:14, 4:30)</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marL="860425" lvl="1" indent="-460375" algn="l">
              <a:spcBef>
                <a:spcPts val="600"/>
              </a:spcBef>
              <a:buClr>
                <a:srgbClr val="FFFF00"/>
              </a:buClr>
              <a:buSzPct val="75000"/>
              <a:buFont typeface="Courier New" panose="02070309020205020404" pitchFamily="49" charset="0"/>
              <a:buChar char="o"/>
            </a:pPr>
            <a:r>
              <a:rPr lang="en-US" sz="2000" dirty="0">
                <a:solidFill>
                  <a:srgbClr val="FFFFFF"/>
                </a:solidFill>
                <a:latin typeface="Cambria" panose="02040503050406030204" pitchFamily="18" charset="0"/>
                <a:ea typeface="Cambria" panose="02040503050406030204" pitchFamily="18" charset="0"/>
                <a:cs typeface="Constantia" charset="0"/>
                <a:sym typeface="Constantia" charset="0"/>
              </a:rPr>
              <a:t>Jesus is the divine, promised Messiah, Savior of the world.</a:t>
            </a:r>
          </a:p>
          <a:p>
            <a:pPr marL="860425" lvl="1" indent="-460375" algn="l">
              <a:spcBef>
                <a:spcPts val="600"/>
              </a:spcBef>
              <a:buClr>
                <a:srgbClr val="FFFF00"/>
              </a:buClr>
              <a:buSzPct val="75000"/>
              <a:buFont typeface="Courier New" panose="02070309020205020404" pitchFamily="49" charset="0"/>
              <a:buChar char="o"/>
            </a:pPr>
            <a:r>
              <a:rPr lang="en-US" sz="2000" dirty="0">
                <a:solidFill>
                  <a:srgbClr val="FFFFFF"/>
                </a:solidFill>
                <a:latin typeface="Cambria" panose="02040503050406030204" pitchFamily="18" charset="0"/>
                <a:ea typeface="Cambria" panose="02040503050406030204" pitchFamily="18" charset="0"/>
                <a:cs typeface="Constantia" charset="0"/>
                <a:sym typeface="Constantia" charset="0"/>
              </a:rPr>
              <a:t>In contrast, Jews called themselves God’s holy people with an open door to God’s presence and Jewish Christians would be called apostate Jews</a:t>
            </a:r>
          </a:p>
          <a:p>
            <a:pPr defTabSz="535747" fontAlgn="base">
              <a:spcBef>
                <a:spcPts val="937"/>
              </a:spcBef>
              <a:spcAft>
                <a:spcPct val="0"/>
              </a:spcAft>
              <a:buClr>
                <a:srgbClr val="FFFF00"/>
              </a:buClr>
              <a:buSzPct val="100000"/>
              <a:buFont typeface="Wingdings" panose="05000000000000000000" pitchFamily="2" charset="2"/>
              <a:buChar char="§"/>
            </a:pPr>
            <a:r>
              <a:rPr lang="en-US" sz="2000" i="1" dirty="0">
                <a:solidFill>
                  <a:srgbClr val="FFFF00"/>
                </a:solidFill>
                <a:latin typeface="Cambria" panose="02040503050406030204" pitchFamily="18" charset="0"/>
                <a:ea typeface="Cambria" panose="02040503050406030204" pitchFamily="18" charset="0"/>
                <a:cs typeface="Constantia Bold" charset="0"/>
                <a:sym typeface="Constantia Bold" charset="0"/>
              </a:rPr>
              <a:t>He who is TRUE </a:t>
            </a:r>
            <a:r>
              <a:rPr lang="en-US" sz="2000" dirty="0">
                <a:latin typeface="Cambria" panose="02040503050406030204" pitchFamily="18" charset="0"/>
                <a:ea typeface="Cambria" panose="02040503050406030204" pitchFamily="18" charset="0"/>
                <a:cs typeface="Constantia Bold" charset="0"/>
                <a:sym typeface="Constantia Bold" charset="0"/>
              </a:rPr>
              <a:t>(</a:t>
            </a:r>
            <a:r>
              <a:rPr lang="en-US" sz="2000" b="0" i="1" dirty="0" err="1">
                <a:effectLst/>
                <a:latin typeface="Cambria" panose="02040503050406030204" pitchFamily="18" charset="0"/>
                <a:ea typeface="Cambria" panose="02040503050406030204" pitchFamily="18" charset="0"/>
              </a:rPr>
              <a:t>alēthinos</a:t>
            </a:r>
            <a:r>
              <a:rPr lang="en-US" sz="2000" b="0" dirty="0">
                <a:effectLst/>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cs typeface="Constantia Bold" charset="0"/>
              <a:sym typeface="Constantia Bold" charset="0"/>
            </a:endParaRPr>
          </a:p>
          <a:p>
            <a:pPr marL="863148" lvl="1" indent="-461338" defTabSz="535747" fontAlgn="base">
              <a:spcBef>
                <a:spcPts val="352"/>
              </a:spcBef>
              <a:buClr>
                <a:srgbClr val="FFFF00"/>
              </a:buClr>
              <a:buSzPct val="75000"/>
              <a:buFont typeface="Courier New" panose="02070309020205020404" pitchFamily="49" charset="0"/>
              <a:buChar char="o"/>
            </a:pPr>
            <a:r>
              <a:rPr lang="en-US" sz="2000" dirty="0">
                <a:solidFill>
                  <a:srgbClr val="FFFFFF"/>
                </a:solidFill>
                <a:latin typeface="Cambria" panose="02040503050406030204" pitchFamily="18" charset="0"/>
                <a:ea typeface="Cambria" panose="02040503050406030204" pitchFamily="18" charset="0"/>
                <a:cs typeface="Constantia Italic" charset="0"/>
                <a:sym typeface="Constantia Italic" charset="0"/>
              </a:rPr>
              <a:t>Real, Genuine, Dependable - contrasted nonbelieving Jews (vs 9)</a:t>
            </a:r>
            <a:endParaRPr lang="en-US" sz="2000" dirty="0">
              <a:solidFill>
                <a:srgbClr val="FFFFFF"/>
              </a:solidFill>
              <a:latin typeface="Cambria" panose="02040503050406030204" pitchFamily="18" charset="0"/>
              <a:ea typeface="Cambria" panose="02040503050406030204" pitchFamily="18" charset="0"/>
              <a:cs typeface="Constantia Bold" charset="0"/>
              <a:sym typeface="Constantia Bold" charset="0"/>
            </a:endParaRPr>
          </a:p>
          <a:p>
            <a:pPr marL="863148" lvl="1" indent="-461338" defTabSz="535747" fontAlgn="base">
              <a:spcBef>
                <a:spcPts val="352"/>
              </a:spcBef>
              <a:buClr>
                <a:srgbClr val="FFFF00"/>
              </a:buClr>
              <a:buSzPct val="75000"/>
              <a:buFont typeface="Courier New" panose="02070309020205020404" pitchFamily="49" charset="0"/>
              <a:buChar char="o"/>
            </a:pPr>
            <a:r>
              <a:rPr lang="en-US" sz="2000" dirty="0">
                <a:solidFill>
                  <a:srgbClr val="FFFFFF"/>
                </a:solidFill>
                <a:latin typeface="Cambria" panose="02040503050406030204" pitchFamily="18" charset="0"/>
                <a:ea typeface="Cambria" panose="02040503050406030204" pitchFamily="18" charset="0"/>
                <a:cs typeface="Constantia" charset="0"/>
                <a:sym typeface="Constantia" charset="0"/>
              </a:rPr>
              <a:t>As the Father is true (Rom 3:3-4; Rev 6:10; 15:3; 16:7; 19:2), so is His Son - (1 Jn 5:20; Rev 19:11) </a:t>
            </a:r>
            <a:r>
              <a:rPr lang="ja-JP" altLang="en-US" sz="2000" dirty="0">
                <a:solidFill>
                  <a:srgbClr val="FFFFFF"/>
                </a:solidFill>
                <a:latin typeface="Cambria" panose="02040503050406030204" pitchFamily="18" charset="0"/>
                <a:ea typeface="ＭＳ Ｐゴシック" charset="0"/>
                <a:cs typeface="Constantia" charset="0"/>
                <a:sym typeface="Constantia" charset="0"/>
              </a:rPr>
              <a:t>“</a:t>
            </a:r>
            <a:r>
              <a:rPr lang="en-US" sz="2000" dirty="0">
                <a:solidFill>
                  <a:srgbClr val="FFFFFF"/>
                </a:solidFill>
                <a:latin typeface="Cambria" panose="02040503050406030204" pitchFamily="18" charset="0"/>
                <a:ea typeface="Cambria" panose="02040503050406030204" pitchFamily="18" charset="0"/>
                <a:cs typeface="Constantia" charset="0"/>
                <a:sym typeface="Constantia" charset="0"/>
              </a:rPr>
              <a:t>True</a:t>
            </a:r>
            <a:r>
              <a:rPr lang="ja-JP" altLang="en-US" sz="2000" dirty="0">
                <a:solidFill>
                  <a:srgbClr val="FFFFFF"/>
                </a:solidFill>
                <a:latin typeface="Cambria" panose="02040503050406030204" pitchFamily="18" charset="0"/>
                <a:ea typeface="ＭＳ Ｐゴシック" charset="0"/>
                <a:cs typeface="Constantia" charset="0"/>
                <a:sym typeface="Constantia" charset="0"/>
              </a:rPr>
              <a:t>”</a:t>
            </a:r>
            <a:r>
              <a:rPr lang="en-US" sz="2000" dirty="0">
                <a:solidFill>
                  <a:srgbClr val="FFFFFF"/>
                </a:solidFill>
                <a:latin typeface="Cambria" panose="02040503050406030204" pitchFamily="18" charset="0"/>
                <a:ea typeface="Cambria" panose="02040503050406030204" pitchFamily="18" charset="0"/>
                <a:cs typeface="Constantia" charset="0"/>
                <a:sym typeface="Constantia" charset="0"/>
              </a:rPr>
              <a:t> bread (Jn 6:32); “True” Light (John 1:9); “True” Vine (John 15:1)</a:t>
            </a:r>
          </a:p>
          <a:p>
            <a:pPr marL="858838" lvl="1" indent="-457200" defTabSz="535747" fontAlgn="base">
              <a:spcBef>
                <a:spcPts val="352"/>
              </a:spcBef>
              <a:buClr>
                <a:srgbClr val="FFFF00"/>
              </a:buClr>
              <a:buSzPct val="75000"/>
              <a:buFont typeface="Wingdings" panose="05000000000000000000" pitchFamily="2" charset="2"/>
              <a:buChar char="v"/>
            </a:pPr>
            <a:r>
              <a:rPr lang="en-US" sz="2000" dirty="0">
                <a:solidFill>
                  <a:srgbClr val="FFFFFF"/>
                </a:solidFill>
                <a:latin typeface="Cambria" panose="02040503050406030204" pitchFamily="18" charset="0"/>
                <a:ea typeface="Cambria" panose="02040503050406030204" pitchFamily="18" charset="0"/>
                <a:cs typeface="Constantia" charset="0"/>
                <a:sym typeface="Constantia" charset="0"/>
              </a:rPr>
              <a:t>We can so trust His Word and promises that we can rest our eternal destiny on it. (Mat 24:35; Titus 1:2) </a:t>
            </a:r>
            <a:endParaRPr lang="en-US" sz="20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endParaRPr>
          </a:p>
        </p:txBody>
      </p:sp>
    </p:spTree>
    <p:extLst>
      <p:ext uri="{BB962C8B-B14F-4D97-AF65-F5344CB8AC3E}">
        <p14:creationId xmlns:p14="http://schemas.microsoft.com/office/powerpoint/2010/main" val="3149473285"/>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B9797"/>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B9797"/>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B9797"/>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B9797"/>
                                      </p:to>
                                    </p:animClr>
                                  </p:sub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B9797"/>
                                      </p:to>
                                    </p:animClr>
                                  </p:sub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9B9797"/>
                                      </p:to>
                                    </p:animClr>
                                  </p:sub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9B9797"/>
                                      </p:to>
                                    </p:animClr>
                                  </p:sub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9B9797"/>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628650" y="73617"/>
            <a:ext cx="7886700" cy="377654"/>
          </a:xfrm>
        </p:spPr>
        <p:txBody>
          <a:bodyPr>
            <a:normAutofit fontScale="90000"/>
          </a:bodyPr>
          <a:lstStyle/>
          <a:p>
            <a:pPr algn="ctr"/>
            <a:r>
              <a:rPr lang="en-US" sz="2800" b="1" i="1" u="sng" dirty="0">
                <a:solidFill>
                  <a:srgbClr val="FFFF00"/>
                </a:solidFill>
              </a:rPr>
              <a:t>Isaiah 22:15-23 – “the key of the house of David”</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92989" y="451272"/>
            <a:ext cx="4378271" cy="5263728"/>
          </a:xfrm>
        </p:spPr>
        <p:txBody>
          <a:bodyPr>
            <a:noAutofit/>
          </a:bodyPr>
          <a:lstStyle/>
          <a:p>
            <a:pPr marL="0" indent="0" algn="l">
              <a:buNone/>
            </a:pPr>
            <a:r>
              <a:rPr lang="en-US" sz="2000" b="0" i="0" dirty="0">
                <a:effectLst/>
              </a:rPr>
              <a:t>Thus says the Lord </a:t>
            </a:r>
            <a:r>
              <a:rPr lang="en-US" sz="2000" b="0" i="0" cap="small" dirty="0">
                <a:effectLst/>
              </a:rPr>
              <a:t>God</a:t>
            </a:r>
            <a:r>
              <a:rPr lang="en-US" sz="2000" b="0" i="0" dirty="0">
                <a:effectLst/>
              </a:rPr>
              <a:t> of hosts,  “Come, go to this steward,</a:t>
            </a:r>
            <a:br>
              <a:rPr lang="en-US" sz="2000" b="0" i="0" dirty="0">
                <a:effectLst/>
              </a:rPr>
            </a:br>
            <a:r>
              <a:rPr lang="en-US" sz="2000" b="0" i="0" dirty="0">
                <a:effectLst/>
              </a:rPr>
              <a:t>To </a:t>
            </a:r>
            <a:r>
              <a:rPr lang="en-US" sz="2000" b="0" i="0" dirty="0">
                <a:solidFill>
                  <a:srgbClr val="FFFF00"/>
                </a:solidFill>
                <a:effectLst/>
              </a:rPr>
              <a:t>Shebna</a:t>
            </a:r>
            <a:r>
              <a:rPr lang="en-US" sz="2000" b="0" i="0" dirty="0">
                <a:effectLst/>
              </a:rPr>
              <a:t>, who is in charge of the </a:t>
            </a:r>
            <a:r>
              <a:rPr lang="en-US" sz="2000" b="0" i="1" dirty="0">
                <a:effectLst/>
              </a:rPr>
              <a:t>royal</a:t>
            </a:r>
            <a:r>
              <a:rPr lang="en-US" sz="2000" b="0" i="0" dirty="0">
                <a:effectLst/>
              </a:rPr>
              <a:t> household,  </a:t>
            </a:r>
            <a:r>
              <a:rPr lang="en-US" sz="2000" b="1" i="0" baseline="30000" dirty="0">
                <a:effectLst/>
              </a:rPr>
              <a:t>16 </a:t>
            </a:r>
            <a:r>
              <a:rPr lang="en-US" sz="2000" b="0" i="0" dirty="0">
                <a:effectLst/>
              </a:rPr>
              <a:t>‘What right do you have here,  And whom do you have here,  That you have hewn a tomb for yourself here, You who hew a tomb on the height, You who carve a resting place for yourself in the rock?</a:t>
            </a:r>
            <a:br>
              <a:rPr lang="en-US" sz="2000" b="0" i="0" dirty="0">
                <a:effectLst/>
              </a:rPr>
            </a:br>
            <a:r>
              <a:rPr lang="en-US" sz="2000" b="1" i="0" baseline="30000" dirty="0">
                <a:effectLst/>
              </a:rPr>
              <a:t>17 </a:t>
            </a:r>
            <a:r>
              <a:rPr lang="en-US" sz="2000" b="0" i="0" dirty="0">
                <a:effectLst/>
              </a:rPr>
              <a:t>‘Behold, the </a:t>
            </a:r>
            <a:r>
              <a:rPr lang="en-US" sz="2000" b="0" i="0" cap="small" dirty="0">
                <a:effectLst/>
              </a:rPr>
              <a:t>Lord</a:t>
            </a:r>
            <a:r>
              <a:rPr lang="en-US" sz="2000" b="0" i="0" dirty="0">
                <a:effectLst/>
              </a:rPr>
              <a:t> is about to hurl you headlong, O man.  And He is about to grasp you firmly  </a:t>
            </a:r>
            <a:r>
              <a:rPr lang="en-US" sz="2000" b="1" i="0" baseline="30000" dirty="0">
                <a:effectLst/>
              </a:rPr>
              <a:t>18 </a:t>
            </a:r>
            <a:r>
              <a:rPr lang="en-US" sz="2000" b="0" i="1" dirty="0">
                <a:effectLst/>
              </a:rPr>
              <a:t>And</a:t>
            </a:r>
            <a:r>
              <a:rPr lang="en-US" sz="2000" b="0" i="0" dirty="0">
                <a:effectLst/>
              </a:rPr>
              <a:t> roll you tightly like a ball,  </a:t>
            </a:r>
            <a:r>
              <a:rPr lang="en-US" sz="2000" b="0" i="1" dirty="0">
                <a:effectLst/>
              </a:rPr>
              <a:t>To be</a:t>
            </a:r>
            <a:r>
              <a:rPr lang="en-US" sz="2000" b="0" i="0" dirty="0">
                <a:effectLst/>
              </a:rPr>
              <a:t> </a:t>
            </a:r>
            <a:r>
              <a:rPr lang="en-US" sz="2000" b="0" i="1" dirty="0">
                <a:effectLst/>
              </a:rPr>
              <a:t>cast</a:t>
            </a:r>
            <a:r>
              <a:rPr lang="en-US" sz="2000" b="0" i="0" dirty="0">
                <a:effectLst/>
              </a:rPr>
              <a:t> into a vast country;</a:t>
            </a:r>
            <a:br>
              <a:rPr lang="en-US" sz="2000" b="0" i="0" dirty="0">
                <a:effectLst/>
              </a:rPr>
            </a:br>
            <a:r>
              <a:rPr lang="en-US" sz="2000" b="0" i="0" dirty="0">
                <a:effectLst/>
              </a:rPr>
              <a:t>There you will die  And there your splendid chariots will be,  You shame of your master’s house.’</a:t>
            </a:r>
          </a:p>
          <a:p>
            <a:pPr marL="0" indent="0" algn="l">
              <a:buNone/>
            </a:pPr>
            <a:r>
              <a:rPr lang="en-US" sz="2000" b="1" baseline="30000" dirty="0"/>
              <a:t>19 </a:t>
            </a:r>
            <a:r>
              <a:rPr lang="en-US" sz="2000" dirty="0"/>
              <a:t>“I will depose you from your office,</a:t>
            </a:r>
            <a:br>
              <a:rPr lang="en-US" sz="2000" dirty="0"/>
            </a:br>
            <a:r>
              <a:rPr lang="en-US" sz="2000" dirty="0"/>
              <a:t>And I will pull you down from your station.</a:t>
            </a:r>
            <a:br>
              <a:rPr lang="en-US" sz="2000" b="0" i="0" dirty="0">
                <a:effectLst/>
              </a:rPr>
            </a:br>
            <a:endParaRPr lang="en-US" sz="2000" dirty="0">
              <a:effectLst>
                <a:outerShdw blurRad="38100" dist="38100" dir="2700000" algn="tl">
                  <a:srgbClr val="000000"/>
                </a:outerShdw>
              </a:effectLst>
              <a:ea typeface="ＭＳ Ｐゴシック" charset="0"/>
              <a:cs typeface="Calibri Bold" charset="0"/>
              <a:sym typeface="Calibri Bold" charset="0"/>
            </a:endParaRPr>
          </a:p>
          <a:p>
            <a:endParaRPr lang="en-US" sz="2000" dirty="0"/>
          </a:p>
        </p:txBody>
      </p:sp>
      <p:sp>
        <p:nvSpPr>
          <p:cNvPr id="5" name="Content Placeholder 2">
            <a:extLst>
              <a:ext uri="{FF2B5EF4-FFF2-40B4-BE49-F238E27FC236}">
                <a16:creationId xmlns:a16="http://schemas.microsoft.com/office/drawing/2014/main" id="{4AE751BB-60D1-4968-A619-48E26A8BCC49}"/>
              </a:ext>
            </a:extLst>
          </p:cNvPr>
          <p:cNvSpPr txBox="1">
            <a:spLocks/>
          </p:cNvSpPr>
          <p:nvPr/>
        </p:nvSpPr>
        <p:spPr>
          <a:xfrm>
            <a:off x="4471261" y="440940"/>
            <a:ext cx="4579749" cy="492071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br>
              <a:rPr lang="en-US" sz="2000" dirty="0"/>
            </a:br>
            <a:r>
              <a:rPr lang="en-US" sz="2000" b="1" baseline="30000" dirty="0"/>
              <a:t>20 </a:t>
            </a:r>
            <a:r>
              <a:rPr lang="en-US" sz="2000" dirty="0"/>
              <a:t>“Then it will come about in that day,</a:t>
            </a:r>
            <a:br>
              <a:rPr lang="en-US" sz="2000" dirty="0"/>
            </a:br>
            <a:r>
              <a:rPr lang="en-US" sz="2000" dirty="0"/>
              <a:t>That I will summon My servant </a:t>
            </a:r>
            <a:r>
              <a:rPr lang="en-US" sz="2000" dirty="0">
                <a:solidFill>
                  <a:srgbClr val="FFFF00"/>
                </a:solidFill>
              </a:rPr>
              <a:t>Eliakim</a:t>
            </a:r>
            <a:r>
              <a:rPr lang="en-US" sz="2000" dirty="0"/>
              <a:t> the son of Hilkiah,</a:t>
            </a:r>
            <a:br>
              <a:rPr lang="en-US" sz="2000" dirty="0"/>
            </a:br>
            <a:r>
              <a:rPr lang="en-US" sz="2000" b="1" baseline="30000" dirty="0"/>
              <a:t>21 </a:t>
            </a:r>
            <a:r>
              <a:rPr lang="en-US" sz="2000" dirty="0"/>
              <a:t>And I will clothe him with your tunic</a:t>
            </a:r>
            <a:br>
              <a:rPr lang="en-US" sz="2000" dirty="0"/>
            </a:br>
            <a:r>
              <a:rPr lang="en-US" sz="2000" dirty="0"/>
              <a:t>And tie your sash securely about him.</a:t>
            </a:r>
            <a:br>
              <a:rPr lang="en-US" sz="2000" dirty="0"/>
            </a:br>
            <a:r>
              <a:rPr lang="en-US" sz="2000" dirty="0"/>
              <a:t>I will entrust him with your authority,</a:t>
            </a:r>
            <a:br>
              <a:rPr lang="en-US" sz="2000" dirty="0"/>
            </a:br>
            <a:r>
              <a:rPr lang="en-US" sz="2000" dirty="0"/>
              <a:t>And he will become a father to the inhabitants of Jerusalem and to the house of Judah.</a:t>
            </a:r>
            <a:br>
              <a:rPr lang="en-US" sz="2000" dirty="0"/>
            </a:br>
            <a:r>
              <a:rPr lang="en-US" sz="2000" b="1" baseline="30000" dirty="0"/>
              <a:t>22 </a:t>
            </a:r>
            <a:r>
              <a:rPr lang="en-US" sz="2000" dirty="0"/>
              <a:t>“Then I will set the key of the house of David on his shoulder,</a:t>
            </a:r>
            <a:br>
              <a:rPr lang="en-US" sz="2000" dirty="0"/>
            </a:br>
            <a:r>
              <a:rPr lang="en-US" sz="2000" dirty="0"/>
              <a:t>When he opens no one will shut,</a:t>
            </a:r>
            <a:br>
              <a:rPr lang="en-US" sz="2000" dirty="0"/>
            </a:br>
            <a:r>
              <a:rPr lang="en-US" sz="2000" dirty="0"/>
              <a:t>When he shuts no one will open.</a:t>
            </a:r>
            <a:br>
              <a:rPr lang="en-US" sz="2000" dirty="0"/>
            </a:br>
            <a:r>
              <a:rPr lang="en-US" sz="2000" b="1" baseline="30000" dirty="0"/>
              <a:t>23 </a:t>
            </a:r>
            <a:r>
              <a:rPr lang="en-US" sz="2000" dirty="0"/>
              <a:t>“I will drive him </a:t>
            </a:r>
            <a:r>
              <a:rPr lang="en-US" sz="2000" i="1" dirty="0"/>
              <a:t>like</a:t>
            </a:r>
            <a:r>
              <a:rPr lang="en-US" sz="2000" dirty="0"/>
              <a:t> a peg in a firm place,</a:t>
            </a:r>
            <a:br>
              <a:rPr lang="en-US" sz="2000" dirty="0"/>
            </a:br>
            <a:r>
              <a:rPr lang="en-US" sz="2000" dirty="0"/>
              <a:t>And he will become a throne of glory to his father’s house.</a:t>
            </a:r>
          </a:p>
          <a:p>
            <a:pPr marL="0" indent="0" defTabSz="535747" fontAlgn="base">
              <a:spcBef>
                <a:spcPts val="586"/>
              </a:spcBef>
              <a:spcAft>
                <a:spcPct val="0"/>
              </a:spcAft>
              <a:buClr>
                <a:srgbClr val="F59D5B"/>
              </a:buClr>
              <a:buSzPct val="100000"/>
              <a:buFont typeface="Arial" panose="020B0604020202020204" pitchFamily="34" charset="0"/>
              <a:buNone/>
            </a:pPr>
            <a:endParaRPr lang="en-US" sz="2000" dirty="0">
              <a:effectLst>
                <a:outerShdw blurRad="38100" dist="38100" dir="2700000" algn="tl">
                  <a:srgbClr val="000000"/>
                </a:outerShdw>
              </a:effectLst>
              <a:ea typeface="ＭＳ Ｐゴシック" charset="0"/>
              <a:cs typeface="Calibri Bold" charset="0"/>
              <a:sym typeface="Calibri Bold" charset="0"/>
            </a:endParaRPr>
          </a:p>
          <a:p>
            <a:endParaRPr lang="en-US" sz="2000" dirty="0"/>
          </a:p>
        </p:txBody>
      </p:sp>
      <p:cxnSp>
        <p:nvCxnSpPr>
          <p:cNvPr id="7" name="Straight Connector 6">
            <a:extLst>
              <a:ext uri="{FF2B5EF4-FFF2-40B4-BE49-F238E27FC236}">
                <a16:creationId xmlns:a16="http://schemas.microsoft.com/office/drawing/2014/main" id="{04614E2B-5E2F-4481-AEC3-1A608A193602}"/>
              </a:ext>
            </a:extLst>
          </p:cNvPr>
          <p:cNvCxnSpPr/>
          <p:nvPr/>
        </p:nvCxnSpPr>
        <p:spPr>
          <a:xfrm>
            <a:off x="4409268" y="534692"/>
            <a:ext cx="30996" cy="518030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DFCB408-8B66-4B6C-B5BF-1287F56CE69B}"/>
              </a:ext>
            </a:extLst>
          </p:cNvPr>
          <p:cNvCxnSpPr>
            <a:cxnSpLocks/>
          </p:cNvCxnSpPr>
          <p:nvPr/>
        </p:nvCxnSpPr>
        <p:spPr>
          <a:xfrm>
            <a:off x="6772759" y="3503493"/>
            <a:ext cx="196828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97534E2-5DE1-4A12-AC40-E8D07FC64AD5}"/>
              </a:ext>
            </a:extLst>
          </p:cNvPr>
          <p:cNvCxnSpPr>
            <a:cxnSpLocks/>
          </p:cNvCxnSpPr>
          <p:nvPr/>
        </p:nvCxnSpPr>
        <p:spPr>
          <a:xfrm>
            <a:off x="4572000" y="3780687"/>
            <a:ext cx="55793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BA2E025-43CA-489A-BFCD-895E0C0A4947}"/>
              </a:ext>
            </a:extLst>
          </p:cNvPr>
          <p:cNvCxnSpPr>
            <a:cxnSpLocks/>
          </p:cNvCxnSpPr>
          <p:nvPr/>
        </p:nvCxnSpPr>
        <p:spPr>
          <a:xfrm>
            <a:off x="5600054" y="4028055"/>
            <a:ext cx="226533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2D65C1-1F1F-45F2-B2EE-D9EFC8544E8C}"/>
              </a:ext>
            </a:extLst>
          </p:cNvPr>
          <p:cNvCxnSpPr>
            <a:cxnSpLocks/>
          </p:cNvCxnSpPr>
          <p:nvPr/>
        </p:nvCxnSpPr>
        <p:spPr>
          <a:xfrm>
            <a:off x="5600054" y="4299275"/>
            <a:ext cx="221109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186339"/>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2000"/>
                                        <p:tgtEl>
                                          <p:spTgt spid="13"/>
                                        </p:tgtEl>
                                      </p:cBhvr>
                                    </p:animEffect>
                                  </p:childTnLst>
                                </p:cTn>
                              </p:par>
                            </p:childTnLst>
                          </p:cTn>
                        </p:par>
                        <p:par>
                          <p:cTn id="16" fill="hold">
                            <p:stCondLst>
                              <p:cond delay="40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241946" y="71226"/>
            <a:ext cx="7886700" cy="540387"/>
          </a:xfrm>
        </p:spPr>
        <p:txBody>
          <a:bodyPr>
            <a:normAutofit/>
          </a:bodyPr>
          <a:lstStyle/>
          <a:p>
            <a:r>
              <a:rPr lang="en-US" sz="2800" b="1" i="1" dirty="0">
                <a:solidFill>
                  <a:srgbClr val="FFFF00"/>
                </a:solidFill>
                <a:latin typeface="Cambria" panose="02040503050406030204" pitchFamily="18" charset="0"/>
                <a:ea typeface="Cambria" panose="02040503050406030204" pitchFamily="18" charset="0"/>
              </a:rPr>
              <a:t>Christ’s Self Designation</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241946" y="611614"/>
            <a:ext cx="8770318" cy="5022022"/>
          </a:xfrm>
        </p:spPr>
        <p:txBody>
          <a:bodyPr>
            <a:normAutofit/>
          </a:bodyPr>
          <a:lstStyle/>
          <a:p>
            <a:pPr defTabSz="535747" fontAlgn="base">
              <a:spcBef>
                <a:spcPts val="937"/>
              </a:spcBef>
              <a:spcAft>
                <a:spcPct val="0"/>
              </a:spcAft>
              <a:buClr>
                <a:srgbClr val="FFFF00"/>
              </a:buClr>
              <a:buSzPct val="100000"/>
              <a:buFont typeface="Wingdings" panose="05000000000000000000" pitchFamily="2" charset="2"/>
              <a:buChar char="§"/>
            </a:pPr>
            <a:r>
              <a:rPr lang="en-US" sz="2200" i="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onstantia Bold" charset="0"/>
                <a:sym typeface="Constantia Bold" charset="0"/>
              </a:rPr>
              <a:t>“He who has the key of David,” </a:t>
            </a:r>
            <a:r>
              <a:rPr lang="en-US" sz="2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onstantia Bold" charset="0"/>
                <a:sym typeface="Constantia Bold" charset="0"/>
              </a:rPr>
              <a:t>-</a:t>
            </a:r>
            <a:r>
              <a:rPr lang="en-US" sz="2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onstantia Italic" charset="0"/>
                <a:sym typeface="Constantia Italic" charset="0"/>
              </a:rPr>
              <a:t> </a:t>
            </a:r>
            <a:r>
              <a:rPr lang="ja-JP" altLang="en-US" sz="2200" dirty="0">
                <a:effectLst>
                  <a:outerShdw blurRad="38100" dist="38100" dir="2700000" algn="tl">
                    <a:srgbClr val="000000">
                      <a:alpha val="43137"/>
                    </a:srgbClr>
                  </a:outerShdw>
                </a:effectLst>
                <a:latin typeface="Cambria" panose="02040503050406030204" pitchFamily="18" charset="0"/>
                <a:ea typeface="ＭＳ Ｐゴシック" charset="0"/>
                <a:cs typeface="Constantia Italic" charset="0"/>
                <a:sym typeface="Constantia Italic" charset="0"/>
              </a:rPr>
              <a:t>“</a:t>
            </a:r>
            <a:r>
              <a:rPr lang="en-US" sz="2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onstantia Italic" charset="0"/>
                <a:sym typeface="Constantia Italic" charset="0"/>
              </a:rPr>
              <a:t>Key</a:t>
            </a:r>
            <a:r>
              <a:rPr lang="ja-JP" altLang="en-US" sz="2200" dirty="0">
                <a:effectLst>
                  <a:outerShdw blurRad="38100" dist="38100" dir="2700000" algn="tl">
                    <a:srgbClr val="000000">
                      <a:alpha val="43137"/>
                    </a:srgbClr>
                  </a:outerShdw>
                </a:effectLst>
                <a:latin typeface="Cambria" panose="02040503050406030204" pitchFamily="18" charset="0"/>
                <a:ea typeface="ＭＳ Ｐゴシック" charset="0"/>
                <a:cs typeface="Constantia Italic" charset="0"/>
                <a:sym typeface="Constantia Italic" charset="0"/>
              </a:rPr>
              <a:t>”</a:t>
            </a:r>
            <a:r>
              <a:rPr lang="en-US" sz="2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onstantia Italic" charset="0"/>
                <a:sym typeface="Constantia Italic" charset="0"/>
              </a:rPr>
              <a:t> implies authority over His Kingdom </a:t>
            </a:r>
            <a:endParaRPr lang="en-US" sz="2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onstantia Bold" charset="0"/>
              <a:sym typeface="Constantia Bold" charset="0"/>
            </a:endParaRPr>
          </a:p>
          <a:p>
            <a:pPr marL="741363" lvl="1" indent="-339725" defTabSz="535747" fontAlgn="base">
              <a:spcBef>
                <a:spcPts val="352"/>
              </a:spcBef>
              <a:spcAft>
                <a:spcPts val="1200"/>
              </a:spcAft>
              <a:buClr>
                <a:srgbClr val="FFFF00"/>
              </a:buClr>
              <a:buSzPct val="75000"/>
              <a:buFont typeface="Courier New" panose="02070309020205020404" pitchFamily="49" charset="0"/>
              <a:buChar char="o"/>
            </a:pPr>
            <a:r>
              <a:rPr lang="en-US" sz="2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onstantia" charset="0"/>
                <a:sym typeface="Constantia" charset="0"/>
              </a:rPr>
              <a:t>The “key of the house of David” was laid upon the shoulder of Eliakim (a type of Christ &amp; Christians), to whom was given governmental powers to open and shut (Isa 22:22)</a:t>
            </a:r>
          </a:p>
          <a:p>
            <a:pPr marL="741363" lvl="1" indent="-339725" defTabSz="535747" fontAlgn="base">
              <a:spcBef>
                <a:spcPts val="352"/>
              </a:spcBef>
              <a:spcAft>
                <a:spcPts val="1200"/>
              </a:spcAft>
              <a:buClr>
                <a:srgbClr val="FFFF00"/>
              </a:buClr>
              <a:buSzPct val="75000"/>
              <a:buFont typeface="Courier New" panose="02070309020205020404" pitchFamily="49" charset="0"/>
              <a:buChar char="o"/>
            </a:pPr>
            <a:r>
              <a:rPr lang="en-US" sz="2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onstantia" charset="0"/>
                <a:sym typeface="Constantia" charset="0"/>
              </a:rPr>
              <a:t>Belongs to Christ by right (Isa 9:6-7) He is the fulfillment of God</a:t>
            </a:r>
            <a:r>
              <a:rPr lang="ja-JP" altLang="en-US" sz="2200" dirty="0">
                <a:effectLst>
                  <a:outerShdw blurRad="38100" dist="38100" dir="2700000" algn="tl">
                    <a:srgbClr val="000000">
                      <a:alpha val="43137"/>
                    </a:srgbClr>
                  </a:outerShdw>
                </a:effectLst>
                <a:latin typeface="Cambria" panose="02040503050406030204" pitchFamily="18" charset="0"/>
                <a:ea typeface="ＭＳ Ｐゴシック" charset="0"/>
                <a:cs typeface="Constantia" charset="0"/>
                <a:sym typeface="Constantia" charset="0"/>
              </a:rPr>
              <a:t>’</a:t>
            </a:r>
            <a:r>
              <a:rPr lang="en-US" sz="2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onstantia" charset="0"/>
                <a:sym typeface="Constantia" charset="0"/>
              </a:rPr>
              <a:t>s promise to David - (II Sam. 7:12-16; Luke 1:32-33) </a:t>
            </a:r>
          </a:p>
          <a:p>
            <a:pPr marL="741363" lvl="1" indent="-339725" defTabSz="535747" fontAlgn="base">
              <a:spcBef>
                <a:spcPts val="352"/>
              </a:spcBef>
              <a:spcAft>
                <a:spcPts val="1200"/>
              </a:spcAft>
              <a:buClr>
                <a:srgbClr val="FFFF00"/>
              </a:buClr>
              <a:buSzPct val="75000"/>
              <a:buFont typeface="Courier New" panose="02070309020205020404" pitchFamily="49" charset="0"/>
              <a:buChar char="o"/>
            </a:pPr>
            <a:r>
              <a:rPr lang="en-US" sz="2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onstantia" charset="0"/>
                <a:sym typeface="Constantia" charset="0"/>
              </a:rPr>
              <a:t>Jesus is on David</a:t>
            </a:r>
            <a:r>
              <a:rPr lang="en-US" sz="2200" dirty="0">
                <a:effectLst>
                  <a:outerShdw blurRad="38100" dist="38100" dir="2700000" algn="tl">
                    <a:srgbClr val="000000">
                      <a:alpha val="43137"/>
                    </a:srgbClr>
                  </a:outerShdw>
                </a:effectLst>
                <a:latin typeface="Cambria" panose="02040503050406030204" pitchFamily="18" charset="0"/>
                <a:ea typeface="ＭＳ Ｐゴシック" charset="0"/>
                <a:cs typeface="Constantia" charset="0"/>
                <a:sym typeface="Constantia" charset="0"/>
              </a:rPr>
              <a:t>’</a:t>
            </a:r>
            <a:r>
              <a:rPr lang="en-US" sz="2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onstantia" charset="0"/>
                <a:sym typeface="Constantia" charset="0"/>
              </a:rPr>
              <a:t>s throne, has ultimate Messianic authority &amp; will rule to the end of time over the Kingdom of God (Acts 2:29-36; 1 Cor 15:22-26). </a:t>
            </a:r>
          </a:p>
          <a:p>
            <a:pPr marL="863148" lvl="1" indent="-461338" defTabSz="535747" fontAlgn="base">
              <a:spcBef>
                <a:spcPts val="352"/>
              </a:spcBef>
              <a:spcAft>
                <a:spcPct val="0"/>
              </a:spcAft>
              <a:buClr>
                <a:srgbClr val="FFFF00"/>
              </a:buClr>
              <a:buSzPct val="100000"/>
              <a:buFont typeface="Wingdings" panose="05000000000000000000" pitchFamily="2" charset="2"/>
              <a:buChar char="§"/>
            </a:pPr>
            <a:endParaRPr lang="en-US" sz="2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onstantia" charset="0"/>
              <a:sym typeface="Constantia" charset="0"/>
            </a:endParaRPr>
          </a:p>
          <a:p>
            <a:pPr marL="520248" indent="-461338" defTabSz="535747" fontAlgn="base">
              <a:spcBef>
                <a:spcPts val="352"/>
              </a:spcBef>
              <a:spcAft>
                <a:spcPct val="0"/>
              </a:spcAft>
              <a:buClr>
                <a:srgbClr val="FFCC66"/>
              </a:buClr>
              <a:buSzPct val="125000"/>
              <a:buFont typeface="Wingdings" panose="05000000000000000000" pitchFamily="2" charset="2"/>
              <a:buChar char="§"/>
            </a:pPr>
            <a:endParaRPr lang="en-US" sz="2275"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endParaRPr>
          </a:p>
        </p:txBody>
      </p:sp>
      <p:sp>
        <p:nvSpPr>
          <p:cNvPr id="4" name="Rectangle: Rounded Corners 3">
            <a:extLst>
              <a:ext uri="{FF2B5EF4-FFF2-40B4-BE49-F238E27FC236}">
                <a16:creationId xmlns:a16="http://schemas.microsoft.com/office/drawing/2014/main" id="{94F3A399-A6A8-4692-A7F0-DBF3C7D3C1AD}"/>
              </a:ext>
            </a:extLst>
          </p:cNvPr>
          <p:cNvSpPr/>
          <p:nvPr/>
        </p:nvSpPr>
        <p:spPr>
          <a:xfrm>
            <a:off x="131736" y="4177463"/>
            <a:ext cx="8737600" cy="1466311"/>
          </a:xfrm>
          <a:prstGeom prst="roundRect">
            <a:avLst>
              <a:gd name="adj" fmla="val 15411"/>
            </a:avLst>
          </a:prstGeom>
          <a:solidFill>
            <a:srgbClr val="0070C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dirty="0">
                <a:solidFill>
                  <a:schemeClr val="bg1"/>
                </a:solidFill>
                <a:latin typeface="Cambria" panose="02040503050406030204" pitchFamily="18" charset="0"/>
                <a:ea typeface="Cambria" panose="02040503050406030204" pitchFamily="18" charset="0"/>
                <a:cs typeface="Times New Roman" panose="02020603050405020304" pitchFamily="18" charset="0"/>
              </a:rPr>
              <a:t>Luke 1:32-33 - </a:t>
            </a:r>
            <a:r>
              <a:rPr lang="en-US" sz="2400" dirty="0">
                <a:solidFill>
                  <a:schemeClr val="bg1"/>
                </a:solidFill>
                <a:latin typeface="Cambria" panose="02040503050406030204" pitchFamily="18" charset="0"/>
                <a:ea typeface="Cambria" panose="02040503050406030204" pitchFamily="18" charset="0"/>
              </a:rPr>
              <a:t>He will be great and will be called the Son of the Most High; and the Lord God will give Him the throne of His father David; </a:t>
            </a:r>
            <a:r>
              <a:rPr lang="en-US" sz="2400" baseline="30000" dirty="0">
                <a:solidFill>
                  <a:schemeClr val="bg1"/>
                </a:solidFill>
                <a:latin typeface="Cambria" panose="02040503050406030204" pitchFamily="18" charset="0"/>
                <a:ea typeface="Cambria" panose="02040503050406030204" pitchFamily="18" charset="0"/>
              </a:rPr>
              <a:t>33 </a:t>
            </a:r>
            <a:r>
              <a:rPr lang="en-US" sz="2400" dirty="0">
                <a:solidFill>
                  <a:schemeClr val="bg1"/>
                </a:solidFill>
                <a:latin typeface="Cambria" panose="02040503050406030204" pitchFamily="18" charset="0"/>
                <a:ea typeface="Cambria" panose="02040503050406030204" pitchFamily="18" charset="0"/>
              </a:rPr>
              <a:t>and He will reign over the house of Jacob forever, and His kingdom will have no end.</a:t>
            </a:r>
            <a:endParaRPr kumimoji="0" lang="en-US" sz="2400"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6642752"/>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241946" y="71226"/>
            <a:ext cx="7886700" cy="540387"/>
          </a:xfrm>
        </p:spPr>
        <p:txBody>
          <a:bodyPr>
            <a:normAutofit/>
          </a:bodyPr>
          <a:lstStyle/>
          <a:p>
            <a:r>
              <a:rPr lang="en-US" sz="2400" b="1" i="1" dirty="0">
                <a:solidFill>
                  <a:srgbClr val="FFFF00"/>
                </a:solidFill>
                <a:latin typeface="Cambria" panose="02040503050406030204" pitchFamily="18" charset="0"/>
                <a:ea typeface="Cambria" panose="02040503050406030204" pitchFamily="18" charset="0"/>
              </a:rPr>
              <a:t>Christ’s Self Designation</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241946" y="529318"/>
            <a:ext cx="8770318" cy="5022022"/>
          </a:xfrm>
        </p:spPr>
        <p:txBody>
          <a:bodyPr>
            <a:normAutofit/>
          </a:bodyPr>
          <a:lstStyle/>
          <a:p>
            <a:pPr defTabSz="535747" fontAlgn="base">
              <a:spcBef>
                <a:spcPts val="937"/>
              </a:spcBef>
              <a:spcAft>
                <a:spcPct val="0"/>
              </a:spcAft>
              <a:buClr>
                <a:srgbClr val="FFFF00"/>
              </a:buClr>
              <a:buSzPct val="100000"/>
              <a:buFont typeface="Wingdings" panose="05000000000000000000" pitchFamily="2" charset="2"/>
              <a:buChar char="§"/>
            </a:pPr>
            <a:r>
              <a:rPr lang="en-US" sz="2200" i="1" dirty="0">
                <a:solidFill>
                  <a:srgbClr val="FFFF00"/>
                </a:solidFill>
                <a:latin typeface="Cambria" panose="02040503050406030204" pitchFamily="18" charset="0"/>
                <a:ea typeface="Cambria" panose="02040503050406030204" pitchFamily="18" charset="0"/>
                <a:cs typeface="Constantia Bold" charset="0"/>
                <a:sym typeface="Constantia Bold" charset="0"/>
              </a:rPr>
              <a:t>“He </a:t>
            </a:r>
            <a:r>
              <a:rPr lang="en-US" sz="2200" b="0" i="1" dirty="0">
                <a:solidFill>
                  <a:srgbClr val="FFFF00"/>
                </a:solidFill>
                <a:latin typeface="Cambria" panose="02040503050406030204" pitchFamily="18" charset="0"/>
                <a:ea typeface="Cambria" panose="02040503050406030204" pitchFamily="18" charset="0"/>
              </a:rPr>
              <a:t>who opens and no one will shut, and who shuts and no one opens</a:t>
            </a:r>
            <a:r>
              <a:rPr lang="en-US" sz="2200" b="0" i="0" dirty="0">
                <a:solidFill>
                  <a:srgbClr val="FFFF00"/>
                </a:solidFill>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cs typeface="Constantia Bold" charset="0"/>
                <a:sym typeface="Constantia Bold" charset="0"/>
              </a:rPr>
              <a:t> </a:t>
            </a:r>
            <a:r>
              <a:rPr lang="en-US" sz="2200" dirty="0">
                <a:latin typeface="Cambria" panose="02040503050406030204" pitchFamily="18" charset="0"/>
                <a:ea typeface="Cambria" panose="02040503050406030204" pitchFamily="18" charset="0"/>
                <a:cs typeface="Constantia Italic" charset="0"/>
                <a:sym typeface="Constantia Italic" charset="0"/>
              </a:rPr>
              <a:t>Jesus has all authority in heaven and on earth (Matt. 28:18; Eph 1:22-23), </a:t>
            </a:r>
            <a:endParaRPr lang="en-US" sz="2200" dirty="0">
              <a:latin typeface="Cambria" panose="02040503050406030204" pitchFamily="18" charset="0"/>
              <a:ea typeface="Cambria" panose="02040503050406030204" pitchFamily="18" charset="0"/>
              <a:cs typeface="Constantia Bold" charset="0"/>
              <a:sym typeface="Constantia Bold" charset="0"/>
            </a:endParaRPr>
          </a:p>
          <a:p>
            <a:pPr marL="685800" lvl="1" indent="-284163" defTabSz="535747" fontAlgn="base">
              <a:spcBef>
                <a:spcPts val="352"/>
              </a:spcBef>
              <a:spcAft>
                <a:spcPts val="600"/>
              </a:spcAft>
              <a:buClr>
                <a:srgbClr val="FFFF00"/>
              </a:buClr>
              <a:buSzPct val="75000"/>
              <a:buFont typeface="Courier New" panose="02070309020205020404" pitchFamily="49" charset="0"/>
              <a:buChar char="o"/>
            </a:pPr>
            <a:r>
              <a:rPr lang="en-US" sz="2200" dirty="0">
                <a:latin typeface="Cambria" panose="02040503050406030204" pitchFamily="18" charset="0"/>
                <a:ea typeface="Cambria" panose="02040503050406030204" pitchFamily="18" charset="0"/>
                <a:cs typeface="Constantia" charset="0"/>
                <a:sym typeface="Constantia" charset="0"/>
              </a:rPr>
              <a:t>The one who is holy and true, has all authority and power to govern access into the Kingdom and divine fellowship.  </a:t>
            </a:r>
          </a:p>
          <a:p>
            <a:pPr marL="685800" lvl="1" indent="-284163" defTabSz="535747" fontAlgn="base">
              <a:spcBef>
                <a:spcPts val="352"/>
              </a:spcBef>
              <a:spcAft>
                <a:spcPts val="600"/>
              </a:spcAft>
              <a:buClr>
                <a:srgbClr val="FFFF00"/>
              </a:buClr>
              <a:buSzPct val="75000"/>
              <a:buFont typeface="Courier New" panose="02070309020205020404" pitchFamily="49" charset="0"/>
              <a:buChar char="o"/>
            </a:pPr>
            <a:r>
              <a:rPr lang="en-US" sz="2200" dirty="0">
                <a:latin typeface="Cambria" panose="02040503050406030204" pitchFamily="18" charset="0"/>
                <a:ea typeface="Cambria" panose="02040503050406030204" pitchFamily="18" charset="0"/>
                <a:cs typeface="Constantia" charset="0"/>
                <a:sym typeface="Constantia" charset="0"/>
              </a:rPr>
              <a:t>He can open the storehouse of God’s treasures and distribute </a:t>
            </a:r>
          </a:p>
          <a:p>
            <a:pPr marL="685800" lvl="1" indent="-284163" defTabSz="535747" fontAlgn="base">
              <a:spcBef>
                <a:spcPts val="352"/>
              </a:spcBef>
              <a:spcAft>
                <a:spcPts val="600"/>
              </a:spcAft>
              <a:buClr>
                <a:srgbClr val="FFFF00"/>
              </a:buClr>
              <a:buSzPct val="75000"/>
              <a:buFont typeface="Courier New" panose="02070309020205020404" pitchFamily="49" charset="0"/>
              <a:buChar char="o"/>
            </a:pPr>
            <a:r>
              <a:rPr lang="en-US" sz="2200" dirty="0">
                <a:latin typeface="Cambria" panose="02040503050406030204" pitchFamily="18" charset="0"/>
                <a:ea typeface="Cambria" panose="02040503050406030204" pitchFamily="18" charset="0"/>
                <a:cs typeface="Constantia" charset="0"/>
                <a:sym typeface="Constantia" charset="0"/>
              </a:rPr>
              <a:t>This strikes at the foundation of all Jewish claims to the contrary </a:t>
            </a:r>
          </a:p>
          <a:p>
            <a:pPr marL="744537" lvl="1" indent="-342900" defTabSz="535747" fontAlgn="base">
              <a:spcBef>
                <a:spcPts val="352"/>
              </a:spcBef>
              <a:spcAft>
                <a:spcPts val="600"/>
              </a:spcAft>
              <a:buClr>
                <a:srgbClr val="FFFF00"/>
              </a:buClr>
              <a:buSzPct val="75000"/>
              <a:buFont typeface="Wingdings" panose="05000000000000000000" pitchFamily="2" charset="2"/>
              <a:buChar char="v"/>
            </a:pPr>
            <a:r>
              <a:rPr lang="en-US" sz="2200" dirty="0">
                <a:effectLst/>
                <a:latin typeface="Cambria" panose="02040503050406030204" pitchFamily="18" charset="0"/>
                <a:ea typeface="Cambria" panose="02040503050406030204" pitchFamily="18" charset="0"/>
              </a:rPr>
              <a:t>Christ is the reality (not shadow) and the substance (Col 2:16-17)</a:t>
            </a:r>
          </a:p>
          <a:p>
            <a:pPr marL="744537" lvl="1" indent="-342900" defTabSz="535747" fontAlgn="base">
              <a:spcBef>
                <a:spcPts val="352"/>
              </a:spcBef>
              <a:spcAft>
                <a:spcPts val="600"/>
              </a:spcAft>
              <a:buClr>
                <a:srgbClr val="FFFF00"/>
              </a:buClr>
              <a:buSzPct val="75000"/>
              <a:buFont typeface="Wingdings" panose="05000000000000000000" pitchFamily="2" charset="2"/>
              <a:buChar char="v"/>
            </a:pPr>
            <a:r>
              <a:rPr lang="en-US" sz="2200" dirty="0">
                <a:latin typeface="Cambria" panose="02040503050406030204" pitchFamily="18" charset="0"/>
                <a:ea typeface="Cambria" panose="02040503050406030204" pitchFamily="18" charset="0"/>
              </a:rPr>
              <a:t>T</a:t>
            </a:r>
            <a:r>
              <a:rPr lang="en-US" sz="2200" dirty="0">
                <a:effectLst/>
                <a:latin typeface="Cambria" panose="02040503050406030204" pitchFamily="18" charset="0"/>
                <a:ea typeface="Cambria" panose="02040503050406030204" pitchFamily="18" charset="0"/>
              </a:rPr>
              <a:t>his places Him in contrast to all the deceptions of the world and the false and futile answers they offer to man. </a:t>
            </a:r>
          </a:p>
          <a:p>
            <a:pPr marL="744537" lvl="1" indent="-342900" defTabSz="535747" fontAlgn="base">
              <a:spcBef>
                <a:spcPts val="352"/>
              </a:spcBef>
              <a:spcAft>
                <a:spcPts val="600"/>
              </a:spcAft>
              <a:buClr>
                <a:srgbClr val="FFFF00"/>
              </a:buClr>
              <a:buSzPct val="75000"/>
              <a:buFont typeface="Wingdings" panose="05000000000000000000" pitchFamily="2" charset="2"/>
              <a:buChar char="v"/>
            </a:pPr>
            <a:r>
              <a:rPr lang="en-US" sz="2200" dirty="0">
                <a:effectLst/>
                <a:latin typeface="Cambria" panose="02040503050406030204" pitchFamily="18" charset="0"/>
                <a:ea typeface="Cambria" panose="02040503050406030204" pitchFamily="18" charset="0"/>
              </a:rPr>
              <a:t>The true answer is, </a:t>
            </a:r>
            <a:r>
              <a:rPr lang="en-US" sz="2200" dirty="0">
                <a:solidFill>
                  <a:schemeClr val="bg1"/>
                </a:solidFill>
                <a:latin typeface="Cambria" panose="02040503050406030204" pitchFamily="18" charset="0"/>
                <a:ea typeface="Cambria" panose="02040503050406030204" pitchFamily="18" charset="0"/>
              </a:rPr>
              <a:t>“I am the way, and the truth, and the life; no one comes to the Father but through Me.”</a:t>
            </a:r>
            <a:r>
              <a:rPr lang="en-US" sz="2200" dirty="0">
                <a:effectLst/>
                <a:latin typeface="Cambria" panose="02040503050406030204" pitchFamily="18" charset="0"/>
                <a:ea typeface="Cambria" panose="02040503050406030204" pitchFamily="18" charset="0"/>
              </a:rPr>
              <a:t> (John 14:6).</a:t>
            </a:r>
          </a:p>
          <a:p>
            <a:pPr marL="863148" lvl="1" indent="-461338" defTabSz="535747" fontAlgn="base">
              <a:spcBef>
                <a:spcPts val="352"/>
              </a:spcBef>
              <a:spcAft>
                <a:spcPct val="0"/>
              </a:spcAft>
              <a:buClr>
                <a:srgbClr val="FFFF00"/>
              </a:buClr>
              <a:buSzPct val="100000"/>
              <a:buFont typeface="Courier New" panose="02070309020205020404" pitchFamily="49" charset="0"/>
              <a:buChar char="o"/>
            </a:pPr>
            <a:endParaRPr lang="en-US" sz="1900" dirty="0">
              <a:latin typeface="Cambria" panose="02040503050406030204" pitchFamily="18" charset="0"/>
              <a:ea typeface="Cambria" panose="02040503050406030204" pitchFamily="18" charset="0"/>
              <a:cs typeface="Constantia" charset="0"/>
              <a:sym typeface="Constantia" charset="0"/>
            </a:endParaRPr>
          </a:p>
          <a:p>
            <a:pPr marL="863148" lvl="1" indent="-461338" defTabSz="535747" fontAlgn="base">
              <a:spcBef>
                <a:spcPts val="352"/>
              </a:spcBef>
              <a:spcAft>
                <a:spcPct val="0"/>
              </a:spcAft>
              <a:buClr>
                <a:srgbClr val="FFFF00"/>
              </a:buClr>
              <a:buSzPct val="100000"/>
              <a:buFont typeface="Courier New" panose="02070309020205020404" pitchFamily="49" charset="0"/>
              <a:buChar char="o"/>
            </a:pPr>
            <a:endParaRPr lang="en-US" sz="1875" dirty="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cs typeface="Constantia" charset="0"/>
              <a:sym typeface="Constantia" charset="0"/>
            </a:endParaRPr>
          </a:p>
          <a:p>
            <a:pPr marL="520248" indent="-461338" defTabSz="535747" fontAlgn="base">
              <a:spcBef>
                <a:spcPts val="352"/>
              </a:spcBef>
              <a:spcAft>
                <a:spcPct val="0"/>
              </a:spcAft>
              <a:buClr>
                <a:srgbClr val="FFCC66"/>
              </a:buClr>
              <a:buSzPct val="125000"/>
              <a:buFont typeface="Zapf Dingbats" charset="0"/>
              <a:buChar char="✦"/>
            </a:pPr>
            <a:endParaRPr lang="en-US" sz="2275" dirty="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cs typeface="Constantia" charset="0"/>
              <a:sym typeface="Constantia" charset="0"/>
            </a:endParaRPr>
          </a:p>
          <a:p>
            <a:pPr marL="520248" indent="-461338" defTabSz="535747" fontAlgn="base">
              <a:spcBef>
                <a:spcPts val="352"/>
              </a:spcBef>
              <a:spcAft>
                <a:spcPct val="0"/>
              </a:spcAft>
              <a:buClr>
                <a:srgbClr val="FFCC66"/>
              </a:buClr>
              <a:buSzPct val="125000"/>
              <a:buFont typeface="Wingdings" panose="05000000000000000000" pitchFamily="2" charset="2"/>
              <a:buChar char="§"/>
            </a:pPr>
            <a:endParaRPr lang="en-US" sz="2275"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endParaRPr>
          </a:p>
        </p:txBody>
      </p:sp>
      <p:sp>
        <p:nvSpPr>
          <p:cNvPr id="6" name="Rectangle: Rounded Corners 5">
            <a:extLst>
              <a:ext uri="{FF2B5EF4-FFF2-40B4-BE49-F238E27FC236}">
                <a16:creationId xmlns:a16="http://schemas.microsoft.com/office/drawing/2014/main" id="{FEB83060-30B1-4162-ADF9-0AD2640FC19C}"/>
              </a:ext>
            </a:extLst>
          </p:cNvPr>
          <p:cNvSpPr/>
          <p:nvPr/>
        </p:nvSpPr>
        <p:spPr>
          <a:xfrm>
            <a:off x="192852" y="4177463"/>
            <a:ext cx="8737600" cy="1466311"/>
          </a:xfrm>
          <a:prstGeom prst="roundRect">
            <a:avLst>
              <a:gd name="adj" fmla="val 15411"/>
            </a:avLst>
          </a:prstGeom>
          <a:solidFill>
            <a:srgbClr val="0070C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Jesus Christ is God, He is holy and true in character, He is Sovereign, has messianic authority over the Kingdom, has access to all the treasures of heaven.  We are blessed in Christ with all spiritual blessings (Eph.1:3) </a:t>
            </a:r>
            <a:endParaRPr kumimoji="0" lang="en-US" sz="24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293680962"/>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628650" y="792317"/>
            <a:ext cx="7886700" cy="540387"/>
          </a:xfrm>
        </p:spPr>
        <p:txBody>
          <a:bodyPr>
            <a:noAutofit/>
          </a:bodyPr>
          <a:lstStyle/>
          <a:p>
            <a:r>
              <a:rPr lang="en-US" sz="2400" b="1" i="1" dirty="0">
                <a:solidFill>
                  <a:srgbClr val="FFFF00"/>
                </a:solidFill>
                <a:latin typeface="Cambria" panose="02040503050406030204" pitchFamily="18" charset="0"/>
                <a:ea typeface="Cambria" panose="02040503050406030204" pitchFamily="18" charset="0"/>
              </a:rPr>
              <a:t>“</a:t>
            </a:r>
            <a:r>
              <a:rPr lang="en-US" sz="2400" b="0" i="0" dirty="0">
                <a:solidFill>
                  <a:srgbClr val="FFFF00"/>
                </a:solidFill>
                <a:effectLst/>
                <a:latin typeface="Cambria" panose="02040503050406030204" pitchFamily="18" charset="0"/>
                <a:ea typeface="Cambria" panose="02040503050406030204" pitchFamily="18" charset="0"/>
              </a:rPr>
              <a:t>‘I know your deeds. Behold, I have put before you an open door which no one can shut</a:t>
            </a:r>
            <a:r>
              <a:rPr lang="en-US" sz="2400" b="1" i="1" dirty="0">
                <a:solidFill>
                  <a:srgbClr val="FFFF00"/>
                </a:solidFill>
                <a:latin typeface="Cambria" panose="02040503050406030204" pitchFamily="18" charset="0"/>
                <a:ea typeface="Cambria" panose="02040503050406030204" pitchFamily="18" charset="0"/>
              </a:rPr>
              <a:t>…” (3:8a)</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497220" y="1458711"/>
            <a:ext cx="8344868" cy="4391674"/>
          </a:xfrm>
        </p:spPr>
        <p:txBody>
          <a:bodyPr>
            <a:normAutofit/>
          </a:bodyPr>
          <a:lstStyle/>
          <a:p>
            <a:pPr defTabSz="535747" fontAlgn="base">
              <a:spcBef>
                <a:spcPts val="586"/>
              </a:spcBef>
              <a:spcAft>
                <a:spcPct val="0"/>
              </a:spcAft>
              <a:buClr>
                <a:srgbClr val="FFFF00"/>
              </a:buClr>
              <a:buSzPct val="99000"/>
              <a:buFont typeface="Wingdings" panose="05000000000000000000" pitchFamily="2" charset="2"/>
              <a:buChar char="§"/>
            </a:pPr>
            <a:r>
              <a:rPr lang="en-US" sz="2600" dirty="0">
                <a:solidFill>
                  <a:srgbClr val="FFFFFF"/>
                </a:solidFill>
                <a:latin typeface="Cambria" panose="02040503050406030204" pitchFamily="18" charset="0"/>
                <a:ea typeface="Cambria" panose="02040503050406030204" pitchFamily="18" charset="0"/>
                <a:cs typeface="Calibri Bold" charset="0"/>
                <a:sym typeface="Calibri Bold" charset="0"/>
              </a:rPr>
              <a:t>Access to the Kingdom/Salvation in Christ is Secured</a:t>
            </a:r>
          </a:p>
          <a:p>
            <a:pPr lvl="1" defTabSz="535747" fontAlgn="base">
              <a:spcBef>
                <a:spcPts val="586"/>
              </a:spcBef>
              <a:spcAft>
                <a:spcPts val="1200"/>
              </a:spcAft>
              <a:buClr>
                <a:srgbClr val="FFFF00"/>
              </a:buClr>
              <a:buSzPct val="75000"/>
              <a:buFont typeface="Courier New" panose="02070309020205020404" pitchFamily="49" charset="0"/>
              <a:buChar char="o"/>
            </a:pPr>
            <a:r>
              <a:rPr lang="en-US" sz="2600" dirty="0">
                <a:solidFill>
                  <a:srgbClr val="FFFFFF"/>
                </a:solidFill>
                <a:latin typeface="Cambria" panose="02040503050406030204" pitchFamily="18" charset="0"/>
                <a:ea typeface="Cambria" panose="02040503050406030204" pitchFamily="18" charset="0"/>
                <a:cs typeface="Calibri Bold" charset="0"/>
                <a:sym typeface="Calibri Bold" charset="0"/>
              </a:rPr>
              <a:t>Context – 3:7,9  </a:t>
            </a:r>
          </a:p>
          <a:p>
            <a:pPr lvl="1" defTabSz="535747" fontAlgn="base">
              <a:spcBef>
                <a:spcPts val="586"/>
              </a:spcBef>
              <a:spcAft>
                <a:spcPts val="1200"/>
              </a:spcAft>
              <a:buClr>
                <a:srgbClr val="FFFF00"/>
              </a:buClr>
              <a:buSzPct val="75000"/>
              <a:buFont typeface="Courier New" panose="02070309020205020404" pitchFamily="49" charset="0"/>
              <a:buChar char="o"/>
            </a:pPr>
            <a:r>
              <a:rPr lang="en-US" sz="2600" dirty="0">
                <a:effectLst/>
                <a:latin typeface="Cambria" panose="02040503050406030204" pitchFamily="18" charset="0"/>
                <a:ea typeface="Cambria" panose="02040503050406030204" pitchFamily="18" charset="0"/>
              </a:rPr>
              <a:t>Isa 22 - was speaking of access to the king</a:t>
            </a:r>
            <a:endParaRPr lang="en-US" sz="2600" dirty="0">
              <a:effectLst/>
              <a:latin typeface="Cambria" panose="02040503050406030204" pitchFamily="18" charset="0"/>
              <a:ea typeface="Cambria" panose="02040503050406030204" pitchFamily="18" charset="0"/>
              <a:cs typeface="Calibri Bold" charset="0"/>
              <a:sym typeface="Calibri Bold" charset="0"/>
            </a:endParaRPr>
          </a:p>
          <a:p>
            <a:pPr lvl="1" defTabSz="535747" fontAlgn="base">
              <a:spcBef>
                <a:spcPts val="586"/>
              </a:spcBef>
              <a:spcAft>
                <a:spcPts val="1200"/>
              </a:spcAft>
              <a:buClr>
                <a:srgbClr val="FFFF00"/>
              </a:buClr>
              <a:buSzPct val="75000"/>
              <a:buFont typeface="Courier New" panose="02070309020205020404" pitchFamily="49" charset="0"/>
              <a:buChar char="o"/>
            </a:pPr>
            <a:r>
              <a:rPr lang="en-US" sz="2600" dirty="0">
                <a:effectLst/>
                <a:latin typeface="Cambria" panose="02040503050406030204" pitchFamily="18" charset="0"/>
                <a:ea typeface="Cambria" panose="02040503050406030204" pitchFamily="18" charset="0"/>
              </a:rPr>
              <a:t>Revelation is providing much-needed encouragement and comfort during trying circumstances. </a:t>
            </a:r>
            <a:endParaRPr lang="en-US" sz="2600" dirty="0">
              <a:solidFill>
                <a:srgbClr val="FFFFFF"/>
              </a:solidFill>
              <a:effectLst>
                <a:outerShdw blurRad="38100" dist="38100" dir="2700000" algn="tl">
                  <a:srgbClr val="000000"/>
                </a:outerShdw>
              </a:effectLst>
              <a:latin typeface="Calibri Bold" charset="0"/>
              <a:ea typeface="ＭＳ Ｐゴシック" charset="0"/>
              <a:cs typeface="Calibri Bold" charset="0"/>
              <a:sym typeface="Calibri Bold" charset="0"/>
            </a:endParaRPr>
          </a:p>
        </p:txBody>
      </p:sp>
      <p:sp>
        <p:nvSpPr>
          <p:cNvPr id="4" name="Title 1">
            <a:extLst>
              <a:ext uri="{FF2B5EF4-FFF2-40B4-BE49-F238E27FC236}">
                <a16:creationId xmlns:a16="http://schemas.microsoft.com/office/drawing/2014/main" id="{AB829F97-0B1D-4A14-A340-D4FE594651AB}"/>
              </a:ext>
            </a:extLst>
          </p:cNvPr>
          <p:cNvSpPr txBox="1">
            <a:spLocks/>
          </p:cNvSpPr>
          <p:nvPr/>
        </p:nvSpPr>
        <p:spPr>
          <a:xfrm>
            <a:off x="344871" y="24310"/>
            <a:ext cx="7886700" cy="5403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bg1"/>
                </a:solidFill>
                <a:latin typeface="+mj-lt"/>
                <a:ea typeface="+mj-ea"/>
                <a:cs typeface="+mj-cs"/>
              </a:defRPr>
            </a:lvl1pPr>
          </a:lstStyle>
          <a:p>
            <a:r>
              <a:rPr lang="en-US" sz="2800" b="1" i="1" dirty="0">
                <a:solidFill>
                  <a:srgbClr val="FFFF00"/>
                </a:solidFill>
                <a:latin typeface="Cambria" panose="02040503050406030204" pitchFamily="18" charset="0"/>
                <a:ea typeface="Cambria" panose="02040503050406030204" pitchFamily="18" charset="0"/>
              </a:rPr>
              <a:t>Assurances and Opportunities</a:t>
            </a:r>
          </a:p>
        </p:txBody>
      </p:sp>
    </p:spTree>
    <p:extLst>
      <p:ext uri="{BB962C8B-B14F-4D97-AF65-F5344CB8AC3E}">
        <p14:creationId xmlns:p14="http://schemas.microsoft.com/office/powerpoint/2010/main" val="2768550777"/>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628650" y="564697"/>
            <a:ext cx="7886700" cy="540387"/>
          </a:xfrm>
        </p:spPr>
        <p:txBody>
          <a:bodyPr>
            <a:noAutofit/>
          </a:bodyPr>
          <a:lstStyle/>
          <a:p>
            <a:r>
              <a:rPr lang="en-US" sz="2400" b="1" i="1" dirty="0">
                <a:solidFill>
                  <a:srgbClr val="FFFF00"/>
                </a:solidFill>
                <a:latin typeface="Cambria" panose="02040503050406030204" pitchFamily="18" charset="0"/>
                <a:ea typeface="Cambria" panose="02040503050406030204" pitchFamily="18" charset="0"/>
              </a:rPr>
              <a:t>“</a:t>
            </a:r>
            <a:r>
              <a:rPr lang="en-US" sz="2400" b="0" i="0" dirty="0">
                <a:solidFill>
                  <a:srgbClr val="FFFF00"/>
                </a:solidFill>
                <a:effectLst/>
                <a:latin typeface="Cambria" panose="02040503050406030204" pitchFamily="18" charset="0"/>
                <a:ea typeface="Cambria" panose="02040503050406030204" pitchFamily="18" charset="0"/>
              </a:rPr>
              <a:t>‘I know your deeds. Behold, I have put before you an open door which no one can shut</a:t>
            </a:r>
            <a:r>
              <a:rPr lang="en-US" sz="2400" b="1" i="1" dirty="0">
                <a:solidFill>
                  <a:srgbClr val="FFFF00"/>
                </a:solidFill>
                <a:latin typeface="Cambria" panose="02040503050406030204" pitchFamily="18" charset="0"/>
                <a:ea typeface="Cambria" panose="02040503050406030204" pitchFamily="18" charset="0"/>
              </a:rPr>
              <a:t>…” (3:8a)</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199697" y="1263461"/>
            <a:ext cx="8860220" cy="4920711"/>
          </a:xfrm>
        </p:spPr>
        <p:txBody>
          <a:bodyPr>
            <a:normAutofit/>
          </a:bodyPr>
          <a:lstStyle/>
          <a:p>
            <a:pPr defTabSz="535747" fontAlgn="base">
              <a:spcBef>
                <a:spcPts val="586"/>
              </a:spcBef>
              <a:spcAft>
                <a:spcPct val="0"/>
              </a:spcAft>
              <a:buClr>
                <a:srgbClr val="FFFF00"/>
              </a:buClr>
              <a:buSzPct val="99000"/>
              <a:buFont typeface="Wingdings" panose="05000000000000000000" pitchFamily="2" charset="2"/>
              <a:buChar char="§"/>
            </a:pP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Evangelistic Opportunity? </a:t>
            </a:r>
          </a:p>
          <a:p>
            <a:pPr lvl="1" defTabSz="535747" fontAlgn="base">
              <a:spcBef>
                <a:spcPts val="586"/>
              </a:spcBef>
              <a:spcAft>
                <a:spcPts val="600"/>
              </a:spcAft>
              <a:buClr>
                <a:srgbClr val="FFFF00"/>
              </a:buClr>
              <a:buSzPct val="75000"/>
              <a:buFont typeface="Courier New" panose="02070309020205020404" pitchFamily="49" charset="0"/>
              <a:buChar char="o"/>
            </a:pPr>
            <a:r>
              <a:rPr lang="en-US" sz="2400" dirty="0">
                <a:latin typeface="Cambria" panose="02040503050406030204" pitchFamily="18" charset="0"/>
                <a:ea typeface="Cambria" panose="02040503050406030204" pitchFamily="18" charset="0"/>
                <a:cs typeface="Calibri Bold" charset="0"/>
                <a:sym typeface="Calibri Bold" charset="0"/>
              </a:rPr>
              <a:t>A “door of faith” had been opened to the Gentiles (Acts 14:27)</a:t>
            </a:r>
          </a:p>
          <a:p>
            <a:pPr lvl="1" defTabSz="535747" fontAlgn="base">
              <a:spcBef>
                <a:spcPts val="586"/>
              </a:spcBef>
              <a:spcAft>
                <a:spcPts val="600"/>
              </a:spcAft>
              <a:buClr>
                <a:srgbClr val="FFFF00"/>
              </a:buClr>
              <a:buSzPct val="75000"/>
              <a:buFont typeface="Courier New" panose="02070309020205020404" pitchFamily="49" charset="0"/>
              <a:buChar char="o"/>
            </a:pPr>
            <a:r>
              <a:rPr lang="en-US" sz="2400" b="0" i="0" dirty="0">
                <a:effectLst/>
                <a:latin typeface="Cambria" panose="02040503050406030204" pitchFamily="18" charset="0"/>
                <a:ea typeface="Cambria" panose="02040503050406030204" pitchFamily="18" charset="0"/>
              </a:rPr>
              <a:t>“But I will remain in Ephesus until Pentecost; </a:t>
            </a:r>
            <a:r>
              <a:rPr lang="en-US" sz="2400" b="1" i="0" baseline="30000" dirty="0">
                <a:effectLst/>
                <a:latin typeface="Cambria" panose="02040503050406030204" pitchFamily="18" charset="0"/>
                <a:ea typeface="Cambria" panose="02040503050406030204" pitchFamily="18" charset="0"/>
              </a:rPr>
              <a:t> </a:t>
            </a:r>
            <a:r>
              <a:rPr lang="en-US" sz="2400" b="0" i="0" dirty="0">
                <a:effectLst/>
                <a:latin typeface="Cambria" panose="02040503050406030204" pitchFamily="18" charset="0"/>
                <a:ea typeface="Cambria" panose="02040503050406030204" pitchFamily="18" charset="0"/>
              </a:rPr>
              <a:t>for a wide door for effective </a:t>
            </a:r>
            <a:r>
              <a:rPr lang="en-US" sz="2400" b="0" i="1" dirty="0">
                <a:effectLst/>
                <a:latin typeface="Cambria" panose="02040503050406030204" pitchFamily="18" charset="0"/>
                <a:ea typeface="Cambria" panose="02040503050406030204" pitchFamily="18" charset="0"/>
              </a:rPr>
              <a:t>service</a:t>
            </a:r>
            <a:r>
              <a:rPr lang="en-US" sz="2400" b="0" i="0" dirty="0">
                <a:effectLst/>
                <a:latin typeface="Cambria" panose="02040503050406030204" pitchFamily="18" charset="0"/>
                <a:ea typeface="Cambria" panose="02040503050406030204" pitchFamily="18" charset="0"/>
              </a:rPr>
              <a:t> has opened to me, and there are many adversaries.” (I Cor 16:9)</a:t>
            </a:r>
          </a:p>
          <a:p>
            <a:pPr lvl="1" defTabSz="535747" fontAlgn="base">
              <a:spcBef>
                <a:spcPts val="586"/>
              </a:spcBef>
              <a:spcAft>
                <a:spcPts val="600"/>
              </a:spcAft>
              <a:buClr>
                <a:srgbClr val="FFFF00"/>
              </a:buClr>
              <a:buSzPct val="75000"/>
              <a:buFont typeface="Courier New" panose="02070309020205020404" pitchFamily="49" charset="0"/>
              <a:buChar char="o"/>
            </a:pP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As the city had been built on the border of </a:t>
            </a:r>
            <a:r>
              <a:rPr lang="en-US" sz="2400" dirty="0" err="1">
                <a:solidFill>
                  <a:srgbClr val="FFFFFF"/>
                </a:solidFill>
                <a:latin typeface="Cambria" panose="02040503050406030204" pitchFamily="18" charset="0"/>
                <a:ea typeface="Cambria" panose="02040503050406030204" pitchFamily="18" charset="0"/>
                <a:cs typeface="Calibri Bold" charset="0"/>
                <a:sym typeface="Calibri Bold" charset="0"/>
              </a:rPr>
              <a:t>Mysia</a:t>
            </a: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 Lydia and Phrygia as an open door for the spread of Greek civilization, so now the Lord had opened a door of evangelism to the church in that city.  Its position gave it a special opportunity and challenge. (</a:t>
            </a:r>
            <a:r>
              <a:rPr lang="en-US" sz="2400" i="1" dirty="0">
                <a:solidFill>
                  <a:srgbClr val="FFFFFF"/>
                </a:solidFill>
                <a:latin typeface="Cambria" panose="02040503050406030204" pitchFamily="18" charset="0"/>
                <a:ea typeface="Cambria" panose="02040503050406030204" pitchFamily="18" charset="0"/>
                <a:cs typeface="Calibri Bold" charset="0"/>
                <a:sym typeface="Calibri Bold" charset="0"/>
              </a:rPr>
              <a:t>Revelation -Hailey -151</a:t>
            </a: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  </a:t>
            </a:r>
          </a:p>
        </p:txBody>
      </p:sp>
      <p:sp>
        <p:nvSpPr>
          <p:cNvPr id="8" name="Title 1">
            <a:extLst>
              <a:ext uri="{FF2B5EF4-FFF2-40B4-BE49-F238E27FC236}">
                <a16:creationId xmlns:a16="http://schemas.microsoft.com/office/drawing/2014/main" id="{B0EE8A33-167C-461E-9F13-998E8597869E}"/>
              </a:ext>
            </a:extLst>
          </p:cNvPr>
          <p:cNvSpPr txBox="1">
            <a:spLocks/>
          </p:cNvSpPr>
          <p:nvPr/>
        </p:nvSpPr>
        <p:spPr>
          <a:xfrm>
            <a:off x="344871" y="24310"/>
            <a:ext cx="7886700" cy="5403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bg1"/>
                </a:solidFill>
                <a:latin typeface="+mj-lt"/>
                <a:ea typeface="+mj-ea"/>
                <a:cs typeface="+mj-cs"/>
              </a:defRPr>
            </a:lvl1pPr>
          </a:lstStyle>
          <a:p>
            <a:r>
              <a:rPr lang="en-US" sz="2800" b="1" i="1" dirty="0">
                <a:solidFill>
                  <a:srgbClr val="FFFF00"/>
                </a:solidFill>
                <a:latin typeface="Cambria" panose="02040503050406030204" pitchFamily="18" charset="0"/>
                <a:ea typeface="Cambria" panose="02040503050406030204" pitchFamily="18" charset="0"/>
              </a:rPr>
              <a:t>Assurances and Opportunities</a:t>
            </a:r>
          </a:p>
        </p:txBody>
      </p:sp>
    </p:spTree>
    <p:extLst>
      <p:ext uri="{BB962C8B-B14F-4D97-AF65-F5344CB8AC3E}">
        <p14:creationId xmlns:p14="http://schemas.microsoft.com/office/powerpoint/2010/main" val="2739545614"/>
      </p:ext>
    </p:extLst>
  </p:cSld>
  <p:clrMapOvr>
    <a:masterClrMapping/>
  </p:clrMapOvr>
  <p:transition spd="med">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199697" y="485030"/>
            <a:ext cx="8860220" cy="5229970"/>
          </a:xfrm>
        </p:spPr>
        <p:txBody>
          <a:bodyPr>
            <a:normAutofit fontScale="92500" lnSpcReduction="20000"/>
          </a:bodyPr>
          <a:lstStyle/>
          <a:p>
            <a:pPr defTabSz="535747" fontAlgn="base">
              <a:spcBef>
                <a:spcPts val="586"/>
              </a:spcBef>
              <a:spcAft>
                <a:spcPct val="0"/>
              </a:spcAft>
              <a:buClr>
                <a:srgbClr val="FFFF00"/>
              </a:buClr>
              <a:buSzPct val="99000"/>
              <a:buFont typeface="Wingdings" panose="05000000000000000000" pitchFamily="2" charset="2"/>
              <a:buChar char="§"/>
            </a:pP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Salvation in Christ is Secured </a:t>
            </a:r>
          </a:p>
          <a:p>
            <a:pPr lvl="1" defTabSz="535747" fontAlgn="base">
              <a:spcBef>
                <a:spcPts val="586"/>
              </a:spcBef>
              <a:spcAft>
                <a:spcPct val="0"/>
              </a:spcAft>
              <a:buClr>
                <a:srgbClr val="FFFF00"/>
              </a:buClr>
              <a:buSzPct val="75000"/>
              <a:buFont typeface="Wingdings" panose="05000000000000000000" pitchFamily="2" charset="2"/>
              <a:buChar char="v"/>
            </a:pPr>
            <a:r>
              <a:rPr lang="en-US" sz="2000" dirty="0">
                <a:effectLst/>
                <a:latin typeface="Cambria" panose="02040503050406030204" pitchFamily="18" charset="0"/>
                <a:ea typeface="Cambria" panose="02040503050406030204" pitchFamily="18" charset="0"/>
              </a:rPr>
              <a:t>Earthly circumstances don’t inform the status of salvation</a:t>
            </a:r>
          </a:p>
          <a:p>
            <a:pPr lvl="1" defTabSz="535747" fontAlgn="base">
              <a:spcBef>
                <a:spcPts val="586"/>
              </a:spcBef>
              <a:spcAft>
                <a:spcPct val="0"/>
              </a:spcAft>
              <a:buClr>
                <a:srgbClr val="FFFF00"/>
              </a:buClr>
              <a:buSzPct val="75000"/>
              <a:buFont typeface="Wingdings" panose="05000000000000000000" pitchFamily="2" charset="2"/>
              <a:buChar char="v"/>
            </a:pPr>
            <a:r>
              <a:rPr lang="en-US" sz="2000" dirty="0">
                <a:effectLst/>
                <a:latin typeface="Cambria" panose="02040503050406030204" pitchFamily="18" charset="0"/>
                <a:ea typeface="Cambria" panose="02040503050406030204" pitchFamily="18" charset="0"/>
              </a:rPr>
              <a:t>Christ alone holds the key and has opened the door to His </a:t>
            </a:r>
            <a:r>
              <a:rPr lang="en-US" sz="2000" dirty="0">
                <a:latin typeface="Cambria" panose="02040503050406030204" pitchFamily="18" charset="0"/>
                <a:ea typeface="Cambria" panose="02040503050406030204" pitchFamily="18" charset="0"/>
              </a:rPr>
              <a:t>K</a:t>
            </a:r>
            <a:r>
              <a:rPr lang="en-US" sz="2000" dirty="0">
                <a:effectLst/>
                <a:latin typeface="Cambria" panose="02040503050406030204" pitchFamily="18" charset="0"/>
                <a:ea typeface="Cambria" panose="02040503050406030204" pitchFamily="18" charset="0"/>
              </a:rPr>
              <a:t>ingdom, God’s presence and the church’s salvation.</a:t>
            </a:r>
          </a:p>
          <a:p>
            <a:pPr lvl="1" defTabSz="535747" fontAlgn="base">
              <a:spcBef>
                <a:spcPts val="586"/>
              </a:spcBef>
              <a:spcAft>
                <a:spcPct val="0"/>
              </a:spcAft>
              <a:buClr>
                <a:srgbClr val="FFFF00"/>
              </a:buClr>
              <a:buSzPct val="75000"/>
              <a:buFont typeface="Wingdings" panose="05000000000000000000" pitchFamily="2" charset="2"/>
              <a:buChar char="v"/>
            </a:pPr>
            <a:r>
              <a:rPr lang="en-US" sz="2000" dirty="0">
                <a:solidFill>
                  <a:srgbClr val="FFFFFF"/>
                </a:solidFill>
                <a:latin typeface="Cambria" panose="02040503050406030204" pitchFamily="18" charset="0"/>
                <a:ea typeface="Cambria" panose="02040503050406030204" pitchFamily="18" charset="0"/>
                <a:cs typeface="Calibri Bold" charset="0"/>
                <a:sym typeface="Calibri Bold" charset="0"/>
              </a:rPr>
              <a:t>We can be assured of our place in the Kingdom.  Results in boldness and confidence to fulfill our mission in the midst of conflicting voices</a:t>
            </a:r>
            <a:r>
              <a:rPr lang="en-US" sz="2000" dirty="0">
                <a:effectLst/>
                <a:latin typeface="Cambria" panose="02040503050406030204" pitchFamily="18" charset="0"/>
                <a:ea typeface="Cambria" panose="02040503050406030204" pitchFamily="18" charset="0"/>
              </a:rPr>
              <a:t>   </a:t>
            </a:r>
            <a:endParaRPr lang="en-US" sz="2000" dirty="0">
              <a:effectLst>
                <a:outerShdw blurRad="38100" dist="38100" dir="2700000" algn="tl">
                  <a:srgbClr val="000000"/>
                </a:outerShdw>
              </a:effectLst>
              <a:latin typeface="Cambria" panose="02040503050406030204" pitchFamily="18" charset="0"/>
              <a:ea typeface="Cambria" panose="02040503050406030204" pitchFamily="18" charset="0"/>
              <a:cs typeface="Calibri Bold" charset="0"/>
              <a:sym typeface="Calibri Bold" charset="0"/>
            </a:endParaRPr>
          </a:p>
          <a:p>
            <a:pPr lvl="1" defTabSz="535747" fontAlgn="base">
              <a:spcBef>
                <a:spcPts val="586"/>
              </a:spcBef>
              <a:spcAft>
                <a:spcPct val="0"/>
              </a:spcAft>
              <a:buClr>
                <a:srgbClr val="FFFF00"/>
              </a:buClr>
              <a:buSzPct val="75000"/>
              <a:buFont typeface="Wingdings" panose="05000000000000000000" pitchFamily="2" charset="2"/>
              <a:buChar char="v"/>
            </a:pPr>
            <a:endParaRPr lang="en-US" sz="900" dirty="0">
              <a:solidFill>
                <a:srgbClr val="FFFFFF"/>
              </a:solidFill>
              <a:latin typeface="Cambria" panose="02040503050406030204" pitchFamily="18" charset="0"/>
              <a:ea typeface="Cambria" panose="02040503050406030204" pitchFamily="18" charset="0"/>
              <a:cs typeface="Calibri Bold" charset="0"/>
              <a:sym typeface="Calibri Bold" charset="0"/>
            </a:endParaRPr>
          </a:p>
          <a:p>
            <a:pPr defTabSz="535747" fontAlgn="base">
              <a:spcBef>
                <a:spcPts val="586"/>
              </a:spcBef>
              <a:spcAft>
                <a:spcPct val="0"/>
              </a:spcAft>
              <a:buClr>
                <a:srgbClr val="FFFF00"/>
              </a:buClr>
              <a:buSzPct val="99000"/>
              <a:buFont typeface="Wingdings" panose="05000000000000000000" pitchFamily="2" charset="2"/>
              <a:buChar char="§"/>
            </a:pP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Evangelistic Opportunities </a:t>
            </a:r>
          </a:p>
          <a:p>
            <a:pPr lvl="1" defTabSz="535747" fontAlgn="base">
              <a:spcBef>
                <a:spcPts val="586"/>
              </a:spcBef>
              <a:spcAft>
                <a:spcPct val="0"/>
              </a:spcAft>
              <a:buClr>
                <a:srgbClr val="FFFF00"/>
              </a:buClr>
              <a:buSzPct val="75000"/>
              <a:buFont typeface="Wingdings" panose="05000000000000000000" pitchFamily="2" charset="2"/>
              <a:buChar char="v"/>
            </a:pPr>
            <a:r>
              <a:rPr lang="en-US" sz="2000" dirty="0">
                <a:solidFill>
                  <a:srgbClr val="FFFFFF"/>
                </a:solidFill>
                <a:latin typeface="Cambria" panose="02040503050406030204" pitchFamily="18" charset="0"/>
                <a:ea typeface="Cambria" panose="02040503050406030204" pitchFamily="18" charset="0"/>
                <a:cs typeface="Calibri Bold" charset="0"/>
                <a:sym typeface="Calibri Bold" charset="0"/>
              </a:rPr>
              <a:t>Thriving and large city</a:t>
            </a:r>
          </a:p>
          <a:p>
            <a:pPr lvl="1" defTabSz="535747" fontAlgn="base">
              <a:spcBef>
                <a:spcPts val="586"/>
              </a:spcBef>
              <a:spcAft>
                <a:spcPct val="0"/>
              </a:spcAft>
              <a:buClr>
                <a:srgbClr val="FFFF00"/>
              </a:buClr>
              <a:buSzPct val="75000"/>
              <a:buFont typeface="Wingdings" panose="05000000000000000000" pitchFamily="2" charset="2"/>
              <a:buChar char="v"/>
            </a:pPr>
            <a:r>
              <a:rPr lang="en-US" sz="2000" dirty="0">
                <a:solidFill>
                  <a:srgbClr val="FFFFFF"/>
                </a:solidFill>
                <a:latin typeface="Cambria" panose="02040503050406030204" pitchFamily="18" charset="0"/>
                <a:ea typeface="Cambria" panose="02040503050406030204" pitchFamily="18" charset="0"/>
                <a:cs typeface="Calibri Bold" charset="0"/>
                <a:sym typeface="Calibri Bold" charset="0"/>
              </a:rPr>
              <a:t>Ideal location for our gathering  </a:t>
            </a:r>
          </a:p>
          <a:p>
            <a:pPr lvl="1" defTabSz="535747" fontAlgn="base">
              <a:spcBef>
                <a:spcPts val="586"/>
              </a:spcBef>
              <a:spcAft>
                <a:spcPct val="0"/>
              </a:spcAft>
              <a:buClr>
                <a:srgbClr val="FFFF00"/>
              </a:buClr>
              <a:buSzPct val="75000"/>
              <a:buFont typeface="Wingdings" panose="05000000000000000000" pitchFamily="2" charset="2"/>
              <a:buChar char="v"/>
            </a:pPr>
            <a:r>
              <a:rPr lang="en-US" sz="2000" dirty="0">
                <a:solidFill>
                  <a:srgbClr val="FFFFFF"/>
                </a:solidFill>
                <a:latin typeface="Cambria" panose="02040503050406030204" pitchFamily="18" charset="0"/>
                <a:ea typeface="Cambria" panose="02040503050406030204" pitchFamily="18" charset="0"/>
                <a:cs typeface="Calibri Bold" charset="0"/>
                <a:sym typeface="Calibri Bold" charset="0"/>
              </a:rPr>
              <a:t>Members spread over large geographical area</a:t>
            </a:r>
          </a:p>
          <a:p>
            <a:pPr lvl="1" defTabSz="535747" fontAlgn="base">
              <a:spcBef>
                <a:spcPts val="586"/>
              </a:spcBef>
              <a:spcAft>
                <a:spcPct val="0"/>
              </a:spcAft>
              <a:buClr>
                <a:srgbClr val="FFFF00"/>
              </a:buClr>
              <a:buSzPct val="75000"/>
              <a:buFont typeface="Wingdings" panose="05000000000000000000" pitchFamily="2" charset="2"/>
              <a:buChar char="v"/>
            </a:pPr>
            <a:r>
              <a:rPr lang="en-US" sz="2000" dirty="0">
                <a:solidFill>
                  <a:srgbClr val="FFFFFF"/>
                </a:solidFill>
                <a:latin typeface="Cambria" panose="02040503050406030204" pitchFamily="18" charset="0"/>
                <a:ea typeface="Cambria" panose="02040503050406030204" pitchFamily="18" charset="0"/>
                <a:cs typeface="Calibri Bold" charset="0"/>
                <a:sym typeface="Calibri Bold" charset="0"/>
              </a:rPr>
              <a:t>Members who are knowledgeable of God’s word and prepared to evangelize (home and meet up studies, Spanish speaking opportunities)</a:t>
            </a:r>
          </a:p>
          <a:p>
            <a:pPr lvl="1" defTabSz="535747" fontAlgn="base">
              <a:spcBef>
                <a:spcPts val="586"/>
              </a:spcBef>
              <a:spcAft>
                <a:spcPct val="0"/>
              </a:spcAft>
              <a:buClr>
                <a:srgbClr val="FFFF00"/>
              </a:buClr>
              <a:buSzPct val="75000"/>
              <a:buFont typeface="Wingdings" panose="05000000000000000000" pitchFamily="2" charset="2"/>
              <a:buChar char="v"/>
            </a:pPr>
            <a:r>
              <a:rPr lang="en-US" sz="2000" dirty="0">
                <a:solidFill>
                  <a:srgbClr val="FFFFFF"/>
                </a:solidFill>
                <a:latin typeface="Cambria" panose="02040503050406030204" pitchFamily="18" charset="0"/>
                <a:ea typeface="Cambria" panose="02040503050406030204" pitchFamily="18" charset="0"/>
                <a:cs typeface="Calibri Bold" charset="0"/>
                <a:sym typeface="Calibri Bold" charset="0"/>
              </a:rPr>
              <a:t>Financial means to support evangelists locally and around world</a:t>
            </a:r>
          </a:p>
          <a:p>
            <a:pPr lvl="1" defTabSz="535747" fontAlgn="base">
              <a:spcBef>
                <a:spcPts val="586"/>
              </a:spcBef>
              <a:spcAft>
                <a:spcPct val="0"/>
              </a:spcAft>
              <a:buClr>
                <a:srgbClr val="FFFF00"/>
              </a:buClr>
              <a:buSzPct val="75000"/>
              <a:buFont typeface="Wingdings" panose="05000000000000000000" pitchFamily="2" charset="2"/>
              <a:buChar char="v"/>
            </a:pPr>
            <a:r>
              <a:rPr lang="en-US" sz="2000" dirty="0">
                <a:solidFill>
                  <a:srgbClr val="FFFFFF"/>
                </a:solidFill>
                <a:latin typeface="Cambria" panose="02040503050406030204" pitchFamily="18" charset="0"/>
                <a:ea typeface="Cambria" panose="02040503050406030204" pitchFamily="18" charset="0"/>
                <a:cs typeface="Calibri Bold" charset="0"/>
                <a:sym typeface="Calibri Bold" charset="0"/>
              </a:rPr>
              <a:t>Diversity all around</a:t>
            </a:r>
          </a:p>
          <a:p>
            <a:pPr lvl="1" defTabSz="535747" fontAlgn="base">
              <a:spcBef>
                <a:spcPts val="586"/>
              </a:spcBef>
              <a:spcAft>
                <a:spcPct val="0"/>
              </a:spcAft>
              <a:buClr>
                <a:srgbClr val="FFFF00"/>
              </a:buClr>
              <a:buSzPct val="75000"/>
              <a:buFont typeface="Wingdings" panose="05000000000000000000" pitchFamily="2" charset="2"/>
              <a:buChar char="v"/>
            </a:pPr>
            <a:r>
              <a:rPr lang="en-US" sz="2000" dirty="0">
                <a:solidFill>
                  <a:srgbClr val="FFFFFF"/>
                </a:solidFill>
                <a:latin typeface="Cambria" panose="02040503050406030204" pitchFamily="18" charset="0"/>
                <a:ea typeface="Cambria" panose="02040503050406030204" pitchFamily="18" charset="0"/>
                <a:cs typeface="Calibri Bold" charset="0"/>
                <a:sym typeface="Calibri Bold" charset="0"/>
              </a:rPr>
              <a:t>People looking for hope and purpose</a:t>
            </a:r>
          </a:p>
          <a:p>
            <a:pPr lvl="1" defTabSz="535747" fontAlgn="base">
              <a:spcBef>
                <a:spcPts val="586"/>
              </a:spcBef>
              <a:spcAft>
                <a:spcPct val="0"/>
              </a:spcAft>
              <a:buClr>
                <a:srgbClr val="FFFF00"/>
              </a:buClr>
              <a:buSzPct val="75000"/>
              <a:buFont typeface="Wingdings" panose="05000000000000000000" pitchFamily="2" charset="2"/>
              <a:buChar char="v"/>
            </a:pPr>
            <a:r>
              <a:rPr lang="en-US" sz="2000" dirty="0">
                <a:solidFill>
                  <a:srgbClr val="FFFFFF"/>
                </a:solidFill>
                <a:latin typeface="Cambria" panose="02040503050406030204" pitchFamily="18" charset="0"/>
                <a:ea typeface="Cambria" panose="02040503050406030204" pitchFamily="18" charset="0"/>
                <a:cs typeface="Calibri Bold" charset="0"/>
                <a:sym typeface="Calibri Bold" charset="0"/>
              </a:rPr>
              <a:t>Religious people in error </a:t>
            </a:r>
          </a:p>
          <a:p>
            <a:pPr lvl="1" defTabSz="535747" fontAlgn="base">
              <a:spcBef>
                <a:spcPts val="586"/>
              </a:spcBef>
              <a:spcAft>
                <a:spcPct val="0"/>
              </a:spcAft>
              <a:buClr>
                <a:srgbClr val="FFFF00"/>
              </a:buClr>
              <a:buSzPct val="75000"/>
              <a:buFont typeface="Wingdings" panose="05000000000000000000" pitchFamily="2" charset="2"/>
              <a:buChar char="v"/>
            </a:pPr>
            <a:r>
              <a:rPr lang="en-US" sz="2000" dirty="0">
                <a:solidFill>
                  <a:srgbClr val="FFFFFF"/>
                </a:solidFill>
                <a:latin typeface="Cambria" panose="02040503050406030204" pitchFamily="18" charset="0"/>
                <a:ea typeface="Cambria" panose="02040503050406030204" pitchFamily="18" charset="0"/>
                <a:cs typeface="Calibri Bold" charset="0"/>
                <a:sym typeface="Calibri Bold" charset="0"/>
              </a:rPr>
              <a:t>Evangelism helps us focus on eternal not present trials and opposition</a:t>
            </a:r>
            <a:endParaRPr lang="en-US" sz="2400" dirty="0">
              <a:solidFill>
                <a:srgbClr val="FFFFFF"/>
              </a:solidFill>
              <a:effectLst>
                <a:outerShdw blurRad="38100" dist="38100" dir="2700000" algn="tl">
                  <a:srgbClr val="000000"/>
                </a:outerShdw>
              </a:effectLst>
              <a:latin typeface="Calibri Bold" charset="0"/>
              <a:ea typeface="ＭＳ Ｐゴシック" charset="0"/>
              <a:cs typeface="Calibri Bold" charset="0"/>
              <a:sym typeface="Calibri Bold" charset="0"/>
            </a:endParaRPr>
          </a:p>
        </p:txBody>
      </p:sp>
      <p:sp>
        <p:nvSpPr>
          <p:cNvPr id="5" name="Title 1">
            <a:extLst>
              <a:ext uri="{FF2B5EF4-FFF2-40B4-BE49-F238E27FC236}">
                <a16:creationId xmlns:a16="http://schemas.microsoft.com/office/drawing/2014/main" id="{60DC07F6-E6F2-478B-AD8A-B8BBE7E6526A}"/>
              </a:ext>
            </a:extLst>
          </p:cNvPr>
          <p:cNvSpPr txBox="1">
            <a:spLocks/>
          </p:cNvSpPr>
          <p:nvPr/>
        </p:nvSpPr>
        <p:spPr>
          <a:xfrm>
            <a:off x="344871" y="24310"/>
            <a:ext cx="7886700" cy="5403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bg1"/>
                </a:solidFill>
                <a:latin typeface="+mj-lt"/>
                <a:ea typeface="+mj-ea"/>
                <a:cs typeface="+mj-cs"/>
              </a:defRPr>
            </a:lvl1pPr>
          </a:lstStyle>
          <a:p>
            <a:r>
              <a:rPr lang="en-US" sz="2400" b="1" i="1" dirty="0">
                <a:solidFill>
                  <a:srgbClr val="FFFF00"/>
                </a:solidFill>
                <a:latin typeface="Cambria" panose="02040503050406030204" pitchFamily="18" charset="0"/>
                <a:ea typeface="Cambria" panose="02040503050406030204" pitchFamily="18" charset="0"/>
              </a:rPr>
              <a:t>Assurances and Opportunities</a:t>
            </a:r>
          </a:p>
        </p:txBody>
      </p:sp>
    </p:spTree>
    <p:extLst>
      <p:ext uri="{BB962C8B-B14F-4D97-AF65-F5344CB8AC3E}">
        <p14:creationId xmlns:p14="http://schemas.microsoft.com/office/powerpoint/2010/main" val="4210273944"/>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336550" y="73617"/>
            <a:ext cx="7886700" cy="377654"/>
          </a:xfrm>
        </p:spPr>
        <p:txBody>
          <a:bodyPr>
            <a:normAutofit fontScale="90000"/>
          </a:bodyPr>
          <a:lstStyle/>
          <a:p>
            <a:r>
              <a:rPr lang="en-US" sz="2800" b="1" i="1" u="sng" dirty="0">
                <a:solidFill>
                  <a:srgbClr val="FFFF00"/>
                </a:solidFill>
                <a:latin typeface="Cambria" panose="02040503050406030204" pitchFamily="18" charset="0"/>
                <a:ea typeface="Cambria" panose="02040503050406030204" pitchFamily="18" charset="0"/>
              </a:rPr>
              <a:t>The Commendation</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92989" y="451272"/>
            <a:ext cx="8924887" cy="5263728"/>
          </a:xfrm>
        </p:spPr>
        <p:txBody>
          <a:bodyPr>
            <a:noAutofit/>
          </a:bodyPr>
          <a:lstStyle/>
          <a:p>
            <a:pPr marL="0" indent="0" algn="l">
              <a:buNone/>
            </a:pPr>
            <a:r>
              <a:rPr lang="en-US" sz="2100" b="1" i="0" baseline="30000" dirty="0">
                <a:effectLst/>
                <a:latin typeface="Cambria" panose="02040503050406030204" pitchFamily="18" charset="0"/>
                <a:ea typeface="Cambria" panose="02040503050406030204" pitchFamily="18" charset="0"/>
              </a:rPr>
              <a:t>7 </a:t>
            </a:r>
            <a:r>
              <a:rPr lang="en-US" sz="2100" b="0" i="0" dirty="0">
                <a:effectLst/>
                <a:latin typeface="Cambria" panose="02040503050406030204" pitchFamily="18" charset="0"/>
                <a:ea typeface="Cambria" panose="02040503050406030204" pitchFamily="18" charset="0"/>
              </a:rPr>
              <a:t>“And to the angel of the church in Philadelphia write:</a:t>
            </a:r>
          </a:p>
          <a:p>
            <a:pPr marL="0" indent="0" algn="l">
              <a:buNone/>
            </a:pPr>
            <a:r>
              <a:rPr lang="en-US" sz="2100" b="0" i="0" dirty="0">
                <a:effectLst/>
                <a:latin typeface="Cambria" panose="02040503050406030204" pitchFamily="18" charset="0"/>
                <a:ea typeface="Cambria" panose="02040503050406030204" pitchFamily="18" charset="0"/>
              </a:rPr>
              <a:t>He who is holy, who is true, who has the key of David, who opens and no one will shut, and who shuts and no one opens, says this:</a:t>
            </a:r>
          </a:p>
          <a:p>
            <a:pPr marL="0" indent="0" algn="l">
              <a:buNone/>
            </a:pPr>
            <a:r>
              <a:rPr lang="en-US" sz="2100" b="1" i="0" baseline="30000" dirty="0">
                <a:effectLst/>
                <a:latin typeface="Cambria" panose="02040503050406030204" pitchFamily="18" charset="0"/>
                <a:ea typeface="Cambria" panose="02040503050406030204" pitchFamily="18" charset="0"/>
              </a:rPr>
              <a:t>8 </a:t>
            </a:r>
            <a:r>
              <a:rPr lang="en-US" sz="2100" b="0" i="0" dirty="0">
                <a:effectLst/>
                <a:latin typeface="Cambria" panose="02040503050406030204" pitchFamily="18" charset="0"/>
                <a:ea typeface="Cambria" panose="02040503050406030204" pitchFamily="18" charset="0"/>
              </a:rPr>
              <a:t>‘I know your deeds. Behold, I have put before you an open door which no one can shut, because you have a little power, and have kept My word, and have not denied My name. </a:t>
            </a:r>
            <a:r>
              <a:rPr lang="en-US" sz="2100" b="1" i="0" baseline="30000" dirty="0">
                <a:effectLst/>
                <a:latin typeface="Cambria" panose="02040503050406030204" pitchFamily="18" charset="0"/>
                <a:ea typeface="Cambria" panose="02040503050406030204" pitchFamily="18" charset="0"/>
              </a:rPr>
              <a:t>9 </a:t>
            </a:r>
            <a:r>
              <a:rPr lang="en-US" sz="2100" b="0" i="0" dirty="0">
                <a:effectLst/>
                <a:latin typeface="Cambria" panose="02040503050406030204" pitchFamily="18" charset="0"/>
                <a:ea typeface="Cambria" panose="02040503050406030204" pitchFamily="18" charset="0"/>
              </a:rPr>
              <a:t>Behold, I will cause </a:t>
            </a:r>
            <a:r>
              <a:rPr lang="en-US" sz="2100" b="0" i="1" dirty="0">
                <a:effectLst/>
                <a:latin typeface="Cambria" panose="02040503050406030204" pitchFamily="18" charset="0"/>
                <a:ea typeface="Cambria" panose="02040503050406030204" pitchFamily="18" charset="0"/>
              </a:rPr>
              <a:t>those</a:t>
            </a:r>
            <a:r>
              <a:rPr lang="en-US" sz="2100" b="0" i="0" dirty="0">
                <a:effectLst/>
                <a:latin typeface="Cambria" panose="02040503050406030204" pitchFamily="18" charset="0"/>
                <a:ea typeface="Cambria" panose="02040503050406030204" pitchFamily="18" charset="0"/>
              </a:rPr>
              <a:t> of the synagogue of Satan, who say that they are Jews and are not, but lie—I will make them come and bow down at your feet, and </a:t>
            </a:r>
            <a:r>
              <a:rPr lang="en-US" sz="2100" b="0" i="1" dirty="0">
                <a:effectLst/>
                <a:latin typeface="Cambria" panose="02040503050406030204" pitchFamily="18" charset="0"/>
                <a:ea typeface="Cambria" panose="02040503050406030204" pitchFamily="18" charset="0"/>
              </a:rPr>
              <a:t>make them</a:t>
            </a:r>
            <a:r>
              <a:rPr lang="en-US" sz="2100" b="0" i="0" dirty="0">
                <a:effectLst/>
                <a:latin typeface="Cambria" panose="02040503050406030204" pitchFamily="18" charset="0"/>
                <a:ea typeface="Cambria" panose="02040503050406030204" pitchFamily="18" charset="0"/>
              </a:rPr>
              <a:t> know that I have loved you. </a:t>
            </a:r>
            <a:r>
              <a:rPr lang="en-US" sz="2100" b="1" i="0" baseline="30000" dirty="0">
                <a:effectLst/>
                <a:latin typeface="Cambria" panose="02040503050406030204" pitchFamily="18" charset="0"/>
                <a:ea typeface="Cambria" panose="02040503050406030204" pitchFamily="18" charset="0"/>
              </a:rPr>
              <a:t>10 </a:t>
            </a:r>
            <a:r>
              <a:rPr lang="en-US" sz="2100" b="0" i="0" dirty="0">
                <a:effectLst/>
                <a:latin typeface="Cambria" panose="02040503050406030204" pitchFamily="18" charset="0"/>
                <a:ea typeface="Cambria" panose="02040503050406030204" pitchFamily="18" charset="0"/>
              </a:rPr>
              <a:t>Because you have kept the word of My perseverance, I also will keep you from the hour of testing, that </a:t>
            </a:r>
            <a:r>
              <a:rPr lang="en-US" sz="2100" b="0" i="1" dirty="0">
                <a:effectLst/>
                <a:latin typeface="Cambria" panose="02040503050406030204" pitchFamily="18" charset="0"/>
                <a:ea typeface="Cambria" panose="02040503050406030204" pitchFamily="18" charset="0"/>
              </a:rPr>
              <a:t>hour</a:t>
            </a:r>
            <a:r>
              <a:rPr lang="en-US" sz="2100" b="0" i="0" dirty="0">
                <a:effectLst/>
                <a:latin typeface="Cambria" panose="02040503050406030204" pitchFamily="18" charset="0"/>
                <a:ea typeface="Cambria" panose="02040503050406030204" pitchFamily="18" charset="0"/>
              </a:rPr>
              <a:t> which is about to come upon the whole world, to test those who dwell on the earth. </a:t>
            </a:r>
            <a:r>
              <a:rPr lang="en-US" sz="2100" b="1" i="0" baseline="30000" dirty="0">
                <a:effectLst/>
                <a:latin typeface="Cambria" panose="02040503050406030204" pitchFamily="18" charset="0"/>
                <a:ea typeface="Cambria" panose="02040503050406030204" pitchFamily="18" charset="0"/>
              </a:rPr>
              <a:t>11 </a:t>
            </a:r>
            <a:r>
              <a:rPr lang="en-US" sz="2100" b="0" i="0" dirty="0">
                <a:effectLst/>
                <a:latin typeface="Cambria" panose="02040503050406030204" pitchFamily="18" charset="0"/>
                <a:ea typeface="Cambria" panose="02040503050406030204" pitchFamily="18" charset="0"/>
              </a:rPr>
              <a:t>I am coming quickly; hold fast what you have, so that no one will take your crown. </a:t>
            </a:r>
            <a:r>
              <a:rPr lang="en-US" sz="2100" b="1" i="0" baseline="30000" dirty="0">
                <a:effectLst/>
                <a:latin typeface="Cambria" panose="02040503050406030204" pitchFamily="18" charset="0"/>
                <a:ea typeface="Cambria" panose="02040503050406030204" pitchFamily="18" charset="0"/>
              </a:rPr>
              <a:t>12 </a:t>
            </a:r>
            <a:r>
              <a:rPr lang="en-US" sz="2100" b="0" i="0" dirty="0">
                <a:effectLst/>
                <a:latin typeface="Cambria" panose="02040503050406030204" pitchFamily="18" charset="0"/>
                <a:ea typeface="Cambria" panose="02040503050406030204" pitchFamily="18" charset="0"/>
              </a:rPr>
              <a:t>He who overcomes, I will make him a pillar in the temple of My God, and he will not go out from it anymore; and I will write on him the name of My God, and the name of the city of My God, the new Jerusalem, which comes down out of heaven from My God, and My new name. </a:t>
            </a:r>
            <a:r>
              <a:rPr lang="en-US" sz="2100" b="1" i="0" baseline="30000" dirty="0">
                <a:effectLst/>
                <a:latin typeface="Cambria" panose="02040503050406030204" pitchFamily="18" charset="0"/>
                <a:ea typeface="Cambria" panose="02040503050406030204" pitchFamily="18" charset="0"/>
              </a:rPr>
              <a:t>13 </a:t>
            </a:r>
            <a:r>
              <a:rPr lang="en-US" sz="2100" b="0" i="0" dirty="0">
                <a:effectLst/>
                <a:latin typeface="Cambria" panose="02040503050406030204" pitchFamily="18" charset="0"/>
                <a:ea typeface="Cambria" panose="02040503050406030204" pitchFamily="18" charset="0"/>
              </a:rPr>
              <a:t>He who has an ear, let him hear what the Spirit says to the churches.’</a:t>
            </a:r>
          </a:p>
          <a:p>
            <a:pPr marL="0" indent="0" algn="l">
              <a:buNone/>
            </a:pPr>
            <a:br>
              <a:rPr lang="en-US" sz="2100" b="0" i="0" dirty="0">
                <a:effectLst/>
                <a:latin typeface="Cambria" panose="02040503050406030204" pitchFamily="18" charset="0"/>
                <a:ea typeface="Cambria" panose="02040503050406030204" pitchFamily="18" charset="0"/>
              </a:rPr>
            </a:br>
            <a:endParaRPr lang="en-US" sz="2100" dirty="0">
              <a:effectLst>
                <a:outerShdw blurRad="38100" dist="38100" dir="2700000" algn="tl">
                  <a:srgbClr val="000000"/>
                </a:outerShdw>
              </a:effectLst>
              <a:latin typeface="Cambria" panose="02040503050406030204" pitchFamily="18" charset="0"/>
              <a:ea typeface="Cambria" panose="02040503050406030204" pitchFamily="18" charset="0"/>
              <a:cs typeface="Calibri Bold" charset="0"/>
              <a:sym typeface="Calibri Bold" charset="0"/>
            </a:endParaRPr>
          </a:p>
          <a:p>
            <a:endParaRPr lang="en-US" sz="2100" dirty="0">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BBA2E025-43CA-489A-BFCD-895E0C0A4947}"/>
              </a:ext>
            </a:extLst>
          </p:cNvPr>
          <p:cNvCxnSpPr>
            <a:cxnSpLocks/>
          </p:cNvCxnSpPr>
          <p:nvPr/>
        </p:nvCxnSpPr>
        <p:spPr>
          <a:xfrm>
            <a:off x="5869393" y="2113827"/>
            <a:ext cx="205540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2D65C1-1F1F-45F2-B2EE-D9EFC8544E8C}"/>
              </a:ext>
            </a:extLst>
          </p:cNvPr>
          <p:cNvCxnSpPr>
            <a:cxnSpLocks/>
          </p:cNvCxnSpPr>
          <p:nvPr/>
        </p:nvCxnSpPr>
        <p:spPr>
          <a:xfrm>
            <a:off x="628650" y="2417558"/>
            <a:ext cx="294316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9F46E47-D96E-4589-B667-9168F6AC619A}"/>
              </a:ext>
            </a:extLst>
          </p:cNvPr>
          <p:cNvCxnSpPr>
            <a:cxnSpLocks/>
          </p:cNvCxnSpPr>
          <p:nvPr/>
        </p:nvCxnSpPr>
        <p:spPr>
          <a:xfrm>
            <a:off x="1691531" y="2113827"/>
            <a:ext cx="347955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144125"/>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273269" y="20412"/>
            <a:ext cx="7886700" cy="540387"/>
          </a:xfrm>
        </p:spPr>
        <p:txBody>
          <a:bodyPr>
            <a:normAutofit/>
          </a:bodyPr>
          <a:lstStyle/>
          <a:p>
            <a:r>
              <a:rPr lang="en-US" sz="2800" b="1" i="1" dirty="0">
                <a:solidFill>
                  <a:srgbClr val="FFFF00"/>
                </a:solidFill>
                <a:latin typeface="Cambria" panose="02040503050406030204" pitchFamily="18" charset="0"/>
                <a:ea typeface="Cambria" panose="02040503050406030204" pitchFamily="18" charset="0"/>
              </a:rPr>
              <a:t>The Commendation</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139701" y="560799"/>
            <a:ext cx="8872564" cy="4671601"/>
          </a:xfrm>
        </p:spPr>
        <p:txBody>
          <a:bodyPr>
            <a:noAutofit/>
          </a:bodyPr>
          <a:lstStyle/>
          <a:p>
            <a:pPr defTabSz="535747" fontAlgn="base">
              <a:spcBef>
                <a:spcPts val="586"/>
              </a:spcBef>
              <a:spcAft>
                <a:spcPct val="0"/>
              </a:spcAft>
              <a:buClr>
                <a:srgbClr val="FFFF00"/>
              </a:buClr>
              <a:buSzPct val="99000"/>
              <a:buFont typeface="Wingdings" panose="05000000000000000000" pitchFamily="2" charset="2"/>
              <a:buChar char="§"/>
            </a:pPr>
            <a:r>
              <a:rPr lang="en-US" sz="2400" i="1" dirty="0">
                <a:solidFill>
                  <a:srgbClr val="FFFF00"/>
                </a:solidFill>
                <a:latin typeface="Cambria" panose="02040503050406030204" pitchFamily="18" charset="0"/>
                <a:ea typeface="Cambria" panose="02040503050406030204" pitchFamily="18" charset="0"/>
                <a:cs typeface="Calibri Bold" charset="0"/>
                <a:sym typeface="Calibri Bold" charset="0"/>
              </a:rPr>
              <a:t>“because you have a little power”</a:t>
            </a:r>
          </a:p>
          <a:p>
            <a:pPr defTabSz="535747" fontAlgn="base">
              <a:spcBef>
                <a:spcPts val="586"/>
              </a:spcBef>
              <a:spcAft>
                <a:spcPct val="0"/>
              </a:spcAft>
              <a:buClr>
                <a:srgbClr val="FFFF00"/>
              </a:buClr>
              <a:buSzPct val="99000"/>
              <a:buFont typeface="Wingdings" panose="05000000000000000000" pitchFamily="2" charset="2"/>
              <a:buChar char="§"/>
            </a:pPr>
            <a:endParaRPr lang="en-US" sz="1000" i="1" dirty="0">
              <a:solidFill>
                <a:srgbClr val="FFFF00"/>
              </a:solidFill>
              <a:latin typeface="Cambria" panose="02040503050406030204" pitchFamily="18" charset="0"/>
              <a:ea typeface="Cambria" panose="02040503050406030204" pitchFamily="18" charset="0"/>
              <a:cs typeface="Calibri Bold" charset="0"/>
              <a:sym typeface="Calibri Bold" charset="0"/>
            </a:endParaRPr>
          </a:p>
          <a:p>
            <a:pPr marL="863148" lvl="1" indent="-461338" defTabSz="535747" fontAlgn="base">
              <a:spcBef>
                <a:spcPts val="352"/>
              </a:spcBef>
              <a:spcAft>
                <a:spcPct val="0"/>
              </a:spcAft>
              <a:buClr>
                <a:srgbClr val="FFFF00"/>
              </a:buClr>
              <a:buSzPct val="75000"/>
              <a:buFont typeface="Courier New" panose="02070309020205020404" pitchFamily="49" charset="0"/>
              <a:buChar char="o"/>
            </a:pPr>
            <a:r>
              <a:rPr lang="en-US" sz="2400" dirty="0">
                <a:effectLst/>
                <a:latin typeface="Cambria" panose="02040503050406030204" pitchFamily="18" charset="0"/>
                <a:ea typeface="Cambria" panose="02040503050406030204" pitchFamily="18" charset="0"/>
              </a:rPr>
              <a:t>The church in Philadelphia had the poverty of spirit to know they really needed God’s strength</a:t>
            </a:r>
          </a:p>
          <a:p>
            <a:pPr marL="863148" lvl="1" indent="-461338" defTabSz="535747" fontAlgn="base">
              <a:spcBef>
                <a:spcPts val="352"/>
              </a:spcBef>
              <a:spcAft>
                <a:spcPct val="0"/>
              </a:spcAft>
              <a:buClr>
                <a:srgbClr val="FFFF00"/>
              </a:buClr>
              <a:buSzPct val="75000"/>
              <a:buFont typeface="Courier New" panose="02070309020205020404" pitchFamily="49" charset="0"/>
              <a:buChar char="o"/>
            </a:pPr>
            <a:endParaRPr lang="en-US" sz="2400" dirty="0">
              <a:latin typeface="Cambria" panose="02040503050406030204" pitchFamily="18" charset="0"/>
              <a:ea typeface="Cambria" panose="02040503050406030204" pitchFamily="18" charset="0"/>
              <a:cs typeface="Calibri Bold" charset="0"/>
              <a:sym typeface="Constantia" charset="0"/>
            </a:endParaRPr>
          </a:p>
          <a:p>
            <a:pPr marL="863148" lvl="1" indent="-461338" defTabSz="535747" fontAlgn="base">
              <a:spcBef>
                <a:spcPts val="352"/>
              </a:spcBef>
              <a:spcAft>
                <a:spcPct val="0"/>
              </a:spcAft>
              <a:buClr>
                <a:srgbClr val="FFFF00"/>
              </a:buClr>
              <a:buSzPct val="75000"/>
              <a:buFont typeface="Courier New" panose="02070309020205020404" pitchFamily="49" charset="0"/>
              <a:buChar char="o"/>
            </a:pPr>
            <a:r>
              <a:rPr lang="en-US" sz="2400" dirty="0">
                <a:effectLst/>
                <a:latin typeface="Cambria" panose="02040503050406030204" pitchFamily="18" charset="0"/>
                <a:ea typeface="Cambria" panose="02040503050406030204" pitchFamily="18" charset="0"/>
                <a:cs typeface="Times New Roman" panose="02020603050405020304" pitchFamily="18" charset="0"/>
              </a:rPr>
              <a:t>Philadelphia would have appeared beat down and unimpressive, but their circumstances and hardships were training them to rely on God. </a:t>
            </a:r>
          </a:p>
          <a:p>
            <a:pPr marL="401810" lvl="1" indent="0" defTabSz="535747" fontAlgn="base">
              <a:spcBef>
                <a:spcPts val="352"/>
              </a:spcBef>
              <a:spcAft>
                <a:spcPct val="0"/>
              </a:spcAft>
              <a:buClr>
                <a:srgbClr val="FFFF00"/>
              </a:buClr>
              <a:buSzPct val="75000"/>
              <a:buNone/>
            </a:pP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marL="863148" lvl="1" indent="-461338" defTabSz="535747" fontAlgn="base">
              <a:spcBef>
                <a:spcPts val="352"/>
              </a:spcBef>
              <a:spcAft>
                <a:spcPct val="0"/>
              </a:spcAft>
              <a:buClr>
                <a:srgbClr val="FFFF00"/>
              </a:buClr>
              <a:buSzPct val="75000"/>
              <a:buFont typeface="Courier New" panose="02070309020205020404" pitchFamily="49" charset="0"/>
              <a:buChar char="o"/>
            </a:pP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Their “little” power was sufficient to achieve Christ’s purpose</a:t>
            </a:r>
            <a:endParaRPr lang="en-US" sz="24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96321869"/>
      </p:ext>
    </p:extLst>
  </p:cSld>
  <p:clrMapOvr>
    <a:masterClrMapping/>
  </p:clrMapOvr>
  <p:transition spd="med">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Oak Grove\Downloads\014_01_0172_TH-At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667" y="-394017"/>
            <a:ext cx="10386668" cy="69980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57253676-3F10-4659-8503-AC1F2E031279}"/>
              </a:ext>
            </a:extLst>
          </p:cNvPr>
          <p:cNvSpPr/>
          <p:nvPr/>
        </p:nvSpPr>
        <p:spPr>
          <a:xfrm>
            <a:off x="5306786" y="1992085"/>
            <a:ext cx="1396093" cy="2449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65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227417" y="37552"/>
            <a:ext cx="7886700" cy="540387"/>
          </a:xfrm>
        </p:spPr>
        <p:txBody>
          <a:bodyPr>
            <a:normAutofit/>
          </a:bodyPr>
          <a:lstStyle/>
          <a:p>
            <a:r>
              <a:rPr lang="en-US" sz="2400" b="1" i="1" dirty="0">
                <a:solidFill>
                  <a:srgbClr val="FFFF00"/>
                </a:solidFill>
                <a:latin typeface="Cambria" panose="02040503050406030204" pitchFamily="18" charset="0"/>
                <a:ea typeface="Cambria" panose="02040503050406030204" pitchFamily="18" charset="0"/>
              </a:rPr>
              <a:t>Power is Perfected through Weaknesses</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227417" y="508000"/>
            <a:ext cx="8738995" cy="5125635"/>
          </a:xfrm>
        </p:spPr>
        <p:txBody>
          <a:bodyPr>
            <a:normAutofit lnSpcReduction="10000"/>
          </a:bodyPr>
          <a:lstStyle/>
          <a:p>
            <a:pPr defTabSz="535747" fontAlgn="base">
              <a:spcBef>
                <a:spcPts val="586"/>
              </a:spcBef>
              <a:spcAft>
                <a:spcPct val="0"/>
              </a:spcAft>
              <a:buClr>
                <a:srgbClr val="FFFF00"/>
              </a:buClr>
              <a:buSzPct val="100000"/>
              <a:buFont typeface="Wingdings" panose="05000000000000000000" pitchFamily="2" charset="2"/>
              <a:buChar char="§"/>
            </a:pPr>
            <a:r>
              <a:rPr lang="en-US" sz="2200" dirty="0">
                <a:effectLst/>
                <a:latin typeface="Cambria" panose="02040503050406030204" pitchFamily="18" charset="0"/>
                <a:ea typeface="Cambria" panose="02040503050406030204" pitchFamily="18" charset="0"/>
                <a:cs typeface="Times New Roman" panose="02020603050405020304" pitchFamily="18" charset="0"/>
              </a:rPr>
              <a:t>Weakness allows God’s power to be made perfect </a:t>
            </a:r>
          </a:p>
          <a:p>
            <a:pPr lvl="1" defTabSz="535747" fontAlgn="base">
              <a:spcBef>
                <a:spcPts val="586"/>
              </a:spcBef>
              <a:spcAft>
                <a:spcPct val="0"/>
              </a:spcAft>
              <a:buClr>
                <a:srgbClr val="FFFF00"/>
              </a:buClr>
              <a:buSzPct val="75000"/>
              <a:buFont typeface="Courier New" panose="02070309020205020404" pitchFamily="49" charset="0"/>
              <a:buChar char="o"/>
            </a:pPr>
            <a:r>
              <a:rPr lang="en-US" sz="2200" dirty="0">
                <a:latin typeface="Cambria" panose="02040503050406030204" pitchFamily="18" charset="0"/>
                <a:ea typeface="Cambria" panose="02040503050406030204" pitchFamily="18" charset="0"/>
                <a:cs typeface="Times New Roman" panose="02020603050405020304" pitchFamily="18" charset="0"/>
              </a:rPr>
              <a:t>False teachers boasted in their “strength”. Paul boasts about his weaknesses </a:t>
            </a:r>
            <a:r>
              <a:rPr lang="en-US" sz="2200" dirty="0">
                <a:effectLst/>
                <a:latin typeface="Cambria" panose="02040503050406030204" pitchFamily="18" charset="0"/>
                <a:ea typeface="Cambria" panose="02040503050406030204" pitchFamily="18" charset="0"/>
                <a:cs typeface="Times New Roman" panose="02020603050405020304" pitchFamily="18" charset="0"/>
              </a:rPr>
              <a:t>(2 Cor. 12:9-10)</a:t>
            </a:r>
          </a:p>
          <a:p>
            <a:pPr lvl="1" defTabSz="535747" fontAlgn="base">
              <a:spcBef>
                <a:spcPts val="586"/>
              </a:spcBef>
              <a:spcAft>
                <a:spcPct val="0"/>
              </a:spcAft>
              <a:buClr>
                <a:srgbClr val="FFFF00"/>
              </a:buClr>
              <a:buSzPct val="75000"/>
              <a:buFont typeface="Courier New" panose="02070309020205020404" pitchFamily="49" charset="0"/>
              <a:buChar char="o"/>
            </a:pPr>
            <a:r>
              <a:rPr lang="en-US" sz="2200" dirty="0">
                <a:latin typeface="Cambria" panose="02040503050406030204" pitchFamily="18" charset="0"/>
                <a:ea typeface="Cambria" panose="02040503050406030204" pitchFamily="18" charset="0"/>
                <a:cs typeface="Times New Roman" panose="02020603050405020304" pitchFamily="18" charset="0"/>
              </a:rPr>
              <a:t> Hebrew 11:32-34 – heroes of faith “from weakness were made strong”</a:t>
            </a:r>
            <a:endParaRPr lang="en-US" sz="2200" dirty="0">
              <a:effectLst/>
              <a:latin typeface="Cambria" panose="02040503050406030204" pitchFamily="18" charset="0"/>
              <a:ea typeface="Cambria" panose="02040503050406030204" pitchFamily="18" charset="0"/>
              <a:cs typeface="Times New Roman" panose="02020603050405020304" pitchFamily="18" charset="0"/>
            </a:endParaRPr>
          </a:p>
          <a:p>
            <a:pPr defTabSz="535747" fontAlgn="base">
              <a:spcBef>
                <a:spcPts val="586"/>
              </a:spcBef>
              <a:spcAft>
                <a:spcPct val="0"/>
              </a:spcAft>
              <a:buClr>
                <a:srgbClr val="FFFF00"/>
              </a:buClr>
              <a:buSzPct val="100000"/>
              <a:buFont typeface="Wingdings" panose="05000000000000000000" pitchFamily="2" charset="2"/>
              <a:buChar char="§"/>
            </a:pPr>
            <a:r>
              <a:rPr lang="en-US" sz="2200" dirty="0">
                <a:solidFill>
                  <a:srgbClr val="FFFFFF"/>
                </a:solidFill>
                <a:latin typeface="Cambria" panose="02040503050406030204" pitchFamily="18" charset="0"/>
                <a:ea typeface="Cambria" panose="02040503050406030204" pitchFamily="18" charset="0"/>
                <a:cs typeface="Calibri Bold" charset="0"/>
                <a:sym typeface="Calibri Bold" charset="0"/>
              </a:rPr>
              <a:t>A recognition of our weaknesses results in greater reliance on God and the ability to show true strength in the Lord.</a:t>
            </a:r>
          </a:p>
          <a:p>
            <a:pPr defTabSz="535747" fontAlgn="base">
              <a:spcBef>
                <a:spcPts val="586"/>
              </a:spcBef>
              <a:spcAft>
                <a:spcPct val="0"/>
              </a:spcAft>
              <a:buClr>
                <a:srgbClr val="FFFF00"/>
              </a:buClr>
              <a:buSzPct val="100000"/>
              <a:buFont typeface="Wingdings" panose="05000000000000000000" pitchFamily="2" charset="2"/>
              <a:buChar char="v"/>
            </a:pPr>
            <a:r>
              <a:rPr lang="en-US" sz="2200" dirty="0">
                <a:solidFill>
                  <a:srgbClr val="FFFFFF"/>
                </a:solidFill>
                <a:latin typeface="Cambria" panose="02040503050406030204" pitchFamily="18" charset="0"/>
                <a:ea typeface="Cambria" panose="02040503050406030204" pitchFamily="18" charset="0"/>
                <a:cs typeface="Calibri Bold" charset="0"/>
                <a:sym typeface="Calibri Bold" charset="0"/>
              </a:rPr>
              <a:t>This is a church with “little power” that can be used to accomplish great things in service to God.  We are workers with God. This is the Lord’s church.</a:t>
            </a:r>
          </a:p>
          <a:p>
            <a:pPr defTabSz="535747" fontAlgn="base">
              <a:spcBef>
                <a:spcPts val="586"/>
              </a:spcBef>
              <a:spcAft>
                <a:spcPct val="0"/>
              </a:spcAft>
              <a:buClr>
                <a:srgbClr val="FFFF00"/>
              </a:buClr>
              <a:buSzPct val="100000"/>
              <a:buFont typeface="Wingdings" panose="05000000000000000000" pitchFamily="2" charset="2"/>
              <a:buChar char="v"/>
            </a:pPr>
            <a:r>
              <a:rPr lang="en-US" sz="2200" dirty="0">
                <a:solidFill>
                  <a:srgbClr val="FFFFFF"/>
                </a:solidFill>
                <a:latin typeface="Cambria" panose="02040503050406030204" pitchFamily="18" charset="0"/>
                <a:ea typeface="Cambria" panose="02040503050406030204" pitchFamily="18" charset="0"/>
                <a:cs typeface="Constantia" charset="0"/>
                <a:sym typeface="Constantia" charset="0"/>
              </a:rPr>
              <a:t>It is not our own wisdom, eloquence, or ability that will bring spiritual success.</a:t>
            </a:r>
            <a:endParaRPr lang="en-US" sz="2200" dirty="0">
              <a:solidFill>
                <a:srgbClr val="FFFFFF"/>
              </a:solidFill>
              <a:latin typeface="Cambria" panose="02040503050406030204" pitchFamily="18" charset="0"/>
              <a:ea typeface="Cambria" panose="02040503050406030204" pitchFamily="18" charset="0"/>
              <a:cs typeface="Calibri Bold" charset="0"/>
              <a:sym typeface="Calibri Bold" charset="0"/>
            </a:endParaRPr>
          </a:p>
          <a:p>
            <a:pPr defTabSz="535747" fontAlgn="base">
              <a:spcBef>
                <a:spcPts val="586"/>
              </a:spcBef>
              <a:spcAft>
                <a:spcPct val="0"/>
              </a:spcAft>
              <a:buClr>
                <a:srgbClr val="FFFF00"/>
              </a:buClr>
              <a:buSzPct val="100000"/>
              <a:buFont typeface="Wingdings" panose="05000000000000000000" pitchFamily="2" charset="2"/>
              <a:buChar char="v"/>
            </a:pPr>
            <a:r>
              <a:rPr lang="en-US" sz="2200" dirty="0">
                <a:effectLst/>
                <a:latin typeface="Cambria" panose="02040503050406030204" pitchFamily="18" charset="0"/>
                <a:ea typeface="Cambria" panose="02040503050406030204" pitchFamily="18" charset="0"/>
                <a:cs typeface="Times New Roman" panose="02020603050405020304" pitchFamily="18" charset="0"/>
              </a:rPr>
              <a:t>The Lord can use whatever we have and multiply our effectiveness “exceeding abundantly above all that we may ask or think” (Eph. 3:20; 2 Cor. 9:8-11). </a:t>
            </a:r>
          </a:p>
          <a:p>
            <a:pPr defTabSz="535747" fontAlgn="base">
              <a:spcBef>
                <a:spcPts val="586"/>
              </a:spcBef>
              <a:spcAft>
                <a:spcPct val="0"/>
              </a:spcAft>
              <a:buClr>
                <a:srgbClr val="FFFF00"/>
              </a:buClr>
              <a:buSzPct val="100000"/>
              <a:buFont typeface="Wingdings" panose="05000000000000000000" pitchFamily="2" charset="2"/>
              <a:buChar char="v"/>
            </a:pPr>
            <a:r>
              <a:rPr lang="en-US" sz="2200" dirty="0">
                <a:solidFill>
                  <a:srgbClr val="FFFFFF"/>
                </a:solidFill>
                <a:latin typeface="Cambria" panose="02040503050406030204" pitchFamily="18" charset="0"/>
                <a:ea typeface="Cambria" panose="02040503050406030204" pitchFamily="18" charset="0"/>
                <a:cs typeface="Calibri Bold" charset="0"/>
                <a:sym typeface="Calibri Bold" charset="0"/>
              </a:rPr>
              <a:t>Conflicting voices from outside will persist </a:t>
            </a:r>
            <a:endParaRPr lang="en-US" sz="2400" dirty="0">
              <a:solidFill>
                <a:srgbClr val="FFFFFF"/>
              </a:solidFill>
              <a:effectLst>
                <a:outerShdw blurRad="38100" dist="38100" dir="2700000" algn="tl">
                  <a:srgbClr val="000000"/>
                </a:outerShdw>
              </a:effectLst>
              <a:latin typeface="Calibri Bold" charset="0"/>
              <a:ea typeface="ＭＳ Ｐゴシック" charset="0"/>
              <a:cs typeface="Calibri Bold" charset="0"/>
              <a:sym typeface="Calibri Bold" charset="0"/>
            </a:endParaRPr>
          </a:p>
        </p:txBody>
      </p:sp>
    </p:spTree>
    <p:extLst>
      <p:ext uri="{BB962C8B-B14F-4D97-AF65-F5344CB8AC3E}">
        <p14:creationId xmlns:p14="http://schemas.microsoft.com/office/powerpoint/2010/main" val="2023157959"/>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273269" y="20412"/>
            <a:ext cx="7886700" cy="540387"/>
          </a:xfrm>
        </p:spPr>
        <p:txBody>
          <a:bodyPr>
            <a:normAutofit/>
          </a:bodyPr>
          <a:lstStyle/>
          <a:p>
            <a:r>
              <a:rPr lang="en-US" sz="2800" b="1" i="1" dirty="0">
                <a:solidFill>
                  <a:srgbClr val="FFFF00"/>
                </a:solidFill>
                <a:latin typeface="Cambria" panose="02040503050406030204" pitchFamily="18" charset="0"/>
                <a:ea typeface="Cambria" panose="02040503050406030204" pitchFamily="18" charset="0"/>
              </a:rPr>
              <a:t>The Commendation</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139701" y="516986"/>
            <a:ext cx="8872564" cy="5154201"/>
          </a:xfrm>
        </p:spPr>
        <p:txBody>
          <a:bodyPr>
            <a:noAutofit/>
          </a:bodyPr>
          <a:lstStyle/>
          <a:p>
            <a:pPr marL="0" indent="0" defTabSz="535747" fontAlgn="base">
              <a:spcBef>
                <a:spcPts val="586"/>
              </a:spcBef>
              <a:spcAft>
                <a:spcPts val="600"/>
              </a:spcAft>
              <a:buClr>
                <a:srgbClr val="FFFF00"/>
              </a:buClr>
              <a:buSzPct val="99000"/>
              <a:buNone/>
            </a:pPr>
            <a:r>
              <a:rPr lang="en-US" sz="2400" i="1" dirty="0">
                <a:solidFill>
                  <a:srgbClr val="FFFF00"/>
                </a:solidFill>
                <a:latin typeface="Cambria" panose="02040503050406030204" pitchFamily="18" charset="0"/>
                <a:ea typeface="Cambria" panose="02040503050406030204" pitchFamily="18" charset="0"/>
                <a:cs typeface="Calibri Bold" charset="0"/>
                <a:sym typeface="Calibri Bold" charset="0"/>
              </a:rPr>
              <a:t>“because you have a little power; and have </a:t>
            </a:r>
            <a:r>
              <a:rPr lang="en-US" sz="2400" i="1" u="sng" dirty="0">
                <a:solidFill>
                  <a:srgbClr val="FFFF00"/>
                </a:solidFill>
                <a:latin typeface="Cambria" panose="02040503050406030204" pitchFamily="18" charset="0"/>
                <a:ea typeface="Cambria" panose="02040503050406030204" pitchFamily="18" charset="0"/>
                <a:cs typeface="Calibri Bold" charset="0"/>
                <a:sym typeface="Calibri Bold" charset="0"/>
              </a:rPr>
              <a:t>kept my word</a:t>
            </a:r>
            <a:r>
              <a:rPr lang="en-US" sz="2400" i="1" dirty="0">
                <a:solidFill>
                  <a:srgbClr val="FFFF00"/>
                </a:solidFill>
                <a:latin typeface="Cambria" panose="02040503050406030204" pitchFamily="18" charset="0"/>
                <a:ea typeface="Cambria" panose="02040503050406030204" pitchFamily="18" charset="0"/>
                <a:cs typeface="Calibri Bold" charset="0"/>
                <a:sym typeface="Calibri Bold" charset="0"/>
              </a:rPr>
              <a:t>, and have </a:t>
            </a:r>
            <a:r>
              <a:rPr lang="en-US" sz="2400" i="1" u="sng" dirty="0">
                <a:solidFill>
                  <a:srgbClr val="FFFF00"/>
                </a:solidFill>
                <a:latin typeface="Cambria" panose="02040503050406030204" pitchFamily="18" charset="0"/>
                <a:ea typeface="Cambria" panose="02040503050406030204" pitchFamily="18" charset="0"/>
                <a:cs typeface="Calibri Bold" charset="0"/>
                <a:sym typeface="Calibri Bold" charset="0"/>
              </a:rPr>
              <a:t>not denied My name</a:t>
            </a:r>
            <a:r>
              <a:rPr lang="en-US" sz="2400" i="1" dirty="0">
                <a:solidFill>
                  <a:srgbClr val="FFFF00"/>
                </a:solidFill>
                <a:latin typeface="Cambria" panose="02040503050406030204" pitchFamily="18" charset="0"/>
                <a:ea typeface="Cambria" panose="02040503050406030204" pitchFamily="18" charset="0"/>
                <a:cs typeface="Calibri Bold" charset="0"/>
                <a:sym typeface="Calibri Bold" charset="0"/>
              </a:rPr>
              <a:t>.”</a:t>
            </a:r>
          </a:p>
          <a:p>
            <a:pPr marL="684213" lvl="1" indent="-400050" defTabSz="535747" fontAlgn="base">
              <a:spcBef>
                <a:spcPts val="352"/>
              </a:spcBef>
              <a:spcAft>
                <a:spcPts val="1200"/>
              </a:spcAft>
              <a:buClr>
                <a:srgbClr val="FFFF00"/>
              </a:buClr>
              <a:buSzPct val="75000"/>
              <a:buFont typeface="Wingdings" panose="05000000000000000000" pitchFamily="2" charset="2"/>
              <a:buChar char="v"/>
            </a:pPr>
            <a:r>
              <a:rPr lang="en-US" sz="2400" dirty="0">
                <a:latin typeface="Cambria" panose="02040503050406030204" pitchFamily="18" charset="0"/>
                <a:ea typeface="Cambria" panose="02040503050406030204" pitchFamily="18" charset="0"/>
                <a:cs typeface="Calibri Bold" charset="0"/>
                <a:sym typeface="Calibri Bold" charset="0"/>
              </a:rPr>
              <a:t>Through whatever trial of faith they went through, they h</a:t>
            </a: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onored the holy and true one by trusting Him and keeping His Word</a:t>
            </a:r>
            <a:r>
              <a:rPr lang="en-US" sz="2400" dirty="0">
                <a:latin typeface="Cambria" panose="02040503050406030204" pitchFamily="18" charset="0"/>
                <a:ea typeface="Cambria" panose="02040503050406030204" pitchFamily="18" charset="0"/>
                <a:cs typeface="Calibri Bold" charset="0"/>
                <a:sym typeface="Calibri Bold" charset="0"/>
              </a:rPr>
              <a:t>. (Rev 14:12)  </a:t>
            </a:r>
          </a:p>
          <a:p>
            <a:pPr marL="684213" lvl="1" indent="-400050" defTabSz="535747" fontAlgn="base">
              <a:spcBef>
                <a:spcPts val="352"/>
              </a:spcBef>
              <a:spcAft>
                <a:spcPts val="1200"/>
              </a:spcAft>
              <a:buClr>
                <a:srgbClr val="FFFF00"/>
              </a:buClr>
              <a:buSzPct val="75000"/>
              <a:buFont typeface="Wingdings" panose="05000000000000000000" pitchFamily="2" charset="2"/>
              <a:buChar char="§"/>
            </a:pPr>
            <a:r>
              <a:rPr lang="en-US" sz="2400" dirty="0">
                <a:latin typeface="Cambria" panose="02040503050406030204" pitchFamily="18" charset="0"/>
                <a:ea typeface="Cambria" panose="02040503050406030204" pitchFamily="18" charset="0"/>
                <a:cs typeface="Calibri Bold" charset="0"/>
                <a:sym typeface="Calibri Bold" charset="0"/>
              </a:rPr>
              <a:t>The keeping of His word is a test of love for Him and His Father (John 14:23)</a:t>
            </a:r>
          </a:p>
          <a:p>
            <a:pPr marL="684213" lvl="1" indent="-400050" defTabSz="535747" fontAlgn="base">
              <a:spcBef>
                <a:spcPts val="352"/>
              </a:spcBef>
              <a:spcAft>
                <a:spcPts val="1200"/>
              </a:spcAft>
              <a:buClr>
                <a:srgbClr val="FFFF00"/>
              </a:buClr>
              <a:buSzPct val="75000"/>
              <a:buFont typeface="Wingdings" panose="05000000000000000000" pitchFamily="2" charset="2"/>
              <a:buChar char="§"/>
            </a:pP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In the face of opposition, they had boldness and courage to remain faithful and loyal.  They confessed the name of Jesus.</a:t>
            </a:r>
          </a:p>
          <a:p>
            <a:pPr marL="684213" lvl="1" indent="-400050" defTabSz="535747" fontAlgn="base">
              <a:spcBef>
                <a:spcPts val="352"/>
              </a:spcBef>
              <a:spcAft>
                <a:spcPts val="1200"/>
              </a:spcAft>
              <a:buClr>
                <a:srgbClr val="FFFF00"/>
              </a:buClr>
              <a:buSzPct val="75000"/>
              <a:buFont typeface="Wingdings" panose="05000000000000000000" pitchFamily="2" charset="2"/>
              <a:buChar char="v"/>
            </a:pPr>
            <a:r>
              <a:rPr lang="en-US" sz="2400" dirty="0">
                <a:latin typeface="Cambria" panose="02040503050406030204" pitchFamily="18" charset="0"/>
                <a:ea typeface="Cambria" panose="02040503050406030204" pitchFamily="18" charset="0"/>
                <a:cs typeface="Constantia Bold" charset="0"/>
                <a:sym typeface="Constantia Bold" charset="0"/>
              </a:rPr>
              <a:t>Holding fast to the words of Christ and being loyal is the only means of </a:t>
            </a:r>
            <a:r>
              <a:rPr lang="en-US" sz="2400" dirty="0">
                <a:latin typeface="Cambria" panose="02040503050406030204" pitchFamily="18" charset="0"/>
                <a:ea typeface="Cambria" panose="02040503050406030204" pitchFamily="18" charset="0"/>
                <a:cs typeface="Constantia" charset="0"/>
                <a:sym typeface="Constantia" charset="0"/>
              </a:rPr>
              <a:t>salvation, spiritual growth &amp; success (Rom 1:16; 2 Tim 1:13; 4:7).</a:t>
            </a:r>
          </a:p>
          <a:p>
            <a:pPr marL="284163" lvl="1" indent="0" defTabSz="535747" fontAlgn="base">
              <a:spcBef>
                <a:spcPts val="352"/>
              </a:spcBef>
              <a:spcAft>
                <a:spcPts val="600"/>
              </a:spcAft>
              <a:buClr>
                <a:srgbClr val="FFFF00"/>
              </a:buClr>
              <a:buSzPct val="75000"/>
              <a:buNone/>
            </a:pPr>
            <a:endPar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endParaRPr>
          </a:p>
          <a:p>
            <a:pPr marL="401810" lvl="1" indent="0" defTabSz="535747" fontAlgn="base">
              <a:spcBef>
                <a:spcPts val="352"/>
              </a:spcBef>
              <a:spcAft>
                <a:spcPts val="600"/>
              </a:spcAft>
              <a:buClr>
                <a:srgbClr val="FFFF00"/>
              </a:buClr>
              <a:buSzPct val="75000"/>
              <a:buNone/>
            </a:pPr>
            <a:endParaRPr lang="en-US" sz="2400" dirty="0">
              <a:latin typeface="Cambria" panose="02040503050406030204" pitchFamily="18" charset="0"/>
              <a:ea typeface="Cambria" panose="02040503050406030204" pitchFamily="18" charset="0"/>
              <a:cs typeface="Calibri Bold" charset="0"/>
              <a:sym typeface="Calibri Bold" charset="0"/>
            </a:endParaRPr>
          </a:p>
        </p:txBody>
      </p:sp>
    </p:spTree>
    <p:extLst>
      <p:ext uri="{BB962C8B-B14F-4D97-AF65-F5344CB8AC3E}">
        <p14:creationId xmlns:p14="http://schemas.microsoft.com/office/powerpoint/2010/main" val="133257463"/>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92989" y="451272"/>
            <a:ext cx="8924887" cy="5263728"/>
          </a:xfrm>
        </p:spPr>
        <p:txBody>
          <a:bodyPr>
            <a:noAutofit/>
          </a:bodyPr>
          <a:lstStyle/>
          <a:p>
            <a:pPr marL="0" indent="0" algn="l">
              <a:buNone/>
            </a:pPr>
            <a:r>
              <a:rPr lang="en-US" sz="2100" b="1" i="0" baseline="30000" dirty="0">
                <a:effectLst/>
                <a:latin typeface="Cambria" panose="02040503050406030204" pitchFamily="18" charset="0"/>
                <a:ea typeface="Cambria" panose="02040503050406030204" pitchFamily="18" charset="0"/>
              </a:rPr>
              <a:t>7 </a:t>
            </a:r>
            <a:r>
              <a:rPr lang="en-US" sz="2100" b="0" i="0" dirty="0">
                <a:effectLst/>
                <a:latin typeface="Cambria" panose="02040503050406030204" pitchFamily="18" charset="0"/>
                <a:ea typeface="Cambria" panose="02040503050406030204" pitchFamily="18" charset="0"/>
              </a:rPr>
              <a:t>“And to the angel of the church in Philadelphia write:</a:t>
            </a:r>
          </a:p>
          <a:p>
            <a:pPr marL="0" indent="0" algn="l">
              <a:buNone/>
            </a:pPr>
            <a:r>
              <a:rPr lang="en-US" sz="2100" b="0" i="0" dirty="0">
                <a:effectLst/>
                <a:latin typeface="Cambria" panose="02040503050406030204" pitchFamily="18" charset="0"/>
                <a:ea typeface="Cambria" panose="02040503050406030204" pitchFamily="18" charset="0"/>
              </a:rPr>
              <a:t>He who is holy, who is true, who has the key of David, who opens and no one will shut, and who shuts and no one opens, says this:</a:t>
            </a:r>
          </a:p>
          <a:p>
            <a:pPr marL="0" indent="0" algn="l">
              <a:buNone/>
            </a:pPr>
            <a:r>
              <a:rPr lang="en-US" sz="2100" b="1" i="0" baseline="30000" dirty="0">
                <a:effectLst/>
                <a:latin typeface="Cambria" panose="02040503050406030204" pitchFamily="18" charset="0"/>
                <a:ea typeface="Cambria" panose="02040503050406030204" pitchFamily="18" charset="0"/>
              </a:rPr>
              <a:t>8 </a:t>
            </a:r>
            <a:r>
              <a:rPr lang="en-US" sz="2100" b="0" i="0" dirty="0">
                <a:effectLst/>
                <a:latin typeface="Cambria" panose="02040503050406030204" pitchFamily="18" charset="0"/>
                <a:ea typeface="Cambria" panose="02040503050406030204" pitchFamily="18" charset="0"/>
              </a:rPr>
              <a:t>‘I know your deeds. Behold, I have put before you an open door which no one can shut, because you have a little power, and have kept My word, and have not denied My name. </a:t>
            </a:r>
            <a:r>
              <a:rPr lang="en-US" sz="2100" b="1" i="0" baseline="30000" dirty="0">
                <a:effectLst/>
                <a:latin typeface="Cambria" panose="02040503050406030204" pitchFamily="18" charset="0"/>
                <a:ea typeface="Cambria" panose="02040503050406030204" pitchFamily="18" charset="0"/>
              </a:rPr>
              <a:t>9 </a:t>
            </a:r>
            <a:r>
              <a:rPr lang="en-US" sz="2100" b="0" i="0" dirty="0">
                <a:effectLst/>
                <a:latin typeface="Cambria" panose="02040503050406030204" pitchFamily="18" charset="0"/>
                <a:ea typeface="Cambria" panose="02040503050406030204" pitchFamily="18" charset="0"/>
              </a:rPr>
              <a:t>Behold, I will cause </a:t>
            </a:r>
            <a:r>
              <a:rPr lang="en-US" sz="2100" b="0" i="1" dirty="0">
                <a:effectLst/>
                <a:latin typeface="Cambria" panose="02040503050406030204" pitchFamily="18" charset="0"/>
                <a:ea typeface="Cambria" panose="02040503050406030204" pitchFamily="18" charset="0"/>
              </a:rPr>
              <a:t>those</a:t>
            </a:r>
            <a:r>
              <a:rPr lang="en-US" sz="2100" b="0" i="0" dirty="0">
                <a:effectLst/>
                <a:latin typeface="Cambria" panose="02040503050406030204" pitchFamily="18" charset="0"/>
                <a:ea typeface="Cambria" panose="02040503050406030204" pitchFamily="18" charset="0"/>
              </a:rPr>
              <a:t> of the synagogue of Satan, who say that they are Jews and are not, but lie—I will make them come and bow down at your feet, and </a:t>
            </a:r>
            <a:r>
              <a:rPr lang="en-US" sz="2100" b="0" i="1" dirty="0">
                <a:effectLst/>
                <a:latin typeface="Cambria" panose="02040503050406030204" pitchFamily="18" charset="0"/>
                <a:ea typeface="Cambria" panose="02040503050406030204" pitchFamily="18" charset="0"/>
              </a:rPr>
              <a:t>make them</a:t>
            </a:r>
            <a:r>
              <a:rPr lang="en-US" sz="2100" b="0" i="0" dirty="0">
                <a:effectLst/>
                <a:latin typeface="Cambria" panose="02040503050406030204" pitchFamily="18" charset="0"/>
                <a:ea typeface="Cambria" panose="02040503050406030204" pitchFamily="18" charset="0"/>
              </a:rPr>
              <a:t> know that I have loved you. </a:t>
            </a:r>
            <a:r>
              <a:rPr lang="en-US" sz="2100" b="1" i="0" baseline="30000" dirty="0">
                <a:effectLst/>
                <a:latin typeface="Cambria" panose="02040503050406030204" pitchFamily="18" charset="0"/>
                <a:ea typeface="Cambria" panose="02040503050406030204" pitchFamily="18" charset="0"/>
              </a:rPr>
              <a:t>10 </a:t>
            </a:r>
            <a:r>
              <a:rPr lang="en-US" sz="2100" b="0" i="0" dirty="0">
                <a:effectLst/>
                <a:latin typeface="Cambria" panose="02040503050406030204" pitchFamily="18" charset="0"/>
                <a:ea typeface="Cambria" panose="02040503050406030204" pitchFamily="18" charset="0"/>
              </a:rPr>
              <a:t>Because you have kept the word of My perseverance, I also will keep you from the hour of testing, that </a:t>
            </a:r>
            <a:r>
              <a:rPr lang="en-US" sz="2100" b="0" i="1" dirty="0">
                <a:effectLst/>
                <a:latin typeface="Cambria" panose="02040503050406030204" pitchFamily="18" charset="0"/>
                <a:ea typeface="Cambria" panose="02040503050406030204" pitchFamily="18" charset="0"/>
              </a:rPr>
              <a:t>hour</a:t>
            </a:r>
            <a:r>
              <a:rPr lang="en-US" sz="2100" b="0" i="0" dirty="0">
                <a:effectLst/>
                <a:latin typeface="Cambria" panose="02040503050406030204" pitchFamily="18" charset="0"/>
                <a:ea typeface="Cambria" panose="02040503050406030204" pitchFamily="18" charset="0"/>
              </a:rPr>
              <a:t> which is about to come upon the whole world, to test those who dwell on the earth. </a:t>
            </a:r>
            <a:r>
              <a:rPr lang="en-US" sz="2100" b="1" i="0" baseline="30000" dirty="0">
                <a:effectLst/>
                <a:latin typeface="Cambria" panose="02040503050406030204" pitchFamily="18" charset="0"/>
                <a:ea typeface="Cambria" panose="02040503050406030204" pitchFamily="18" charset="0"/>
              </a:rPr>
              <a:t>11 </a:t>
            </a:r>
            <a:r>
              <a:rPr lang="en-US" sz="2100" b="0" i="0" dirty="0">
                <a:effectLst/>
                <a:latin typeface="Cambria" panose="02040503050406030204" pitchFamily="18" charset="0"/>
                <a:ea typeface="Cambria" panose="02040503050406030204" pitchFamily="18" charset="0"/>
              </a:rPr>
              <a:t>I am coming quickly; hold fast what you have, so that no one will take your crown. </a:t>
            </a:r>
            <a:r>
              <a:rPr lang="en-US" sz="2100" b="1" i="0" baseline="30000" dirty="0">
                <a:effectLst/>
                <a:latin typeface="Cambria" panose="02040503050406030204" pitchFamily="18" charset="0"/>
                <a:ea typeface="Cambria" panose="02040503050406030204" pitchFamily="18" charset="0"/>
              </a:rPr>
              <a:t>12 </a:t>
            </a:r>
            <a:r>
              <a:rPr lang="en-US" sz="2100" b="0" i="0" dirty="0">
                <a:effectLst/>
                <a:latin typeface="Cambria" panose="02040503050406030204" pitchFamily="18" charset="0"/>
                <a:ea typeface="Cambria" panose="02040503050406030204" pitchFamily="18" charset="0"/>
              </a:rPr>
              <a:t>He who overcomes, I will make him a pillar in the temple of My God, and he will not go out from it anymore; and I will write on him the name of My God, and the name of the city of My God, the new Jerusalem, which comes down out of heaven from My God, and My new name. </a:t>
            </a:r>
            <a:r>
              <a:rPr lang="en-US" sz="2100" b="1" i="0" baseline="30000" dirty="0">
                <a:effectLst/>
                <a:latin typeface="Cambria" panose="02040503050406030204" pitchFamily="18" charset="0"/>
                <a:ea typeface="Cambria" panose="02040503050406030204" pitchFamily="18" charset="0"/>
              </a:rPr>
              <a:t>13 </a:t>
            </a:r>
            <a:r>
              <a:rPr lang="en-US" sz="2100" b="0" i="0" dirty="0">
                <a:effectLst/>
                <a:latin typeface="Cambria" panose="02040503050406030204" pitchFamily="18" charset="0"/>
                <a:ea typeface="Cambria" panose="02040503050406030204" pitchFamily="18" charset="0"/>
              </a:rPr>
              <a:t>He who has an ear, let him hear what the Spirit says to the churches.’</a:t>
            </a:r>
          </a:p>
          <a:p>
            <a:pPr marL="0" indent="0" algn="l">
              <a:buNone/>
            </a:pPr>
            <a:br>
              <a:rPr lang="en-US" sz="2100" b="0" i="0" dirty="0">
                <a:effectLst/>
                <a:latin typeface="Cambria" panose="02040503050406030204" pitchFamily="18" charset="0"/>
                <a:ea typeface="Cambria" panose="02040503050406030204" pitchFamily="18" charset="0"/>
              </a:rPr>
            </a:br>
            <a:endParaRPr lang="en-US" sz="2100" dirty="0">
              <a:effectLst>
                <a:outerShdw blurRad="38100" dist="38100" dir="2700000" algn="tl">
                  <a:srgbClr val="000000"/>
                </a:outerShdw>
              </a:effectLst>
              <a:latin typeface="Cambria" panose="02040503050406030204" pitchFamily="18" charset="0"/>
              <a:ea typeface="Cambria" panose="02040503050406030204" pitchFamily="18" charset="0"/>
              <a:cs typeface="Calibri Bold" charset="0"/>
              <a:sym typeface="Calibri Bold" charset="0"/>
            </a:endParaRPr>
          </a:p>
          <a:p>
            <a:endParaRPr lang="en-US" sz="2100" dirty="0">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BBA2E025-43CA-489A-BFCD-895E0C0A4947}"/>
              </a:ext>
            </a:extLst>
          </p:cNvPr>
          <p:cNvCxnSpPr>
            <a:cxnSpLocks/>
          </p:cNvCxnSpPr>
          <p:nvPr/>
        </p:nvCxnSpPr>
        <p:spPr>
          <a:xfrm>
            <a:off x="214827" y="2975675"/>
            <a:ext cx="802528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2D65C1-1F1F-45F2-B2EE-D9EFC8544E8C}"/>
              </a:ext>
            </a:extLst>
          </p:cNvPr>
          <p:cNvCxnSpPr>
            <a:cxnSpLocks/>
          </p:cNvCxnSpPr>
          <p:nvPr/>
        </p:nvCxnSpPr>
        <p:spPr>
          <a:xfrm>
            <a:off x="214827" y="3279406"/>
            <a:ext cx="108845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9F46E47-D96E-4589-B667-9168F6AC619A}"/>
              </a:ext>
            </a:extLst>
          </p:cNvPr>
          <p:cNvCxnSpPr>
            <a:cxnSpLocks/>
          </p:cNvCxnSpPr>
          <p:nvPr/>
        </p:nvCxnSpPr>
        <p:spPr>
          <a:xfrm>
            <a:off x="6693458" y="2681386"/>
            <a:ext cx="123134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9955CF-E759-4AB5-A379-E5988B924889}"/>
              </a:ext>
            </a:extLst>
          </p:cNvPr>
          <p:cNvCxnSpPr>
            <a:cxnSpLocks/>
          </p:cNvCxnSpPr>
          <p:nvPr/>
        </p:nvCxnSpPr>
        <p:spPr>
          <a:xfrm>
            <a:off x="214827" y="3536910"/>
            <a:ext cx="369502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8A02ECC9-9741-4DE5-9CB8-21B5E8B50082}"/>
              </a:ext>
            </a:extLst>
          </p:cNvPr>
          <p:cNvSpPr>
            <a:spLocks noGrp="1"/>
          </p:cNvSpPr>
          <p:nvPr>
            <p:ph type="title"/>
          </p:nvPr>
        </p:nvSpPr>
        <p:spPr>
          <a:xfrm>
            <a:off x="214827" y="-33843"/>
            <a:ext cx="7886700" cy="540387"/>
          </a:xfrm>
        </p:spPr>
        <p:txBody>
          <a:bodyPr>
            <a:normAutofit/>
          </a:bodyPr>
          <a:lstStyle/>
          <a:p>
            <a:r>
              <a:rPr lang="en-US" sz="2800" b="1" i="1" dirty="0">
                <a:solidFill>
                  <a:srgbClr val="FFFF00"/>
                </a:solidFill>
                <a:latin typeface="Cambria" panose="02040503050406030204" pitchFamily="18" charset="0"/>
                <a:ea typeface="Cambria" panose="02040503050406030204" pitchFamily="18" charset="0"/>
              </a:rPr>
              <a:t>The Lord’s Promises</a:t>
            </a:r>
          </a:p>
        </p:txBody>
      </p:sp>
    </p:spTree>
    <p:extLst>
      <p:ext uri="{BB962C8B-B14F-4D97-AF65-F5344CB8AC3E}">
        <p14:creationId xmlns:p14="http://schemas.microsoft.com/office/powerpoint/2010/main" val="983368834"/>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195311" y="0"/>
            <a:ext cx="7886700" cy="540387"/>
          </a:xfrm>
        </p:spPr>
        <p:txBody>
          <a:bodyPr>
            <a:normAutofit/>
          </a:bodyPr>
          <a:lstStyle/>
          <a:p>
            <a:r>
              <a:rPr lang="en-US" sz="2500" b="1" i="1" dirty="0">
                <a:solidFill>
                  <a:srgbClr val="FFFF00"/>
                </a:solidFill>
                <a:latin typeface="Cambria" panose="02040503050406030204" pitchFamily="18" charset="0"/>
                <a:ea typeface="Cambria" panose="02040503050406030204" pitchFamily="18" charset="0"/>
              </a:rPr>
              <a:t>The Lord’s Promises</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195311" y="621752"/>
            <a:ext cx="8753380" cy="4920711"/>
          </a:xfrm>
        </p:spPr>
        <p:txBody>
          <a:bodyPr>
            <a:normAutofit fontScale="77500" lnSpcReduction="20000"/>
          </a:bodyPr>
          <a:lstStyle/>
          <a:p>
            <a:pPr defTabSz="535747" fontAlgn="base">
              <a:spcBef>
                <a:spcPts val="937"/>
              </a:spcBef>
              <a:spcAft>
                <a:spcPct val="0"/>
              </a:spcAft>
              <a:buClr>
                <a:srgbClr val="FFFF00"/>
              </a:buClr>
              <a:buSzPct val="100000"/>
              <a:buFont typeface="Wingdings" panose="05000000000000000000" pitchFamily="2" charset="2"/>
              <a:buChar char="§"/>
            </a:pPr>
            <a:r>
              <a:rPr lang="en-US" sz="2800" dirty="0">
                <a:solidFill>
                  <a:srgbClr val="FFFFFF"/>
                </a:solidFill>
                <a:latin typeface="Cambria" panose="02040503050406030204" pitchFamily="18" charset="0"/>
                <a:ea typeface="Cambria" panose="02040503050406030204" pitchFamily="18" charset="0"/>
                <a:cs typeface="Constantia Bold" charset="0"/>
                <a:sym typeface="Constantia Bold" charset="0"/>
              </a:rPr>
              <a:t>Their Vindication – </a:t>
            </a:r>
            <a:r>
              <a:rPr lang="en-US" sz="2800" dirty="0">
                <a:solidFill>
                  <a:srgbClr val="FFFF00"/>
                </a:solidFill>
                <a:latin typeface="Cambria" panose="02040503050406030204" pitchFamily="18" charset="0"/>
                <a:ea typeface="Cambria" panose="02040503050406030204" pitchFamily="18" charset="0"/>
                <a:cs typeface="Constantia Bold" charset="0"/>
                <a:sym typeface="Constantia Bold" charset="0"/>
              </a:rPr>
              <a:t>“…</a:t>
            </a:r>
            <a:r>
              <a:rPr lang="en-US" sz="2800" dirty="0">
                <a:solidFill>
                  <a:srgbClr val="FFFF00"/>
                </a:solidFill>
                <a:effectLst/>
                <a:latin typeface="Cambria" panose="02040503050406030204" pitchFamily="18" charset="0"/>
                <a:ea typeface="Cambria" panose="02040503050406030204" pitchFamily="18" charset="0"/>
              </a:rPr>
              <a:t>I will make them come and bow down at your feet, and </a:t>
            </a:r>
            <a:r>
              <a:rPr lang="en-US" sz="2800" i="1" dirty="0">
                <a:solidFill>
                  <a:srgbClr val="FFFF00"/>
                </a:solidFill>
                <a:effectLst/>
                <a:latin typeface="Cambria" panose="02040503050406030204" pitchFamily="18" charset="0"/>
                <a:ea typeface="Cambria" panose="02040503050406030204" pitchFamily="18" charset="0"/>
              </a:rPr>
              <a:t>make them</a:t>
            </a:r>
            <a:r>
              <a:rPr lang="en-US" sz="2800" dirty="0">
                <a:solidFill>
                  <a:srgbClr val="FFFF00"/>
                </a:solidFill>
                <a:effectLst/>
                <a:latin typeface="Cambria" panose="02040503050406030204" pitchFamily="18" charset="0"/>
                <a:ea typeface="Cambria" panose="02040503050406030204" pitchFamily="18" charset="0"/>
              </a:rPr>
              <a:t> know that I have loved you (3:9b)</a:t>
            </a:r>
            <a:endParaRPr lang="en-US" sz="2800" dirty="0">
              <a:solidFill>
                <a:srgbClr val="FFFF00"/>
              </a:solidFill>
              <a:latin typeface="Cambria" panose="02040503050406030204" pitchFamily="18" charset="0"/>
              <a:ea typeface="Cambria" panose="02040503050406030204" pitchFamily="18" charset="0"/>
              <a:cs typeface="Constantia Bold" charset="0"/>
              <a:sym typeface="Constantia Bold" charset="0"/>
            </a:endParaRPr>
          </a:p>
          <a:p>
            <a:pPr marL="741363" lvl="1" indent="-339725" defTabSz="535747" fontAlgn="base">
              <a:spcBef>
                <a:spcPts val="352"/>
              </a:spcBef>
              <a:spcAft>
                <a:spcPct val="0"/>
              </a:spcAft>
              <a:buClr>
                <a:srgbClr val="FFFF00"/>
              </a:buClr>
              <a:buSzPct val="75000"/>
              <a:buFont typeface="Courier New" panose="02070309020205020404" pitchFamily="49" charset="0"/>
              <a:buChar char="o"/>
            </a:pPr>
            <a:r>
              <a:rPr lang="en-US" dirty="0">
                <a:solidFill>
                  <a:srgbClr val="FFFFFF"/>
                </a:solidFill>
                <a:latin typeface="Cambria" panose="02040503050406030204" pitchFamily="18" charset="0"/>
                <a:ea typeface="Cambria" panose="02040503050406030204" pitchFamily="18" charset="0"/>
                <a:cs typeface="Constantia" charset="0"/>
                <a:sym typeface="Constantia" charset="0"/>
              </a:rPr>
              <a:t>These were Jews in the flesh who rejected Jesus as the Messiah and  were enemies of Christ and His Church</a:t>
            </a:r>
          </a:p>
          <a:p>
            <a:pPr marL="741363" lvl="1" indent="-339725" defTabSz="535747" fontAlgn="base">
              <a:spcBef>
                <a:spcPts val="352"/>
              </a:spcBef>
              <a:spcAft>
                <a:spcPct val="0"/>
              </a:spcAft>
              <a:buClr>
                <a:srgbClr val="FFFF00"/>
              </a:buClr>
              <a:buSzPct val="75000"/>
              <a:buFont typeface="Courier New" panose="02070309020205020404" pitchFamily="49" charset="0"/>
              <a:buChar char="o"/>
            </a:pPr>
            <a:r>
              <a:rPr lang="en-US" dirty="0">
                <a:solidFill>
                  <a:srgbClr val="FFFFFF"/>
                </a:solidFill>
                <a:latin typeface="Cambria" panose="02040503050406030204" pitchFamily="18" charset="0"/>
                <a:ea typeface="Cambria" panose="02040503050406030204" pitchFamily="18" charset="0"/>
                <a:cs typeface="Constantia" charset="0"/>
                <a:sym typeface="Constantia" charset="0"/>
              </a:rPr>
              <a:t>True Jew was one inwardly, spiritually (Rom. 2:28-29) </a:t>
            </a:r>
          </a:p>
          <a:p>
            <a:pPr marL="741363" lvl="1" indent="-339725" defTabSz="535747" fontAlgn="base">
              <a:spcBef>
                <a:spcPts val="352"/>
              </a:spcBef>
              <a:spcAft>
                <a:spcPct val="0"/>
              </a:spcAft>
              <a:buClr>
                <a:srgbClr val="FFFF00"/>
              </a:buClr>
              <a:buSzPct val="75000"/>
              <a:buFont typeface="Courier New" panose="02070309020205020404" pitchFamily="49" charset="0"/>
              <a:buChar char="o"/>
            </a:pPr>
            <a:r>
              <a:rPr lang="en-US" dirty="0">
                <a:solidFill>
                  <a:srgbClr val="FFFFFF"/>
                </a:solidFill>
                <a:latin typeface="Cambria" panose="02040503050406030204" pitchFamily="18" charset="0"/>
                <a:ea typeface="Cambria" panose="02040503050406030204" pitchFamily="18" charset="0"/>
                <a:cs typeface="Constantia" charset="0"/>
                <a:sym typeface="Constantia" charset="0"/>
              </a:rPr>
              <a:t>Through </a:t>
            </a:r>
            <a:r>
              <a:rPr lang="en-US" dirty="0">
                <a:solidFill>
                  <a:srgbClr val="FFFF00"/>
                </a:solidFill>
                <a:latin typeface="Cambria" panose="02040503050406030204" pitchFamily="18" charset="0"/>
                <a:ea typeface="Cambria" panose="02040503050406030204" pitchFamily="18" charset="0"/>
                <a:cs typeface="Constantia" charset="0"/>
                <a:sym typeface="Constantia" charset="0"/>
              </a:rPr>
              <a:t>conversion or judgment</a:t>
            </a:r>
            <a:r>
              <a:rPr lang="en-US" dirty="0">
                <a:solidFill>
                  <a:srgbClr val="FFFFFF"/>
                </a:solidFill>
                <a:latin typeface="Cambria" panose="02040503050406030204" pitchFamily="18" charset="0"/>
                <a:ea typeface="Cambria" panose="02040503050406030204" pitchFamily="18" charset="0"/>
                <a:cs typeface="Constantia" charset="0"/>
                <a:sym typeface="Constantia" charset="0"/>
              </a:rPr>
              <a:t>, they will recognize (“bow down”) Jesus for who He is, and His followers as the true children of God, the true Israel  (Phil 2:10,11; 1 Cor 6:2)</a:t>
            </a:r>
          </a:p>
          <a:p>
            <a:pPr marL="741363" lvl="1" indent="-339725" defTabSz="535747" fontAlgn="base">
              <a:spcBef>
                <a:spcPts val="352"/>
              </a:spcBef>
              <a:spcAft>
                <a:spcPct val="0"/>
              </a:spcAft>
              <a:buClr>
                <a:srgbClr val="FFFF00"/>
              </a:buClr>
              <a:buSzPct val="75000"/>
              <a:buFont typeface="Courier New" panose="02070309020205020404" pitchFamily="49" charset="0"/>
              <a:buChar char="o"/>
            </a:pPr>
            <a:r>
              <a:rPr lang="en-US" dirty="0">
                <a:solidFill>
                  <a:srgbClr val="FFFFFF"/>
                </a:solidFill>
                <a:latin typeface="Cambria" panose="02040503050406030204" pitchFamily="18" charset="0"/>
                <a:ea typeface="Cambria" panose="02040503050406030204" pitchFamily="18" charset="0"/>
                <a:cs typeface="Constantia" charset="0"/>
                <a:sym typeface="Constantia" charset="0"/>
              </a:rPr>
              <a:t>In Isaiah (45:14, 49:23, 60:14) the Gentiles are described as bowing down at the feet of the Jews.  Ironically, this is fulfilled in NT times by the Jews bowing down at the feet of the Christians who are mainly Gentiles.</a:t>
            </a:r>
          </a:p>
          <a:p>
            <a:pPr defTabSz="535747" fontAlgn="base">
              <a:spcBef>
                <a:spcPts val="937"/>
              </a:spcBef>
              <a:spcAft>
                <a:spcPct val="0"/>
              </a:spcAft>
              <a:buClr>
                <a:srgbClr val="FFFF00"/>
              </a:buClr>
              <a:buSzPct val="100000"/>
              <a:buFont typeface="Wingdings" panose="05000000000000000000" pitchFamily="2" charset="2"/>
              <a:buChar char="§"/>
            </a:pPr>
            <a:r>
              <a:rPr lang="ja-JP" altLang="en-US" sz="2800" dirty="0">
                <a:solidFill>
                  <a:srgbClr val="FFFF00"/>
                </a:solidFill>
                <a:latin typeface="Cambria" panose="02040503050406030204" pitchFamily="18" charset="0"/>
                <a:ea typeface="ＭＳ Ｐゴシック" charset="0"/>
                <a:cs typeface="Constantia Bold" charset="0"/>
                <a:sym typeface="Constantia Bold" charset="0"/>
              </a:rPr>
              <a:t>“</a:t>
            </a:r>
            <a:r>
              <a:rPr lang="en-US" sz="2800" dirty="0">
                <a:solidFill>
                  <a:srgbClr val="FFFF00"/>
                </a:solidFill>
                <a:latin typeface="Cambria" panose="02040503050406030204" pitchFamily="18" charset="0"/>
                <a:ea typeface="Cambria" panose="02040503050406030204" pitchFamily="18" charset="0"/>
                <a:cs typeface="Constantia Bold" charset="0"/>
                <a:sym typeface="Constantia Bold" charset="0"/>
              </a:rPr>
              <a:t>I also will keep you from the hour of trial</a:t>
            </a:r>
            <a:r>
              <a:rPr lang="ja-JP" altLang="en-US" sz="2800" dirty="0">
                <a:solidFill>
                  <a:srgbClr val="FFFF00"/>
                </a:solidFill>
                <a:latin typeface="Cambria" panose="02040503050406030204" pitchFamily="18" charset="0"/>
                <a:ea typeface="ＭＳ Ｐゴシック" charset="0"/>
                <a:cs typeface="Constantia Bold" charset="0"/>
                <a:sym typeface="Constantia Bold" charset="0"/>
              </a:rPr>
              <a:t>” </a:t>
            </a:r>
            <a:r>
              <a:rPr lang="en-US" altLang="ja-JP" sz="2800" dirty="0">
                <a:solidFill>
                  <a:srgbClr val="FFFF00"/>
                </a:solidFill>
                <a:latin typeface="Cambria" panose="02040503050406030204" pitchFamily="18" charset="0"/>
                <a:ea typeface="Cambria" panose="02040503050406030204" pitchFamily="18" charset="0"/>
                <a:cs typeface="Constantia Bold" charset="0"/>
                <a:sym typeface="Constantia Bold" charset="0"/>
              </a:rPr>
              <a:t>(3:10b)</a:t>
            </a:r>
            <a:r>
              <a:rPr lang="en-US" sz="2800" dirty="0">
                <a:solidFill>
                  <a:srgbClr val="FFFF00"/>
                </a:solidFill>
                <a:latin typeface="Cambria" panose="02040503050406030204" pitchFamily="18" charset="0"/>
                <a:ea typeface="Cambria" panose="02040503050406030204" pitchFamily="18" charset="0"/>
                <a:cs typeface="Constantia Bold" charset="0"/>
                <a:sym typeface="Constantia Bold" charset="0"/>
              </a:rPr>
              <a:t> </a:t>
            </a:r>
          </a:p>
          <a:p>
            <a:pPr marL="858838" lvl="1" indent="-457200" defTabSz="535747" fontAlgn="base">
              <a:spcBef>
                <a:spcPts val="352"/>
              </a:spcBef>
              <a:spcAft>
                <a:spcPts val="1200"/>
              </a:spcAft>
              <a:buClr>
                <a:srgbClr val="FFFF00"/>
              </a:buClr>
              <a:buSzPct val="75000"/>
              <a:buFont typeface="Wingdings" panose="05000000000000000000" pitchFamily="2" charset="2"/>
              <a:buChar char="v"/>
            </a:pPr>
            <a:r>
              <a:rPr lang="en-US" dirty="0">
                <a:solidFill>
                  <a:srgbClr val="FFFFFF"/>
                </a:solidFill>
                <a:latin typeface="Cambria" panose="02040503050406030204" pitchFamily="18" charset="0"/>
                <a:ea typeface="Cambria" panose="02040503050406030204" pitchFamily="18" charset="0"/>
                <a:cs typeface="Constantia" charset="0"/>
                <a:sym typeface="Constantia" charset="0"/>
              </a:rPr>
              <a:t>Not a promise to keep them from being persecuted, rather they will be brought safely through.  (Acts 14:21-22; 2 Tim 3:12; 2 Pet 2:9)</a:t>
            </a:r>
          </a:p>
          <a:p>
            <a:pPr marL="858838" lvl="1" indent="-457200" defTabSz="535747" fontAlgn="base">
              <a:spcBef>
                <a:spcPts val="352"/>
              </a:spcBef>
              <a:spcAft>
                <a:spcPts val="1200"/>
              </a:spcAft>
              <a:buClr>
                <a:srgbClr val="FFFF00"/>
              </a:buClr>
              <a:buSzPct val="75000"/>
              <a:buFont typeface="Wingdings" panose="05000000000000000000" pitchFamily="2" charset="2"/>
              <a:buChar char="v"/>
            </a:pPr>
            <a:r>
              <a:rPr lang="en-US" dirty="0">
                <a:solidFill>
                  <a:srgbClr val="FFFFFF"/>
                </a:solidFill>
                <a:latin typeface="Cambria" panose="02040503050406030204" pitchFamily="18" charset="0"/>
                <a:ea typeface="Cambria" panose="02040503050406030204" pitchFamily="18" charset="0"/>
                <a:cs typeface="Constantia" charset="0"/>
                <a:sym typeface="Constantia" charset="0"/>
              </a:rPr>
              <a:t>The Lord will not allow Satan to try us beyond our ability to withstand (1 Cor 10:13).</a:t>
            </a:r>
            <a:endParaRPr lang="en-US" sz="2400" dirty="0">
              <a:solidFill>
                <a:srgbClr val="FFFFFF"/>
              </a:solidFill>
              <a:effectLst>
                <a:outerShdw blurRad="38100" dist="38100" dir="2700000" algn="tl">
                  <a:srgbClr val="000000"/>
                </a:outerShdw>
              </a:effectLst>
              <a:latin typeface="Calibri Bold" charset="0"/>
              <a:ea typeface="ＭＳ Ｐゴシック" charset="0"/>
              <a:cs typeface="Calibri Bold" charset="0"/>
              <a:sym typeface="Calibri Bold" charset="0"/>
            </a:endParaRPr>
          </a:p>
        </p:txBody>
      </p:sp>
      <p:sp>
        <p:nvSpPr>
          <p:cNvPr id="4" name="Rectangle: Rounded Corners 3">
            <a:extLst>
              <a:ext uri="{FF2B5EF4-FFF2-40B4-BE49-F238E27FC236}">
                <a16:creationId xmlns:a16="http://schemas.microsoft.com/office/drawing/2014/main" id="{AD815F13-727A-4807-9775-77DE2D14DB5D}"/>
              </a:ext>
            </a:extLst>
          </p:cNvPr>
          <p:cNvSpPr/>
          <p:nvPr/>
        </p:nvSpPr>
        <p:spPr>
          <a:xfrm>
            <a:off x="0" y="3963128"/>
            <a:ext cx="9088341" cy="1104363"/>
          </a:xfrm>
          <a:prstGeom prst="roundRect">
            <a:avLst>
              <a:gd name="adj" fmla="val 15411"/>
            </a:avLst>
          </a:prstGeom>
          <a:solidFill>
            <a:srgbClr val="0070C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SzPct val="75000"/>
              <a:buFont typeface="Wingdings" panose="05000000000000000000" pitchFamily="2" charset="2"/>
              <a:buChar char="v"/>
              <a:defRPr/>
            </a:pPr>
            <a:r>
              <a:rPr lang="en-US" sz="2000" dirty="0">
                <a:latin typeface="Cambria" panose="02040503050406030204" pitchFamily="18" charset="0"/>
                <a:ea typeface="Cambria" panose="02040503050406030204" pitchFamily="18" charset="0"/>
              </a:rPr>
              <a:t>A day is coming when all those who mocked and persecuted Christians will realize that we are the ones loved by God.</a:t>
            </a:r>
          </a:p>
          <a:p>
            <a:pPr marL="342900" lvl="0" indent="-342900">
              <a:buSzPct val="75000"/>
              <a:buFont typeface="Wingdings" panose="05000000000000000000" pitchFamily="2" charset="2"/>
              <a:buChar char="v"/>
              <a:defRPr/>
            </a:pPr>
            <a:endParaRPr lang="en-US" sz="800" dirty="0">
              <a:latin typeface="Cambria" panose="02040503050406030204" pitchFamily="18" charset="0"/>
              <a:ea typeface="Cambria" panose="02040503050406030204" pitchFamily="18" charset="0"/>
            </a:endParaRPr>
          </a:p>
          <a:p>
            <a:pPr marL="342900" lvl="0" indent="-342900">
              <a:buSzPct val="75000"/>
              <a:buFont typeface="Wingdings" panose="05000000000000000000" pitchFamily="2" charset="2"/>
              <a:buChar char="v"/>
              <a:defRPr/>
            </a:pPr>
            <a:r>
              <a:rPr lang="en-US" sz="2000" dirty="0">
                <a:latin typeface="Cambria" panose="02040503050406030204" pitchFamily="18" charset="0"/>
                <a:ea typeface="Cambria" panose="02040503050406030204" pitchFamily="18" charset="0"/>
              </a:rPr>
              <a:t>We must focus on Jesus and faithful obedience. God will take care of the rest.</a:t>
            </a:r>
            <a:endParaRPr kumimoji="0" lang="en-US" sz="200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9102B2EC-86A5-4E3B-89E9-3B6573836260}"/>
              </a:ext>
            </a:extLst>
          </p:cNvPr>
          <p:cNvSpPr/>
          <p:nvPr/>
        </p:nvSpPr>
        <p:spPr>
          <a:xfrm>
            <a:off x="27829" y="4176268"/>
            <a:ext cx="9088341" cy="1538732"/>
          </a:xfrm>
          <a:prstGeom prst="roundRect">
            <a:avLst>
              <a:gd name="adj" fmla="val 15411"/>
            </a:avLst>
          </a:prstGeom>
          <a:solidFill>
            <a:schemeClr val="tx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75000"/>
              <a:defRPr/>
            </a:pPr>
            <a:r>
              <a:rPr lang="en-US" sz="2400" i="1" u="sng" dirty="0">
                <a:solidFill>
                  <a:srgbClr val="FFFF00"/>
                </a:solidFill>
                <a:latin typeface="Cambria" panose="02040503050406030204" pitchFamily="18" charset="0"/>
                <a:ea typeface="Cambria" panose="02040503050406030204" pitchFamily="18" charset="0"/>
              </a:rPr>
              <a:t>Isaiah 60:14 </a:t>
            </a:r>
            <a:r>
              <a:rPr lang="en-US" sz="2400" dirty="0">
                <a:solidFill>
                  <a:schemeClr val="bg1"/>
                </a:solidFill>
                <a:latin typeface="Cambria" panose="02040503050406030204" pitchFamily="18" charset="0"/>
                <a:ea typeface="Cambria" panose="02040503050406030204" pitchFamily="18" charset="0"/>
              </a:rPr>
              <a:t>- The sons of those who afflicted you will come bowing to you, And all those who despised you will bow themselves at the soles of your feet; And they will call you the city of the </a:t>
            </a:r>
            <a:r>
              <a:rPr lang="en-US" sz="2400" cap="small" dirty="0">
                <a:solidFill>
                  <a:schemeClr val="bg1"/>
                </a:solidFill>
                <a:latin typeface="Cambria" panose="02040503050406030204" pitchFamily="18" charset="0"/>
                <a:ea typeface="Cambria" panose="02040503050406030204" pitchFamily="18" charset="0"/>
              </a:rPr>
              <a:t>Lord</a:t>
            </a:r>
            <a:r>
              <a:rPr lang="en-US" sz="2400" dirty="0">
                <a:solidFill>
                  <a:schemeClr val="bg1"/>
                </a:solidFill>
                <a:latin typeface="Cambria" panose="02040503050406030204" pitchFamily="18" charset="0"/>
                <a:ea typeface="Cambria" panose="02040503050406030204" pitchFamily="18" charset="0"/>
              </a:rPr>
              <a:t>, The Zion of the Holy One of Israel.</a:t>
            </a:r>
            <a:endParaRPr kumimoji="0" lang="en-US" sz="2400"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9478143"/>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7C2D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B7C2D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B7C2D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B7C2D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92989" y="451272"/>
            <a:ext cx="8924887" cy="5263728"/>
          </a:xfrm>
        </p:spPr>
        <p:txBody>
          <a:bodyPr>
            <a:noAutofit/>
          </a:bodyPr>
          <a:lstStyle/>
          <a:p>
            <a:pPr marL="0" indent="0" algn="l">
              <a:buNone/>
            </a:pPr>
            <a:r>
              <a:rPr lang="en-US" sz="2100" b="1" i="0" baseline="30000" dirty="0">
                <a:effectLst/>
                <a:latin typeface="Cambria" panose="02040503050406030204" pitchFamily="18" charset="0"/>
                <a:ea typeface="Cambria" panose="02040503050406030204" pitchFamily="18" charset="0"/>
              </a:rPr>
              <a:t>7 </a:t>
            </a:r>
            <a:r>
              <a:rPr lang="en-US" sz="2100" b="0" i="0" dirty="0">
                <a:effectLst/>
                <a:latin typeface="Cambria" panose="02040503050406030204" pitchFamily="18" charset="0"/>
                <a:ea typeface="Cambria" panose="02040503050406030204" pitchFamily="18" charset="0"/>
              </a:rPr>
              <a:t>“And to the angel of the church in Philadelphia write:</a:t>
            </a:r>
          </a:p>
          <a:p>
            <a:pPr marL="0" indent="0" algn="l">
              <a:buNone/>
            </a:pPr>
            <a:r>
              <a:rPr lang="en-US" sz="2100" b="0" i="0" dirty="0">
                <a:effectLst/>
                <a:latin typeface="Cambria" panose="02040503050406030204" pitchFamily="18" charset="0"/>
                <a:ea typeface="Cambria" panose="02040503050406030204" pitchFamily="18" charset="0"/>
              </a:rPr>
              <a:t>He who is holy, who is true, who has the key of David, who opens and no one will shut, and who shuts and no one opens, says this:</a:t>
            </a:r>
          </a:p>
          <a:p>
            <a:pPr marL="0" indent="0" algn="l">
              <a:buNone/>
            </a:pPr>
            <a:r>
              <a:rPr lang="en-US" sz="2100" b="1" i="0" baseline="30000" dirty="0">
                <a:effectLst/>
                <a:latin typeface="Cambria" panose="02040503050406030204" pitchFamily="18" charset="0"/>
                <a:ea typeface="Cambria" panose="02040503050406030204" pitchFamily="18" charset="0"/>
              </a:rPr>
              <a:t>8 </a:t>
            </a:r>
            <a:r>
              <a:rPr lang="en-US" sz="2100" b="0" i="0" dirty="0">
                <a:effectLst/>
                <a:latin typeface="Cambria" panose="02040503050406030204" pitchFamily="18" charset="0"/>
                <a:ea typeface="Cambria" panose="02040503050406030204" pitchFamily="18" charset="0"/>
              </a:rPr>
              <a:t>‘I know your deeds. Behold, I have put before you an open door which no one can shut, because you have a little power, and have kept My word, and have not denied My name. </a:t>
            </a:r>
            <a:r>
              <a:rPr lang="en-US" sz="2100" b="1" i="0" baseline="30000" dirty="0">
                <a:effectLst/>
                <a:latin typeface="Cambria" panose="02040503050406030204" pitchFamily="18" charset="0"/>
                <a:ea typeface="Cambria" panose="02040503050406030204" pitchFamily="18" charset="0"/>
              </a:rPr>
              <a:t>9 </a:t>
            </a:r>
            <a:r>
              <a:rPr lang="en-US" sz="2100" b="0" i="0" dirty="0">
                <a:effectLst/>
                <a:latin typeface="Cambria" panose="02040503050406030204" pitchFamily="18" charset="0"/>
                <a:ea typeface="Cambria" panose="02040503050406030204" pitchFamily="18" charset="0"/>
              </a:rPr>
              <a:t>Behold, I will cause </a:t>
            </a:r>
            <a:r>
              <a:rPr lang="en-US" sz="2100" b="0" i="1" dirty="0">
                <a:effectLst/>
                <a:latin typeface="Cambria" panose="02040503050406030204" pitchFamily="18" charset="0"/>
                <a:ea typeface="Cambria" panose="02040503050406030204" pitchFamily="18" charset="0"/>
              </a:rPr>
              <a:t>those</a:t>
            </a:r>
            <a:r>
              <a:rPr lang="en-US" sz="2100" b="0" i="0" dirty="0">
                <a:effectLst/>
                <a:latin typeface="Cambria" panose="02040503050406030204" pitchFamily="18" charset="0"/>
                <a:ea typeface="Cambria" panose="02040503050406030204" pitchFamily="18" charset="0"/>
              </a:rPr>
              <a:t> of the synagogue of Satan, who say that they are Jews and are not, but lie—I will make them come and bow down at your feet, and </a:t>
            </a:r>
            <a:r>
              <a:rPr lang="en-US" sz="2100" b="0" i="1" dirty="0">
                <a:effectLst/>
                <a:latin typeface="Cambria" panose="02040503050406030204" pitchFamily="18" charset="0"/>
                <a:ea typeface="Cambria" panose="02040503050406030204" pitchFamily="18" charset="0"/>
              </a:rPr>
              <a:t>make them</a:t>
            </a:r>
            <a:r>
              <a:rPr lang="en-US" sz="2100" b="0" i="0" dirty="0">
                <a:effectLst/>
                <a:latin typeface="Cambria" panose="02040503050406030204" pitchFamily="18" charset="0"/>
                <a:ea typeface="Cambria" panose="02040503050406030204" pitchFamily="18" charset="0"/>
              </a:rPr>
              <a:t> know that I have loved you. </a:t>
            </a:r>
            <a:r>
              <a:rPr lang="en-US" sz="2100" b="1" i="0" baseline="30000" dirty="0">
                <a:effectLst/>
                <a:latin typeface="Cambria" panose="02040503050406030204" pitchFamily="18" charset="0"/>
                <a:ea typeface="Cambria" panose="02040503050406030204" pitchFamily="18" charset="0"/>
              </a:rPr>
              <a:t>10 </a:t>
            </a:r>
            <a:r>
              <a:rPr lang="en-US" sz="2100" b="0" i="0" dirty="0">
                <a:effectLst/>
                <a:latin typeface="Cambria" panose="02040503050406030204" pitchFamily="18" charset="0"/>
                <a:ea typeface="Cambria" panose="02040503050406030204" pitchFamily="18" charset="0"/>
              </a:rPr>
              <a:t>Because you have kept the word of My perseverance, I also will keep you from the hour of testing, that </a:t>
            </a:r>
            <a:r>
              <a:rPr lang="en-US" sz="2100" b="0" i="1" dirty="0">
                <a:effectLst/>
                <a:latin typeface="Cambria" panose="02040503050406030204" pitchFamily="18" charset="0"/>
                <a:ea typeface="Cambria" panose="02040503050406030204" pitchFamily="18" charset="0"/>
              </a:rPr>
              <a:t>hour</a:t>
            </a:r>
            <a:r>
              <a:rPr lang="en-US" sz="2100" b="0" i="0" dirty="0">
                <a:effectLst/>
                <a:latin typeface="Cambria" panose="02040503050406030204" pitchFamily="18" charset="0"/>
                <a:ea typeface="Cambria" panose="02040503050406030204" pitchFamily="18" charset="0"/>
              </a:rPr>
              <a:t> which is about to come upon the whole world, to test those who dwell on the earth. </a:t>
            </a:r>
            <a:r>
              <a:rPr lang="en-US" sz="2100" b="1" i="0" baseline="30000" dirty="0">
                <a:effectLst/>
                <a:latin typeface="Cambria" panose="02040503050406030204" pitchFamily="18" charset="0"/>
                <a:ea typeface="Cambria" panose="02040503050406030204" pitchFamily="18" charset="0"/>
              </a:rPr>
              <a:t>11 </a:t>
            </a:r>
            <a:r>
              <a:rPr lang="en-US" sz="2100" b="0" i="0" dirty="0">
                <a:effectLst/>
                <a:latin typeface="Cambria" panose="02040503050406030204" pitchFamily="18" charset="0"/>
                <a:ea typeface="Cambria" panose="02040503050406030204" pitchFamily="18" charset="0"/>
              </a:rPr>
              <a:t>I am coming quickly; hold fast what you have, so that no one will take your crown. </a:t>
            </a:r>
            <a:r>
              <a:rPr lang="en-US" sz="2100" b="1" i="0" baseline="30000" dirty="0">
                <a:effectLst/>
                <a:latin typeface="Cambria" panose="02040503050406030204" pitchFamily="18" charset="0"/>
                <a:ea typeface="Cambria" panose="02040503050406030204" pitchFamily="18" charset="0"/>
              </a:rPr>
              <a:t>12 </a:t>
            </a:r>
            <a:r>
              <a:rPr lang="en-US" sz="2100" b="0" i="1" dirty="0">
                <a:solidFill>
                  <a:srgbClr val="FFFF00"/>
                </a:solidFill>
                <a:effectLst/>
                <a:latin typeface="Cambria" panose="02040503050406030204" pitchFamily="18" charset="0"/>
                <a:ea typeface="Cambria" panose="02040503050406030204" pitchFamily="18" charset="0"/>
              </a:rPr>
              <a:t>He who overcomes</a:t>
            </a:r>
            <a:r>
              <a:rPr lang="en-US" sz="2100" b="0" i="0" dirty="0">
                <a:effectLst/>
                <a:latin typeface="Cambria" panose="02040503050406030204" pitchFamily="18" charset="0"/>
                <a:ea typeface="Cambria" panose="02040503050406030204" pitchFamily="18" charset="0"/>
              </a:rPr>
              <a:t>, I will make him a pillar in the temple of My God, and he will not go out from it anymore; and I will write on him the name of My God, and the name of the city of My God, the new Jerusalem, which comes down out of heaven from My God, and My new name. </a:t>
            </a:r>
            <a:r>
              <a:rPr lang="en-US" sz="2100" b="1" i="0" baseline="30000" dirty="0">
                <a:effectLst/>
                <a:latin typeface="Cambria" panose="02040503050406030204" pitchFamily="18" charset="0"/>
                <a:ea typeface="Cambria" panose="02040503050406030204" pitchFamily="18" charset="0"/>
              </a:rPr>
              <a:t>13 </a:t>
            </a:r>
            <a:r>
              <a:rPr lang="en-US" sz="2100" b="0" i="0" dirty="0">
                <a:effectLst/>
                <a:latin typeface="Cambria" panose="02040503050406030204" pitchFamily="18" charset="0"/>
                <a:ea typeface="Cambria" panose="02040503050406030204" pitchFamily="18" charset="0"/>
              </a:rPr>
              <a:t>He who has an ear, let him hear what the Spirit says to the churches.’</a:t>
            </a:r>
          </a:p>
          <a:p>
            <a:pPr marL="0" indent="0" algn="l">
              <a:buNone/>
            </a:pPr>
            <a:br>
              <a:rPr lang="en-US" sz="2100" b="0" i="0" dirty="0">
                <a:effectLst/>
                <a:latin typeface="Cambria" panose="02040503050406030204" pitchFamily="18" charset="0"/>
                <a:ea typeface="Cambria" panose="02040503050406030204" pitchFamily="18" charset="0"/>
              </a:rPr>
            </a:br>
            <a:endParaRPr lang="en-US" sz="2100" dirty="0">
              <a:effectLst>
                <a:outerShdw blurRad="38100" dist="38100" dir="2700000" algn="tl">
                  <a:srgbClr val="000000"/>
                </a:outerShdw>
              </a:effectLst>
              <a:latin typeface="Cambria" panose="02040503050406030204" pitchFamily="18" charset="0"/>
              <a:ea typeface="Cambria" panose="02040503050406030204" pitchFamily="18" charset="0"/>
              <a:cs typeface="Calibri Bold" charset="0"/>
              <a:sym typeface="Calibri Bold" charset="0"/>
            </a:endParaRPr>
          </a:p>
          <a:p>
            <a:endParaRPr lang="en-US" sz="2100" dirty="0">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BBA2E025-43CA-489A-BFCD-895E0C0A4947}"/>
              </a:ext>
            </a:extLst>
          </p:cNvPr>
          <p:cNvCxnSpPr>
            <a:cxnSpLocks/>
          </p:cNvCxnSpPr>
          <p:nvPr/>
        </p:nvCxnSpPr>
        <p:spPr>
          <a:xfrm>
            <a:off x="2091559" y="4405082"/>
            <a:ext cx="538129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2D65C1-1F1F-45F2-B2EE-D9EFC8544E8C}"/>
              </a:ext>
            </a:extLst>
          </p:cNvPr>
          <p:cNvCxnSpPr>
            <a:cxnSpLocks/>
          </p:cNvCxnSpPr>
          <p:nvPr/>
        </p:nvCxnSpPr>
        <p:spPr>
          <a:xfrm>
            <a:off x="4465292" y="4698302"/>
            <a:ext cx="372226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9955CF-E759-4AB5-A379-E5988B924889}"/>
              </a:ext>
            </a:extLst>
          </p:cNvPr>
          <p:cNvCxnSpPr>
            <a:cxnSpLocks/>
          </p:cNvCxnSpPr>
          <p:nvPr/>
        </p:nvCxnSpPr>
        <p:spPr>
          <a:xfrm>
            <a:off x="1160758" y="4987337"/>
            <a:ext cx="510340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0DEA90-53CD-4018-B3C2-98BE8BF16D2F}"/>
              </a:ext>
            </a:extLst>
          </p:cNvPr>
          <p:cNvCxnSpPr>
            <a:cxnSpLocks/>
          </p:cNvCxnSpPr>
          <p:nvPr/>
        </p:nvCxnSpPr>
        <p:spPr>
          <a:xfrm>
            <a:off x="3867807" y="5297392"/>
            <a:ext cx="15390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032DB381-DA64-45F9-9E26-80BD54DC3B0E}"/>
              </a:ext>
            </a:extLst>
          </p:cNvPr>
          <p:cNvSpPr>
            <a:spLocks noGrp="1"/>
          </p:cNvSpPr>
          <p:nvPr>
            <p:ph type="title"/>
          </p:nvPr>
        </p:nvSpPr>
        <p:spPr>
          <a:xfrm>
            <a:off x="126124" y="0"/>
            <a:ext cx="7886700" cy="540387"/>
          </a:xfrm>
        </p:spPr>
        <p:txBody>
          <a:bodyPr>
            <a:normAutofit/>
          </a:bodyPr>
          <a:lstStyle/>
          <a:p>
            <a:r>
              <a:rPr lang="en-US" sz="2400" b="1" i="1" dirty="0">
                <a:solidFill>
                  <a:srgbClr val="FFFF00"/>
                </a:solidFill>
                <a:latin typeface="Cambria" panose="02040503050406030204" pitchFamily="18" charset="0"/>
                <a:ea typeface="Cambria" panose="02040503050406030204" pitchFamily="18" charset="0"/>
              </a:rPr>
              <a:t>The Lord’s Promises</a:t>
            </a:r>
          </a:p>
        </p:txBody>
      </p:sp>
    </p:spTree>
    <p:extLst>
      <p:ext uri="{BB962C8B-B14F-4D97-AF65-F5344CB8AC3E}">
        <p14:creationId xmlns:p14="http://schemas.microsoft.com/office/powerpoint/2010/main" val="354290458"/>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254050" y="-18512"/>
            <a:ext cx="7886700" cy="540387"/>
          </a:xfrm>
        </p:spPr>
        <p:txBody>
          <a:bodyPr>
            <a:normAutofit/>
          </a:bodyPr>
          <a:lstStyle/>
          <a:p>
            <a:r>
              <a:rPr lang="en-US" sz="2400" b="1" i="1" dirty="0">
                <a:solidFill>
                  <a:srgbClr val="FFFF00"/>
                </a:solidFill>
                <a:latin typeface="Cambria" panose="02040503050406030204" pitchFamily="18" charset="0"/>
                <a:ea typeface="Cambria" panose="02040503050406030204" pitchFamily="18" charset="0"/>
              </a:rPr>
              <a:t>The Lord’s Promises</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197246" y="521875"/>
            <a:ext cx="8749505" cy="5120661"/>
          </a:xfrm>
        </p:spPr>
        <p:txBody>
          <a:bodyPr>
            <a:normAutofit fontScale="92500" lnSpcReduction="20000"/>
          </a:bodyPr>
          <a:lstStyle/>
          <a:p>
            <a:pPr defTabSz="535747" fontAlgn="base">
              <a:spcBef>
                <a:spcPts val="937"/>
              </a:spcBef>
              <a:spcAft>
                <a:spcPct val="0"/>
              </a:spcAft>
              <a:buClr>
                <a:srgbClr val="FFFF00"/>
              </a:buClr>
              <a:buSzPct val="125000"/>
              <a:buFont typeface="Wingdings" panose="05000000000000000000" pitchFamily="2" charset="2"/>
              <a:buChar char="§"/>
            </a:pPr>
            <a:r>
              <a:rPr lang="en-US" sz="2600" b="1" i="1" dirty="0">
                <a:solidFill>
                  <a:srgbClr val="FFFF00"/>
                </a:solidFill>
                <a:latin typeface="Cambria" panose="02040503050406030204" pitchFamily="18" charset="0"/>
                <a:ea typeface="Cambria" panose="02040503050406030204" pitchFamily="18" charset="0"/>
                <a:cs typeface="Constantia Bold" charset="0"/>
                <a:sym typeface="Constantia Bold" charset="0"/>
              </a:rPr>
              <a:t>“I will make him a pillar in the temple of My God” </a:t>
            </a:r>
          </a:p>
          <a:p>
            <a:pPr marL="863148" lvl="1" indent="-461338" defTabSz="535747" fontAlgn="base">
              <a:spcBef>
                <a:spcPts val="352"/>
              </a:spcBef>
              <a:spcAft>
                <a:spcPts val="600"/>
              </a:spcAft>
              <a:buClr>
                <a:srgbClr val="FFFF00"/>
              </a:buClr>
              <a:buSzPct val="75000"/>
              <a:buFont typeface="Courier New" panose="02070309020205020404" pitchFamily="49" charset="0"/>
              <a:buChar char="o"/>
            </a:pPr>
            <a:r>
              <a:rPr lang="en-US" sz="2600" dirty="0">
                <a:solidFill>
                  <a:srgbClr val="FFFFFF"/>
                </a:solidFill>
                <a:latin typeface="Cambria" panose="02040503050406030204" pitchFamily="18" charset="0"/>
                <a:ea typeface="Cambria" panose="02040503050406030204" pitchFamily="18" charset="0"/>
                <a:cs typeface="Constantia" charset="0"/>
                <a:sym typeface="Constantia" charset="0"/>
              </a:rPr>
              <a:t>Worthy citizens of Philadelphia had their name inscribed on a pillar in a pagan temple or and entire pillar was dedicated. </a:t>
            </a:r>
          </a:p>
          <a:p>
            <a:pPr marL="863148" lvl="1" indent="-461338" defTabSz="535747" fontAlgn="base">
              <a:spcBef>
                <a:spcPts val="352"/>
              </a:spcBef>
              <a:spcAft>
                <a:spcPts val="600"/>
              </a:spcAft>
              <a:buClr>
                <a:srgbClr val="FFFF00"/>
              </a:buClr>
              <a:buSzPct val="75000"/>
              <a:buFont typeface="Wingdings" panose="05000000000000000000" pitchFamily="2" charset="2"/>
              <a:buChar char="v"/>
            </a:pPr>
            <a:r>
              <a:rPr lang="en-US" sz="2600" dirty="0">
                <a:solidFill>
                  <a:srgbClr val="FFFFFF"/>
                </a:solidFill>
                <a:latin typeface="Cambria" panose="02040503050406030204" pitchFamily="18" charset="0"/>
                <a:ea typeface="Cambria" panose="02040503050406030204" pitchFamily="18" charset="0"/>
                <a:cs typeface="Constantia" charset="0"/>
                <a:sym typeface="Constantia" charset="0"/>
              </a:rPr>
              <a:t>Christians, though rejected and despised, become part of a greater city, the temple (figurative) in which the true and living God dwells (Rev 7:14-15; 21:3-4). </a:t>
            </a:r>
          </a:p>
          <a:p>
            <a:pPr marL="863148" lvl="1" indent="-461338" defTabSz="535747" fontAlgn="base">
              <a:spcBef>
                <a:spcPts val="352"/>
              </a:spcBef>
              <a:spcAft>
                <a:spcPts val="600"/>
              </a:spcAft>
              <a:buClr>
                <a:srgbClr val="FFFF00"/>
              </a:buClr>
              <a:buSzPct val="75000"/>
              <a:buFont typeface="Wingdings" panose="05000000000000000000" pitchFamily="2" charset="2"/>
              <a:buChar char="v"/>
            </a:pPr>
            <a:r>
              <a:rPr lang="en-US" sz="2600" dirty="0">
                <a:solidFill>
                  <a:srgbClr val="FFFFFF"/>
                </a:solidFill>
                <a:latin typeface="Cambria" panose="02040503050406030204" pitchFamily="18" charset="0"/>
                <a:ea typeface="Cambria" panose="02040503050406030204" pitchFamily="18" charset="0"/>
                <a:cs typeface="Constantia" charset="0"/>
                <a:sym typeface="Constantia" charset="0"/>
              </a:rPr>
              <a:t>Communicates the promise of intimate communion with God</a:t>
            </a:r>
          </a:p>
          <a:p>
            <a:pPr marL="863148" lvl="1" indent="-461338" defTabSz="535747" fontAlgn="base">
              <a:spcBef>
                <a:spcPts val="352"/>
              </a:spcBef>
              <a:spcAft>
                <a:spcPts val="600"/>
              </a:spcAft>
              <a:buClr>
                <a:srgbClr val="FFFF00"/>
              </a:buClr>
              <a:buSzPct val="75000"/>
              <a:buFont typeface="Wingdings" panose="05000000000000000000" pitchFamily="2" charset="2"/>
              <a:buChar char="v"/>
            </a:pPr>
            <a:r>
              <a:rPr lang="en-US" sz="2600" dirty="0">
                <a:solidFill>
                  <a:srgbClr val="FFFFFF"/>
                </a:solidFill>
                <a:latin typeface="Cambria" panose="02040503050406030204" pitchFamily="18" charset="0"/>
                <a:ea typeface="Cambria" panose="02040503050406030204" pitchFamily="18" charset="0"/>
                <a:cs typeface="Calibri Bold" charset="0"/>
                <a:sym typeface="Calibri Bold" charset="0"/>
              </a:rPr>
              <a:t>Pillars have been destroyed and the names are gone but Christians will be honored in eternity if we keep His word and not deny His name.</a:t>
            </a:r>
            <a:endParaRPr lang="en-US" sz="2600" dirty="0">
              <a:solidFill>
                <a:srgbClr val="FFFFFF"/>
              </a:solidFill>
              <a:latin typeface="Cambria" panose="02040503050406030204" pitchFamily="18" charset="0"/>
              <a:ea typeface="Cambria" panose="02040503050406030204" pitchFamily="18" charset="0"/>
              <a:cs typeface="Constantia" charset="0"/>
              <a:sym typeface="Constantia" charset="0"/>
            </a:endParaRPr>
          </a:p>
          <a:p>
            <a:pPr marL="401810" lvl="1" indent="0" defTabSz="535747" fontAlgn="base">
              <a:spcBef>
                <a:spcPts val="352"/>
              </a:spcBef>
              <a:spcAft>
                <a:spcPct val="0"/>
              </a:spcAft>
              <a:buClr>
                <a:srgbClr val="FFCC66"/>
              </a:buClr>
              <a:buSzPct val="125000"/>
              <a:buNone/>
            </a:pPr>
            <a:endParaRPr lang="en-US" sz="2600" dirty="0">
              <a:solidFill>
                <a:srgbClr val="FFFFFF"/>
              </a:solidFill>
              <a:latin typeface="Cambria" panose="02040503050406030204" pitchFamily="18" charset="0"/>
              <a:ea typeface="Cambria" panose="02040503050406030204" pitchFamily="18" charset="0"/>
              <a:cs typeface="Constantia" charset="0"/>
              <a:sym typeface="Constantia" charset="0"/>
            </a:endParaRPr>
          </a:p>
          <a:p>
            <a:pPr marL="288925" indent="-230188" defTabSz="535747" fontAlgn="base">
              <a:spcBef>
                <a:spcPts val="352"/>
              </a:spcBef>
              <a:spcAft>
                <a:spcPct val="0"/>
              </a:spcAft>
              <a:buClr>
                <a:srgbClr val="FFFF00"/>
              </a:buClr>
              <a:buSzPct val="125000"/>
              <a:buFont typeface="Wingdings" panose="05000000000000000000" pitchFamily="2" charset="2"/>
              <a:buChar char="§"/>
            </a:pPr>
            <a:r>
              <a:rPr lang="en-US" sz="2600" b="1" i="1" dirty="0">
                <a:solidFill>
                  <a:srgbClr val="FFFF00"/>
                </a:solidFill>
                <a:latin typeface="Cambria" panose="02040503050406030204" pitchFamily="18" charset="0"/>
                <a:ea typeface="Cambria" panose="02040503050406030204" pitchFamily="18" charset="0"/>
              </a:rPr>
              <a:t>“he will not go out from it anymore”</a:t>
            </a:r>
          </a:p>
          <a:p>
            <a:pPr marL="863148" lvl="1" indent="-461338" defTabSz="535747" fontAlgn="base">
              <a:spcBef>
                <a:spcPts val="352"/>
              </a:spcBef>
              <a:spcAft>
                <a:spcPct val="0"/>
              </a:spcAft>
              <a:buClr>
                <a:srgbClr val="FFFF00"/>
              </a:buClr>
              <a:buSzPct val="75000"/>
              <a:buFont typeface="Courier New" panose="02070309020205020404" pitchFamily="49" charset="0"/>
              <a:buChar char="o"/>
            </a:pPr>
            <a:r>
              <a:rPr lang="en-US" sz="2600" dirty="0">
                <a:solidFill>
                  <a:srgbClr val="FFFFFF"/>
                </a:solidFill>
                <a:latin typeface="Cambria" panose="02040503050406030204" pitchFamily="18" charset="0"/>
                <a:ea typeface="Cambria" panose="02040503050406030204" pitchFamily="18" charset="0"/>
                <a:cs typeface="Calibri Bold" charset="0"/>
                <a:sym typeface="Calibri Bold" charset="0"/>
              </a:rPr>
              <a:t>After earthquakes, citizens would flee and go out in the country and live in tents until safe to return</a:t>
            </a:r>
            <a:endParaRPr lang="en-US" sz="2600" b="1" i="1" dirty="0">
              <a:latin typeface="Cambria" panose="02040503050406030204" pitchFamily="18" charset="0"/>
              <a:ea typeface="Cambria" panose="02040503050406030204" pitchFamily="18" charset="0"/>
            </a:endParaRPr>
          </a:p>
          <a:p>
            <a:pPr marL="520248" indent="-461338" defTabSz="535747" fontAlgn="base">
              <a:spcBef>
                <a:spcPts val="352"/>
              </a:spcBef>
              <a:spcAft>
                <a:spcPct val="0"/>
              </a:spcAft>
              <a:buClr>
                <a:srgbClr val="FFCC66"/>
              </a:buClr>
              <a:buSzPct val="125000"/>
              <a:buFont typeface="Wingdings" panose="05000000000000000000" pitchFamily="2" charset="2"/>
              <a:buChar char="§"/>
            </a:pPr>
            <a:endParaRPr lang="en-US" sz="2900" b="1" i="1" u="sng" dirty="0">
              <a:latin typeface="Cambria" panose="02040503050406030204" pitchFamily="18" charset="0"/>
              <a:ea typeface="Cambria" panose="02040503050406030204" pitchFamily="18" charset="0"/>
            </a:endParaRPr>
          </a:p>
          <a:p>
            <a:pPr marL="58738" indent="0" defTabSz="535747" fontAlgn="base">
              <a:spcBef>
                <a:spcPts val="352"/>
              </a:spcBef>
              <a:spcAft>
                <a:spcPct val="0"/>
              </a:spcAft>
              <a:buClr>
                <a:srgbClr val="FFFF00"/>
              </a:buClr>
              <a:buSzPct val="125000"/>
              <a:buNone/>
            </a:pPr>
            <a:endParaRPr lang="en-US" sz="2400" dirty="0">
              <a:solidFill>
                <a:srgbClr val="FFFFFF"/>
              </a:solidFill>
              <a:latin typeface="Calibri Bold" charset="0"/>
              <a:ea typeface="ＭＳ Ｐゴシック" charset="0"/>
              <a:cs typeface="Calibri Bold" charset="0"/>
              <a:sym typeface="Calibri Bold" charset="0"/>
            </a:endParaRPr>
          </a:p>
        </p:txBody>
      </p:sp>
    </p:spTree>
    <p:extLst>
      <p:ext uri="{BB962C8B-B14F-4D97-AF65-F5344CB8AC3E}">
        <p14:creationId xmlns:p14="http://schemas.microsoft.com/office/powerpoint/2010/main" val="1346983259"/>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254050" y="72464"/>
            <a:ext cx="7886700" cy="540387"/>
          </a:xfrm>
        </p:spPr>
        <p:txBody>
          <a:bodyPr>
            <a:normAutofit/>
          </a:bodyPr>
          <a:lstStyle/>
          <a:p>
            <a:r>
              <a:rPr lang="en-US" sz="2400" b="1" i="1" dirty="0">
                <a:solidFill>
                  <a:srgbClr val="FFFF00"/>
                </a:solidFill>
                <a:latin typeface="Cambria" panose="02040503050406030204" pitchFamily="18" charset="0"/>
                <a:ea typeface="Cambria" panose="02040503050406030204" pitchFamily="18" charset="0"/>
              </a:rPr>
              <a:t>The Lord’s Promises</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197246" y="612851"/>
            <a:ext cx="8749505" cy="5120661"/>
          </a:xfrm>
        </p:spPr>
        <p:txBody>
          <a:bodyPr>
            <a:normAutofit/>
          </a:bodyPr>
          <a:lstStyle/>
          <a:p>
            <a:pPr marL="280988" indent="-222250" defTabSz="535747" fontAlgn="base">
              <a:spcBef>
                <a:spcPts val="352"/>
              </a:spcBef>
              <a:spcAft>
                <a:spcPct val="0"/>
              </a:spcAft>
              <a:buClr>
                <a:srgbClr val="FFFF00"/>
              </a:buClr>
              <a:buSzPct val="125000"/>
              <a:buFont typeface="Wingdings" panose="05000000000000000000" pitchFamily="2" charset="2"/>
              <a:buChar char="§"/>
            </a:pPr>
            <a:r>
              <a:rPr lang="ja-JP" altLang="en-US" sz="2400" b="1" i="1" dirty="0">
                <a:solidFill>
                  <a:srgbClr val="FFFF00"/>
                </a:solidFill>
                <a:latin typeface="Cambria" panose="02040503050406030204" pitchFamily="18" charset="0"/>
                <a:ea typeface="ＭＳ Ｐゴシック" charset="0"/>
                <a:cs typeface="Constantia Bold" charset="0"/>
                <a:sym typeface="Constantia Bold" charset="0"/>
              </a:rPr>
              <a:t>“</a:t>
            </a:r>
            <a:r>
              <a:rPr lang="en-US" sz="2400" b="1" i="1" dirty="0">
                <a:solidFill>
                  <a:srgbClr val="FFFF00"/>
                </a:solidFill>
                <a:latin typeface="Cambria" panose="02040503050406030204" pitchFamily="18" charset="0"/>
                <a:ea typeface="Cambria" panose="02040503050406030204" pitchFamily="18" charset="0"/>
                <a:cs typeface="Constantia Bold" charset="0"/>
                <a:sym typeface="Constantia Bold" charset="0"/>
              </a:rPr>
              <a:t>I will write on him the name of My God and the name of the city of My God, the new Jerusalem, which comes down out of heaven from My God, and My new name</a:t>
            </a:r>
            <a:r>
              <a:rPr lang="ja-JP" altLang="en-US" sz="2400" b="1" i="1" dirty="0">
                <a:solidFill>
                  <a:srgbClr val="FFFF00"/>
                </a:solidFill>
                <a:latin typeface="Cambria" panose="02040503050406030204" pitchFamily="18" charset="0"/>
                <a:ea typeface="ＭＳ Ｐゴシック" charset="0"/>
                <a:cs typeface="Constantia Bold" charset="0"/>
                <a:sym typeface="Constantia Bold" charset="0"/>
              </a:rPr>
              <a:t>”</a:t>
            </a:r>
            <a:r>
              <a:rPr lang="en-US" sz="2400" b="1" i="1" dirty="0">
                <a:solidFill>
                  <a:srgbClr val="FFFF00"/>
                </a:solidFill>
                <a:latin typeface="Cambria" panose="02040503050406030204" pitchFamily="18" charset="0"/>
                <a:ea typeface="Cambria" panose="02040503050406030204" pitchFamily="18" charset="0"/>
                <a:cs typeface="Constantia Bold" charset="0"/>
                <a:sym typeface="Constantia Bold" charset="0"/>
              </a:rPr>
              <a:t> </a:t>
            </a:r>
          </a:p>
          <a:p>
            <a:pPr marL="58738" indent="0" defTabSz="535747" fontAlgn="base">
              <a:spcBef>
                <a:spcPts val="352"/>
              </a:spcBef>
              <a:spcAft>
                <a:spcPct val="0"/>
              </a:spcAft>
              <a:buClr>
                <a:srgbClr val="FFFF00"/>
              </a:buClr>
              <a:buSzPct val="125000"/>
              <a:buNone/>
            </a:pPr>
            <a:endParaRPr lang="en-US" sz="2400" dirty="0">
              <a:solidFill>
                <a:srgbClr val="FFFF00"/>
              </a:solidFill>
              <a:latin typeface="Cambria" panose="02040503050406030204" pitchFamily="18" charset="0"/>
              <a:ea typeface="Cambria" panose="02040503050406030204" pitchFamily="18" charset="0"/>
              <a:cs typeface="Constantia Italic" charset="0"/>
              <a:sym typeface="Constantia Italic" charset="0"/>
            </a:endParaRPr>
          </a:p>
          <a:p>
            <a:pPr marL="739775" lvl="1" indent="-338138" defTabSz="535747" fontAlgn="base">
              <a:spcBef>
                <a:spcPts val="352"/>
              </a:spcBef>
              <a:spcAft>
                <a:spcPts val="1200"/>
              </a:spcAft>
              <a:buClr>
                <a:srgbClr val="FFFF00"/>
              </a:buClr>
              <a:buSzPct val="75000"/>
              <a:buFont typeface="Courier New" panose="02070309020205020404" pitchFamily="49" charset="0"/>
              <a:buChar char="o"/>
            </a:pPr>
            <a:r>
              <a:rPr lang="en-US" sz="2400" dirty="0">
                <a:solidFill>
                  <a:srgbClr val="FFFFFF"/>
                </a:solidFill>
                <a:latin typeface="Cambria" panose="02040503050406030204" pitchFamily="18" charset="0"/>
                <a:ea typeface="Cambria" panose="02040503050406030204" pitchFamily="18" charset="0"/>
                <a:cs typeface="Constantia Bold" charset="0"/>
                <a:sym typeface="Constantia Bold" charset="0"/>
              </a:rPr>
              <a:t>Philadelphia had been renamed several times.  </a:t>
            </a:r>
          </a:p>
          <a:p>
            <a:pPr marL="739775" lvl="1" indent="-338138" defTabSz="535747" fontAlgn="base">
              <a:spcBef>
                <a:spcPts val="352"/>
              </a:spcBef>
              <a:spcAft>
                <a:spcPts val="1200"/>
              </a:spcAft>
              <a:buClr>
                <a:srgbClr val="FFFF00"/>
              </a:buClr>
              <a:buSzPct val="75000"/>
              <a:buFont typeface="Courier New" panose="02070309020205020404" pitchFamily="49" charset="0"/>
              <a:buChar char="o"/>
            </a:pPr>
            <a:r>
              <a:rPr lang="en-US" sz="2400" dirty="0">
                <a:solidFill>
                  <a:srgbClr val="FFFFFF"/>
                </a:solidFill>
                <a:latin typeface="Cambria" panose="02040503050406030204" pitchFamily="18" charset="0"/>
                <a:ea typeface="Cambria" panose="02040503050406030204" pitchFamily="18" charset="0"/>
                <a:cs typeface="Constantia Bold" charset="0"/>
                <a:sym typeface="Constantia Bold" charset="0"/>
              </a:rPr>
              <a:t>Pillars (Christians) in God’s temple will have the name of “My God” written on them…</a:t>
            </a:r>
          </a:p>
          <a:p>
            <a:pPr marL="739775" lvl="1" indent="-338138" defTabSz="535747" fontAlgn="base">
              <a:spcBef>
                <a:spcPts val="352"/>
              </a:spcBef>
              <a:spcAft>
                <a:spcPts val="1200"/>
              </a:spcAft>
              <a:buClr>
                <a:srgbClr val="FFFF00"/>
              </a:buClr>
              <a:buSzPct val="75000"/>
              <a:buFont typeface="Courier New" panose="02070309020205020404" pitchFamily="49" charset="0"/>
              <a:buChar char="o"/>
            </a:pPr>
            <a:r>
              <a:rPr lang="en-US" sz="2400" dirty="0">
                <a:solidFill>
                  <a:srgbClr val="FFFFFF"/>
                </a:solidFill>
                <a:latin typeface="Cambria" panose="02040503050406030204" pitchFamily="18" charset="0"/>
                <a:ea typeface="Cambria" panose="02040503050406030204" pitchFamily="18" charset="0"/>
                <a:cs typeface="Constantia Bold" charset="0"/>
                <a:sym typeface="Constantia Bold" charset="0"/>
              </a:rPr>
              <a:t>Names tied to Jesus’ identity indicating our b</a:t>
            </a:r>
            <a:r>
              <a:rPr lang="en-US" sz="2400" dirty="0">
                <a:solidFill>
                  <a:srgbClr val="FFFFFF"/>
                </a:solidFill>
                <a:latin typeface="Cambria" panose="02040503050406030204" pitchFamily="18" charset="0"/>
                <a:ea typeface="Cambria" panose="02040503050406030204" pitchFamily="18" charset="0"/>
                <a:cs typeface="Constantia" charset="0"/>
                <a:sym typeface="Constantia" charset="0"/>
              </a:rPr>
              <a:t>elonging to the Lord, - (Rev 14:1);  Permanent citizens of the city of God (Heb 12:22; Rev. 21:2-5)   </a:t>
            </a:r>
          </a:p>
        </p:txBody>
      </p:sp>
    </p:spTree>
    <p:extLst>
      <p:ext uri="{BB962C8B-B14F-4D97-AF65-F5344CB8AC3E}">
        <p14:creationId xmlns:p14="http://schemas.microsoft.com/office/powerpoint/2010/main" val="984999052"/>
      </p:ext>
    </p:extLst>
  </p:cSld>
  <p:clrMapOvr>
    <a:masterClrMapping/>
  </p:clrMapOvr>
  <p:transition spd="med">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278793" y="47812"/>
            <a:ext cx="7886700" cy="377654"/>
          </a:xfrm>
        </p:spPr>
        <p:txBody>
          <a:bodyPr>
            <a:normAutofit fontScale="90000"/>
          </a:bodyPr>
          <a:lstStyle/>
          <a:p>
            <a:r>
              <a:rPr lang="en-US" sz="2800" b="1" i="1" u="sng" dirty="0">
                <a:solidFill>
                  <a:srgbClr val="FFFF00"/>
                </a:solidFill>
                <a:latin typeface="Cambria" panose="02040503050406030204" pitchFamily="18" charset="0"/>
                <a:ea typeface="Cambria" panose="02040503050406030204" pitchFamily="18" charset="0"/>
              </a:rPr>
              <a:t>The Exhortation</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92989" y="451272"/>
            <a:ext cx="8924887" cy="5263728"/>
          </a:xfrm>
        </p:spPr>
        <p:txBody>
          <a:bodyPr>
            <a:noAutofit/>
          </a:bodyPr>
          <a:lstStyle/>
          <a:p>
            <a:pPr marL="0" indent="0" algn="l">
              <a:buNone/>
            </a:pPr>
            <a:r>
              <a:rPr lang="en-US" sz="2100" b="1" i="0" baseline="30000" dirty="0">
                <a:effectLst/>
                <a:latin typeface="Cambria" panose="02040503050406030204" pitchFamily="18" charset="0"/>
                <a:ea typeface="Cambria" panose="02040503050406030204" pitchFamily="18" charset="0"/>
              </a:rPr>
              <a:t>7 </a:t>
            </a:r>
            <a:r>
              <a:rPr lang="en-US" sz="2100" b="0" i="0" dirty="0">
                <a:effectLst/>
                <a:latin typeface="Cambria" panose="02040503050406030204" pitchFamily="18" charset="0"/>
                <a:ea typeface="Cambria" panose="02040503050406030204" pitchFamily="18" charset="0"/>
              </a:rPr>
              <a:t>“And to the angel of the church in Philadelphia write:</a:t>
            </a:r>
          </a:p>
          <a:p>
            <a:pPr marL="0" indent="0" algn="l">
              <a:buNone/>
            </a:pPr>
            <a:r>
              <a:rPr lang="en-US" sz="2100" b="0" i="0" dirty="0">
                <a:effectLst/>
                <a:latin typeface="Cambria" panose="02040503050406030204" pitchFamily="18" charset="0"/>
                <a:ea typeface="Cambria" panose="02040503050406030204" pitchFamily="18" charset="0"/>
              </a:rPr>
              <a:t>He who is holy, who is true, who has the key of David, who opens and no one will shut, and who shuts and no one opens, says this:</a:t>
            </a:r>
          </a:p>
          <a:p>
            <a:pPr marL="0" indent="0" algn="l">
              <a:buNone/>
            </a:pPr>
            <a:r>
              <a:rPr lang="en-US" sz="2100" b="1" i="0" baseline="30000" dirty="0">
                <a:effectLst/>
                <a:latin typeface="Cambria" panose="02040503050406030204" pitchFamily="18" charset="0"/>
                <a:ea typeface="Cambria" panose="02040503050406030204" pitchFamily="18" charset="0"/>
              </a:rPr>
              <a:t>8 </a:t>
            </a:r>
            <a:r>
              <a:rPr lang="en-US" sz="2100" b="0" i="0" dirty="0">
                <a:effectLst/>
                <a:latin typeface="Cambria" panose="02040503050406030204" pitchFamily="18" charset="0"/>
                <a:ea typeface="Cambria" panose="02040503050406030204" pitchFamily="18" charset="0"/>
              </a:rPr>
              <a:t>‘I know your deeds. Behold, I have put before you an open door which no one can shut, because you have a little power, and have kept My word, and have not denied My name. </a:t>
            </a:r>
            <a:r>
              <a:rPr lang="en-US" sz="2100" b="1" i="0" baseline="30000" dirty="0">
                <a:effectLst/>
                <a:latin typeface="Cambria" panose="02040503050406030204" pitchFamily="18" charset="0"/>
                <a:ea typeface="Cambria" panose="02040503050406030204" pitchFamily="18" charset="0"/>
              </a:rPr>
              <a:t>9 </a:t>
            </a:r>
            <a:r>
              <a:rPr lang="en-US" sz="2100" b="0" i="0" dirty="0">
                <a:effectLst/>
                <a:latin typeface="Cambria" panose="02040503050406030204" pitchFamily="18" charset="0"/>
                <a:ea typeface="Cambria" panose="02040503050406030204" pitchFamily="18" charset="0"/>
              </a:rPr>
              <a:t>Behold, I will cause </a:t>
            </a:r>
            <a:r>
              <a:rPr lang="en-US" sz="2100" b="0" i="1" dirty="0">
                <a:effectLst/>
                <a:latin typeface="Cambria" panose="02040503050406030204" pitchFamily="18" charset="0"/>
                <a:ea typeface="Cambria" panose="02040503050406030204" pitchFamily="18" charset="0"/>
              </a:rPr>
              <a:t>those</a:t>
            </a:r>
            <a:r>
              <a:rPr lang="en-US" sz="2100" b="0" i="0" dirty="0">
                <a:effectLst/>
                <a:latin typeface="Cambria" panose="02040503050406030204" pitchFamily="18" charset="0"/>
                <a:ea typeface="Cambria" panose="02040503050406030204" pitchFamily="18" charset="0"/>
              </a:rPr>
              <a:t> of the synagogue of Satan, who say that they are Jews and are not, but lie—I will make them come and bow down at your feet, and </a:t>
            </a:r>
            <a:r>
              <a:rPr lang="en-US" sz="2100" b="0" i="1" dirty="0">
                <a:effectLst/>
                <a:latin typeface="Cambria" panose="02040503050406030204" pitchFamily="18" charset="0"/>
                <a:ea typeface="Cambria" panose="02040503050406030204" pitchFamily="18" charset="0"/>
              </a:rPr>
              <a:t>make them</a:t>
            </a:r>
            <a:r>
              <a:rPr lang="en-US" sz="2100" b="0" i="0" dirty="0">
                <a:effectLst/>
                <a:latin typeface="Cambria" panose="02040503050406030204" pitchFamily="18" charset="0"/>
                <a:ea typeface="Cambria" panose="02040503050406030204" pitchFamily="18" charset="0"/>
              </a:rPr>
              <a:t> know that I have loved you. </a:t>
            </a:r>
            <a:r>
              <a:rPr lang="en-US" sz="2100" b="1" i="0" baseline="30000" dirty="0">
                <a:effectLst/>
                <a:latin typeface="Cambria" panose="02040503050406030204" pitchFamily="18" charset="0"/>
                <a:ea typeface="Cambria" panose="02040503050406030204" pitchFamily="18" charset="0"/>
              </a:rPr>
              <a:t>10 </a:t>
            </a:r>
            <a:r>
              <a:rPr lang="en-US" sz="2100" b="0" i="0" dirty="0">
                <a:effectLst/>
                <a:latin typeface="Cambria" panose="02040503050406030204" pitchFamily="18" charset="0"/>
                <a:ea typeface="Cambria" panose="02040503050406030204" pitchFamily="18" charset="0"/>
              </a:rPr>
              <a:t>Because you have kept the word of My perseverance, I also will keep you from the hour of testing, that </a:t>
            </a:r>
            <a:r>
              <a:rPr lang="en-US" sz="2100" b="0" i="1" dirty="0">
                <a:effectLst/>
                <a:latin typeface="Cambria" panose="02040503050406030204" pitchFamily="18" charset="0"/>
                <a:ea typeface="Cambria" panose="02040503050406030204" pitchFamily="18" charset="0"/>
              </a:rPr>
              <a:t>hour</a:t>
            </a:r>
            <a:r>
              <a:rPr lang="en-US" sz="2100" b="0" i="0" dirty="0">
                <a:effectLst/>
                <a:latin typeface="Cambria" panose="02040503050406030204" pitchFamily="18" charset="0"/>
                <a:ea typeface="Cambria" panose="02040503050406030204" pitchFamily="18" charset="0"/>
              </a:rPr>
              <a:t> which is about to come upon the whole world, to test those who dwell on the earth. </a:t>
            </a:r>
            <a:r>
              <a:rPr lang="en-US" sz="2100" b="1" i="0" baseline="30000" dirty="0">
                <a:effectLst/>
                <a:latin typeface="Cambria" panose="02040503050406030204" pitchFamily="18" charset="0"/>
                <a:ea typeface="Cambria" panose="02040503050406030204" pitchFamily="18" charset="0"/>
              </a:rPr>
              <a:t>11 </a:t>
            </a:r>
            <a:r>
              <a:rPr lang="en-US" sz="2100" b="0" i="0" dirty="0">
                <a:effectLst/>
                <a:latin typeface="Cambria" panose="02040503050406030204" pitchFamily="18" charset="0"/>
                <a:ea typeface="Cambria" panose="02040503050406030204" pitchFamily="18" charset="0"/>
              </a:rPr>
              <a:t>I am coming quickly; hold fast what you have, so that no one will take your crown. </a:t>
            </a:r>
            <a:r>
              <a:rPr lang="en-US" sz="2100" b="1" i="0" baseline="30000" dirty="0">
                <a:effectLst/>
                <a:latin typeface="Cambria" panose="02040503050406030204" pitchFamily="18" charset="0"/>
                <a:ea typeface="Cambria" panose="02040503050406030204" pitchFamily="18" charset="0"/>
              </a:rPr>
              <a:t>12 </a:t>
            </a:r>
            <a:r>
              <a:rPr lang="en-US" sz="2100" b="0" i="0" dirty="0">
                <a:effectLst/>
                <a:latin typeface="Cambria" panose="02040503050406030204" pitchFamily="18" charset="0"/>
                <a:ea typeface="Cambria" panose="02040503050406030204" pitchFamily="18" charset="0"/>
              </a:rPr>
              <a:t>He who overcomes, I will make him a pillar in the temple of My God, and he will not go out from it anymore; and I will write on him the name of My God, and the name of the city of My God, the new Jerusalem, which comes down out of heaven from My God, and My new name. </a:t>
            </a:r>
            <a:r>
              <a:rPr lang="en-US" sz="2100" b="1" i="0" baseline="30000" dirty="0">
                <a:effectLst/>
                <a:latin typeface="Cambria" panose="02040503050406030204" pitchFamily="18" charset="0"/>
                <a:ea typeface="Cambria" panose="02040503050406030204" pitchFamily="18" charset="0"/>
              </a:rPr>
              <a:t>13 </a:t>
            </a:r>
            <a:r>
              <a:rPr lang="en-US" sz="2100" b="0" i="0" dirty="0">
                <a:effectLst/>
                <a:latin typeface="Cambria" panose="02040503050406030204" pitchFamily="18" charset="0"/>
                <a:ea typeface="Cambria" panose="02040503050406030204" pitchFamily="18" charset="0"/>
              </a:rPr>
              <a:t>He who has an ear, let him hear what the Spirit says to the churches.’</a:t>
            </a:r>
          </a:p>
          <a:p>
            <a:pPr marL="0" indent="0" algn="l">
              <a:buNone/>
            </a:pPr>
            <a:br>
              <a:rPr lang="en-US" sz="2100" b="0" i="0" dirty="0">
                <a:effectLst/>
                <a:latin typeface="Cambria" panose="02040503050406030204" pitchFamily="18" charset="0"/>
                <a:ea typeface="Cambria" panose="02040503050406030204" pitchFamily="18" charset="0"/>
              </a:rPr>
            </a:br>
            <a:endParaRPr lang="en-US" sz="2100" dirty="0">
              <a:effectLst>
                <a:outerShdw blurRad="38100" dist="38100" dir="2700000" algn="tl">
                  <a:srgbClr val="000000"/>
                </a:outerShdw>
              </a:effectLst>
              <a:latin typeface="Cambria" panose="02040503050406030204" pitchFamily="18" charset="0"/>
              <a:ea typeface="Cambria" panose="02040503050406030204" pitchFamily="18" charset="0"/>
              <a:cs typeface="Calibri Bold" charset="0"/>
              <a:sym typeface="Calibri Bold" charset="0"/>
            </a:endParaRPr>
          </a:p>
          <a:p>
            <a:endParaRPr lang="en-US" sz="2100"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D42D65C1-1F1F-45F2-B2EE-D9EFC8544E8C}"/>
              </a:ext>
            </a:extLst>
          </p:cNvPr>
          <p:cNvCxnSpPr>
            <a:cxnSpLocks/>
          </p:cNvCxnSpPr>
          <p:nvPr/>
        </p:nvCxnSpPr>
        <p:spPr>
          <a:xfrm>
            <a:off x="1143000" y="4130744"/>
            <a:ext cx="67818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713134"/>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253388" y="37303"/>
            <a:ext cx="7886700" cy="540387"/>
          </a:xfrm>
        </p:spPr>
        <p:txBody>
          <a:bodyPr>
            <a:normAutofit/>
          </a:bodyPr>
          <a:lstStyle/>
          <a:p>
            <a:r>
              <a:rPr lang="en-US" sz="2800" dirty="0">
                <a:solidFill>
                  <a:srgbClr val="FFFF00"/>
                </a:solidFill>
                <a:latin typeface="Cambria" panose="02040503050406030204" pitchFamily="18" charset="0"/>
                <a:ea typeface="Cambria" panose="02040503050406030204" pitchFamily="18" charset="0"/>
              </a:rPr>
              <a:t>The Exhortation</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82062" y="667193"/>
            <a:ext cx="8930202" cy="5115842"/>
          </a:xfrm>
        </p:spPr>
        <p:txBody>
          <a:bodyPr>
            <a:noAutofit/>
          </a:bodyPr>
          <a:lstStyle/>
          <a:p>
            <a:pPr defTabSz="535747" fontAlgn="base">
              <a:spcBef>
                <a:spcPts val="937"/>
              </a:spcBef>
              <a:spcAft>
                <a:spcPct val="0"/>
              </a:spcAft>
              <a:buClr>
                <a:srgbClr val="FFFF00"/>
              </a:buClr>
              <a:buSzPct val="125000"/>
              <a:buFont typeface="Wingdings" panose="05000000000000000000" pitchFamily="2" charset="2"/>
              <a:buChar char="§"/>
            </a:pPr>
            <a:r>
              <a:rPr lang="ja-JP" altLang="en-US" sz="2200" i="1" dirty="0">
                <a:solidFill>
                  <a:srgbClr val="FFFF00"/>
                </a:solidFill>
                <a:latin typeface="Cambria" panose="02040503050406030204" pitchFamily="18" charset="0"/>
                <a:ea typeface="ＭＳ Ｐゴシック" charset="0"/>
                <a:cs typeface="Constantia Bold" charset="0"/>
                <a:sym typeface="Constantia Bold" charset="0"/>
              </a:rPr>
              <a:t>“</a:t>
            </a:r>
            <a:r>
              <a:rPr lang="en-US" altLang="ja-JP" sz="2200" i="1" dirty="0">
                <a:solidFill>
                  <a:srgbClr val="FFFF00"/>
                </a:solidFill>
                <a:latin typeface="Cambria" panose="02040503050406030204" pitchFamily="18" charset="0"/>
                <a:ea typeface="Cambria" panose="02040503050406030204" pitchFamily="18" charset="0"/>
                <a:cs typeface="Constantia Bold" charset="0"/>
                <a:sym typeface="Constantia Bold" charset="0"/>
              </a:rPr>
              <a:t>h</a:t>
            </a:r>
            <a:r>
              <a:rPr lang="en-US" sz="2200" i="1" dirty="0">
                <a:solidFill>
                  <a:srgbClr val="FFFF00"/>
                </a:solidFill>
                <a:latin typeface="Cambria" panose="02040503050406030204" pitchFamily="18" charset="0"/>
                <a:ea typeface="Cambria" panose="02040503050406030204" pitchFamily="18" charset="0"/>
                <a:cs typeface="Constantia Bold" charset="0"/>
                <a:sym typeface="Constantia Bold" charset="0"/>
              </a:rPr>
              <a:t>old fast what you have</a:t>
            </a:r>
            <a:r>
              <a:rPr lang="ja-JP" altLang="en-US" sz="2200" i="1" dirty="0">
                <a:solidFill>
                  <a:srgbClr val="FFFF00"/>
                </a:solidFill>
                <a:latin typeface="Cambria" panose="02040503050406030204" pitchFamily="18" charset="0"/>
                <a:ea typeface="ＭＳ Ｐゴシック" charset="0"/>
                <a:cs typeface="Constantia Bold" charset="0"/>
                <a:sym typeface="Constantia Bold" charset="0"/>
              </a:rPr>
              <a:t>”</a:t>
            </a:r>
            <a:r>
              <a:rPr lang="en-US" sz="2200" i="1" dirty="0">
                <a:solidFill>
                  <a:srgbClr val="FFFF00"/>
                </a:solidFill>
                <a:latin typeface="Cambria" panose="02040503050406030204" pitchFamily="18" charset="0"/>
                <a:ea typeface="Cambria" panose="02040503050406030204" pitchFamily="18" charset="0"/>
                <a:cs typeface="Constantia Bold" charset="0"/>
                <a:sym typeface="Constantia Bold" charset="0"/>
              </a:rPr>
              <a:t> </a:t>
            </a:r>
          </a:p>
          <a:p>
            <a:pPr marL="863148" lvl="1" indent="-461338" defTabSz="535747" fontAlgn="base">
              <a:spcBef>
                <a:spcPts val="352"/>
              </a:spcBef>
              <a:spcAft>
                <a:spcPct val="0"/>
              </a:spcAft>
              <a:buClr>
                <a:srgbClr val="FFFF00"/>
              </a:buClr>
              <a:buSzPct val="75000"/>
              <a:buFont typeface="Courier New" panose="02070309020205020404" pitchFamily="49" charset="0"/>
              <a:buChar char="o"/>
            </a:pPr>
            <a:r>
              <a:rPr lang="en-US" sz="2200" dirty="0">
                <a:latin typeface="Cambria" panose="02040503050406030204" pitchFamily="18" charset="0"/>
                <a:ea typeface="Cambria" panose="02040503050406030204" pitchFamily="18" charset="0"/>
              </a:rPr>
              <a:t>They had trust in the holy and true one, salvation, His Word,  steadfast endurance and assuring promises and an open door. </a:t>
            </a:r>
          </a:p>
          <a:p>
            <a:pPr marL="401810" lvl="1" indent="0" defTabSz="535747" fontAlgn="base">
              <a:spcBef>
                <a:spcPts val="352"/>
              </a:spcBef>
              <a:spcAft>
                <a:spcPct val="0"/>
              </a:spcAft>
              <a:buClr>
                <a:srgbClr val="FFFF00"/>
              </a:buClr>
              <a:buSzPct val="125000"/>
              <a:buNone/>
            </a:pPr>
            <a:endParaRPr lang="en-US" sz="2200" dirty="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cs typeface="Constantia" charset="0"/>
              <a:sym typeface="Constantia" charset="0"/>
            </a:endParaRPr>
          </a:p>
          <a:p>
            <a:pPr marL="520248" indent="-461338" defTabSz="535747" fontAlgn="base">
              <a:spcBef>
                <a:spcPts val="352"/>
              </a:spcBef>
              <a:spcAft>
                <a:spcPct val="0"/>
              </a:spcAft>
              <a:buClr>
                <a:srgbClr val="FFFF00"/>
              </a:buClr>
              <a:buSzPct val="125000"/>
              <a:buFont typeface="Wingdings" panose="05000000000000000000" pitchFamily="2" charset="2"/>
              <a:buChar char="§"/>
            </a:pPr>
            <a:r>
              <a:rPr lang="en-US" sz="2200" i="1" dirty="0">
                <a:solidFill>
                  <a:srgbClr val="FFFF00"/>
                </a:solidFill>
                <a:latin typeface="Cambria" panose="02040503050406030204" pitchFamily="18" charset="0"/>
                <a:ea typeface="Cambria" panose="02040503050406030204" pitchFamily="18" charset="0"/>
                <a:cs typeface="Constantia" charset="0"/>
                <a:sym typeface="Constantia" charset="0"/>
              </a:rPr>
              <a:t>“so that no one will take your crown”</a:t>
            </a:r>
          </a:p>
          <a:p>
            <a:pPr marL="863148" lvl="1" indent="-461338" defTabSz="535747" fontAlgn="base">
              <a:spcBef>
                <a:spcPts val="352"/>
              </a:spcBef>
              <a:spcAft>
                <a:spcPts val="600"/>
              </a:spcAft>
              <a:buClr>
                <a:srgbClr val="FFFF00"/>
              </a:buClr>
              <a:buSzPct val="75000"/>
              <a:buFont typeface="Courier New" panose="02070309020205020404" pitchFamily="49" charset="0"/>
              <a:buChar char="o"/>
            </a:pPr>
            <a:r>
              <a:rPr lang="en-US" sz="2200" dirty="0">
                <a:solidFill>
                  <a:srgbClr val="FFFFFF"/>
                </a:solidFill>
                <a:latin typeface="Cambria" panose="02040503050406030204" pitchFamily="18" charset="0"/>
                <a:ea typeface="Cambria" panose="02040503050406030204" pitchFamily="18" charset="0"/>
                <a:cs typeface="Constantia" charset="0"/>
                <a:sym typeface="Constantia" charset="0"/>
              </a:rPr>
              <a:t>Crowns communicate royalty &amp; victory</a:t>
            </a:r>
          </a:p>
          <a:p>
            <a:pPr marL="863148" lvl="1" indent="-461338" defTabSz="535747" fontAlgn="base">
              <a:spcBef>
                <a:spcPts val="352"/>
              </a:spcBef>
              <a:spcAft>
                <a:spcPts val="600"/>
              </a:spcAft>
              <a:buClr>
                <a:srgbClr val="FFFF00"/>
              </a:buClr>
              <a:buSzPct val="75000"/>
              <a:buFont typeface="Wingdings" panose="05000000000000000000" pitchFamily="2" charset="2"/>
              <a:buChar char="v"/>
            </a:pPr>
            <a:r>
              <a:rPr lang="en-US" sz="2200" dirty="0">
                <a:latin typeface="Cambria" panose="02040503050406030204" pitchFamily="18" charset="0"/>
                <a:ea typeface="Cambria" panose="02040503050406030204" pitchFamily="18" charset="0"/>
              </a:rPr>
              <a:t>How much is a crown from God worth? How much effort t</a:t>
            </a:r>
            <a:r>
              <a:rPr lang="en-US" sz="2200" dirty="0">
                <a:solidFill>
                  <a:srgbClr val="FFFFFF"/>
                </a:solidFill>
                <a:latin typeface="Cambria" panose="02040503050406030204" pitchFamily="18" charset="0"/>
                <a:ea typeface="Cambria" panose="02040503050406030204" pitchFamily="18" charset="0"/>
                <a:cs typeface="Constantia" charset="0"/>
                <a:sym typeface="Constantia" charset="0"/>
              </a:rPr>
              <a:t>o obtain this incorruptible crown? (I Cor 9:25)</a:t>
            </a:r>
          </a:p>
          <a:p>
            <a:pPr marL="863148" lvl="1" indent="-461338" defTabSz="535747" fontAlgn="base">
              <a:spcBef>
                <a:spcPts val="352"/>
              </a:spcBef>
              <a:spcAft>
                <a:spcPts val="600"/>
              </a:spcAft>
              <a:buClr>
                <a:srgbClr val="FFFF00"/>
              </a:buClr>
              <a:buSzPct val="75000"/>
              <a:buFont typeface="Wingdings" panose="05000000000000000000" pitchFamily="2" charset="2"/>
              <a:buChar char="v"/>
            </a:pPr>
            <a:r>
              <a:rPr lang="en-US" sz="2200" dirty="0">
                <a:solidFill>
                  <a:srgbClr val="FFFFFF"/>
                </a:solidFill>
                <a:latin typeface="Cambria" panose="02040503050406030204" pitchFamily="18" charset="0"/>
                <a:ea typeface="Cambria" panose="02040503050406030204" pitchFamily="18" charset="0"/>
                <a:cs typeface="Constantia" charset="0"/>
                <a:sym typeface="Constantia" charset="0"/>
              </a:rPr>
              <a:t>Even the strongest Christians must be on guard of the danger of falling away. (Col 1:23;  1 Cor. 10:12; 15:58; Gal 5:1-6)</a:t>
            </a:r>
          </a:p>
          <a:p>
            <a:pPr marL="863148" lvl="1" indent="-461338" defTabSz="535747" fontAlgn="base">
              <a:spcBef>
                <a:spcPts val="352"/>
              </a:spcBef>
              <a:spcAft>
                <a:spcPts val="600"/>
              </a:spcAft>
              <a:buClr>
                <a:srgbClr val="FFFF00"/>
              </a:buClr>
              <a:buSzPct val="75000"/>
              <a:buFont typeface="Wingdings" panose="05000000000000000000" pitchFamily="2" charset="2"/>
              <a:buChar char="v"/>
            </a:pPr>
            <a:r>
              <a:rPr lang="en-US" sz="2200" dirty="0">
                <a:solidFill>
                  <a:srgbClr val="FFFFFF"/>
                </a:solidFill>
                <a:latin typeface="Cambria" panose="02040503050406030204" pitchFamily="18" charset="0"/>
                <a:ea typeface="Cambria" panose="02040503050406030204" pitchFamily="18" charset="0"/>
                <a:cs typeface="Calibri Bold" charset="0"/>
                <a:sym typeface="Calibri Bold" charset="0"/>
              </a:rPr>
              <a:t>The crown may be forfeited by an individual who grows careless, complacent, self satisfied, overconfident, weary, fearful or who neglects opportunity and duty.</a:t>
            </a:r>
          </a:p>
        </p:txBody>
      </p:sp>
    </p:spTree>
    <p:extLst>
      <p:ext uri="{BB962C8B-B14F-4D97-AF65-F5344CB8AC3E}">
        <p14:creationId xmlns:p14="http://schemas.microsoft.com/office/powerpoint/2010/main" val="1441481781"/>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133185" y="61016"/>
            <a:ext cx="9098280" cy="431966"/>
          </a:xfrm>
        </p:spPr>
        <p:txBody>
          <a:bodyPr>
            <a:noAutofit/>
          </a:bodyPr>
          <a:lstStyle/>
          <a:p>
            <a:r>
              <a:rPr lang="en-US" sz="2400" i="1" dirty="0">
                <a:solidFill>
                  <a:srgbClr val="FFFF00"/>
                </a:solidFill>
                <a:latin typeface="Cambria" panose="02040503050406030204" pitchFamily="18" charset="0"/>
                <a:ea typeface="Cambria" panose="02040503050406030204" pitchFamily="18" charset="0"/>
              </a:rPr>
              <a:t>He who has an ear, let him hear what the Spirit says to the churches.</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22860" y="614408"/>
            <a:ext cx="9098280" cy="5114441"/>
          </a:xfrm>
        </p:spPr>
        <p:txBody>
          <a:bodyPr>
            <a:normAutofit lnSpcReduction="10000"/>
          </a:bodyPr>
          <a:lstStyle/>
          <a:p>
            <a:pPr marL="0" indent="0" defTabSz="535747" fontAlgn="base">
              <a:spcBef>
                <a:spcPts val="586"/>
              </a:spcBef>
              <a:spcAft>
                <a:spcPct val="0"/>
              </a:spcAft>
              <a:buClr>
                <a:schemeClr val="bg1"/>
              </a:buClr>
              <a:buSzPct val="100000"/>
              <a:buNone/>
            </a:pPr>
            <a:r>
              <a:rPr lang="en-US" sz="2600" dirty="0">
                <a:solidFill>
                  <a:srgbClr val="FFFFFF"/>
                </a:solidFill>
                <a:latin typeface="Cambria" panose="02040503050406030204" pitchFamily="18" charset="0"/>
                <a:ea typeface="Cambria" panose="02040503050406030204" pitchFamily="18" charset="0"/>
                <a:cs typeface="Calibri Bold" charset="0"/>
                <a:sym typeface="Calibri Bold" charset="0"/>
              </a:rPr>
              <a:t>Embry Hills church – </a:t>
            </a:r>
            <a:r>
              <a:rPr lang="en-US" sz="2600" i="1" dirty="0">
                <a:solidFill>
                  <a:srgbClr val="FFFF00"/>
                </a:solidFill>
                <a:latin typeface="Cambria" panose="02040503050406030204" pitchFamily="18" charset="0"/>
                <a:ea typeface="Cambria" panose="02040503050406030204" pitchFamily="18" charset="0"/>
                <a:cs typeface="Calibri Bold" charset="0"/>
                <a:sym typeface="Calibri Bold" charset="0"/>
              </a:rPr>
              <a:t>“hold fast what you have”</a:t>
            </a:r>
          </a:p>
          <a:p>
            <a:pPr marL="628650" lvl="1" indent="-285750" defTabSz="535747" fontAlgn="base">
              <a:spcBef>
                <a:spcPts val="586"/>
              </a:spcBef>
              <a:spcAft>
                <a:spcPct val="0"/>
              </a:spcAft>
              <a:buClr>
                <a:srgbClr val="FFFF00"/>
              </a:buClr>
              <a:buSzPct val="75000"/>
              <a:buFont typeface="Wingdings" panose="05000000000000000000" pitchFamily="2" charset="2"/>
              <a:buChar char="v"/>
            </a:pPr>
            <a:r>
              <a:rPr lang="en-US" sz="2600" dirty="0">
                <a:latin typeface="Cambria" panose="02040503050406030204" pitchFamily="18" charset="0"/>
                <a:ea typeface="Cambria" panose="02040503050406030204" pitchFamily="18" charset="0"/>
              </a:rPr>
              <a:t>Trust in the Holy, True and Sovereign Lord</a:t>
            </a:r>
          </a:p>
          <a:p>
            <a:pPr marL="628650" lvl="1" indent="-285750" defTabSz="535747" fontAlgn="base">
              <a:spcBef>
                <a:spcPts val="586"/>
              </a:spcBef>
              <a:spcAft>
                <a:spcPct val="0"/>
              </a:spcAft>
              <a:buClr>
                <a:srgbClr val="FFFF00"/>
              </a:buClr>
              <a:buSzPct val="75000"/>
              <a:buFont typeface="Wingdings" panose="05000000000000000000" pitchFamily="2" charset="2"/>
              <a:buChar char="v"/>
            </a:pPr>
            <a:r>
              <a:rPr lang="en-US" sz="2600" dirty="0">
                <a:solidFill>
                  <a:srgbClr val="FFFFFF"/>
                </a:solidFill>
                <a:latin typeface="Cambria" panose="02040503050406030204" pitchFamily="18" charset="0"/>
                <a:ea typeface="Cambria" panose="02040503050406030204" pitchFamily="18" charset="0"/>
                <a:cs typeface="Calibri Bold" charset="0"/>
                <a:sym typeface="Calibri Bold" charset="0"/>
              </a:rPr>
              <a:t>Reliance on God’s power and not our “little strength” </a:t>
            </a:r>
            <a:endParaRPr lang="en-US" sz="2600" dirty="0">
              <a:latin typeface="Cambria" panose="02040503050406030204" pitchFamily="18" charset="0"/>
              <a:ea typeface="Cambria" panose="02040503050406030204" pitchFamily="18" charset="0"/>
            </a:endParaRPr>
          </a:p>
          <a:p>
            <a:pPr marL="628650" lvl="1" indent="-285750" defTabSz="535747" fontAlgn="base">
              <a:spcBef>
                <a:spcPts val="586"/>
              </a:spcBef>
              <a:spcAft>
                <a:spcPct val="0"/>
              </a:spcAft>
              <a:buClr>
                <a:srgbClr val="FFFF00"/>
              </a:buClr>
              <a:buSzPct val="75000"/>
              <a:buFont typeface="Wingdings" panose="05000000000000000000" pitchFamily="2" charset="2"/>
              <a:buChar char="v"/>
            </a:pPr>
            <a:r>
              <a:rPr lang="en-US" sz="2600" dirty="0">
                <a:latin typeface="Cambria" panose="02040503050406030204" pitchFamily="18" charset="0"/>
                <a:ea typeface="Cambria" panose="02040503050406030204" pitchFamily="18" charset="0"/>
              </a:rPr>
              <a:t>Confidence in His assurances of salvation and promises </a:t>
            </a:r>
          </a:p>
          <a:p>
            <a:pPr marL="628650" lvl="1" indent="-285750" defTabSz="535747" fontAlgn="base">
              <a:spcBef>
                <a:spcPts val="586"/>
              </a:spcBef>
              <a:spcAft>
                <a:spcPct val="0"/>
              </a:spcAft>
              <a:buClr>
                <a:srgbClr val="FFFF00"/>
              </a:buClr>
              <a:buSzPct val="75000"/>
              <a:buFont typeface="Wingdings" panose="05000000000000000000" pitchFamily="2" charset="2"/>
              <a:buChar char="v"/>
            </a:pPr>
            <a:r>
              <a:rPr lang="en-US" sz="2600" dirty="0">
                <a:solidFill>
                  <a:srgbClr val="FFFFFF"/>
                </a:solidFill>
                <a:latin typeface="Cambria" panose="02040503050406030204" pitchFamily="18" charset="0"/>
                <a:ea typeface="Cambria" panose="02040503050406030204" pitchFamily="18" charset="0"/>
                <a:cs typeface="Calibri Bold" charset="0"/>
                <a:sym typeface="Calibri Bold" charset="0"/>
              </a:rPr>
              <a:t>Faithfulness and loyalty to Jesus and Word. Not moved by opposition </a:t>
            </a:r>
          </a:p>
          <a:p>
            <a:pPr marL="628650" lvl="1" indent="-285750" defTabSz="535747" fontAlgn="base">
              <a:spcBef>
                <a:spcPts val="586"/>
              </a:spcBef>
              <a:spcAft>
                <a:spcPct val="0"/>
              </a:spcAft>
              <a:buClr>
                <a:srgbClr val="FFFF00"/>
              </a:buClr>
              <a:buSzPct val="75000"/>
              <a:buFont typeface="Wingdings" panose="05000000000000000000" pitchFamily="2" charset="2"/>
              <a:buChar char="v"/>
            </a:pPr>
            <a:r>
              <a:rPr lang="en-US" sz="2600" dirty="0">
                <a:solidFill>
                  <a:srgbClr val="FFFFFF"/>
                </a:solidFill>
                <a:latin typeface="Cambria" panose="02040503050406030204" pitchFamily="18" charset="0"/>
                <a:ea typeface="Cambria" panose="02040503050406030204" pitchFamily="18" charset="0"/>
                <a:cs typeface="Calibri Bold" charset="0"/>
                <a:sym typeface="Calibri Bold" charset="0"/>
              </a:rPr>
              <a:t>Patiently enduring trials as demonstrated by Jesus</a:t>
            </a:r>
          </a:p>
          <a:p>
            <a:pPr marL="628650" lvl="1" indent="-285750" defTabSz="535747" fontAlgn="base">
              <a:spcBef>
                <a:spcPts val="586"/>
              </a:spcBef>
              <a:spcAft>
                <a:spcPct val="0"/>
              </a:spcAft>
              <a:buClr>
                <a:srgbClr val="FFFF00"/>
              </a:buClr>
              <a:buSzPct val="75000"/>
              <a:buFont typeface="Wingdings" panose="05000000000000000000" pitchFamily="2" charset="2"/>
              <a:buChar char="v"/>
            </a:pPr>
            <a:r>
              <a:rPr lang="en-US" sz="2600" dirty="0">
                <a:latin typeface="Cambria" panose="02040503050406030204" pitchFamily="18" charset="0"/>
                <a:ea typeface="Cambria" panose="02040503050406030204" pitchFamily="18" charset="0"/>
                <a:cs typeface="Constantia Bold" charset="0"/>
                <a:sym typeface="Constantia Bold" charset="0"/>
              </a:rPr>
              <a:t>Taking advantage of open doors </a:t>
            </a:r>
          </a:p>
          <a:p>
            <a:pPr marL="628650" lvl="1" indent="-285750" defTabSz="535747" fontAlgn="base">
              <a:spcBef>
                <a:spcPts val="586"/>
              </a:spcBef>
              <a:spcAft>
                <a:spcPct val="0"/>
              </a:spcAft>
              <a:buClr>
                <a:srgbClr val="FFFF00"/>
              </a:buClr>
              <a:buSzPct val="75000"/>
              <a:buFont typeface="Wingdings" panose="05000000000000000000" pitchFamily="2" charset="2"/>
              <a:buChar char="v"/>
            </a:pPr>
            <a:r>
              <a:rPr lang="en-US" sz="2600" dirty="0">
                <a:latin typeface="Cambria" panose="02040503050406030204" pitchFamily="18" charset="0"/>
                <a:ea typeface="Cambria" panose="02040503050406030204" pitchFamily="18" charset="0"/>
              </a:rPr>
              <a:t>Reigning with Christ and anticipating the future Crown of Victory where we will live with God forever.</a:t>
            </a:r>
          </a:p>
          <a:p>
            <a:pPr lvl="2" defTabSz="535747" fontAlgn="base">
              <a:spcBef>
                <a:spcPts val="586"/>
              </a:spcBef>
              <a:spcAft>
                <a:spcPct val="0"/>
              </a:spcAft>
              <a:buClr>
                <a:srgbClr val="FFFF00"/>
              </a:buClr>
              <a:buSzPct val="75000"/>
            </a:pPr>
            <a:r>
              <a:rPr lang="en-US" sz="2600" b="0" i="0" dirty="0">
                <a:latin typeface="Cambria" panose="02040503050406030204" pitchFamily="18" charset="0"/>
                <a:ea typeface="Cambria" panose="02040503050406030204" pitchFamily="18" charset="0"/>
              </a:rPr>
              <a:t>I Peter 5:8 - Be of sober </a:t>
            </a:r>
            <a:r>
              <a:rPr lang="en-US" sz="2600" b="0" i="1" dirty="0">
                <a:latin typeface="Cambria" panose="02040503050406030204" pitchFamily="18" charset="0"/>
                <a:ea typeface="Cambria" panose="02040503050406030204" pitchFamily="18" charset="0"/>
              </a:rPr>
              <a:t>spirit</a:t>
            </a:r>
            <a:r>
              <a:rPr lang="en-US" sz="2600" b="0" i="0" dirty="0">
                <a:latin typeface="Cambria" panose="02040503050406030204" pitchFamily="18" charset="0"/>
                <a:ea typeface="Cambria" panose="02040503050406030204" pitchFamily="18" charset="0"/>
              </a:rPr>
              <a:t>, be on the alert. Your adversary, the devil, prowls around like a roaring lion, seeking someone to devour</a:t>
            </a:r>
            <a:endParaRPr lang="en-US" sz="2600" dirty="0">
              <a:latin typeface="Cambria" panose="02040503050406030204" pitchFamily="18" charset="0"/>
              <a:ea typeface="Cambria" panose="02040503050406030204" pitchFamily="18" charset="0"/>
              <a:cs typeface="Calibri Bold" charset="0"/>
              <a:sym typeface="Calibri Bold" charset="0"/>
            </a:endParaRPr>
          </a:p>
        </p:txBody>
      </p:sp>
    </p:spTree>
    <p:extLst>
      <p:ext uri="{BB962C8B-B14F-4D97-AF65-F5344CB8AC3E}">
        <p14:creationId xmlns:p14="http://schemas.microsoft.com/office/powerpoint/2010/main" val="3353579338"/>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Philadelphia city from acropolis, tb041505665"/>
          <p:cNvPicPr>
            <a:picLocks noRot="1" noChangeAspect="1" noMove="1" noResize="1"/>
          </p:cNvPicPr>
          <p:nvPr isPhoto="1"/>
        </p:nvPicPr>
        <p:blipFill>
          <a:blip r:embed="rId3"/>
          <a:srcRect/>
          <a:stretch>
            <a:fillRect/>
          </a:stretch>
        </p:blipFill>
        <p:spPr bwMode="auto">
          <a:xfrm>
            <a:off x="762000" y="0"/>
            <a:ext cx="7620000" cy="5067622"/>
          </a:xfrm>
          <a:prstGeom prst="rect">
            <a:avLst/>
          </a:prstGeom>
          <a:noFill/>
          <a:ln w="9525">
            <a:noFill/>
            <a:miter lim="800000"/>
            <a:headEnd/>
            <a:tailEnd/>
          </a:ln>
        </p:spPr>
      </p:pic>
      <p:sp>
        <p:nvSpPr>
          <p:cNvPr id="4" name="Text Placeholder 3">
            <a:extLst>
              <a:ext uri="{FF2B5EF4-FFF2-40B4-BE49-F238E27FC236}">
                <a16:creationId xmlns:a16="http://schemas.microsoft.com/office/drawing/2014/main" id="{5675885E-1C74-4280-85CF-D5836257362D}"/>
              </a:ext>
            </a:extLst>
          </p:cNvPr>
          <p:cNvSpPr>
            <a:spLocks noGrp="1"/>
          </p:cNvSpPr>
          <p:nvPr>
            <p:ph type="body" sz="quarter" idx="10"/>
          </p:nvPr>
        </p:nvSpPr>
        <p:spPr>
          <a:xfrm>
            <a:off x="2485696" y="5207000"/>
            <a:ext cx="4172607" cy="346185"/>
          </a:xfrm>
        </p:spPr>
        <p:txBody>
          <a:bodyPr/>
          <a:lstStyle/>
          <a:p>
            <a:r>
              <a:rPr lang="en-US" dirty="0" err="1"/>
              <a:t>Alasehir</a:t>
            </a:r>
            <a:r>
              <a:rPr lang="en-US" dirty="0"/>
              <a:t> (Philadelphia) city from acropolis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C0094D-6B67-1D43-A193-1AD857F14370}"/>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B7372055-46AF-464C-A37D-CF058FC1B3C1}"/>
              </a:ext>
            </a:extLst>
          </p:cNvPr>
          <p:cNvSpPr>
            <a:spLocks noGrp="1"/>
          </p:cNvSpPr>
          <p:nvPr>
            <p:ph type="ctrTitle"/>
          </p:nvPr>
        </p:nvSpPr>
        <p:spPr>
          <a:xfrm>
            <a:off x="1143000" y="3291840"/>
            <a:ext cx="6858000" cy="882809"/>
          </a:xfrm>
        </p:spPr>
        <p:txBody>
          <a:bodyPr>
            <a:normAutofit/>
          </a:bodyPr>
          <a:lstStyle/>
          <a:p>
            <a:r>
              <a:rPr lang="en-US" sz="3600" dirty="0">
                <a:solidFill>
                  <a:schemeClr val="bg1"/>
                </a:solidFill>
                <a:latin typeface="Baskerville" panose="02020502070401020303" pitchFamily="18" charset="0"/>
                <a:ea typeface="Baskerville" panose="02020502070401020303" pitchFamily="18" charset="0"/>
              </a:rPr>
              <a:t>Revelation 2 &amp; 3</a:t>
            </a:r>
          </a:p>
        </p:txBody>
      </p:sp>
    </p:spTree>
    <p:extLst>
      <p:ext uri="{BB962C8B-B14F-4D97-AF65-F5344CB8AC3E}">
        <p14:creationId xmlns:p14="http://schemas.microsoft.com/office/powerpoint/2010/main" val="2563570859"/>
      </p:ext>
    </p:extLst>
  </p:cSld>
  <p:clrMapOvr>
    <a:masterClrMapping/>
  </p:clrMapOvr>
  <p:transition spd="med">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185336" y="73616"/>
            <a:ext cx="7886700" cy="540387"/>
          </a:xfrm>
        </p:spPr>
        <p:txBody>
          <a:bodyPr>
            <a:normAutofit/>
          </a:bodyPr>
          <a:lstStyle/>
          <a:p>
            <a:r>
              <a:rPr lang="en-US" sz="2800" b="1" i="1" dirty="0">
                <a:solidFill>
                  <a:srgbClr val="FFFF00"/>
                </a:solidFill>
                <a:latin typeface="Cambria" panose="02040503050406030204" pitchFamily="18" charset="0"/>
                <a:ea typeface="Cambria" panose="02040503050406030204" pitchFamily="18" charset="0"/>
              </a:rPr>
              <a:t>The City</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3804833" y="180286"/>
            <a:ext cx="5168685" cy="5461098"/>
          </a:xfrm>
        </p:spPr>
        <p:txBody>
          <a:bodyPr>
            <a:normAutofit fontScale="92500" lnSpcReduction="20000"/>
          </a:bodyPr>
          <a:lstStyle/>
          <a:p>
            <a:pPr defTabSz="535747" fontAlgn="base">
              <a:spcBef>
                <a:spcPts val="586"/>
              </a:spcBef>
              <a:spcAft>
                <a:spcPts val="1200"/>
              </a:spcAft>
              <a:buClr>
                <a:srgbClr val="FFFF00"/>
              </a:buClr>
              <a:buSzPct val="100000"/>
              <a:buFont typeface="Wingdings" panose="05000000000000000000" pitchFamily="2" charset="2"/>
              <a:buChar char="§"/>
            </a:pP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Philadelphia was located on the </a:t>
            </a:r>
            <a:r>
              <a:rPr lang="en-US" sz="2400" dirty="0" err="1">
                <a:solidFill>
                  <a:srgbClr val="FFFFFF"/>
                </a:solidFill>
                <a:latin typeface="Cambria" panose="02040503050406030204" pitchFamily="18" charset="0"/>
                <a:ea typeface="Cambria" panose="02040503050406030204" pitchFamily="18" charset="0"/>
                <a:cs typeface="Calibri Bold" charset="0"/>
                <a:sym typeface="Calibri Bold" charset="0"/>
              </a:rPr>
              <a:t>Cogmus</a:t>
            </a: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 river, 28 miles southeast of Sardis.</a:t>
            </a:r>
          </a:p>
          <a:p>
            <a:pPr defTabSz="535747" fontAlgn="base">
              <a:spcBef>
                <a:spcPts val="586"/>
              </a:spcBef>
              <a:spcAft>
                <a:spcPts val="1200"/>
              </a:spcAft>
              <a:buClr>
                <a:srgbClr val="FFFF00"/>
              </a:buClr>
              <a:buSzPct val="100000"/>
              <a:buFont typeface="Wingdings" panose="05000000000000000000" pitchFamily="2" charset="2"/>
              <a:buChar char="§"/>
            </a:pPr>
            <a:r>
              <a:rPr lang="en-US" sz="2400" dirty="0">
                <a:latin typeface="Cambria" panose="02040503050406030204" pitchFamily="18" charset="0"/>
                <a:ea typeface="Cambria" panose="02040503050406030204" pitchFamily="18" charset="0"/>
                <a:cs typeface="Times New Roman" panose="02020603050405020304" pitchFamily="18" charset="0"/>
              </a:rPr>
              <a:t>B</a:t>
            </a:r>
            <a:r>
              <a:rPr lang="en-US" sz="2400" dirty="0">
                <a:effectLst/>
                <a:latin typeface="Cambria" panose="02040503050406030204" pitchFamily="18" charset="0"/>
                <a:ea typeface="Cambria" panose="02040503050406030204" pitchFamily="18" charset="0"/>
                <a:cs typeface="Times New Roman" panose="02020603050405020304" pitchFamily="18" charset="0"/>
              </a:rPr>
              <a:t>uilt in 140 BC (youngest city) by the Pergamum King Attalus II.</a:t>
            </a:r>
          </a:p>
          <a:p>
            <a:pPr defTabSz="535747" fontAlgn="base">
              <a:spcBef>
                <a:spcPts val="586"/>
              </a:spcBef>
              <a:spcAft>
                <a:spcPts val="1200"/>
              </a:spcAft>
              <a:buClr>
                <a:srgbClr val="FFFF00"/>
              </a:buClr>
              <a:buSzPct val="100000"/>
              <a:buFont typeface="Wingdings" panose="05000000000000000000" pitchFamily="2" charset="2"/>
              <a:buChar char="§"/>
            </a:pPr>
            <a:r>
              <a:rPr lang="en-US" sz="2400" dirty="0">
                <a:effectLst/>
                <a:latin typeface="Cambria" panose="02040503050406030204" pitchFamily="18" charset="0"/>
                <a:ea typeface="Cambria" panose="02040503050406030204" pitchFamily="18" charset="0"/>
                <a:cs typeface="Times New Roman" panose="02020603050405020304" pitchFamily="18" charset="0"/>
              </a:rPr>
              <a:t> Attalus was given the nickname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Philadelphius</a:t>
            </a:r>
            <a:r>
              <a:rPr lang="en-US" sz="2400" dirty="0">
                <a:effectLst/>
                <a:latin typeface="Cambria" panose="02040503050406030204" pitchFamily="18" charset="0"/>
                <a:ea typeface="Cambria" panose="02040503050406030204" pitchFamily="18" charset="0"/>
                <a:cs typeface="Times New Roman" panose="02020603050405020304" pitchFamily="18" charset="0"/>
              </a:rPr>
              <a:t> (brother lover) because of the great love he had for his brother and predecessor Eumenes II. </a:t>
            </a:r>
          </a:p>
          <a:p>
            <a:pPr defTabSz="535747" fontAlgn="base">
              <a:spcBef>
                <a:spcPts val="586"/>
              </a:spcBef>
              <a:spcAft>
                <a:spcPts val="1200"/>
              </a:spcAft>
              <a:buClr>
                <a:srgbClr val="FFFF00"/>
              </a:buClr>
              <a:buSzPct val="100000"/>
              <a:buFont typeface="Wingdings" panose="05000000000000000000" pitchFamily="2" charset="2"/>
              <a:buChar char="§"/>
            </a:pPr>
            <a:r>
              <a:rPr lang="en-US" sz="2400" dirty="0">
                <a:effectLst/>
                <a:latin typeface="Cambria" panose="02040503050406030204" pitchFamily="18" charset="0"/>
                <a:ea typeface="Cambria" panose="02040503050406030204" pitchFamily="18" charset="0"/>
                <a:cs typeface="Times New Roman" panose="02020603050405020304" pitchFamily="18" charset="0"/>
              </a:rPr>
              <a:t>City was built and named after Attalus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Philadelphius</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p>
          <a:p>
            <a:pPr defTabSz="535747" fontAlgn="base">
              <a:spcBef>
                <a:spcPts val="586"/>
              </a:spcBef>
              <a:spcAft>
                <a:spcPts val="1200"/>
              </a:spcAft>
              <a:buClr>
                <a:srgbClr val="FFFF00"/>
              </a:buClr>
              <a:buSzPct val="100000"/>
              <a:buFont typeface="Wingdings" panose="05000000000000000000" pitchFamily="2" charset="2"/>
              <a:buChar char="§"/>
            </a:pP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Was built to be a missionary city.  Strategically located on the border of the countries of </a:t>
            </a:r>
            <a:r>
              <a:rPr lang="en-US" sz="2400" dirty="0" err="1">
                <a:solidFill>
                  <a:srgbClr val="FFFFFF"/>
                </a:solidFill>
                <a:latin typeface="Cambria" panose="02040503050406030204" pitchFamily="18" charset="0"/>
                <a:ea typeface="Cambria" panose="02040503050406030204" pitchFamily="18" charset="0"/>
                <a:cs typeface="Calibri Bold" charset="0"/>
                <a:sym typeface="Calibri Bold" charset="0"/>
              </a:rPr>
              <a:t>Mysia</a:t>
            </a: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 Lydia and Phrygia.  On one of the greatest highways to the east </a:t>
            </a:r>
            <a:r>
              <a:rPr lang="ja-JP" altLang="en-US" sz="2400" dirty="0">
                <a:solidFill>
                  <a:srgbClr val="FFFFFF"/>
                </a:solidFill>
                <a:latin typeface="Cambria" panose="02040503050406030204" pitchFamily="18" charset="0"/>
                <a:ea typeface="ＭＳ Ｐゴシック" charset="0"/>
                <a:cs typeface="Calibri Bold" charset="0"/>
                <a:sym typeface="Calibri Bold" charset="0"/>
              </a:rPr>
              <a:t>”</a:t>
            </a: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 [i.e., </a:t>
            </a:r>
            <a:r>
              <a:rPr lang="ja-JP" altLang="en-US" sz="2400" dirty="0">
                <a:solidFill>
                  <a:srgbClr val="FFFFFF"/>
                </a:solidFill>
                <a:latin typeface="Cambria" panose="02040503050406030204" pitchFamily="18" charset="0"/>
                <a:ea typeface="ＭＳ Ｐゴシック" charset="0"/>
                <a:cs typeface="Calibri Bold" charset="0"/>
                <a:sym typeface="Calibri Bold" charset="0"/>
              </a:rPr>
              <a:t>“</a:t>
            </a:r>
            <a:r>
              <a:rPr lang="en-US" sz="2400" dirty="0">
                <a:solidFill>
                  <a:srgbClr val="FFFFFF"/>
                </a:solidFill>
                <a:latin typeface="Cambria" panose="02040503050406030204" pitchFamily="18" charset="0"/>
                <a:ea typeface="Cambria" panose="02040503050406030204" pitchFamily="18" charset="0"/>
                <a:cs typeface="Calibri Italic" charset="0"/>
                <a:sym typeface="Calibri Italic" charset="0"/>
              </a:rPr>
              <a:t>built with the deliberate attempt to Hellenize barbarian wilds of the east</a:t>
            </a: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a:t>
            </a:r>
            <a:r>
              <a:rPr lang="ja-JP" altLang="en-US" sz="2400" dirty="0">
                <a:solidFill>
                  <a:srgbClr val="FFFFFF"/>
                </a:solidFill>
                <a:latin typeface="Cambria" panose="02040503050406030204" pitchFamily="18" charset="0"/>
                <a:ea typeface="ＭＳ Ｐゴシック" charset="0"/>
                <a:cs typeface="Calibri Bold" charset="0"/>
                <a:sym typeface="Calibri Bold" charset="0"/>
              </a:rPr>
              <a:t>”</a:t>
            </a: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 </a:t>
            </a:r>
            <a:r>
              <a:rPr lang="en-US" sz="2400" dirty="0">
                <a:solidFill>
                  <a:srgbClr val="FFFFFF"/>
                </a:solidFill>
                <a:latin typeface="Cambria" panose="02040503050406030204" pitchFamily="18" charset="0"/>
                <a:ea typeface="Cambria" panose="02040503050406030204" pitchFamily="18" charset="0"/>
                <a:cs typeface="Calibri" charset="0"/>
                <a:sym typeface="Calibri" charset="0"/>
              </a:rPr>
              <a:t>(Ramsey, 391,392)</a:t>
            </a: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  </a:t>
            </a:r>
          </a:p>
          <a:p>
            <a:pPr marL="0" indent="0" defTabSz="535747" fontAlgn="base">
              <a:spcBef>
                <a:spcPts val="586"/>
              </a:spcBef>
              <a:spcAft>
                <a:spcPts val="1200"/>
              </a:spcAft>
              <a:buClr>
                <a:srgbClr val="F59D5B"/>
              </a:buClr>
              <a:buSzPct val="100000"/>
              <a:buNone/>
            </a:pPr>
            <a:endParaRPr lang="en-US" sz="2400" dirty="0">
              <a:solidFill>
                <a:srgbClr val="FFFFFF"/>
              </a:solidFill>
              <a:effectLst>
                <a:outerShdw blurRad="38100" dist="38100" dir="2700000" algn="tl">
                  <a:srgbClr val="000000"/>
                </a:outerShdw>
              </a:effectLst>
              <a:latin typeface="Calibri Bold" charset="0"/>
              <a:ea typeface="ＭＳ Ｐゴシック" charset="0"/>
              <a:cs typeface="Calibri Bold" charset="0"/>
              <a:sym typeface="Calibri Bold" charset="0"/>
            </a:endParaRPr>
          </a:p>
          <a:p>
            <a:pPr>
              <a:spcAft>
                <a:spcPts val="1200"/>
              </a:spcAft>
            </a:pPr>
            <a:endParaRPr lang="en-US" sz="2400" dirty="0"/>
          </a:p>
        </p:txBody>
      </p:sp>
      <p:pic>
        <p:nvPicPr>
          <p:cNvPr id="4" name="Picture 4">
            <a:extLst>
              <a:ext uri="{FF2B5EF4-FFF2-40B4-BE49-F238E27FC236}">
                <a16:creationId xmlns:a16="http://schemas.microsoft.com/office/drawing/2014/main" id="{411657D3-7CD6-494A-97AF-0D9D32FDC27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95" y="890323"/>
            <a:ext cx="3786075" cy="3780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FD766A29-1A00-4678-915F-672CB9EC6B34}"/>
              </a:ext>
            </a:extLst>
          </p:cNvPr>
          <p:cNvSpPr/>
          <p:nvPr/>
        </p:nvSpPr>
        <p:spPr>
          <a:xfrm>
            <a:off x="2695207" y="3058509"/>
            <a:ext cx="704193" cy="1471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013138"/>
      </p:ext>
    </p:extLst>
  </p:cSld>
  <p:clrMapOvr>
    <a:masterClrMapping/>
  </p:clrMapOvr>
  <p:transition spd="med">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185336" y="73616"/>
            <a:ext cx="7886700" cy="540387"/>
          </a:xfrm>
        </p:spPr>
        <p:txBody>
          <a:bodyPr>
            <a:normAutofit/>
          </a:bodyPr>
          <a:lstStyle/>
          <a:p>
            <a:r>
              <a:rPr lang="en-US" sz="2800" b="1" i="1" dirty="0">
                <a:solidFill>
                  <a:srgbClr val="FFFF00"/>
                </a:solidFill>
                <a:latin typeface="Cambria" panose="02040503050406030204" pitchFamily="18" charset="0"/>
                <a:ea typeface="Cambria" panose="02040503050406030204" pitchFamily="18" charset="0"/>
              </a:rPr>
              <a:t>The City</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85241" y="515005"/>
            <a:ext cx="8973518" cy="4926681"/>
          </a:xfrm>
        </p:spPr>
        <p:txBody>
          <a:bodyPr>
            <a:normAutofit/>
          </a:bodyPr>
          <a:lstStyle/>
          <a:p>
            <a:pPr defTabSz="535747" fontAlgn="base">
              <a:spcBef>
                <a:spcPts val="586"/>
              </a:spcBef>
              <a:spcAft>
                <a:spcPts val="1200"/>
              </a:spcAft>
              <a:buClr>
                <a:srgbClr val="FFFF00"/>
              </a:buClr>
              <a:buSzPct val="100000"/>
              <a:buFont typeface="Wingdings" panose="05000000000000000000" pitchFamily="2" charset="2"/>
              <a:buChar char="§"/>
            </a:pPr>
            <a:r>
              <a:rPr lang="en-US" sz="2400" b="0" i="0" dirty="0">
                <a:effectLst/>
                <a:latin typeface="Cambria" panose="02040503050406030204" pitchFamily="18" charset="0"/>
                <a:ea typeface="Cambria" panose="02040503050406030204" pitchFamily="18" charset="0"/>
              </a:rPr>
              <a:t>Philadelphia was located on the edge of a highly active volcanic area. </a:t>
            </a: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Volcanic cliffs behind the city</a:t>
            </a:r>
            <a:endParaRPr lang="en-US" sz="2400" b="0" i="0" dirty="0">
              <a:effectLst/>
              <a:latin typeface="Cambria" panose="02040503050406030204" pitchFamily="18" charset="0"/>
              <a:ea typeface="Cambria" panose="02040503050406030204" pitchFamily="18" charset="0"/>
            </a:endParaRPr>
          </a:p>
          <a:p>
            <a:pPr defTabSz="535747" fontAlgn="base">
              <a:spcBef>
                <a:spcPts val="586"/>
              </a:spcBef>
              <a:spcAft>
                <a:spcPts val="1200"/>
              </a:spcAft>
              <a:buClr>
                <a:srgbClr val="FFFF00"/>
              </a:buClr>
              <a:buSzPct val="100000"/>
              <a:buFont typeface="Wingdings" panose="05000000000000000000" pitchFamily="2" charset="2"/>
              <a:buChar char="§"/>
            </a:pPr>
            <a:r>
              <a:rPr lang="en-US" sz="2400" dirty="0">
                <a:latin typeface="Cambria" panose="02040503050406030204" pitchFamily="18" charset="0"/>
                <a:ea typeface="Cambria" panose="02040503050406030204" pitchFamily="18" charset="0"/>
                <a:cs typeface="Calibri Bold" charset="0"/>
                <a:sym typeface="Calibri Bold" charset="0"/>
              </a:rPr>
              <a:t>The earthquake which devastated twelve cities in 17 A.D. was particularly destructive in Philadelphia, due to its being nearest the fault line. </a:t>
            </a:r>
          </a:p>
          <a:p>
            <a:pPr defTabSz="535747" fontAlgn="base">
              <a:spcBef>
                <a:spcPts val="586"/>
              </a:spcBef>
              <a:spcAft>
                <a:spcPts val="1200"/>
              </a:spcAft>
              <a:buClr>
                <a:srgbClr val="FFFF00"/>
              </a:buClr>
              <a:buSzPct val="100000"/>
              <a:buFont typeface="Wingdings" panose="05000000000000000000" pitchFamily="2" charset="2"/>
              <a:buChar char="§"/>
            </a:pPr>
            <a:r>
              <a:rPr lang="en-US" sz="2400" dirty="0">
                <a:latin typeface="Cambria" panose="02040503050406030204" pitchFamily="18" charset="0"/>
                <a:ea typeface="Cambria" panose="02040503050406030204" pitchFamily="18" charset="0"/>
                <a:cs typeface="Calibri Bold" charset="0"/>
                <a:sym typeface="Calibri Bold" charset="0"/>
              </a:rPr>
              <a:t>Frequent shocks felt and the cities inhabitants lived in constant fear of being destroyed again.</a:t>
            </a:r>
          </a:p>
          <a:p>
            <a:pPr defTabSz="535747" fontAlgn="base">
              <a:spcBef>
                <a:spcPts val="586"/>
              </a:spcBef>
              <a:spcAft>
                <a:spcPts val="1200"/>
              </a:spcAft>
              <a:buClr>
                <a:srgbClr val="FFFF00"/>
              </a:buClr>
              <a:buSzPct val="100000"/>
              <a:buFont typeface="Wingdings" panose="05000000000000000000" pitchFamily="2" charset="2"/>
              <a:buChar char="§"/>
            </a:pPr>
            <a:r>
              <a:rPr lang="en-US" sz="2400" b="0" i="0" dirty="0">
                <a:effectLst/>
                <a:latin typeface="Cambria" panose="02040503050406030204" pitchFamily="18" charset="0"/>
                <a:ea typeface="Cambria" panose="02040503050406030204" pitchFamily="18" charset="0"/>
              </a:rPr>
              <a:t>“Whenever a quake struck, the people of Philadelphia would flee the city. When the aftershocks subsided they would return. The people of Philadelphia were, therefore, ‘always going out and coming in; they were always fleeing the city and returning to it.’”</a:t>
            </a:r>
            <a:r>
              <a:rPr lang="en-US" sz="2400" b="0" i="0" dirty="0">
                <a:effectLst/>
                <a:latin typeface="Cambria" panose="02040503050406030204" pitchFamily="18" charset="0"/>
                <a:ea typeface="Cambria" panose="02040503050406030204" pitchFamily="18" charset="0"/>
                <a:cs typeface="Calibri Bold" charset="0"/>
                <a:sym typeface="Calibri Bold" charset="0"/>
              </a:rPr>
              <a:t> D. Johnson</a:t>
            </a:r>
            <a:endParaRPr lang="en-US" sz="2400" dirty="0">
              <a:latin typeface="Cambria" panose="02040503050406030204" pitchFamily="18" charset="0"/>
              <a:ea typeface="Cambria" panose="02040503050406030204" pitchFamily="18" charset="0"/>
              <a:cs typeface="Calibri Bold" charset="0"/>
              <a:sym typeface="Calibri Bold" charset="0"/>
            </a:endParaRPr>
          </a:p>
          <a:p>
            <a:pPr marL="0" indent="0" defTabSz="535747" fontAlgn="base">
              <a:spcBef>
                <a:spcPts val="586"/>
              </a:spcBef>
              <a:spcAft>
                <a:spcPts val="1200"/>
              </a:spcAft>
              <a:buClr>
                <a:srgbClr val="F59D5B"/>
              </a:buClr>
              <a:buSzPct val="100000"/>
              <a:buNone/>
            </a:pPr>
            <a:endParaRPr lang="en-US" sz="2400" dirty="0">
              <a:solidFill>
                <a:srgbClr val="FFFFFF"/>
              </a:solidFill>
              <a:effectLst>
                <a:outerShdw blurRad="38100" dist="38100" dir="2700000" algn="tl">
                  <a:srgbClr val="000000"/>
                </a:outerShdw>
              </a:effectLst>
              <a:latin typeface="Calibri Bold" charset="0"/>
              <a:ea typeface="ＭＳ Ｐゴシック" charset="0"/>
              <a:cs typeface="Calibri Bold" charset="0"/>
              <a:sym typeface="Calibri Bold" charset="0"/>
            </a:endParaRPr>
          </a:p>
          <a:p>
            <a:pPr>
              <a:spcAft>
                <a:spcPts val="1200"/>
              </a:spcAft>
            </a:pPr>
            <a:endParaRPr lang="en-US" sz="2400" dirty="0"/>
          </a:p>
        </p:txBody>
      </p:sp>
    </p:spTree>
    <p:extLst>
      <p:ext uri="{BB962C8B-B14F-4D97-AF65-F5344CB8AC3E}">
        <p14:creationId xmlns:p14="http://schemas.microsoft.com/office/powerpoint/2010/main" val="1754590039"/>
      </p:ext>
    </p:extLst>
  </p:cSld>
  <p:clrMapOvr>
    <a:masterClrMapping/>
  </p:clrMapOvr>
  <p:transition spd="med">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185336" y="73616"/>
            <a:ext cx="7886700" cy="540387"/>
          </a:xfrm>
        </p:spPr>
        <p:txBody>
          <a:bodyPr>
            <a:normAutofit/>
          </a:bodyPr>
          <a:lstStyle/>
          <a:p>
            <a:r>
              <a:rPr lang="en-US" sz="2800" b="1" i="1" dirty="0">
                <a:solidFill>
                  <a:srgbClr val="FFFF00"/>
                </a:solidFill>
                <a:latin typeface="Cambria" panose="02040503050406030204" pitchFamily="18" charset="0"/>
                <a:ea typeface="Cambria" panose="02040503050406030204" pitchFamily="18" charset="0"/>
              </a:rPr>
              <a:t>The City</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85241" y="683170"/>
            <a:ext cx="8973518" cy="4926681"/>
          </a:xfrm>
        </p:spPr>
        <p:txBody>
          <a:bodyPr>
            <a:normAutofit/>
          </a:bodyPr>
          <a:lstStyle/>
          <a:p>
            <a:pPr defTabSz="535747" fontAlgn="base">
              <a:spcBef>
                <a:spcPts val="586"/>
              </a:spcBef>
              <a:spcAft>
                <a:spcPts val="1200"/>
              </a:spcAft>
              <a:buClr>
                <a:srgbClr val="FFFF00"/>
              </a:buClr>
              <a:buSzPct val="100000"/>
              <a:buFont typeface="Wingdings" panose="05000000000000000000" pitchFamily="2" charset="2"/>
              <a:buChar char="§"/>
            </a:pPr>
            <a:r>
              <a:rPr lang="en-US" sz="2400" dirty="0">
                <a:latin typeface="Cambria" panose="02040503050406030204" pitchFamily="18" charset="0"/>
                <a:ea typeface="Cambria" panose="02040503050406030204" pitchFamily="18" charset="0"/>
                <a:cs typeface="Calibri Bold" charset="0"/>
                <a:sym typeface="Calibri Bold" charset="0"/>
              </a:rPr>
              <a:t>After earthquake leveled the city in 17 A.D. it was rebuilt with the help of  the Roman Emperor Tiberius.</a:t>
            </a:r>
          </a:p>
          <a:p>
            <a:pPr defTabSz="535747" fontAlgn="base">
              <a:spcBef>
                <a:spcPts val="586"/>
              </a:spcBef>
              <a:spcAft>
                <a:spcPts val="1200"/>
              </a:spcAft>
              <a:buClr>
                <a:srgbClr val="FFFF00"/>
              </a:buClr>
              <a:buSzPct val="100000"/>
              <a:buFont typeface="Wingdings" panose="05000000000000000000" pitchFamily="2" charset="2"/>
              <a:buChar char="§"/>
            </a:pPr>
            <a:r>
              <a:rPr lang="en-US" sz="2400" dirty="0">
                <a:effectLst/>
                <a:latin typeface="Cambria" panose="02040503050406030204" pitchFamily="18" charset="0"/>
                <a:ea typeface="Cambria" panose="02040503050406030204" pitchFamily="18" charset="0"/>
                <a:cs typeface="Times New Roman" panose="02020603050405020304" pitchFamily="18" charset="0"/>
              </a:rPr>
              <a:t>Upon rebuilding it was given a new name,  neo-Caesarea but it eventually changed back to Philadelphia.  Had at least three name changes and reverted back to Philadelphia.</a:t>
            </a:r>
          </a:p>
          <a:p>
            <a:pPr defTabSz="535747" fontAlgn="base">
              <a:spcBef>
                <a:spcPts val="586"/>
              </a:spcBef>
              <a:spcAft>
                <a:spcPts val="1200"/>
              </a:spcAft>
              <a:buClr>
                <a:srgbClr val="FFFF00"/>
              </a:buClr>
              <a:buSzPct val="100000"/>
              <a:buFont typeface="Wingdings" panose="05000000000000000000" pitchFamily="2" charset="2"/>
              <a:buChar char="§"/>
            </a:pPr>
            <a:r>
              <a:rPr lang="en-US" sz="2400" dirty="0">
                <a:effectLst/>
                <a:latin typeface="Cambria" panose="02040503050406030204" pitchFamily="18" charset="0"/>
                <a:ea typeface="Cambria" panose="02040503050406030204" pitchFamily="18" charset="0"/>
                <a:cs typeface="Times New Roman" panose="02020603050405020304" pitchFamily="18" charset="0"/>
              </a:rPr>
              <a:t>There was apparently a large and influential Jewish population and synagogue</a:t>
            </a:r>
            <a:endParaRPr lang="en-US" sz="2400" dirty="0">
              <a:latin typeface="Cambria" panose="02040503050406030204" pitchFamily="18" charset="0"/>
              <a:ea typeface="Cambria" panose="02040503050406030204" pitchFamily="18" charset="0"/>
              <a:cs typeface="Calibri Bold" charset="0"/>
              <a:sym typeface="Calibri Bold" charset="0"/>
            </a:endParaRPr>
          </a:p>
          <a:p>
            <a:pPr marL="0" indent="0" defTabSz="535747" fontAlgn="base">
              <a:spcBef>
                <a:spcPts val="586"/>
              </a:spcBef>
              <a:spcAft>
                <a:spcPct val="0"/>
              </a:spcAft>
              <a:buClr>
                <a:srgbClr val="F59D5B"/>
              </a:buClr>
              <a:buSzPct val="100000"/>
              <a:buNone/>
            </a:pPr>
            <a:endParaRPr lang="en-US" sz="2400" dirty="0">
              <a:solidFill>
                <a:srgbClr val="FFFFFF"/>
              </a:solidFill>
              <a:effectLst>
                <a:outerShdw blurRad="38100" dist="38100" dir="2700000" algn="tl">
                  <a:srgbClr val="000000"/>
                </a:outerShdw>
              </a:effectLst>
              <a:latin typeface="Calibri Bold" charset="0"/>
              <a:ea typeface="ＭＳ Ｐゴシック" charset="0"/>
              <a:cs typeface="Calibri Bold" charset="0"/>
              <a:sym typeface="Calibri Bold" charset="0"/>
            </a:endParaRPr>
          </a:p>
          <a:p>
            <a:endParaRPr lang="en-US" sz="2400" dirty="0"/>
          </a:p>
        </p:txBody>
      </p:sp>
    </p:spTree>
    <p:extLst>
      <p:ext uri="{BB962C8B-B14F-4D97-AF65-F5344CB8AC3E}">
        <p14:creationId xmlns:p14="http://schemas.microsoft.com/office/powerpoint/2010/main" val="846656972"/>
      </p:ext>
    </p:extLst>
  </p:cSld>
  <p:clrMapOvr>
    <a:masterClrMapping/>
  </p:clrMapOvr>
  <p:transition spd="med">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201195" y="43651"/>
            <a:ext cx="7886700" cy="540387"/>
          </a:xfrm>
        </p:spPr>
        <p:txBody>
          <a:bodyPr>
            <a:normAutofit/>
          </a:bodyPr>
          <a:lstStyle/>
          <a:p>
            <a:r>
              <a:rPr lang="en-US" sz="2800" b="1" i="1" dirty="0">
                <a:solidFill>
                  <a:srgbClr val="FFFF00"/>
                </a:solidFill>
                <a:latin typeface="Cambria" panose="02040503050406030204" pitchFamily="18" charset="0"/>
                <a:ea typeface="Cambria" panose="02040503050406030204" pitchFamily="18" charset="0"/>
              </a:rPr>
              <a:t>The City</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0" y="594496"/>
            <a:ext cx="9049407" cy="4962798"/>
          </a:xfrm>
        </p:spPr>
        <p:txBody>
          <a:bodyPr>
            <a:normAutofit/>
          </a:bodyPr>
          <a:lstStyle/>
          <a:p>
            <a:pPr defTabSz="535747" fontAlgn="base">
              <a:spcBef>
                <a:spcPts val="586"/>
              </a:spcBef>
              <a:spcAft>
                <a:spcPts val="1200"/>
              </a:spcAft>
              <a:buClr>
                <a:srgbClr val="FFFF00"/>
              </a:buClr>
              <a:buSzPct val="100000"/>
              <a:buFont typeface="Wingdings" panose="05000000000000000000" pitchFamily="2" charset="2"/>
              <a:buChar char="§"/>
            </a:pPr>
            <a:r>
              <a:rPr lang="en-US" sz="2400" dirty="0">
                <a:latin typeface="Cambria" panose="02040503050406030204" pitchFamily="18" charset="0"/>
                <a:ea typeface="Cambria" panose="02040503050406030204" pitchFamily="18" charset="0"/>
              </a:rPr>
              <a:t>A</a:t>
            </a:r>
            <a:r>
              <a:rPr lang="en-US" sz="2400" i="0" dirty="0">
                <a:latin typeface="Cambria" panose="02040503050406030204" pitchFamily="18" charset="0"/>
                <a:ea typeface="Cambria" panose="02040503050406030204" pitchFamily="18" charset="0"/>
              </a:rPr>
              <a:t>ctive volcanic area blessed the city by giving it rich fertile soil and hot springs</a:t>
            </a:r>
          </a:p>
          <a:p>
            <a:pPr defTabSz="535747" fontAlgn="base">
              <a:spcBef>
                <a:spcPts val="586"/>
              </a:spcBef>
              <a:spcAft>
                <a:spcPts val="1200"/>
              </a:spcAft>
              <a:buClr>
                <a:srgbClr val="FFFF00"/>
              </a:buClr>
              <a:buSzPct val="100000"/>
              <a:buFont typeface="Wingdings" panose="05000000000000000000" pitchFamily="2" charset="2"/>
              <a:buChar char="§"/>
            </a:pP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The adjacent plain was famous for wine; thus, Philadelphia</a:t>
            </a:r>
            <a:r>
              <a:rPr lang="en-US" sz="2400" dirty="0">
                <a:solidFill>
                  <a:srgbClr val="FFFFFF"/>
                </a:solidFill>
                <a:latin typeface="Cambria" panose="02040503050406030204" pitchFamily="18" charset="0"/>
                <a:ea typeface="ＭＳ Ｐゴシック" charset="0"/>
                <a:cs typeface="Calibri Bold" charset="0"/>
                <a:sym typeface="Calibri Bold" charset="0"/>
              </a:rPr>
              <a:t>’</a:t>
            </a: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s chief pagan cult was the worship of Dionysius, the Greek god of wine and pleasure, worshiped in drunken orgies. </a:t>
            </a:r>
            <a:endParaRPr lang="en-US" sz="2400" dirty="0"/>
          </a:p>
        </p:txBody>
      </p:sp>
      <p:pic>
        <p:nvPicPr>
          <p:cNvPr id="8" name="Content Placeholder 3" descr="philadelphia-vineyards_dsc03242.jpg">
            <a:extLst>
              <a:ext uri="{FF2B5EF4-FFF2-40B4-BE49-F238E27FC236}">
                <a16:creationId xmlns:a16="http://schemas.microsoft.com/office/drawing/2014/main" id="{FE67E417-9F4E-4E7C-B009-C4A3F0753FFB}"/>
              </a:ext>
            </a:extLst>
          </p:cNvPr>
          <p:cNvPicPr>
            <a:picLocks noChangeAspect="1"/>
          </p:cNvPicPr>
          <p:nvPr/>
        </p:nvPicPr>
        <p:blipFill>
          <a:blip r:embed="rId3" cstate="print"/>
          <a:stretch>
            <a:fillRect/>
          </a:stretch>
        </p:blipFill>
        <p:spPr>
          <a:xfrm>
            <a:off x="2469932" y="2501462"/>
            <a:ext cx="4424856" cy="33186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24333706"/>
      </p:ext>
    </p:extLst>
  </p:cSld>
  <p:clrMapOvr>
    <a:masterClrMapping/>
  </p:clrMapOvr>
  <p:transition spd="med">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433342" y="180285"/>
            <a:ext cx="7886700" cy="540387"/>
          </a:xfrm>
        </p:spPr>
        <p:txBody>
          <a:bodyPr>
            <a:normAutofit/>
          </a:bodyPr>
          <a:lstStyle/>
          <a:p>
            <a:r>
              <a:rPr lang="en-US" sz="2800" b="1" i="1" dirty="0">
                <a:solidFill>
                  <a:srgbClr val="FFFF00"/>
                </a:solidFill>
                <a:latin typeface="Cambria" panose="02040503050406030204" pitchFamily="18" charset="0"/>
                <a:ea typeface="Cambria" panose="02040503050406030204" pitchFamily="18" charset="0"/>
              </a:rPr>
              <a:t>The City</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257452" y="720672"/>
            <a:ext cx="8704446" cy="5149111"/>
          </a:xfrm>
        </p:spPr>
        <p:txBody>
          <a:bodyPr>
            <a:normAutofit/>
          </a:bodyPr>
          <a:lstStyle/>
          <a:p>
            <a:pPr defTabSz="535747" fontAlgn="base">
              <a:spcBef>
                <a:spcPts val="586"/>
              </a:spcBef>
              <a:spcAft>
                <a:spcPts val="1200"/>
              </a:spcAft>
              <a:buClr>
                <a:srgbClr val="FFFF00"/>
              </a:buClr>
              <a:buSzPct val="100000"/>
              <a:buFont typeface="Wingdings" panose="05000000000000000000" pitchFamily="2" charset="2"/>
              <a:buChar char="§"/>
            </a:pPr>
            <a:r>
              <a:rPr lang="en-US" sz="2400" dirty="0">
                <a:latin typeface="Cambria" panose="02040503050406030204" pitchFamily="18" charset="0"/>
                <a:ea typeface="Cambria" panose="02040503050406030204" pitchFamily="18" charset="0"/>
                <a:cs typeface="Times New Roman" panose="02020603050405020304" pitchFamily="18" charset="0"/>
              </a:rPr>
              <a:t>B</a:t>
            </a:r>
            <a:r>
              <a:rPr lang="en-US" sz="2400" dirty="0">
                <a:effectLst/>
                <a:latin typeface="Cambria" panose="02040503050406030204" pitchFamily="18" charset="0"/>
                <a:ea typeface="Cambria" panose="02040503050406030204" pitchFamily="18" charset="0"/>
                <a:cs typeface="Times New Roman" panose="02020603050405020304" pitchFamily="18" charset="0"/>
              </a:rPr>
              <a:t>ecame a major center for temple worship and religious festivals</a:t>
            </a:r>
          </a:p>
          <a:p>
            <a:pPr defTabSz="535747" fontAlgn="base">
              <a:spcBef>
                <a:spcPts val="586"/>
              </a:spcBef>
              <a:spcAft>
                <a:spcPts val="1200"/>
              </a:spcAft>
              <a:buClr>
                <a:srgbClr val="FFFF00"/>
              </a:buClr>
              <a:buSzPct val="100000"/>
              <a:buFont typeface="Wingdings" panose="05000000000000000000" pitchFamily="2" charset="2"/>
              <a:buChar char="§"/>
            </a:pP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Called </a:t>
            </a:r>
            <a:r>
              <a:rPr lang="ja-JP" altLang="en-US" sz="2400" dirty="0">
                <a:solidFill>
                  <a:srgbClr val="FFFFFF"/>
                </a:solidFill>
                <a:latin typeface="Cambria" panose="02040503050406030204" pitchFamily="18" charset="0"/>
                <a:ea typeface="ＭＳ Ｐゴシック" charset="0"/>
                <a:cs typeface="Calibri Bold" charset="0"/>
                <a:sym typeface="Calibri Bold" charset="0"/>
              </a:rPr>
              <a:t>“</a:t>
            </a: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little Athens</a:t>
            </a:r>
            <a:r>
              <a:rPr lang="ja-JP" altLang="en-US" sz="2400" dirty="0">
                <a:solidFill>
                  <a:srgbClr val="FFFFFF"/>
                </a:solidFill>
                <a:latin typeface="Cambria" panose="02040503050406030204" pitchFamily="18" charset="0"/>
                <a:ea typeface="ＭＳ Ｐゴシック" charset="0"/>
                <a:cs typeface="Calibri Bold" charset="0"/>
                <a:sym typeface="Calibri Bold" charset="0"/>
              </a:rPr>
              <a:t>”</a:t>
            </a: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 because of its numerous temples and festivals to pagan deities. </a:t>
            </a:r>
          </a:p>
          <a:p>
            <a:pPr defTabSz="535747" fontAlgn="base">
              <a:spcBef>
                <a:spcPts val="586"/>
              </a:spcBef>
              <a:spcAft>
                <a:spcPts val="1200"/>
              </a:spcAft>
              <a:buClr>
                <a:srgbClr val="FFFF00"/>
              </a:buClr>
              <a:buSzPct val="100000"/>
              <a:buFont typeface="Wingdings" panose="05000000000000000000" pitchFamily="2" charset="2"/>
              <a:buChar char="§"/>
            </a:pP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Known for its pillars in the many temples</a:t>
            </a:r>
          </a:p>
          <a:p>
            <a:pPr defTabSz="535747" fontAlgn="base">
              <a:spcBef>
                <a:spcPts val="586"/>
              </a:spcBef>
              <a:spcAft>
                <a:spcPts val="1200"/>
              </a:spcAft>
              <a:buClr>
                <a:srgbClr val="FFFF00"/>
              </a:buClr>
              <a:buSzPct val="100000"/>
              <a:buFont typeface="Wingdings" panose="05000000000000000000" pitchFamily="2" charset="2"/>
              <a:buChar char="§"/>
            </a:pPr>
            <a:r>
              <a:rPr lang="en-US" sz="2400" dirty="0">
                <a:solidFill>
                  <a:srgbClr val="FFFFFF"/>
                </a:solidFill>
                <a:latin typeface="Cambria" panose="02040503050406030204" pitchFamily="18" charset="0"/>
                <a:ea typeface="Cambria" panose="02040503050406030204" pitchFamily="18" charset="0"/>
                <a:cs typeface="Calibri Bold" charset="0"/>
                <a:sym typeface="Calibri Bold" charset="0"/>
              </a:rPr>
              <a:t>Worthy citizens were honored by inscribing their name on one of the pillars </a:t>
            </a:r>
          </a:p>
          <a:p>
            <a:pPr defTabSz="535747" fontAlgn="base">
              <a:spcBef>
                <a:spcPts val="586"/>
              </a:spcBef>
              <a:spcAft>
                <a:spcPct val="0"/>
              </a:spcAft>
              <a:buClr>
                <a:schemeClr val="bg1"/>
              </a:buClr>
              <a:buSzPct val="100000"/>
              <a:buFont typeface="Wingdings" panose="05000000000000000000" pitchFamily="2" charset="2"/>
              <a:buChar char="§"/>
            </a:pPr>
            <a:endParaRPr lang="en-US" sz="2400" dirty="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cs typeface="Calibri Bold" charset="0"/>
              <a:sym typeface="Calibri Bold" charset="0"/>
            </a:endParaRPr>
          </a:p>
          <a:p>
            <a:endParaRPr lang="en-US" sz="2400" dirty="0"/>
          </a:p>
        </p:txBody>
      </p:sp>
    </p:spTree>
    <p:extLst>
      <p:ext uri="{BB962C8B-B14F-4D97-AF65-F5344CB8AC3E}">
        <p14:creationId xmlns:p14="http://schemas.microsoft.com/office/powerpoint/2010/main" val="1620201087"/>
      </p:ext>
    </p:extLst>
  </p:cSld>
  <p:clrMapOvr>
    <a:masterClrMapping/>
  </p:clrMapOvr>
  <p:transition spd="med">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46B-D339-1445-B42B-D9D80F89E952}"/>
              </a:ext>
            </a:extLst>
          </p:cNvPr>
          <p:cNvSpPr>
            <a:spLocks noGrp="1"/>
          </p:cNvSpPr>
          <p:nvPr>
            <p:ph type="title"/>
          </p:nvPr>
        </p:nvSpPr>
        <p:spPr>
          <a:xfrm>
            <a:off x="628650" y="73617"/>
            <a:ext cx="7886700" cy="377654"/>
          </a:xfrm>
        </p:spPr>
        <p:txBody>
          <a:bodyPr>
            <a:normAutofit fontScale="90000"/>
          </a:bodyPr>
          <a:lstStyle/>
          <a:p>
            <a:pPr algn="ctr"/>
            <a:r>
              <a:rPr lang="en-US" sz="2800" b="1" i="1" u="sng" dirty="0">
                <a:solidFill>
                  <a:srgbClr val="FFFF00"/>
                </a:solidFill>
                <a:latin typeface="Cambria" panose="02040503050406030204" pitchFamily="18" charset="0"/>
                <a:ea typeface="Cambria" panose="02040503050406030204" pitchFamily="18" charset="0"/>
              </a:rPr>
              <a:t>Message to Philadelphia (Revelation 3:7-13 NASB)</a:t>
            </a:r>
          </a:p>
        </p:txBody>
      </p:sp>
      <p:sp>
        <p:nvSpPr>
          <p:cNvPr id="3" name="Content Placeholder 2">
            <a:extLst>
              <a:ext uri="{FF2B5EF4-FFF2-40B4-BE49-F238E27FC236}">
                <a16:creationId xmlns:a16="http://schemas.microsoft.com/office/drawing/2014/main" id="{52BE7E8F-68F1-244C-8EB8-A653AC67C885}"/>
              </a:ext>
            </a:extLst>
          </p:cNvPr>
          <p:cNvSpPr>
            <a:spLocks noGrp="1"/>
          </p:cNvSpPr>
          <p:nvPr>
            <p:ph idx="1"/>
          </p:nvPr>
        </p:nvSpPr>
        <p:spPr>
          <a:xfrm>
            <a:off x="92989" y="451272"/>
            <a:ext cx="8924887" cy="5263728"/>
          </a:xfrm>
        </p:spPr>
        <p:txBody>
          <a:bodyPr>
            <a:noAutofit/>
          </a:bodyPr>
          <a:lstStyle/>
          <a:p>
            <a:pPr marL="0" indent="0" algn="l">
              <a:buNone/>
            </a:pPr>
            <a:r>
              <a:rPr lang="en-US" sz="2100" b="1" i="0" baseline="30000" dirty="0">
                <a:effectLst/>
                <a:latin typeface="Cambria" panose="02040503050406030204" pitchFamily="18" charset="0"/>
                <a:ea typeface="Cambria" panose="02040503050406030204" pitchFamily="18" charset="0"/>
              </a:rPr>
              <a:t>7 </a:t>
            </a:r>
            <a:r>
              <a:rPr lang="en-US" sz="2100" b="0" i="0" dirty="0">
                <a:effectLst/>
                <a:latin typeface="Cambria" panose="02040503050406030204" pitchFamily="18" charset="0"/>
                <a:ea typeface="Cambria" panose="02040503050406030204" pitchFamily="18" charset="0"/>
              </a:rPr>
              <a:t>“And to the angel of the church in Philadelphia write:</a:t>
            </a:r>
          </a:p>
          <a:p>
            <a:pPr marL="0" indent="0" algn="l">
              <a:buNone/>
            </a:pPr>
            <a:r>
              <a:rPr lang="en-US" sz="2100" b="0" i="0" dirty="0">
                <a:effectLst/>
                <a:latin typeface="Cambria" panose="02040503050406030204" pitchFamily="18" charset="0"/>
                <a:ea typeface="Cambria" panose="02040503050406030204" pitchFamily="18" charset="0"/>
              </a:rPr>
              <a:t>He who is holy, who is true, who has the key of David, who opens and no one will shut, and who shuts and no one opens, says this:</a:t>
            </a:r>
          </a:p>
          <a:p>
            <a:pPr marL="0" indent="0" algn="l">
              <a:buNone/>
            </a:pPr>
            <a:r>
              <a:rPr lang="en-US" sz="2100" b="1" i="0" baseline="30000" dirty="0">
                <a:effectLst/>
                <a:latin typeface="Cambria" panose="02040503050406030204" pitchFamily="18" charset="0"/>
                <a:ea typeface="Cambria" panose="02040503050406030204" pitchFamily="18" charset="0"/>
              </a:rPr>
              <a:t>8 </a:t>
            </a:r>
            <a:r>
              <a:rPr lang="en-US" sz="2100" b="0" i="0" dirty="0">
                <a:effectLst/>
                <a:latin typeface="Cambria" panose="02040503050406030204" pitchFamily="18" charset="0"/>
                <a:ea typeface="Cambria" panose="02040503050406030204" pitchFamily="18" charset="0"/>
              </a:rPr>
              <a:t>‘I know your deeds. Behold, I have put before you an open door which no one can shut, because you have a little power, and have kept My word, and have not denied My name. </a:t>
            </a:r>
            <a:r>
              <a:rPr lang="en-US" sz="2100" b="1" i="0" baseline="30000" dirty="0">
                <a:effectLst/>
                <a:latin typeface="Cambria" panose="02040503050406030204" pitchFamily="18" charset="0"/>
                <a:ea typeface="Cambria" panose="02040503050406030204" pitchFamily="18" charset="0"/>
              </a:rPr>
              <a:t>9 </a:t>
            </a:r>
            <a:r>
              <a:rPr lang="en-US" sz="2100" b="0" i="0" dirty="0">
                <a:effectLst/>
                <a:latin typeface="Cambria" panose="02040503050406030204" pitchFamily="18" charset="0"/>
                <a:ea typeface="Cambria" panose="02040503050406030204" pitchFamily="18" charset="0"/>
              </a:rPr>
              <a:t>Behold, I will cause </a:t>
            </a:r>
            <a:r>
              <a:rPr lang="en-US" sz="2100" b="0" i="1" dirty="0">
                <a:effectLst/>
                <a:latin typeface="Cambria" panose="02040503050406030204" pitchFamily="18" charset="0"/>
                <a:ea typeface="Cambria" panose="02040503050406030204" pitchFamily="18" charset="0"/>
              </a:rPr>
              <a:t>those</a:t>
            </a:r>
            <a:r>
              <a:rPr lang="en-US" sz="2100" b="0" i="0" dirty="0">
                <a:effectLst/>
                <a:latin typeface="Cambria" panose="02040503050406030204" pitchFamily="18" charset="0"/>
                <a:ea typeface="Cambria" panose="02040503050406030204" pitchFamily="18" charset="0"/>
              </a:rPr>
              <a:t> of the synagogue of Satan, who say that they are Jews and are not, but lie—I will make them come and bow down at your feet, and </a:t>
            </a:r>
            <a:r>
              <a:rPr lang="en-US" sz="2100" b="0" i="1" dirty="0">
                <a:effectLst/>
                <a:latin typeface="Cambria" panose="02040503050406030204" pitchFamily="18" charset="0"/>
                <a:ea typeface="Cambria" panose="02040503050406030204" pitchFamily="18" charset="0"/>
              </a:rPr>
              <a:t>make them</a:t>
            </a:r>
            <a:r>
              <a:rPr lang="en-US" sz="2100" b="0" i="0" dirty="0">
                <a:effectLst/>
                <a:latin typeface="Cambria" panose="02040503050406030204" pitchFamily="18" charset="0"/>
                <a:ea typeface="Cambria" panose="02040503050406030204" pitchFamily="18" charset="0"/>
              </a:rPr>
              <a:t> know that I have loved you. </a:t>
            </a:r>
            <a:r>
              <a:rPr lang="en-US" sz="2100" b="1" i="0" baseline="30000" dirty="0">
                <a:effectLst/>
                <a:latin typeface="Cambria" panose="02040503050406030204" pitchFamily="18" charset="0"/>
                <a:ea typeface="Cambria" panose="02040503050406030204" pitchFamily="18" charset="0"/>
              </a:rPr>
              <a:t>10 </a:t>
            </a:r>
            <a:r>
              <a:rPr lang="en-US" sz="2100" b="0" i="0" dirty="0">
                <a:effectLst/>
                <a:latin typeface="Cambria" panose="02040503050406030204" pitchFamily="18" charset="0"/>
                <a:ea typeface="Cambria" panose="02040503050406030204" pitchFamily="18" charset="0"/>
              </a:rPr>
              <a:t>Because you have kept the word of My perseverance, I also will keep you from the hour of testing, that </a:t>
            </a:r>
            <a:r>
              <a:rPr lang="en-US" sz="2100" b="0" i="1" dirty="0">
                <a:effectLst/>
                <a:latin typeface="Cambria" panose="02040503050406030204" pitchFamily="18" charset="0"/>
                <a:ea typeface="Cambria" panose="02040503050406030204" pitchFamily="18" charset="0"/>
              </a:rPr>
              <a:t>hour</a:t>
            </a:r>
            <a:r>
              <a:rPr lang="en-US" sz="2100" b="0" i="0" dirty="0">
                <a:effectLst/>
                <a:latin typeface="Cambria" panose="02040503050406030204" pitchFamily="18" charset="0"/>
                <a:ea typeface="Cambria" panose="02040503050406030204" pitchFamily="18" charset="0"/>
              </a:rPr>
              <a:t> which is about to come upon the whole world, to test those who dwell on the earth. </a:t>
            </a:r>
            <a:r>
              <a:rPr lang="en-US" sz="2100" b="1" i="0" baseline="30000" dirty="0">
                <a:effectLst/>
                <a:latin typeface="Cambria" panose="02040503050406030204" pitchFamily="18" charset="0"/>
                <a:ea typeface="Cambria" panose="02040503050406030204" pitchFamily="18" charset="0"/>
              </a:rPr>
              <a:t>11 </a:t>
            </a:r>
            <a:r>
              <a:rPr lang="en-US" sz="2100" b="0" i="0" dirty="0">
                <a:effectLst/>
                <a:latin typeface="Cambria" panose="02040503050406030204" pitchFamily="18" charset="0"/>
                <a:ea typeface="Cambria" panose="02040503050406030204" pitchFamily="18" charset="0"/>
              </a:rPr>
              <a:t>I am coming quickly; hold fast what you have, so that no one will take your crown. </a:t>
            </a:r>
            <a:r>
              <a:rPr lang="en-US" sz="2100" b="1" i="0" baseline="30000" dirty="0">
                <a:effectLst/>
                <a:latin typeface="Cambria" panose="02040503050406030204" pitchFamily="18" charset="0"/>
                <a:ea typeface="Cambria" panose="02040503050406030204" pitchFamily="18" charset="0"/>
              </a:rPr>
              <a:t>12 </a:t>
            </a:r>
            <a:r>
              <a:rPr lang="en-US" sz="2100" b="0" i="0" dirty="0">
                <a:effectLst/>
                <a:latin typeface="Cambria" panose="02040503050406030204" pitchFamily="18" charset="0"/>
                <a:ea typeface="Cambria" panose="02040503050406030204" pitchFamily="18" charset="0"/>
              </a:rPr>
              <a:t>He who overcomes, I will make him a pillar in the temple of My God, and he will not go out from it anymore; and I will write on him the name of My God, and the name of the city of My God, the new Jerusalem, which comes down out of heaven from My God, and My new name. </a:t>
            </a:r>
            <a:r>
              <a:rPr lang="en-US" sz="2100" b="1" i="0" baseline="30000" dirty="0">
                <a:effectLst/>
                <a:latin typeface="Cambria" panose="02040503050406030204" pitchFamily="18" charset="0"/>
                <a:ea typeface="Cambria" panose="02040503050406030204" pitchFamily="18" charset="0"/>
              </a:rPr>
              <a:t>13 </a:t>
            </a:r>
            <a:r>
              <a:rPr lang="en-US" sz="2100" b="0" i="0" dirty="0">
                <a:effectLst/>
                <a:latin typeface="Cambria" panose="02040503050406030204" pitchFamily="18" charset="0"/>
                <a:ea typeface="Cambria" panose="02040503050406030204" pitchFamily="18" charset="0"/>
              </a:rPr>
              <a:t>He who has an ear, let him hear what the Spirit says to the churches.’</a:t>
            </a:r>
          </a:p>
          <a:p>
            <a:pPr marL="0" indent="0" algn="l">
              <a:buNone/>
            </a:pPr>
            <a:br>
              <a:rPr lang="en-US" sz="2100" b="0" i="0" dirty="0">
                <a:effectLst/>
                <a:latin typeface="Cambria" panose="02040503050406030204" pitchFamily="18" charset="0"/>
                <a:ea typeface="Cambria" panose="02040503050406030204" pitchFamily="18" charset="0"/>
              </a:rPr>
            </a:br>
            <a:endParaRPr lang="en-US" sz="2100" dirty="0">
              <a:effectLst>
                <a:outerShdw blurRad="38100" dist="38100" dir="2700000" algn="tl">
                  <a:srgbClr val="000000"/>
                </a:outerShdw>
              </a:effectLst>
              <a:latin typeface="Cambria" panose="02040503050406030204" pitchFamily="18" charset="0"/>
              <a:ea typeface="Cambria" panose="02040503050406030204" pitchFamily="18" charset="0"/>
              <a:cs typeface="Calibri Bold" charset="0"/>
              <a:sym typeface="Calibri Bold" charset="0"/>
            </a:endParaRPr>
          </a:p>
          <a:p>
            <a:endParaRPr lang="en-US" sz="2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3491529"/>
      </p:ext>
    </p:extLst>
  </p:cSld>
  <p:clrMapOvr>
    <a:masterClrMapping/>
  </p:clrMapOvr>
  <p:transition spd="med">
    <p:strips dir="rd"/>
  </p:transition>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23417</TotalTime>
  <Words>4491</Words>
  <Application>Microsoft Office PowerPoint</Application>
  <PresentationFormat>On-screen Show (16:10)</PresentationFormat>
  <Paragraphs>224</Paragraphs>
  <Slides>30</Slides>
  <Notes>29</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30</vt:i4>
      </vt:variant>
    </vt:vector>
  </HeadingPairs>
  <TitlesOfParts>
    <vt:vector size="49" baseType="lpstr">
      <vt:lpstr>Arial</vt:lpstr>
      <vt:lpstr>Baskerville</vt:lpstr>
      <vt:lpstr>Calibri</vt:lpstr>
      <vt:lpstr>Calibri Bold</vt:lpstr>
      <vt:lpstr>Calibri Light</vt:lpstr>
      <vt:lpstr>Cambria</vt:lpstr>
      <vt:lpstr>Charter BT</vt:lpstr>
      <vt:lpstr>Constantia</vt:lpstr>
      <vt:lpstr>Courier New</vt:lpstr>
      <vt:lpstr>Helvetica</vt:lpstr>
      <vt:lpstr>Humanist 521 BT</vt:lpstr>
      <vt:lpstr>Rockwell</vt:lpstr>
      <vt:lpstr>system-ui</vt:lpstr>
      <vt:lpstr>Times New Roman</vt:lpstr>
      <vt:lpstr>Wingdings</vt:lpstr>
      <vt:lpstr>Wingdings 2</vt:lpstr>
      <vt:lpstr>Zapf Dingbats</vt:lpstr>
      <vt:lpstr>Office Theme</vt:lpstr>
      <vt:lpstr>1_Foundry</vt:lpstr>
      <vt:lpstr>Revelation 2 &amp; 3</vt:lpstr>
      <vt:lpstr>PowerPoint Presentation</vt:lpstr>
      <vt:lpstr>PowerPoint Presentation</vt:lpstr>
      <vt:lpstr>The City</vt:lpstr>
      <vt:lpstr>The City</vt:lpstr>
      <vt:lpstr>The City</vt:lpstr>
      <vt:lpstr>The City</vt:lpstr>
      <vt:lpstr>The City</vt:lpstr>
      <vt:lpstr>Message to Philadelphia (Revelation 3:7-13 NASB)</vt:lpstr>
      <vt:lpstr>The Challenges</vt:lpstr>
      <vt:lpstr>Christ’s Self Designation</vt:lpstr>
      <vt:lpstr>Isaiah 22:15-23 – “the key of the house of David”</vt:lpstr>
      <vt:lpstr>Christ’s Self Designation</vt:lpstr>
      <vt:lpstr>Christ’s Self Designation</vt:lpstr>
      <vt:lpstr>“‘I know your deeds. Behold, I have put before you an open door which no one can shut…” (3:8a)</vt:lpstr>
      <vt:lpstr>“‘I know your deeds. Behold, I have put before you an open door which no one can shut…” (3:8a)</vt:lpstr>
      <vt:lpstr>PowerPoint Presentation</vt:lpstr>
      <vt:lpstr>The Commendation</vt:lpstr>
      <vt:lpstr>The Commendation</vt:lpstr>
      <vt:lpstr>Power is Perfected through Weaknesses</vt:lpstr>
      <vt:lpstr>The Commendation</vt:lpstr>
      <vt:lpstr>The Lord’s Promises</vt:lpstr>
      <vt:lpstr>The Lord’s Promises</vt:lpstr>
      <vt:lpstr>The Lord’s Promises</vt:lpstr>
      <vt:lpstr>The Lord’s Promises</vt:lpstr>
      <vt:lpstr>The Lord’s Promises</vt:lpstr>
      <vt:lpstr>The Exhortation</vt:lpstr>
      <vt:lpstr>The Exhortation</vt:lpstr>
      <vt:lpstr>He who has an ear, let him hear what the Spirit says to the churches.</vt:lpstr>
      <vt:lpstr>Revelation 2 &amp;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2 &amp; 3</dc:title>
  <dc:creator>Phillip Shumake</dc:creator>
  <cp:lastModifiedBy>lerxst pratt</cp:lastModifiedBy>
  <cp:revision>198</cp:revision>
  <dcterms:created xsi:type="dcterms:W3CDTF">2021-11-11T21:52:46Z</dcterms:created>
  <dcterms:modified xsi:type="dcterms:W3CDTF">2021-12-26T20:21:08Z</dcterms:modified>
</cp:coreProperties>
</file>