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338" r:id="rId2"/>
    <p:sldId id="262" r:id="rId3"/>
    <p:sldId id="354" r:id="rId4"/>
    <p:sldId id="356" r:id="rId5"/>
    <p:sldId id="357" r:id="rId6"/>
    <p:sldId id="358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6"/>
    <p:restoredTop sz="95794"/>
  </p:normalViewPr>
  <p:slideViewPr>
    <p:cSldViewPr snapToGrid="0" snapToObjects="1">
      <p:cViewPr varScale="1">
        <p:scale>
          <a:sx n="133" d="100"/>
          <a:sy n="133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9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7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9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9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10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37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5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5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6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3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2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1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4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7068-094F-4E4E-B73A-67D186BD1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Gospel of John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B7558-14E9-DF41-A92C-C8BD1BA79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04: Last SUPPER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3D4BB-C838-D54F-B365-D4139E5E10AE}"/>
              </a:ext>
            </a:extLst>
          </p:cNvPr>
          <p:cNvSpPr txBox="1"/>
          <p:nvPr/>
        </p:nvSpPr>
        <p:spPr>
          <a:xfrm>
            <a:off x="5797749" y="4046578"/>
            <a:ext cx="3161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b="1" dirty="0">
                <a:solidFill>
                  <a:prstClr val="white"/>
                </a:solidFill>
                <a:latin typeface="Century Gothic" panose="020B0502020202020204"/>
              </a:rPr>
              <a:t>THOUGHT QUESTION:</a:t>
            </a:r>
          </a:p>
          <a:p>
            <a:pPr defTabSz="342900"/>
            <a:r>
              <a:rPr lang="en-US" sz="1350" dirty="0">
                <a:solidFill>
                  <a:prstClr val="white"/>
                </a:solidFill>
                <a:latin typeface="Century Gothic" panose="020B0502020202020204"/>
              </a:rPr>
              <a:t>Where have we seen any teaching about ‘love’ in the Gospel of John so far?</a:t>
            </a:r>
          </a:p>
        </p:txBody>
      </p:sp>
    </p:spTree>
    <p:extLst>
      <p:ext uri="{BB962C8B-B14F-4D97-AF65-F5344CB8AC3E}">
        <p14:creationId xmlns:p14="http://schemas.microsoft.com/office/powerpoint/2010/main" val="245020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DD0A0-F7DD-0646-80B1-CDD33D23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710" y="625290"/>
            <a:ext cx="2210150" cy="43219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FDC13-CA7F-B24D-9816-51BDF18EB9E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89347" y="1076287"/>
            <a:ext cx="2195513" cy="4201046"/>
          </a:xfrm>
        </p:spPr>
        <p:txBody>
          <a:bodyPr/>
          <a:lstStyle/>
          <a:p>
            <a:r>
              <a:rPr lang="en-US" dirty="0"/>
              <a:t>Prologue (1:1-18)</a:t>
            </a:r>
          </a:p>
          <a:p>
            <a:r>
              <a:rPr lang="en-US" dirty="0"/>
              <a:t>Public Ministry (1:19 – 12:50)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Ministry to Apostles (13 – 17)</a:t>
            </a:r>
          </a:p>
          <a:p>
            <a:endParaRPr lang="en-US" dirty="0"/>
          </a:p>
          <a:p>
            <a:r>
              <a:rPr lang="en-US" dirty="0"/>
              <a:t>Death &amp; Resurrection (18 – 20)</a:t>
            </a:r>
          </a:p>
          <a:p>
            <a:r>
              <a:rPr lang="en-US" dirty="0"/>
              <a:t>Epilogue (21)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BB9CE-B7FF-3F42-9480-390560A57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4830" y="644089"/>
            <a:ext cx="2202181" cy="432197"/>
          </a:xfrm>
        </p:spPr>
        <p:txBody>
          <a:bodyPr/>
          <a:lstStyle/>
          <a:p>
            <a:r>
              <a:rPr lang="en-US" dirty="0"/>
              <a:t>Signs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425A32-C5E6-6E44-96FD-2E19BA8FEF1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2904829" y="1076286"/>
            <a:ext cx="2210096" cy="420104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Water to Wine (2:1-12)</a:t>
            </a:r>
          </a:p>
          <a:p>
            <a:r>
              <a:rPr lang="en-US" dirty="0"/>
              <a:t>Nobleman’s Son (4:46-54)</a:t>
            </a:r>
          </a:p>
          <a:p>
            <a:r>
              <a:rPr lang="en-US" dirty="0"/>
              <a:t>Paralytic at Pool (5:1-15)</a:t>
            </a:r>
          </a:p>
          <a:p>
            <a:r>
              <a:rPr lang="en-US" dirty="0"/>
              <a:t>Feeding of 5,000 (6:1-14)</a:t>
            </a:r>
          </a:p>
          <a:p>
            <a:r>
              <a:rPr lang="en-US" dirty="0"/>
              <a:t>Walking on Sea (6:15-21)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 Born Blind (9:1-41)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Lazarus Raised (11:1-44)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EB3D21-5772-A046-8F1A-2B9FB76F7F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3525" y="644089"/>
            <a:ext cx="2199085" cy="432197"/>
          </a:xfrm>
        </p:spPr>
        <p:txBody>
          <a:bodyPr/>
          <a:lstStyle/>
          <a:p>
            <a:r>
              <a:rPr lang="en-US" dirty="0"/>
              <a:t>”I am…”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3EEBC6-910D-9F40-BBAD-65485D931FB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343525" y="1076287"/>
            <a:ext cx="2199085" cy="4201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Bread of Life (6:35)</a:t>
            </a:r>
          </a:p>
          <a:p>
            <a:r>
              <a:rPr lang="en-US" dirty="0"/>
              <a:t>Light of the World (8:12)</a:t>
            </a:r>
          </a:p>
          <a:p>
            <a:endParaRPr lang="en-US" dirty="0"/>
          </a:p>
          <a:p>
            <a:r>
              <a:rPr lang="en-US" dirty="0"/>
              <a:t>Door (10:9)</a:t>
            </a:r>
          </a:p>
          <a:p>
            <a:r>
              <a:rPr lang="en-US" dirty="0"/>
              <a:t>Good Shepherd (10:11)</a:t>
            </a:r>
          </a:p>
          <a:p>
            <a:r>
              <a:rPr lang="en-US" dirty="0"/>
              <a:t>Resurrection and Life (11:25)</a:t>
            </a:r>
          </a:p>
          <a:p>
            <a:r>
              <a:rPr lang="en-US" dirty="0"/>
              <a:t>The Way, Truth, Life (14:6)</a:t>
            </a:r>
          </a:p>
          <a:p>
            <a:r>
              <a:rPr lang="en-US" dirty="0"/>
              <a:t>True Vine (15:1)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0DBE01-45DF-1A43-ABB6-43CA08B35A07}"/>
              </a:ext>
            </a:extLst>
          </p:cNvPr>
          <p:cNvCxnSpPr>
            <a:cxnSpLocks/>
          </p:cNvCxnSpPr>
          <p:nvPr/>
        </p:nvCxnSpPr>
        <p:spPr>
          <a:xfrm>
            <a:off x="590308" y="1331395"/>
            <a:ext cx="671910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4A32D2-5434-CF4A-8C15-AE3B67544841}"/>
              </a:ext>
            </a:extLst>
          </p:cNvPr>
          <p:cNvCxnSpPr>
            <a:cxnSpLocks/>
          </p:cNvCxnSpPr>
          <p:nvPr/>
        </p:nvCxnSpPr>
        <p:spPr>
          <a:xfrm>
            <a:off x="590308" y="4213408"/>
            <a:ext cx="671910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8B72A4-3B7A-C945-AA9F-37666B6324FA}"/>
              </a:ext>
            </a:extLst>
          </p:cNvPr>
          <p:cNvCxnSpPr>
            <a:cxnSpLocks/>
          </p:cNvCxnSpPr>
          <p:nvPr/>
        </p:nvCxnSpPr>
        <p:spPr>
          <a:xfrm>
            <a:off x="590308" y="4744527"/>
            <a:ext cx="671910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F21FD8-E0A8-6B40-8F1F-F493A501393A}"/>
              </a:ext>
            </a:extLst>
          </p:cNvPr>
          <p:cNvCxnSpPr>
            <a:cxnSpLocks/>
          </p:cNvCxnSpPr>
          <p:nvPr/>
        </p:nvCxnSpPr>
        <p:spPr>
          <a:xfrm>
            <a:off x="590308" y="4978880"/>
            <a:ext cx="671910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4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96F-F451-914C-AF34-7E135BC7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  <a:br>
              <a:rPr lang="en-US" dirty="0"/>
            </a:br>
            <a:r>
              <a:rPr lang="en-US" sz="2100" dirty="0"/>
              <a:t>John 13:1-4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2F21-DA39-C848-94B5-AFC88662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5" y="1544373"/>
            <a:ext cx="7411740" cy="3793362"/>
          </a:xfrm>
        </p:spPr>
        <p:txBody>
          <a:bodyPr>
            <a:normAutofit fontScale="92500" lnSpcReduction="10000"/>
          </a:bodyPr>
          <a:lstStyle/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”</a:t>
            </a:r>
            <a:r>
              <a:rPr lang="en-US" sz="2100" i="1" dirty="0"/>
              <a:t>Feast of the Passover” </a:t>
            </a:r>
            <a:r>
              <a:rPr lang="en-US" sz="2100" dirty="0"/>
              <a:t>– identifies with the night that Jesus ate the Passover in the Synoptics (Mk. 14:12,14)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The </a:t>
            </a:r>
            <a:r>
              <a:rPr lang="en-US" sz="2100" i="1" dirty="0"/>
              <a:t>“hour” </a:t>
            </a:r>
            <a:r>
              <a:rPr lang="en-US" sz="2100" dirty="0"/>
              <a:t>= </a:t>
            </a:r>
            <a:r>
              <a:rPr lang="en-US" sz="2100" i="1" dirty="0"/>
              <a:t>“depart out of this world to go to the Father”</a:t>
            </a:r>
            <a:r>
              <a:rPr lang="en-US" sz="2100" dirty="0"/>
              <a:t> (13:1) = Son of Man glorified (12:23) = judgment/casting-out/lifting-up (12:31-32)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“</a:t>
            </a:r>
            <a:r>
              <a:rPr lang="en-US" sz="2100" i="1" dirty="0"/>
              <a:t>having </a:t>
            </a:r>
            <a:r>
              <a:rPr lang="en-US" sz="2100" b="1" i="1" dirty="0">
                <a:solidFill>
                  <a:srgbClr val="FFFF00"/>
                </a:solidFill>
              </a:rPr>
              <a:t>loved</a:t>
            </a:r>
            <a:r>
              <a:rPr lang="en-US" sz="2100" i="1" dirty="0"/>
              <a:t> his own who were in the world, he </a:t>
            </a:r>
            <a:r>
              <a:rPr lang="en-US" sz="2100" b="1" i="1" dirty="0">
                <a:solidFill>
                  <a:srgbClr val="FFFF00"/>
                </a:solidFill>
              </a:rPr>
              <a:t>loved</a:t>
            </a:r>
            <a:r>
              <a:rPr lang="en-US" sz="2100" i="1" dirty="0"/>
              <a:t> them to the end”</a:t>
            </a:r>
            <a:r>
              <a:rPr lang="en-US" sz="2100" dirty="0"/>
              <a:t>.</a:t>
            </a:r>
            <a:r>
              <a:rPr lang="en-US" sz="2100" i="1" dirty="0"/>
              <a:t>  </a:t>
            </a:r>
            <a:r>
              <a:rPr lang="en-US" sz="2100" dirty="0"/>
              <a:t>How so?</a:t>
            </a:r>
            <a:endParaRPr lang="en-US" sz="2100" i="1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Why the additional statements in v.2-4?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”</a:t>
            </a:r>
            <a:r>
              <a:rPr lang="en-US" sz="2100" i="1" dirty="0"/>
              <a:t>the devil had already put it into the heart” </a:t>
            </a:r>
            <a:r>
              <a:rPr lang="en-US" sz="2100" dirty="0"/>
              <a:t>– consider Job 1-2 and Acts 5:3-4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6670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96F-F451-914C-AF34-7E135BC7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 the Disciples’ Feet</a:t>
            </a:r>
            <a:br>
              <a:rPr lang="en-US" dirty="0"/>
            </a:br>
            <a:r>
              <a:rPr lang="en-US" sz="2100" dirty="0"/>
              <a:t>John 13:4-11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2F21-DA39-C848-94B5-AFC88662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5" y="1544373"/>
            <a:ext cx="7411740" cy="3793362"/>
          </a:xfrm>
        </p:spPr>
        <p:txBody>
          <a:bodyPr>
            <a:normAutofit fontScale="92500"/>
          </a:bodyPr>
          <a:lstStyle/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Often described as ‘menial’ task.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Key: Position/status/honor of washer vs wash-</a:t>
            </a:r>
            <a:r>
              <a:rPr lang="en-US" sz="2100" dirty="0" err="1"/>
              <a:t>ee</a:t>
            </a:r>
            <a:r>
              <a:rPr lang="en-US" sz="2100" dirty="0"/>
              <a:t> [note 1 Samuel 25:41].  See Peter’s reaction.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”If I do not wash you, you have no share with me.” (v.8).  Deeper meaning? (v.10)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What does V.10a mean?  Consider Peter’s statement literally is, </a:t>
            </a:r>
            <a:r>
              <a:rPr lang="en-US" sz="2100" i="1" dirty="0"/>
              <a:t>“You will never wash my feet forever.”</a:t>
            </a: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Not everyone was clean.  Jesus knew it.  And still he washed his feet.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2685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5DEC-2F07-9140-9A51-3821CC2D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'One Another’ Applications?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08AEA-DD50-8549-A348-39CE0A154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13:12-20</a:t>
            </a:r>
          </a:p>
        </p:txBody>
      </p:sp>
    </p:spTree>
    <p:extLst>
      <p:ext uri="{BB962C8B-B14F-4D97-AF65-F5344CB8AC3E}">
        <p14:creationId xmlns:p14="http://schemas.microsoft.com/office/powerpoint/2010/main" val="299080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096F-F451-914C-AF34-7E135BC7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</a:t>
            </a:r>
            <a:br>
              <a:rPr lang="en-US" dirty="0"/>
            </a:br>
            <a:r>
              <a:rPr lang="en-US" sz="2100" dirty="0"/>
              <a:t>John 13:21-38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2F21-DA39-C848-94B5-AFC88662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5" y="1544373"/>
            <a:ext cx="7411740" cy="3793362"/>
          </a:xfrm>
        </p:spPr>
        <p:txBody>
          <a:bodyPr>
            <a:normAutofit/>
          </a:bodyPr>
          <a:lstStyle/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What will the disciples learn after the entire picture of what happened becomes clear? (v.21-30)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What makes Jesus’ commandment </a:t>
            </a:r>
            <a:r>
              <a:rPr lang="en-US" sz="2100" i="1" dirty="0"/>
              <a:t>“new”</a:t>
            </a:r>
            <a:r>
              <a:rPr lang="en-US" sz="2100" dirty="0"/>
              <a:t>? (v.33-34)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How will all people recognize Jesus’ disciples? (v.35)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100" dirty="0"/>
              <a:t>What lessons about love will Peter have the opportunity to learn? (v.36-38)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0473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5199</TotalTime>
  <Words>439</Words>
  <Application>Microsoft Macintosh PowerPoint</Application>
  <PresentationFormat>On-screen Show (16:10)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Gospel of John</vt:lpstr>
      <vt:lpstr>PowerPoint Presentation</vt:lpstr>
      <vt:lpstr>Intro John 13:1-4</vt:lpstr>
      <vt:lpstr>Washing the Disciples’ Feet John 13:4-11</vt:lpstr>
      <vt:lpstr>'One Another’ Applications?</vt:lpstr>
      <vt:lpstr>Love John 13:21-38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of John</dc:title>
  <dc:creator>David Hamlett</dc:creator>
  <cp:lastModifiedBy>David Hamlett</cp:lastModifiedBy>
  <cp:revision>57</cp:revision>
  <dcterms:created xsi:type="dcterms:W3CDTF">2021-10-24T06:09:08Z</dcterms:created>
  <dcterms:modified xsi:type="dcterms:W3CDTF">2022-01-12T23:20:36Z</dcterms:modified>
</cp:coreProperties>
</file>