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7" r:id="rId2"/>
    <p:sldId id="276" r:id="rId3"/>
    <p:sldId id="268" r:id="rId4"/>
    <p:sldId id="279" r:id="rId5"/>
    <p:sldId id="277" r:id="rId6"/>
    <p:sldId id="282" r:id="rId7"/>
    <p:sldId id="280" r:id="rId8"/>
    <p:sldId id="284" r:id="rId9"/>
    <p:sldId id="286" r:id="rId10"/>
    <p:sldId id="287" r:id="rId11"/>
    <p:sldId id="288" r:id="rId12"/>
    <p:sldId id="283" r:id="rId13"/>
    <p:sldId id="291" r:id="rId14"/>
    <p:sldId id="292" r:id="rId15"/>
    <p:sldId id="293" r:id="rId16"/>
    <p:sldId id="296" r:id="rId17"/>
    <p:sldId id="294" r:id="rId18"/>
    <p:sldId id="297" r:id="rId19"/>
    <p:sldId id="295" r:id="rId20"/>
    <p:sldId id="299" r:id="rId21"/>
    <p:sldId id="300" r:id="rId22"/>
    <p:sldId id="302" r:id="rId23"/>
    <p:sldId id="303" r:id="rId24"/>
    <p:sldId id="304" r:id="rId25"/>
    <p:sldId id="305" r:id="rId26"/>
    <p:sldId id="306" r:id="rId2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01"/>
    <p:restoredTop sz="96208"/>
  </p:normalViewPr>
  <p:slideViewPr>
    <p:cSldViewPr snapToGrid="0" snapToObjects="1">
      <p:cViewPr varScale="1">
        <p:scale>
          <a:sx n="140" d="100"/>
          <a:sy n="140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CD1-79EF-4C44-8CCA-FEABC2C61AD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E8B-F477-E148-8169-2C7EACF6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CD1-79EF-4C44-8CCA-FEABC2C61AD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E8B-F477-E148-8169-2C7EACF6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8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CD1-79EF-4C44-8CCA-FEABC2C61AD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E8B-F477-E148-8169-2C7EACF6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8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CD1-79EF-4C44-8CCA-FEABC2C61AD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E8B-F477-E148-8169-2C7EACF6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CD1-79EF-4C44-8CCA-FEABC2C61AD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E8B-F477-E148-8169-2C7EACF6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4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CD1-79EF-4C44-8CCA-FEABC2C61AD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E8B-F477-E148-8169-2C7EACF6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CD1-79EF-4C44-8CCA-FEABC2C61AD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E8B-F477-E148-8169-2C7EACF6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8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CD1-79EF-4C44-8CCA-FEABC2C61AD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E8B-F477-E148-8169-2C7EACF6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8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CD1-79EF-4C44-8CCA-FEABC2C61AD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E8B-F477-E148-8169-2C7EACF6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4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CD1-79EF-4C44-8CCA-FEABC2C61AD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E8B-F477-E148-8169-2C7EACF6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1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ACD1-79EF-4C44-8CCA-FEABC2C61AD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E8B-F477-E148-8169-2C7EACF6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6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2ACD1-79EF-4C44-8CCA-FEABC2C61ADE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EBE8B-F477-E148-8169-2C7EACF6E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90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B27E8-E73F-E44E-A090-7F7BDB134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45" y="1463178"/>
            <a:ext cx="8080310" cy="2788643"/>
          </a:xfrm>
        </p:spPr>
        <p:txBody>
          <a:bodyPr anchor="ctr">
            <a:normAutofit/>
          </a:bodyPr>
          <a:lstStyle/>
          <a:p>
            <a:r>
              <a:rPr lang="en-US" sz="5400" dirty="0" smtClean="0"/>
              <a:t>2021:</a:t>
            </a:r>
            <a:br>
              <a:rPr lang="en-US" sz="5400" dirty="0" smtClean="0"/>
            </a:br>
            <a:r>
              <a:rPr lang="en-US" sz="5400" dirty="0" smtClean="0"/>
              <a:t>Lessons Learned for </a:t>
            </a:r>
            <a:br>
              <a:rPr lang="en-US" sz="5400" dirty="0" smtClean="0"/>
            </a:br>
            <a:r>
              <a:rPr lang="en-US" sz="5400" dirty="0" smtClean="0"/>
              <a:t>2022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1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427" y="1263770"/>
            <a:ext cx="1082653" cy="10826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76" y="2670326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Spiritual Impact?</a:t>
            </a:r>
          </a:p>
          <a:p>
            <a:pPr marL="457200" indent="-457200">
              <a:buAutoNum type="arabicPeriod" startAt="3"/>
            </a:pPr>
            <a:endParaRPr lang="en-US" i="1" dirty="0"/>
          </a:p>
          <a:p>
            <a:pPr marL="457200" indent="-457200">
              <a:buAutoNum type="arabicPeriod" startAt="3"/>
            </a:pPr>
            <a:endParaRPr lang="en-US" dirty="0"/>
          </a:p>
          <a:p>
            <a:pPr marL="457200" indent="-457200">
              <a:buAutoNum type="arabicPeriod" startAt="3"/>
            </a:pPr>
            <a:endParaRPr lang="en-US" dirty="0" smtClean="0"/>
          </a:p>
          <a:p>
            <a:pPr marL="457200" indent="-457200">
              <a:buAutoNum type="arabicPeriod" startAt="3"/>
            </a:pPr>
            <a:endParaRPr lang="en-US" dirty="0" smtClean="0"/>
          </a:p>
          <a:p>
            <a:pPr marL="457200" indent="-457200">
              <a:buAutoNum type="arabicPeriod" startAt="3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9467" y="1534858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90FB25"/>
                </a:solidFill>
              </a:rPr>
              <a:t>Covid</a:t>
            </a:r>
            <a:endParaRPr lang="en-US" sz="2800" i="1" dirty="0">
              <a:solidFill>
                <a:srgbClr val="90FB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8399" y="2661730"/>
            <a:ext cx="5129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Matthew 10:27 </a:t>
            </a:r>
            <a:r>
              <a:rPr lang="en-US" dirty="0" smtClean="0"/>
              <a:t> </a:t>
            </a:r>
            <a:r>
              <a:rPr lang="en-US" dirty="0"/>
              <a:t>And do not fear those who kill the body but cannot kill the soul. </a:t>
            </a:r>
            <a:r>
              <a:rPr lang="en-US" u="sng" dirty="0">
                <a:solidFill>
                  <a:srgbClr val="90FB25"/>
                </a:solidFill>
              </a:rPr>
              <a:t>But rather fear Him who is able to destroy both soul and body in </a:t>
            </a:r>
            <a:r>
              <a:rPr lang="en-US" u="sng" dirty="0" smtClean="0">
                <a:solidFill>
                  <a:srgbClr val="90FB25"/>
                </a:solidFill>
              </a:rPr>
              <a:t>hell</a:t>
            </a:r>
            <a:r>
              <a:rPr lang="en-US" dirty="0"/>
              <a:t>. 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160979" y="128696"/>
            <a:ext cx="221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bel" panose="020B0503020204020204" pitchFamily="34" charset="0"/>
              </a:rPr>
              <a:t>2022</a:t>
            </a:r>
            <a:endParaRPr lang="en-US" sz="4400" dirty="0">
              <a:latin typeface="Corbel" panose="020B0503020204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777994" y="382762"/>
            <a:ext cx="2101371" cy="3822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0" y="0"/>
            <a:ext cx="3178301" cy="1026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427" y="1263770"/>
            <a:ext cx="1082653" cy="10826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76" y="2670326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i="1" dirty="0" smtClean="0"/>
              <a:t>Family / personal time</a:t>
            </a:r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9467" y="1534858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90FB25"/>
                </a:solidFill>
              </a:rPr>
              <a:t>Covid</a:t>
            </a:r>
            <a:endParaRPr lang="en-US" sz="2800" i="1" dirty="0">
              <a:solidFill>
                <a:srgbClr val="90FB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4409" y="239451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Ephesians </a:t>
            </a:r>
            <a:r>
              <a:rPr lang="en-US" dirty="0" smtClean="0">
                <a:solidFill>
                  <a:srgbClr val="FFC000"/>
                </a:solidFill>
              </a:rPr>
              <a:t>5:15</a:t>
            </a:r>
            <a:r>
              <a:rPr lang="en-US" dirty="0" smtClean="0"/>
              <a:t> </a:t>
            </a:r>
            <a:r>
              <a:rPr lang="en-US" dirty="0"/>
              <a:t>See then that you walk </a:t>
            </a:r>
            <a:r>
              <a:rPr lang="en-US" dirty="0" smtClean="0"/>
              <a:t>circumspectly</a:t>
            </a:r>
            <a:r>
              <a:rPr lang="en-US" dirty="0"/>
              <a:t>, not as fools but as wise, 16 </a:t>
            </a:r>
            <a:r>
              <a:rPr lang="en-US" u="sng" dirty="0">
                <a:solidFill>
                  <a:srgbClr val="90FB25"/>
                </a:solidFill>
              </a:rPr>
              <a:t>redeeming the time</a:t>
            </a:r>
            <a:r>
              <a:rPr lang="en-US" dirty="0"/>
              <a:t>, because the days are evil.</a:t>
            </a:r>
          </a:p>
          <a:p>
            <a:endParaRPr lang="en-US" dirty="0"/>
          </a:p>
          <a:p>
            <a:r>
              <a:rPr lang="en-US" dirty="0"/>
              <a:t>17 Therefore </a:t>
            </a:r>
            <a:r>
              <a:rPr lang="en-US" u="sng" dirty="0"/>
              <a:t>do not be unwise</a:t>
            </a:r>
            <a:r>
              <a:rPr lang="en-US" dirty="0"/>
              <a:t>, </a:t>
            </a:r>
            <a:r>
              <a:rPr lang="en-US" dirty="0">
                <a:solidFill>
                  <a:srgbClr val="90FB25"/>
                </a:solidFill>
              </a:rPr>
              <a:t>but understand what the will of the Lord is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60979" y="128696"/>
            <a:ext cx="221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bel" panose="020B0503020204020204" pitchFamily="34" charset="0"/>
              </a:rPr>
              <a:t>2022</a:t>
            </a:r>
            <a:endParaRPr lang="en-US" sz="4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0" y="0"/>
            <a:ext cx="3178301" cy="1026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427" y="1263770"/>
            <a:ext cx="1082653" cy="10826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76" y="2670326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Physical Impact</a:t>
            </a:r>
            <a:endParaRPr lang="en-US" i="1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Assembly as a church family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Spiritual Impact?</a:t>
            </a:r>
          </a:p>
          <a:p>
            <a:pPr marL="457200" indent="-457200">
              <a:buAutoNum type="arabicPeriod"/>
            </a:pPr>
            <a:endParaRPr lang="en-US" i="1" dirty="0"/>
          </a:p>
          <a:p>
            <a:pPr marL="457200" indent="-457200">
              <a:buAutoNum type="arabicPeriod"/>
            </a:pPr>
            <a:r>
              <a:rPr lang="en-US" i="1" dirty="0" smtClean="0"/>
              <a:t>Family / personal time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9467" y="1534858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90FB25"/>
                </a:solidFill>
              </a:rPr>
              <a:t>Covid</a:t>
            </a:r>
            <a:endParaRPr lang="en-US" sz="2800" i="1" dirty="0">
              <a:solidFill>
                <a:srgbClr val="90FB25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8358" y="2620222"/>
            <a:ext cx="3811488" cy="403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90FB25"/>
                </a:solidFill>
              </a:rPr>
              <a:t>-Pray </a:t>
            </a:r>
            <a:r>
              <a:rPr lang="en-US" dirty="0">
                <a:solidFill>
                  <a:srgbClr val="90FB25"/>
                </a:solidFill>
              </a:rPr>
              <a:t>, Give </a:t>
            </a:r>
            <a:r>
              <a:rPr lang="en-US" dirty="0" smtClean="0">
                <a:solidFill>
                  <a:srgbClr val="90FB25"/>
                </a:solidFill>
              </a:rPr>
              <a:t>Comfort &amp; thanks</a:t>
            </a:r>
            <a:endParaRPr lang="en-US" i="1" dirty="0" smtClean="0">
              <a:solidFill>
                <a:srgbClr val="90FB2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90FB2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90FB25"/>
                </a:solidFill>
              </a:rPr>
              <a:t>-Desire assembly / higher good</a:t>
            </a:r>
          </a:p>
          <a:p>
            <a:pPr marL="0" indent="0">
              <a:buNone/>
            </a:pPr>
            <a:endParaRPr lang="en-US" dirty="0" smtClean="0">
              <a:solidFill>
                <a:srgbClr val="90FB2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90FB25"/>
                </a:solidFill>
              </a:rPr>
              <a:t>-Know we are being tested</a:t>
            </a:r>
          </a:p>
          <a:p>
            <a:pPr marL="0" indent="0">
              <a:buNone/>
            </a:pPr>
            <a:endParaRPr lang="en-US" i="1" dirty="0">
              <a:solidFill>
                <a:srgbClr val="90FB25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90FB25"/>
                </a:solidFill>
              </a:rPr>
              <a:t>-Redeem the time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60979" y="128696"/>
            <a:ext cx="221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bel" panose="020B0503020204020204" pitchFamily="34" charset="0"/>
              </a:rPr>
              <a:t>2022</a:t>
            </a:r>
            <a:endParaRPr lang="en-US" sz="4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0" y="0"/>
            <a:ext cx="3178301" cy="102683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740" y="2216053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shall love the Lord your God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shall love your neighbor as </a:t>
            </a:r>
            <a:r>
              <a:rPr lang="en-US" dirty="0" smtClean="0"/>
              <a:t>yourself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Racism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5550" y="1384886"/>
            <a:ext cx="562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0FB25"/>
                </a:solidFill>
              </a:rPr>
              <a:t>There is not enough love in the world</a:t>
            </a:r>
            <a:endParaRPr lang="en-US" sz="2800" i="1" dirty="0">
              <a:solidFill>
                <a:srgbClr val="90FB2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740" y="3417307"/>
            <a:ext cx="49136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Matthew 23:37</a:t>
            </a:r>
            <a:r>
              <a:rPr lang="en-US" dirty="0"/>
              <a:t> Jesus said to him, “‘</a:t>
            </a:r>
            <a:r>
              <a:rPr lang="en-US" dirty="0">
                <a:solidFill>
                  <a:srgbClr val="90FB25"/>
                </a:solidFill>
              </a:rPr>
              <a:t>You shall love the Lord your God</a:t>
            </a:r>
            <a:r>
              <a:rPr lang="en-US" dirty="0"/>
              <a:t> with all your heart, with all your soul, and with all your mind.’ 38 This is the first and great commandment. 39 And the second is like it: ‘</a:t>
            </a:r>
            <a:r>
              <a:rPr lang="en-US" dirty="0">
                <a:solidFill>
                  <a:srgbClr val="90FB25"/>
                </a:solidFill>
              </a:rPr>
              <a:t>You shall love your neighbor as yourself</a:t>
            </a:r>
            <a:r>
              <a:rPr lang="en-US" dirty="0"/>
              <a:t>.’ 40 On these two commandments hang all the Law and the Prophets.” </a:t>
            </a:r>
          </a:p>
        </p:txBody>
      </p:sp>
    </p:spTree>
    <p:extLst>
      <p:ext uri="{BB962C8B-B14F-4D97-AF65-F5344CB8AC3E}">
        <p14:creationId xmlns:p14="http://schemas.microsoft.com/office/powerpoint/2010/main" val="19873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0" y="0"/>
            <a:ext cx="3178301" cy="102683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03" y="2022515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You shall love the Lord your God 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You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shall love your neighbor as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yourself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Racism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Country of origin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3425" y="3772038"/>
            <a:ext cx="81556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Matthew </a:t>
            </a:r>
            <a:r>
              <a:rPr lang="en-US" dirty="0" smtClean="0">
                <a:solidFill>
                  <a:srgbClr val="FFC000"/>
                </a:solidFill>
              </a:rPr>
              <a:t>25:31</a:t>
            </a:r>
            <a:r>
              <a:rPr lang="en-US" dirty="0">
                <a:solidFill>
                  <a:srgbClr val="FFC000"/>
                </a:solidFill>
              </a:rPr>
              <a:t> </a:t>
            </a:r>
            <a:r>
              <a:rPr lang="en-US" dirty="0"/>
              <a:t>“When the Son of Man comes in His glory, and all the holy angels with Him, then He will sit on the throne of His glory. 32 </a:t>
            </a:r>
            <a:r>
              <a:rPr lang="en-US" u="sng" dirty="0">
                <a:solidFill>
                  <a:srgbClr val="90FB25"/>
                </a:solidFill>
              </a:rPr>
              <a:t>All the nations will be gathered before Him</a:t>
            </a:r>
            <a:r>
              <a:rPr lang="en-US" dirty="0"/>
              <a:t>, and He will separate them one from another, as a shepherd divides his sheep from the goats. 33 And </a:t>
            </a:r>
            <a:r>
              <a:rPr lang="en-US" dirty="0">
                <a:solidFill>
                  <a:srgbClr val="90FB25"/>
                </a:solidFill>
              </a:rPr>
              <a:t>He will set the </a:t>
            </a:r>
            <a:r>
              <a:rPr lang="en-US" u="sng" dirty="0">
                <a:solidFill>
                  <a:srgbClr val="90FB25"/>
                </a:solidFill>
              </a:rPr>
              <a:t>sheep on His right hand, but the goats on the left.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550" y="1384886"/>
            <a:ext cx="562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0FB25"/>
                </a:solidFill>
              </a:rPr>
              <a:t>There is not enough love in the world</a:t>
            </a:r>
            <a:endParaRPr lang="en-US" sz="2800" i="1" dirty="0">
              <a:solidFill>
                <a:srgbClr val="90FB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0" y="0"/>
            <a:ext cx="3178301" cy="102683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740" y="1913072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You shall love the Lord your God 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You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shall love your neighbor as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yourself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Racism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Country of origin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Social / Economic status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5550" y="3630271"/>
            <a:ext cx="81556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James 2:1</a:t>
            </a:r>
            <a:r>
              <a:rPr lang="en-US" dirty="0">
                <a:solidFill>
                  <a:srgbClr val="FFC000"/>
                </a:solidFill>
              </a:rPr>
              <a:t> </a:t>
            </a:r>
            <a:r>
              <a:rPr lang="en-US" dirty="0"/>
              <a:t>My brethren, </a:t>
            </a:r>
            <a:r>
              <a:rPr lang="en-US" u="sng" dirty="0">
                <a:solidFill>
                  <a:srgbClr val="90FB25"/>
                </a:solidFill>
              </a:rPr>
              <a:t>do not hold the faith of our Lord Jesus Christ, the Lord of glory, with partiality</a:t>
            </a:r>
            <a:r>
              <a:rPr lang="en-US" dirty="0"/>
              <a:t>. 2 For if there should come into your assembly a man with gold rings, in </a:t>
            </a:r>
            <a:r>
              <a:rPr lang="en-US" dirty="0" smtClean="0"/>
              <a:t>fine </a:t>
            </a:r>
            <a:r>
              <a:rPr lang="en-US" dirty="0"/>
              <a:t>apparel, and there should also come in a poor man in </a:t>
            </a:r>
            <a:r>
              <a:rPr lang="en-US" dirty="0" smtClean="0"/>
              <a:t>filthy </a:t>
            </a:r>
            <a:r>
              <a:rPr lang="en-US" dirty="0"/>
              <a:t>clothes, 3 and you </a:t>
            </a:r>
            <a:r>
              <a:rPr lang="en-US" dirty="0" smtClean="0"/>
              <a:t>pay </a:t>
            </a:r>
            <a:r>
              <a:rPr lang="en-US" dirty="0"/>
              <a:t>attention to the one wearing the fine clothes and say to him, “You sit here in a good place,” and say to the poor man, “You stand there,” or, “Sit here at my footstool,” 4 </a:t>
            </a:r>
            <a:r>
              <a:rPr lang="en-US" u="sng" dirty="0">
                <a:solidFill>
                  <a:srgbClr val="90FB25"/>
                </a:solidFill>
              </a:rPr>
              <a:t>have you not </a:t>
            </a:r>
            <a:r>
              <a:rPr lang="en-US" u="sng" dirty="0" smtClean="0">
                <a:solidFill>
                  <a:srgbClr val="90FB25"/>
                </a:solidFill>
              </a:rPr>
              <a:t>shown </a:t>
            </a:r>
            <a:r>
              <a:rPr lang="en-US" u="sng" dirty="0">
                <a:solidFill>
                  <a:srgbClr val="90FB25"/>
                </a:solidFill>
              </a:rPr>
              <a:t>partiality among yourselves, and become judges with evil thoughts</a:t>
            </a:r>
            <a:r>
              <a:rPr lang="en-US" u="sng" dirty="0" smtClean="0">
                <a:solidFill>
                  <a:srgbClr val="90FB25"/>
                </a:solidFill>
              </a:rPr>
              <a:t>? </a:t>
            </a:r>
            <a:endParaRPr lang="en-US" u="sng" dirty="0">
              <a:solidFill>
                <a:srgbClr val="90FB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550" y="1384886"/>
            <a:ext cx="562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0FB25"/>
                </a:solidFill>
              </a:rPr>
              <a:t>There is not enough love in the world</a:t>
            </a:r>
            <a:endParaRPr lang="en-US" sz="2800" i="1" dirty="0">
              <a:solidFill>
                <a:srgbClr val="90FB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550" y="848026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You shall love the Lord your God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shall love your neighbor as </a:t>
            </a:r>
            <a:r>
              <a:rPr lang="en-US" dirty="0" smtClean="0"/>
              <a:t>yourself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Racism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Country of origin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Social / Economic status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0979" y="128696"/>
            <a:ext cx="221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bel" panose="020B0503020204020204" pitchFamily="34" charset="0"/>
              </a:rPr>
              <a:t>2022</a:t>
            </a:r>
            <a:endParaRPr lang="en-US" sz="4400" dirty="0">
              <a:latin typeface="Corbel" panose="020B0503020204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55758" y="397959"/>
            <a:ext cx="405221" cy="3822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6022" y="2765294"/>
            <a:ext cx="86853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Luke </a:t>
            </a:r>
            <a:r>
              <a:rPr lang="en-US" dirty="0" smtClean="0">
                <a:solidFill>
                  <a:srgbClr val="FFC000"/>
                </a:solidFill>
              </a:rPr>
              <a:t>10: 29</a:t>
            </a:r>
            <a:r>
              <a:rPr lang="en-US" dirty="0">
                <a:solidFill>
                  <a:srgbClr val="FFC000"/>
                </a:solidFill>
              </a:rPr>
              <a:t> </a:t>
            </a:r>
            <a:r>
              <a:rPr lang="en-US" dirty="0"/>
              <a:t>But he, wanting to justify himself, said to Jesus, </a:t>
            </a:r>
            <a:r>
              <a:rPr lang="en-US" dirty="0">
                <a:solidFill>
                  <a:srgbClr val="90FB25"/>
                </a:solidFill>
              </a:rPr>
              <a:t>“And who is my neighbor?”</a:t>
            </a:r>
          </a:p>
          <a:p>
            <a:r>
              <a:rPr lang="en-US" dirty="0"/>
              <a:t>30 Then Jesus answered and said: “A certain man went down from Jerusalem to Jericho, and fell among thieves, who stripped him of his clothing, wounded him, and departed, leaving him half dead. 31 Now by chance </a:t>
            </a:r>
            <a:r>
              <a:rPr lang="en-US" dirty="0">
                <a:solidFill>
                  <a:srgbClr val="FFFF00"/>
                </a:solidFill>
              </a:rPr>
              <a:t>a certain priest </a:t>
            </a:r>
            <a:r>
              <a:rPr lang="en-US" dirty="0"/>
              <a:t>came down that road. And when he saw him, he passed by on the other side. 32 Likewise </a:t>
            </a:r>
            <a:r>
              <a:rPr lang="en-US" dirty="0">
                <a:solidFill>
                  <a:srgbClr val="FFFF00"/>
                </a:solidFill>
              </a:rPr>
              <a:t>a Levite</a:t>
            </a:r>
            <a:r>
              <a:rPr lang="en-US" dirty="0"/>
              <a:t>, when he arrived at the place, came and looked, and passed by on the other side. 33 But a certain </a:t>
            </a:r>
            <a:r>
              <a:rPr lang="en-US" dirty="0">
                <a:solidFill>
                  <a:srgbClr val="FFFF00"/>
                </a:solidFill>
              </a:rPr>
              <a:t>Samaritan</a:t>
            </a:r>
            <a:r>
              <a:rPr lang="en-US" dirty="0"/>
              <a:t>, as he journeyed, came where he was. And when he saw him, he had compassion. </a:t>
            </a:r>
          </a:p>
          <a:p>
            <a:r>
              <a:rPr lang="en-US" dirty="0"/>
              <a:t>36 So which of these three do you think was neighbor to him who fell among the thieves?”</a:t>
            </a:r>
          </a:p>
          <a:p>
            <a:r>
              <a:rPr lang="en-US" dirty="0"/>
              <a:t>37 And he said, “</a:t>
            </a:r>
            <a:r>
              <a:rPr lang="en-US" dirty="0">
                <a:solidFill>
                  <a:srgbClr val="90FB25"/>
                </a:solidFill>
              </a:rPr>
              <a:t>He who showed mercy on him</a:t>
            </a:r>
            <a:r>
              <a:rPr lang="en-US" dirty="0"/>
              <a:t>.” Then Jesus said to him, </a:t>
            </a:r>
            <a:r>
              <a:rPr lang="en-US" dirty="0">
                <a:solidFill>
                  <a:srgbClr val="90FB25"/>
                </a:solidFill>
              </a:rPr>
              <a:t>“Go and do likewise.”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1754" y="327459"/>
            <a:ext cx="562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0FB25"/>
                </a:solidFill>
              </a:rPr>
              <a:t>There is not enough love in the world</a:t>
            </a:r>
            <a:endParaRPr lang="en-US" sz="2800" i="1" dirty="0">
              <a:solidFill>
                <a:srgbClr val="90FB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0" y="0"/>
            <a:ext cx="3178301" cy="102683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740" y="1941426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You shall love the Lord your God 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You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shall love your neighbor as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yourself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Racism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Country of origin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Social / Economic status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Political bias / hostility 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7972" y="4284143"/>
            <a:ext cx="8155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 </a:t>
            </a:r>
            <a:r>
              <a:rPr lang="en-US" dirty="0" smtClean="0">
                <a:solidFill>
                  <a:srgbClr val="FFC000"/>
                </a:solidFill>
              </a:rPr>
              <a:t>Peter 3:8 </a:t>
            </a:r>
            <a:r>
              <a:rPr lang="en-US" dirty="0" smtClean="0"/>
              <a:t>Finally</a:t>
            </a:r>
            <a:r>
              <a:rPr lang="en-US" dirty="0"/>
              <a:t>, </a:t>
            </a:r>
            <a:r>
              <a:rPr lang="en-US" u="sng" dirty="0"/>
              <a:t>all of you be of one mind</a:t>
            </a:r>
            <a:r>
              <a:rPr lang="en-US" dirty="0"/>
              <a:t>, having </a:t>
            </a:r>
            <a:r>
              <a:rPr lang="en-US" u="sng" dirty="0"/>
              <a:t>compassion</a:t>
            </a:r>
            <a:r>
              <a:rPr lang="en-US" dirty="0"/>
              <a:t> for one another; </a:t>
            </a:r>
            <a:r>
              <a:rPr lang="en-US" u="sng" dirty="0"/>
              <a:t>love as brothers</a:t>
            </a:r>
            <a:r>
              <a:rPr lang="en-US" dirty="0"/>
              <a:t>, be </a:t>
            </a:r>
            <a:r>
              <a:rPr lang="en-US" u="sng" dirty="0"/>
              <a:t>tenderhearted</a:t>
            </a:r>
            <a:r>
              <a:rPr lang="en-US" dirty="0"/>
              <a:t>, </a:t>
            </a:r>
            <a:r>
              <a:rPr lang="en-US" u="sng" dirty="0"/>
              <a:t>be </a:t>
            </a:r>
            <a:r>
              <a:rPr lang="en-US" u="sng" dirty="0" smtClean="0"/>
              <a:t>courteous</a:t>
            </a:r>
            <a:r>
              <a:rPr lang="en-US" dirty="0"/>
              <a:t>; 9 not returning evil for evil or reviling for reviling, but on the contrary blessing, knowing that you were called to this, that you may inherit a blessing</a:t>
            </a:r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265550" y="1384886"/>
            <a:ext cx="562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0FB25"/>
                </a:solidFill>
              </a:rPr>
              <a:t>There is not enough love in the world</a:t>
            </a:r>
            <a:endParaRPr lang="en-US" sz="2800" i="1" dirty="0">
              <a:solidFill>
                <a:srgbClr val="90FB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740" y="1941426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You shall love the Lord your God 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You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shall love your neighbor as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yourself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Racism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Country of origin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Social / Economic status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Political bias / hostility 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075274" y="1165147"/>
            <a:ext cx="4068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 Timothy </a:t>
            </a:r>
            <a:r>
              <a:rPr lang="en-US" dirty="0" smtClean="0">
                <a:solidFill>
                  <a:srgbClr val="FFC000"/>
                </a:solidFill>
              </a:rPr>
              <a:t>2:22 </a:t>
            </a:r>
            <a:r>
              <a:rPr lang="en-US" dirty="0"/>
              <a:t>Flee also youthful lusts; but </a:t>
            </a:r>
            <a:r>
              <a:rPr lang="en-US" dirty="0">
                <a:solidFill>
                  <a:srgbClr val="90FB25"/>
                </a:solidFill>
              </a:rPr>
              <a:t>pursue</a:t>
            </a:r>
            <a:r>
              <a:rPr lang="en-US" dirty="0"/>
              <a:t> righteousness, faith, love, </a:t>
            </a:r>
            <a:r>
              <a:rPr lang="en-US" dirty="0">
                <a:solidFill>
                  <a:srgbClr val="90FB25"/>
                </a:solidFill>
              </a:rPr>
              <a:t>peace with those who call on the Lord </a:t>
            </a:r>
            <a:r>
              <a:rPr lang="en-US" dirty="0"/>
              <a:t>out of a pure heart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23 But </a:t>
            </a:r>
            <a:r>
              <a:rPr lang="en-US" dirty="0">
                <a:solidFill>
                  <a:srgbClr val="90FB25"/>
                </a:solidFill>
              </a:rPr>
              <a:t>avoid foolish and ignorant disputes, knowing that they generate strife. </a:t>
            </a:r>
            <a:r>
              <a:rPr lang="en-US" dirty="0"/>
              <a:t>24 And </a:t>
            </a:r>
            <a:r>
              <a:rPr lang="en-US" dirty="0">
                <a:solidFill>
                  <a:srgbClr val="90FB25"/>
                </a:solidFill>
              </a:rPr>
              <a:t>a servant of the Lord must not quarrel but be gentle to all</a:t>
            </a:r>
            <a:r>
              <a:rPr lang="en-US" dirty="0"/>
              <a:t>, able to teach, patient, 25 in humility correcting those who are in opposition, if God perhaps will grant them repentance, so </a:t>
            </a:r>
            <a:r>
              <a:rPr lang="en-US" u="sng" dirty="0">
                <a:solidFill>
                  <a:srgbClr val="90FB25"/>
                </a:solidFill>
              </a:rPr>
              <a:t>that they may know the truth</a:t>
            </a:r>
            <a:r>
              <a:rPr lang="en-US" dirty="0"/>
              <a:t>, 26 and that they may come to their senses and </a:t>
            </a:r>
            <a:r>
              <a:rPr lang="en-US" u="sng" dirty="0">
                <a:solidFill>
                  <a:srgbClr val="90FB25"/>
                </a:solidFill>
              </a:rPr>
              <a:t>escape the snare of the devil</a:t>
            </a:r>
            <a:r>
              <a:rPr lang="en-US" dirty="0"/>
              <a:t>, having been taken captive by him to do his will.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0979" y="128696"/>
            <a:ext cx="221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bel" panose="020B0503020204020204" pitchFamily="34" charset="0"/>
              </a:rPr>
              <a:t>2022</a:t>
            </a:r>
            <a:endParaRPr lang="en-US" sz="4400" dirty="0">
              <a:latin typeface="Corbel" panose="020B0503020204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25412" y="394788"/>
            <a:ext cx="491090" cy="3822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6740" y="315315"/>
            <a:ext cx="562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0FB25"/>
                </a:solidFill>
              </a:rPr>
              <a:t>There is not enough love in the world</a:t>
            </a:r>
            <a:endParaRPr lang="en-US" sz="2800" i="1" dirty="0">
              <a:solidFill>
                <a:srgbClr val="90FB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691" y="2087029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You shall love the Lord your God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shall love your neighbor as </a:t>
            </a:r>
            <a:r>
              <a:rPr lang="en-US" dirty="0" smtClean="0"/>
              <a:t>yourself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Racism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Country of origin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Social / Economic status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 smtClean="0"/>
          </a:p>
          <a:p>
            <a:pPr marL="800100" lvl="1" indent="-457200">
              <a:buFont typeface="+mj-lt"/>
              <a:buAutoNum type="alphaLcPeriod"/>
            </a:pPr>
            <a:endParaRPr lang="en-US" dirty="0"/>
          </a:p>
          <a:p>
            <a:pPr marL="800100" lvl="1" indent="-457200">
              <a:buFont typeface="+mj-lt"/>
              <a:buAutoNum type="alphaLcPeriod"/>
            </a:pPr>
            <a:endParaRPr lang="en-US" dirty="0" smtClean="0"/>
          </a:p>
          <a:p>
            <a:pPr marL="800100" lvl="1" indent="-457200">
              <a:buFont typeface="+mj-lt"/>
              <a:buAutoNum type="alphaLcPeriod"/>
            </a:pPr>
            <a:endParaRPr lang="en-US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Political bias / hostility 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0979" y="128696"/>
            <a:ext cx="221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bel" panose="020B0503020204020204" pitchFamily="34" charset="0"/>
              </a:rPr>
              <a:t>2022</a:t>
            </a:r>
            <a:endParaRPr lang="en-US" sz="4400" dirty="0">
              <a:latin typeface="Corbel" panose="020B0503020204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777994" y="382762"/>
            <a:ext cx="2101371" cy="3822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2992" y="2885550"/>
            <a:ext cx="3936749" cy="403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90FB25"/>
                </a:solidFill>
              </a:rPr>
              <a:t>-Identify &amp; Confront your biases</a:t>
            </a:r>
            <a:endParaRPr lang="en-US" sz="1800" i="1" dirty="0" smtClean="0">
              <a:solidFill>
                <a:srgbClr val="90FB25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90FB25"/>
                </a:solidFill>
              </a:rPr>
              <a:t>-Do something good for someone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90FB25"/>
                </a:solidFill>
              </a:rPr>
              <a:t>-Check your ego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90FB25"/>
                </a:solidFill>
              </a:rPr>
              <a:t>-Picture yourself in Judgement</a:t>
            </a:r>
          </a:p>
          <a:p>
            <a:pPr marL="0" indent="0">
              <a:buNone/>
            </a:pPr>
            <a:endParaRPr lang="en-US" sz="1800" i="1" dirty="0">
              <a:solidFill>
                <a:srgbClr val="90FB25"/>
              </a:solidFill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rgbClr val="90FB25"/>
                </a:solidFill>
              </a:rPr>
              <a:t>-Love each other, have compassion         -Don’t </a:t>
            </a:r>
            <a:r>
              <a:rPr lang="en-US" sz="1800" i="1" dirty="0">
                <a:solidFill>
                  <a:srgbClr val="90FB25"/>
                </a:solidFill>
              </a:rPr>
              <a:t>quarrel </a:t>
            </a:r>
            <a:r>
              <a:rPr lang="en-US" sz="1800" i="1" dirty="0" smtClean="0">
                <a:solidFill>
                  <a:srgbClr val="90FB25"/>
                </a:solidFill>
              </a:rPr>
              <a:t>over things that drive others away… focus on the larger goal</a:t>
            </a: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>
            <a:off x="4365321" y="2885550"/>
            <a:ext cx="995819" cy="1360773"/>
          </a:xfrm>
          <a:prstGeom prst="leftBrace">
            <a:avLst>
              <a:gd name="adj1" fmla="val 8333"/>
              <a:gd name="adj2" fmla="val 36116"/>
            </a:avLst>
          </a:prstGeom>
          <a:ln w="34925">
            <a:solidFill>
              <a:srgbClr val="90FB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5550" y="1384886"/>
            <a:ext cx="562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0FB25"/>
                </a:solidFill>
              </a:rPr>
              <a:t>There is not enough love in the world</a:t>
            </a:r>
            <a:endParaRPr lang="en-US" sz="2800" i="1" dirty="0">
              <a:solidFill>
                <a:srgbClr val="90FB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73" y="369518"/>
            <a:ext cx="7659433" cy="49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0" y="0"/>
            <a:ext cx="3178301" cy="102683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76" y="2212282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Changing Membership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People leaving</a:t>
            </a:r>
            <a:endParaRPr lang="en-US" dirty="0"/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Many new faces</a:t>
            </a: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i="1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3874" y="358689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C000"/>
                </a:solidFill>
              </a:rPr>
              <a:t>‘This change makes me feel uncomfortable’</a:t>
            </a:r>
          </a:p>
          <a:p>
            <a:endParaRPr lang="en-US" i="1" dirty="0" smtClean="0">
              <a:solidFill>
                <a:srgbClr val="FFC000"/>
              </a:solidFill>
            </a:endParaRPr>
          </a:p>
          <a:p>
            <a:r>
              <a:rPr lang="en-US" i="1" dirty="0">
                <a:solidFill>
                  <a:srgbClr val="FFC000"/>
                </a:solidFill>
              </a:rPr>
              <a:t>‘I’m not involved like I once was’</a:t>
            </a:r>
          </a:p>
          <a:p>
            <a:endParaRPr lang="en-US" i="1" dirty="0" smtClean="0">
              <a:solidFill>
                <a:srgbClr val="FFC000"/>
              </a:solidFill>
            </a:endParaRPr>
          </a:p>
          <a:p>
            <a:r>
              <a:rPr lang="en-US" i="1" dirty="0" smtClean="0">
                <a:solidFill>
                  <a:srgbClr val="FFC000"/>
                </a:solidFill>
              </a:rPr>
              <a:t>‘I don’t matter anymore’</a:t>
            </a:r>
          </a:p>
          <a:p>
            <a:endParaRPr lang="en-US" i="1" dirty="0" smtClean="0">
              <a:solidFill>
                <a:srgbClr val="FFC000"/>
              </a:solidFill>
            </a:endParaRPr>
          </a:p>
          <a:p>
            <a:endParaRPr lang="en-US" i="1" dirty="0" smtClean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29" y="1403335"/>
            <a:ext cx="241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0FB25"/>
                </a:solidFill>
              </a:rPr>
              <a:t>‘Growing Pains’</a:t>
            </a:r>
            <a:endParaRPr lang="en-US" sz="2800" i="1" dirty="0">
              <a:solidFill>
                <a:srgbClr val="90FB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76" y="2212282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Changing Membership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People leaving</a:t>
            </a:r>
            <a:endParaRPr lang="en-US" dirty="0"/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Many new faces</a:t>
            </a: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i="1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6284" y="35868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C000"/>
                </a:solidFill>
              </a:rPr>
              <a:t>‘This change makes me feel uncomfortable’</a:t>
            </a:r>
          </a:p>
          <a:p>
            <a:endParaRPr lang="en-US" i="1" dirty="0" smtClean="0">
              <a:solidFill>
                <a:srgbClr val="FFC000"/>
              </a:solidFill>
            </a:endParaRPr>
          </a:p>
          <a:p>
            <a:endParaRPr lang="en-US" i="1" dirty="0" smtClean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29" y="1403335"/>
            <a:ext cx="241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0FB25"/>
                </a:solidFill>
              </a:rPr>
              <a:t>‘Growing Pains’</a:t>
            </a:r>
            <a:endParaRPr lang="en-US" sz="2800" i="1" dirty="0">
              <a:solidFill>
                <a:srgbClr val="90FB2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9867" y="106417"/>
            <a:ext cx="221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bel" panose="020B0503020204020204" pitchFamily="34" charset="0"/>
              </a:rPr>
              <a:t>2022</a:t>
            </a:r>
            <a:endParaRPr lang="en-US" sz="4400" dirty="0">
              <a:latin typeface="Corbel" panose="020B0503020204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974913" y="391241"/>
            <a:ext cx="2101371" cy="3822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83962" y="132037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Ephesians 4</a:t>
            </a:r>
            <a:r>
              <a:rPr lang="en-US" dirty="0" smtClean="0">
                <a:solidFill>
                  <a:srgbClr val="FFC000"/>
                </a:solidFill>
              </a:rPr>
              <a:t>:11</a:t>
            </a:r>
            <a:r>
              <a:rPr lang="en-US" dirty="0" smtClean="0"/>
              <a:t> And </a:t>
            </a:r>
            <a:r>
              <a:rPr lang="en-US" dirty="0"/>
              <a:t>He Himself gave some </a:t>
            </a:r>
            <a:r>
              <a:rPr lang="en-US" i="1" dirty="0"/>
              <a:t>to be</a:t>
            </a:r>
            <a:r>
              <a:rPr lang="en-US" dirty="0"/>
              <a:t> apostles, some prophets, some evangelists, and some pastors and teachers, </a:t>
            </a:r>
            <a:r>
              <a:rPr lang="en-US" baseline="30000" dirty="0"/>
              <a:t>12 </a:t>
            </a:r>
            <a:r>
              <a:rPr lang="en-US" dirty="0">
                <a:solidFill>
                  <a:srgbClr val="90FB25"/>
                </a:solidFill>
              </a:rPr>
              <a:t>for the equipping of the saints for the work of ministry, for the </a:t>
            </a:r>
            <a:r>
              <a:rPr lang="en-US" dirty="0" smtClean="0">
                <a:solidFill>
                  <a:srgbClr val="90FB25"/>
                </a:solidFill>
              </a:rPr>
              <a:t>edifying </a:t>
            </a:r>
            <a:r>
              <a:rPr lang="en-US" dirty="0">
                <a:solidFill>
                  <a:srgbClr val="90FB25"/>
                </a:solidFill>
              </a:rPr>
              <a:t>of the body of Christ</a:t>
            </a:r>
            <a:r>
              <a:rPr lang="en-US" dirty="0"/>
              <a:t>, </a:t>
            </a:r>
            <a:r>
              <a:rPr lang="en-US" baseline="30000" dirty="0"/>
              <a:t>13 </a:t>
            </a:r>
            <a:r>
              <a:rPr lang="en-US" dirty="0"/>
              <a:t>till we all come to the unity of the faith and of the knowledge of the Son of God, to a perfect man, to the measure of the stature of the fullness of Christ; </a:t>
            </a:r>
            <a:r>
              <a:rPr lang="en-US" baseline="30000" dirty="0"/>
              <a:t>14 </a:t>
            </a:r>
            <a:r>
              <a:rPr lang="en-US" dirty="0">
                <a:solidFill>
                  <a:srgbClr val="90FB25"/>
                </a:solidFill>
              </a:rPr>
              <a:t>that we should no longer be children</a:t>
            </a:r>
            <a:r>
              <a:rPr lang="en-US" dirty="0"/>
              <a:t>, tossed to and fro and carried about with every wind of doctrine, by the trickery of men, in the cunning craftiness of deceitful plotting, </a:t>
            </a:r>
            <a:r>
              <a:rPr lang="en-US" baseline="30000" dirty="0"/>
              <a:t>15 </a:t>
            </a:r>
            <a:r>
              <a:rPr lang="en-US" dirty="0"/>
              <a:t>but, </a:t>
            </a:r>
            <a:r>
              <a:rPr lang="en-US" dirty="0">
                <a:solidFill>
                  <a:srgbClr val="90FB25"/>
                </a:solidFill>
              </a:rPr>
              <a:t>speaking the truth in love, </a:t>
            </a:r>
            <a:r>
              <a:rPr lang="en-US" u="sng" dirty="0">
                <a:solidFill>
                  <a:srgbClr val="90FB25"/>
                </a:solidFill>
              </a:rPr>
              <a:t>may grow up in all things into Him who is the head—Christ</a:t>
            </a:r>
            <a:r>
              <a:rPr lang="en-US" dirty="0">
                <a:solidFill>
                  <a:srgbClr val="90FB25"/>
                </a:solidFill>
              </a:rPr>
              <a:t>— </a:t>
            </a:r>
          </a:p>
        </p:txBody>
      </p:sp>
    </p:spTree>
    <p:extLst>
      <p:ext uri="{BB962C8B-B14F-4D97-AF65-F5344CB8AC3E}">
        <p14:creationId xmlns:p14="http://schemas.microsoft.com/office/powerpoint/2010/main" val="16300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76" y="2212282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Changing Membership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People leaving</a:t>
            </a:r>
            <a:endParaRPr lang="en-US" dirty="0"/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Many new faces</a:t>
            </a: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i="1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6284" y="358689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</a:schemeClr>
                </a:solidFill>
              </a:rPr>
              <a:t>‘This change makes me feel uncomfortable’</a:t>
            </a:r>
          </a:p>
          <a:p>
            <a:endParaRPr lang="en-US" i="1" dirty="0" smtClean="0">
              <a:solidFill>
                <a:srgbClr val="FFC000"/>
              </a:solidFill>
            </a:endParaRPr>
          </a:p>
          <a:p>
            <a:r>
              <a:rPr lang="en-US" i="1" dirty="0">
                <a:solidFill>
                  <a:srgbClr val="FFC000"/>
                </a:solidFill>
              </a:rPr>
              <a:t>‘I’m not involved like I once was’</a:t>
            </a:r>
          </a:p>
          <a:p>
            <a:endParaRPr lang="en-US" i="1" dirty="0" smtClean="0">
              <a:solidFill>
                <a:srgbClr val="FFC000"/>
              </a:solidFill>
            </a:endParaRPr>
          </a:p>
          <a:p>
            <a:r>
              <a:rPr lang="en-US" i="1" dirty="0" smtClean="0">
                <a:solidFill>
                  <a:srgbClr val="FFC000"/>
                </a:solidFill>
              </a:rPr>
              <a:t>‘I don’t matter anymore’</a:t>
            </a:r>
          </a:p>
          <a:p>
            <a:endParaRPr lang="en-US" i="1" dirty="0" smtClean="0">
              <a:solidFill>
                <a:srgbClr val="FFC000"/>
              </a:solidFill>
            </a:endParaRPr>
          </a:p>
          <a:p>
            <a:endParaRPr lang="en-US" i="1" dirty="0" smtClean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29" y="1403335"/>
            <a:ext cx="241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0FB25"/>
                </a:solidFill>
              </a:rPr>
              <a:t>‘Growing Pains’</a:t>
            </a:r>
            <a:endParaRPr lang="en-US" sz="2800" i="1" dirty="0">
              <a:solidFill>
                <a:srgbClr val="90FB2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9867" y="106417"/>
            <a:ext cx="221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bel" panose="020B0503020204020204" pitchFamily="34" charset="0"/>
              </a:rPr>
              <a:t>2022</a:t>
            </a:r>
            <a:endParaRPr lang="en-US" sz="4400" dirty="0">
              <a:latin typeface="Corbel" panose="020B0503020204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974913" y="391241"/>
            <a:ext cx="2101371" cy="3822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28707" y="3960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Ephesians </a:t>
            </a:r>
            <a:r>
              <a:rPr lang="en-US" dirty="0" smtClean="0">
                <a:solidFill>
                  <a:srgbClr val="FFC000"/>
                </a:solidFill>
              </a:rPr>
              <a:t>4:16</a:t>
            </a:r>
            <a:r>
              <a:rPr lang="en-US" dirty="0"/>
              <a:t> from whom </a:t>
            </a:r>
            <a:r>
              <a:rPr lang="en-US" u="sng" dirty="0">
                <a:solidFill>
                  <a:srgbClr val="90FB25"/>
                </a:solidFill>
              </a:rPr>
              <a:t>the whole body</a:t>
            </a:r>
            <a:r>
              <a:rPr lang="en-US" dirty="0"/>
              <a:t>, joined and </a:t>
            </a:r>
            <a:r>
              <a:rPr lang="en-US" u="sng" dirty="0">
                <a:solidFill>
                  <a:srgbClr val="90FB25"/>
                </a:solidFill>
              </a:rPr>
              <a:t>knit together </a:t>
            </a:r>
            <a:r>
              <a:rPr lang="en-US" dirty="0"/>
              <a:t>by what </a:t>
            </a:r>
            <a:r>
              <a:rPr lang="en-US" u="sng" dirty="0">
                <a:solidFill>
                  <a:srgbClr val="90FB25"/>
                </a:solidFill>
              </a:rPr>
              <a:t>every joint supplies</a:t>
            </a:r>
            <a:r>
              <a:rPr lang="en-US" dirty="0"/>
              <a:t>, according to the </a:t>
            </a:r>
            <a:r>
              <a:rPr lang="en-US" u="sng" dirty="0">
                <a:solidFill>
                  <a:srgbClr val="90FB25"/>
                </a:solidFill>
              </a:rPr>
              <a:t>effective working </a:t>
            </a:r>
            <a:r>
              <a:rPr lang="en-US" dirty="0"/>
              <a:t>by which </a:t>
            </a:r>
            <a:r>
              <a:rPr lang="en-US" u="sng" dirty="0">
                <a:solidFill>
                  <a:srgbClr val="90FB25"/>
                </a:solidFill>
              </a:rPr>
              <a:t>every part does its share</a:t>
            </a:r>
            <a:r>
              <a:rPr lang="en-US" dirty="0"/>
              <a:t>, causes growth of the </a:t>
            </a:r>
            <a:r>
              <a:rPr lang="en-US" u="sng" dirty="0">
                <a:solidFill>
                  <a:srgbClr val="90FB25"/>
                </a:solidFill>
              </a:rPr>
              <a:t>body for the edifying of itself in love</a:t>
            </a:r>
            <a:r>
              <a:rPr lang="en-US" dirty="0"/>
              <a:t>.</a:t>
            </a:r>
          </a:p>
          <a:p>
            <a:endParaRPr lang="en-US" dirty="0">
              <a:solidFill>
                <a:srgbClr val="90FB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0" y="0"/>
            <a:ext cx="3178301" cy="102683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76" y="2212282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Changing Membership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People leaving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Many new faces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Meeting Space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Long process</a:t>
            </a:r>
            <a:endParaRPr lang="en-US" dirty="0"/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Resistance along the way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rabicPeriod" startAt="2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i="1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2729" y="1403335"/>
            <a:ext cx="241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0FB25"/>
                </a:solidFill>
              </a:rPr>
              <a:t>‘Growing Pains’</a:t>
            </a:r>
            <a:endParaRPr lang="en-US" sz="2800" i="1" dirty="0">
              <a:solidFill>
                <a:srgbClr val="90FB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76" y="2212282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Changing Membership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People leaving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Many new faces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Meeting Space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Long process</a:t>
            </a:r>
            <a:endParaRPr lang="en-US" dirty="0"/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Resistance along the way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rabicPeriod" startAt="2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i="1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14823" y="119068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C000"/>
                </a:solidFill>
              </a:rPr>
              <a:t>Romans </a:t>
            </a:r>
            <a:r>
              <a:rPr lang="en-US" i="1" dirty="0" smtClean="0">
                <a:solidFill>
                  <a:srgbClr val="FFC000"/>
                </a:solidFill>
              </a:rPr>
              <a:t>8:26 </a:t>
            </a:r>
            <a:r>
              <a:rPr lang="en-US" i="1" dirty="0"/>
              <a:t>Likewise </a:t>
            </a:r>
            <a:r>
              <a:rPr lang="en-US" i="1" dirty="0">
                <a:solidFill>
                  <a:srgbClr val="90FB25"/>
                </a:solidFill>
              </a:rPr>
              <a:t>the Spirit also helps in our weaknesses</a:t>
            </a:r>
            <a:r>
              <a:rPr lang="en-US" i="1" dirty="0"/>
              <a:t>. For we do not know what we should pray for as we ought, but the Spirit Himself makes intercession </a:t>
            </a:r>
            <a:r>
              <a:rPr lang="en-US" i="1" dirty="0" smtClean="0"/>
              <a:t>for </a:t>
            </a:r>
            <a:r>
              <a:rPr lang="en-US" i="1" dirty="0"/>
              <a:t>us with </a:t>
            </a:r>
            <a:r>
              <a:rPr lang="en-US" i="1" dirty="0" err="1"/>
              <a:t>groanings</a:t>
            </a:r>
            <a:r>
              <a:rPr lang="en-US" i="1" dirty="0"/>
              <a:t> which cannot be uttered. 27 Now He who searches the hearts knows what the mind of the Spirit is, because </a:t>
            </a:r>
            <a:r>
              <a:rPr lang="en-US" i="1" dirty="0">
                <a:solidFill>
                  <a:srgbClr val="90FB25"/>
                </a:solidFill>
              </a:rPr>
              <a:t>He makes intercession for the saints according to the will of God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r>
              <a:rPr lang="en-US" i="1" dirty="0"/>
              <a:t>28 And we know that all things work together for good to those who love God, to those who are the called according to His purpose</a:t>
            </a:r>
            <a:r>
              <a:rPr lang="en-US" i="1" dirty="0" smtClean="0"/>
              <a:t>.</a:t>
            </a:r>
          </a:p>
          <a:p>
            <a:endParaRPr lang="en-US" i="1" dirty="0" smtClean="0"/>
          </a:p>
          <a:p>
            <a:r>
              <a:rPr lang="en-US" i="1" dirty="0"/>
              <a:t>31 What then shall we say to these things? </a:t>
            </a:r>
            <a:r>
              <a:rPr lang="en-US" i="1" dirty="0">
                <a:solidFill>
                  <a:srgbClr val="90FB25"/>
                </a:solidFill>
              </a:rPr>
              <a:t>If God is for us, who can be against us? </a:t>
            </a:r>
            <a:endParaRPr lang="en-US" i="1" dirty="0" smtClean="0">
              <a:solidFill>
                <a:srgbClr val="90FB25"/>
              </a:solidFill>
            </a:endParaRPr>
          </a:p>
          <a:p>
            <a:endParaRPr lang="en-US" i="1" dirty="0" smtClean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29" y="1403335"/>
            <a:ext cx="241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0FB25"/>
                </a:solidFill>
              </a:rPr>
              <a:t>‘Growing Pains’</a:t>
            </a:r>
            <a:endParaRPr lang="en-US" sz="2800" i="1" dirty="0">
              <a:solidFill>
                <a:srgbClr val="90FB2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0979" y="128696"/>
            <a:ext cx="221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bel" panose="020B0503020204020204" pitchFamily="34" charset="0"/>
              </a:rPr>
              <a:t>2022</a:t>
            </a:r>
            <a:endParaRPr lang="en-US" sz="4400" dirty="0">
              <a:latin typeface="Corbel" panose="020B0503020204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77994" y="382762"/>
            <a:ext cx="2101371" cy="3822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76" y="2212282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Changing Membership</a:t>
            </a:r>
            <a:endParaRPr lang="en-US" dirty="0"/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People leaving</a:t>
            </a:r>
            <a:endParaRPr lang="en-US" dirty="0"/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Many new faces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Meeting Space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Long process</a:t>
            </a:r>
            <a:endParaRPr lang="en-US" dirty="0"/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Resistance along the way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rabicPeriod" startAt="2"/>
            </a:pP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i="1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2729" y="1403335"/>
            <a:ext cx="241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0FB25"/>
                </a:solidFill>
              </a:rPr>
              <a:t>‘Growing Pains’</a:t>
            </a:r>
            <a:endParaRPr lang="en-US" sz="2800" i="1" dirty="0">
              <a:solidFill>
                <a:srgbClr val="90FB2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0979" y="128696"/>
            <a:ext cx="221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bel" panose="020B0503020204020204" pitchFamily="34" charset="0"/>
              </a:rPr>
              <a:t>2022</a:t>
            </a:r>
            <a:endParaRPr lang="en-US" sz="4400" dirty="0">
              <a:latin typeface="Corbel" panose="020B0503020204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77994" y="382762"/>
            <a:ext cx="2101371" cy="3822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7364" y="2032936"/>
            <a:ext cx="4152378" cy="403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90FB25"/>
                </a:solidFill>
              </a:rPr>
              <a:t>- Grow beyond your comfort zone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90FB25"/>
                </a:solidFill>
              </a:rPr>
              <a:t>Realize everyone has a role to play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90FB25"/>
                </a:solidFill>
              </a:rPr>
              <a:t>Seek out others who are in need of comfort</a:t>
            </a:r>
          </a:p>
          <a:p>
            <a:pPr marL="0" indent="0">
              <a:buNone/>
            </a:pPr>
            <a:endParaRPr lang="en-US" dirty="0">
              <a:solidFill>
                <a:srgbClr val="90FB2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90FB25"/>
                </a:solidFill>
              </a:rPr>
              <a:t>-Continue in prayer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0FB25"/>
                </a:solidFill>
              </a:rPr>
              <a:t>-Know God’s will is the outcome</a:t>
            </a:r>
            <a:endParaRPr lang="en-US" i="1" dirty="0">
              <a:solidFill>
                <a:srgbClr val="90FB2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90FB25"/>
                </a:solidFill>
              </a:rPr>
              <a:t>-Don’t lose heart in the difficulties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3" y="2443604"/>
            <a:ext cx="6651320" cy="1104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Apathy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-lack </a:t>
            </a:r>
            <a:r>
              <a:rPr lang="en-US" dirty="0"/>
              <a:t>of interest, enthusiasm, or concern.</a:t>
            </a:r>
          </a:p>
        </p:txBody>
      </p:sp>
    </p:spTree>
    <p:extLst>
      <p:ext uri="{BB962C8B-B14F-4D97-AF65-F5344CB8AC3E}">
        <p14:creationId xmlns:p14="http://schemas.microsoft.com/office/powerpoint/2010/main" val="768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87EBE-6FBA-DE4D-8D57-1B3127A5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53784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Apostles to NT churches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445" y="803574"/>
            <a:ext cx="8609506" cy="403773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They </a:t>
            </a:r>
            <a:r>
              <a:rPr lang="en-US" i="1" dirty="0" smtClean="0">
                <a:solidFill>
                  <a:srgbClr val="FFFF00"/>
                </a:solidFill>
              </a:rPr>
              <a:t>‘watched game tape’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Reminded them of the </a:t>
            </a:r>
            <a:r>
              <a:rPr lang="en-US" i="1" dirty="0" smtClean="0">
                <a:solidFill>
                  <a:srgbClr val="FFFF00"/>
                </a:solidFill>
              </a:rPr>
              <a:t>‘fundamentals’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428852-DF4A-B34C-B326-7AA4074421E5}"/>
              </a:ext>
            </a:extLst>
          </p:cNvPr>
          <p:cNvSpPr txBox="1"/>
          <p:nvPr/>
        </p:nvSpPr>
        <p:spPr>
          <a:xfrm>
            <a:off x="1002082" y="1261897"/>
            <a:ext cx="775210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[1 John </a:t>
            </a:r>
            <a:r>
              <a:rPr lang="en-US" dirty="0" smtClean="0">
                <a:solidFill>
                  <a:srgbClr val="FFC000"/>
                </a:solidFill>
              </a:rPr>
              <a:t>3:11]  </a:t>
            </a:r>
            <a:r>
              <a:rPr lang="en-US" dirty="0"/>
              <a:t>For this is the message that you heard from the beginning, that we should love one another, 12 </a:t>
            </a:r>
            <a:r>
              <a:rPr lang="en-US" dirty="0">
                <a:solidFill>
                  <a:srgbClr val="90FB25"/>
                </a:solidFill>
              </a:rPr>
              <a:t>not as Cain </a:t>
            </a:r>
            <a:r>
              <a:rPr lang="en-US" dirty="0"/>
              <a:t>who was of the wicked one and murdered his brother. And </a:t>
            </a:r>
            <a:r>
              <a:rPr lang="en-US" dirty="0">
                <a:solidFill>
                  <a:srgbClr val="90FB25"/>
                </a:solidFill>
              </a:rPr>
              <a:t>why did he murder him? Because his works were evil and his brother’s righteous.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428852-DF4A-B34C-B326-7AA4074421E5}"/>
              </a:ext>
            </a:extLst>
          </p:cNvPr>
          <p:cNvSpPr txBox="1"/>
          <p:nvPr/>
        </p:nvSpPr>
        <p:spPr>
          <a:xfrm>
            <a:off x="819146" y="3186545"/>
            <a:ext cx="775210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[2 Peter 1:12-13] </a:t>
            </a:r>
            <a:r>
              <a:rPr lang="en-US" dirty="0" smtClean="0"/>
              <a:t>For </a:t>
            </a:r>
            <a:r>
              <a:rPr lang="en-US" dirty="0"/>
              <a:t>this reason I will not be negligent to </a:t>
            </a:r>
            <a:r>
              <a:rPr lang="en-US" dirty="0">
                <a:solidFill>
                  <a:srgbClr val="90FB25"/>
                </a:solidFill>
              </a:rPr>
              <a:t>remind you always of these things</a:t>
            </a:r>
            <a:r>
              <a:rPr lang="en-US" dirty="0"/>
              <a:t>, though you know and are established in the present truth. </a:t>
            </a:r>
            <a:r>
              <a:rPr lang="en-US" baseline="30000" dirty="0"/>
              <a:t>13 </a:t>
            </a:r>
            <a:r>
              <a:rPr lang="en-US" dirty="0"/>
              <a:t>Yes, I think it is right, as long as I am in this </a:t>
            </a:r>
            <a:r>
              <a:rPr lang="en-US" dirty="0" smtClean="0"/>
              <a:t>tent</a:t>
            </a:r>
            <a:r>
              <a:rPr lang="en-US" dirty="0"/>
              <a:t>, to stir you up by </a:t>
            </a:r>
            <a:r>
              <a:rPr lang="en-US" dirty="0">
                <a:solidFill>
                  <a:srgbClr val="90FB25"/>
                </a:solidFill>
              </a:rPr>
              <a:t>reminding </a:t>
            </a:r>
            <a:r>
              <a:rPr lang="en-US" i="1" dirty="0">
                <a:solidFill>
                  <a:srgbClr val="90FB25"/>
                </a:solidFill>
              </a:rPr>
              <a:t>you</a:t>
            </a:r>
            <a:r>
              <a:rPr lang="en-US" dirty="0"/>
              <a:t>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428852-DF4A-B34C-B326-7AA4074421E5}"/>
              </a:ext>
            </a:extLst>
          </p:cNvPr>
          <p:cNvSpPr txBox="1"/>
          <p:nvPr/>
        </p:nvSpPr>
        <p:spPr>
          <a:xfrm>
            <a:off x="819146" y="4379644"/>
            <a:ext cx="775210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[1 Corinthians </a:t>
            </a:r>
            <a:r>
              <a:rPr lang="en-US" dirty="0" smtClean="0">
                <a:solidFill>
                  <a:srgbClr val="FFC000"/>
                </a:solidFill>
              </a:rPr>
              <a:t>4:16-17] </a:t>
            </a:r>
            <a:r>
              <a:rPr lang="en-US" dirty="0" smtClean="0"/>
              <a:t> </a:t>
            </a:r>
            <a:r>
              <a:rPr lang="en-US" dirty="0"/>
              <a:t>Therefore I urge you, imitate me. 17 For this reason I have sent Timothy to you, who is my beloved and faithful son in the Lord, who will </a:t>
            </a:r>
            <a:r>
              <a:rPr lang="en-US" dirty="0">
                <a:solidFill>
                  <a:srgbClr val="90FB25"/>
                </a:solidFill>
              </a:rPr>
              <a:t>remind you of my ways in Christ</a:t>
            </a:r>
            <a:r>
              <a:rPr lang="en-US" dirty="0"/>
              <a:t>, as </a:t>
            </a:r>
            <a:r>
              <a:rPr lang="en-US" dirty="0">
                <a:solidFill>
                  <a:srgbClr val="90FB25"/>
                </a:solidFill>
              </a:rPr>
              <a:t>I teach everywhere in every church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45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87EBE-6FBA-DE4D-8D57-1B3127A5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53784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Apostles to NT churches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445" y="646998"/>
            <a:ext cx="8609506" cy="403773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en-US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rgbClr val="FFFF00"/>
                </a:solidFill>
              </a:rPr>
              <a:t>Called out </a:t>
            </a:r>
            <a:r>
              <a:rPr lang="en-US" i="1" dirty="0" smtClean="0">
                <a:solidFill>
                  <a:srgbClr val="FFFF00"/>
                </a:solidFill>
              </a:rPr>
              <a:t>‘departures </a:t>
            </a:r>
            <a:r>
              <a:rPr lang="en-US" i="1" dirty="0">
                <a:solidFill>
                  <a:srgbClr val="FFFF00"/>
                </a:solidFill>
              </a:rPr>
              <a:t>from the </a:t>
            </a:r>
            <a:r>
              <a:rPr lang="en-US" i="1" dirty="0" smtClean="0">
                <a:solidFill>
                  <a:srgbClr val="FFFF00"/>
                </a:solidFill>
              </a:rPr>
              <a:t>plan’</a:t>
            </a:r>
            <a:endParaRPr lang="en-US" i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3"/>
            </a:pPr>
            <a:endParaRPr lang="en-US" dirty="0" smtClean="0"/>
          </a:p>
          <a:p>
            <a:pPr marL="457200" indent="-457200">
              <a:buAutoNum type="arabicPeriod" startAt="3"/>
            </a:pPr>
            <a:endParaRPr lang="en-US" dirty="0"/>
          </a:p>
          <a:p>
            <a:pPr marL="457200" indent="-457200">
              <a:buAutoNum type="arabicPeriod" startAt="3"/>
            </a:pPr>
            <a:endParaRPr lang="en-US" dirty="0" smtClean="0"/>
          </a:p>
          <a:p>
            <a:pPr marL="457200" indent="-457200">
              <a:buAutoNum type="arabicPeriod" startAt="3"/>
            </a:pPr>
            <a:endParaRPr lang="en-US" dirty="0" smtClean="0"/>
          </a:p>
          <a:p>
            <a:pPr marL="457200" indent="-457200">
              <a:buAutoNum type="arabicPeriod" startAt="3"/>
            </a:pPr>
            <a:endParaRPr lang="en-US" dirty="0"/>
          </a:p>
          <a:p>
            <a:pPr marL="457200" indent="-457200">
              <a:buAutoNum type="arabicPeriod" startAt="3"/>
            </a:pPr>
            <a:endParaRPr lang="en-US" dirty="0" smtClean="0"/>
          </a:p>
          <a:p>
            <a:pPr marL="457200" indent="-457200">
              <a:buAutoNum type="arabicPeriod" startAt="3"/>
            </a:pPr>
            <a:endParaRPr lang="en-US" dirty="0" smtClean="0"/>
          </a:p>
          <a:p>
            <a:pPr marL="457200" indent="-457200">
              <a:buAutoNum type="arabicPeriod" startAt="3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428852-DF4A-B34C-B326-7AA4074421E5}"/>
              </a:ext>
            </a:extLst>
          </p:cNvPr>
          <p:cNvSpPr txBox="1"/>
          <p:nvPr/>
        </p:nvSpPr>
        <p:spPr>
          <a:xfrm>
            <a:off x="891435" y="1605851"/>
            <a:ext cx="775210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[Galatians </a:t>
            </a:r>
            <a:r>
              <a:rPr lang="en-US" dirty="0" smtClean="0">
                <a:solidFill>
                  <a:srgbClr val="FFC000"/>
                </a:solidFill>
              </a:rPr>
              <a:t>1:6-7]  </a:t>
            </a:r>
            <a:r>
              <a:rPr lang="en-US" dirty="0"/>
              <a:t>I marvel that you are </a:t>
            </a:r>
            <a:r>
              <a:rPr lang="en-US" dirty="0">
                <a:solidFill>
                  <a:srgbClr val="90FB25"/>
                </a:solidFill>
              </a:rPr>
              <a:t>turning away so soon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from Him who called you in the grace of Christ, to a different gospel, 7 which is not another; but there are some who trouble you and want to </a:t>
            </a:r>
            <a:r>
              <a:rPr lang="en-US" dirty="0" smtClean="0"/>
              <a:t>pervert </a:t>
            </a:r>
            <a:r>
              <a:rPr lang="en-US" dirty="0"/>
              <a:t>the gospel of Christ. 8 But even if we, or an angel from heaven, </a:t>
            </a:r>
            <a:r>
              <a:rPr lang="en-US" dirty="0">
                <a:solidFill>
                  <a:srgbClr val="90FB25"/>
                </a:solidFill>
              </a:rPr>
              <a:t>preach any other gospel to you than what we have preached to you</a:t>
            </a:r>
            <a:r>
              <a:rPr lang="en-US" dirty="0"/>
              <a:t>, let him be </a:t>
            </a:r>
            <a:r>
              <a:rPr lang="en-US" dirty="0" smtClean="0"/>
              <a:t>accursed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7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0" y="0"/>
            <a:ext cx="3178301" cy="1026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427" y="1263770"/>
            <a:ext cx="1082653" cy="10826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486" y="2710062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Physical Impact – Sickness, Loss, Job, Finances  </a:t>
            </a:r>
            <a:endParaRPr lang="en-US" i="1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9467" y="1534858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90FB25"/>
                </a:solidFill>
              </a:rPr>
              <a:t>Covid</a:t>
            </a:r>
            <a:endParaRPr lang="en-US" sz="2800" i="1" dirty="0">
              <a:solidFill>
                <a:srgbClr val="90FB2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576" y="3129677"/>
            <a:ext cx="6467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James 5: </a:t>
            </a:r>
            <a:r>
              <a:rPr lang="en-US" dirty="0" smtClean="0">
                <a:solidFill>
                  <a:srgbClr val="FFC000"/>
                </a:solidFill>
              </a:rPr>
              <a:t>13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anyone among you suffering? </a:t>
            </a:r>
            <a:r>
              <a:rPr lang="en-US" u="sng" dirty="0"/>
              <a:t>Let him pray</a:t>
            </a:r>
            <a:r>
              <a:rPr lang="en-US" dirty="0"/>
              <a:t>. Is anyone cheerful? Let him sing psalms. 14 Is anyone among you sick? Let him call for the elders of the church, and </a:t>
            </a:r>
            <a:r>
              <a:rPr lang="en-US" u="sng" dirty="0"/>
              <a:t>let them pray </a:t>
            </a:r>
            <a:r>
              <a:rPr lang="en-US" dirty="0"/>
              <a:t>over him, anointing him with oil in the name of the Lord. 15 And </a:t>
            </a:r>
            <a:r>
              <a:rPr lang="en-US" u="sng" dirty="0"/>
              <a:t>the prayer of faith will save the sick</a:t>
            </a:r>
            <a:r>
              <a:rPr lang="en-US" dirty="0"/>
              <a:t>, and the Lord will raise him up. And if he has committed sins, he will be forgiven. 16 </a:t>
            </a:r>
            <a:r>
              <a:rPr lang="en-US" dirty="0" smtClean="0"/>
              <a:t>Confess </a:t>
            </a:r>
            <a:r>
              <a:rPr lang="en-US" dirty="0"/>
              <a:t>your trespasses to one another, and </a:t>
            </a:r>
            <a:r>
              <a:rPr lang="en-US" u="sng" dirty="0"/>
              <a:t>pray for one another</a:t>
            </a:r>
            <a:r>
              <a:rPr lang="en-US" dirty="0"/>
              <a:t>, that you may be healed. </a:t>
            </a:r>
            <a:r>
              <a:rPr lang="en-US" u="sng" dirty="0"/>
              <a:t>The effective, </a:t>
            </a:r>
            <a:r>
              <a:rPr lang="en-US" u="sng" dirty="0" smtClean="0"/>
              <a:t>fervent </a:t>
            </a:r>
            <a:r>
              <a:rPr lang="en-US" u="sng" dirty="0"/>
              <a:t>prayer of a righteous man avails much. </a:t>
            </a:r>
          </a:p>
        </p:txBody>
      </p:sp>
    </p:spTree>
    <p:extLst>
      <p:ext uri="{BB962C8B-B14F-4D97-AF65-F5344CB8AC3E}">
        <p14:creationId xmlns:p14="http://schemas.microsoft.com/office/powerpoint/2010/main" val="21769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427" y="1263770"/>
            <a:ext cx="1082653" cy="10826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486" y="2710062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Physical Impact</a:t>
            </a:r>
            <a:endParaRPr lang="en-US" i="1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9467" y="1534858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90FB25"/>
                </a:solidFill>
              </a:rPr>
              <a:t>Covid</a:t>
            </a:r>
            <a:endParaRPr lang="en-US" sz="2800" i="1" dirty="0">
              <a:solidFill>
                <a:srgbClr val="90FB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1144858"/>
            <a:ext cx="40521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Philippians </a:t>
            </a:r>
            <a:r>
              <a:rPr lang="en-US" dirty="0" smtClean="0">
                <a:solidFill>
                  <a:srgbClr val="FFC000"/>
                </a:solidFill>
              </a:rPr>
              <a:t>4: 6</a:t>
            </a:r>
            <a:r>
              <a:rPr lang="en-US" dirty="0"/>
              <a:t> </a:t>
            </a:r>
            <a:r>
              <a:rPr lang="en-US" dirty="0">
                <a:solidFill>
                  <a:srgbClr val="90FB25"/>
                </a:solidFill>
              </a:rPr>
              <a:t>Be anxious for nothing</a:t>
            </a:r>
            <a:r>
              <a:rPr lang="en-US" dirty="0"/>
              <a:t>, but in everything by </a:t>
            </a:r>
            <a:r>
              <a:rPr lang="en-US" u="sng" dirty="0">
                <a:solidFill>
                  <a:srgbClr val="90FB25"/>
                </a:solidFill>
              </a:rPr>
              <a:t>prayer and supplication, with thanksgiving</a:t>
            </a:r>
            <a:r>
              <a:rPr lang="en-US" dirty="0">
                <a:solidFill>
                  <a:srgbClr val="90FB25"/>
                </a:solidFill>
              </a:rPr>
              <a:t>, </a:t>
            </a:r>
            <a:r>
              <a:rPr lang="en-US" dirty="0"/>
              <a:t>let your requests be made known to God; 7 and the peace of God, which surpasses all understanding, will guard your hearts and minds through Christ Jesus.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0979" y="128696"/>
            <a:ext cx="221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bel" panose="020B0503020204020204" pitchFamily="34" charset="0"/>
              </a:rPr>
              <a:t>2022</a:t>
            </a:r>
            <a:endParaRPr lang="en-US" sz="4400" dirty="0">
              <a:latin typeface="Corbel" panose="020B05030202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337721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 Corinthians </a:t>
            </a:r>
            <a:r>
              <a:rPr lang="en-US" dirty="0" smtClean="0">
                <a:solidFill>
                  <a:srgbClr val="FFC000"/>
                </a:solidFill>
              </a:rPr>
              <a:t>1:3</a:t>
            </a:r>
            <a:r>
              <a:rPr lang="en-US" baseline="30000" dirty="0"/>
              <a:t> </a:t>
            </a:r>
            <a:r>
              <a:rPr lang="en-US" dirty="0"/>
              <a:t>Blessed </a:t>
            </a:r>
            <a:r>
              <a:rPr lang="en-US" i="1" dirty="0"/>
              <a:t>be</a:t>
            </a:r>
            <a:r>
              <a:rPr lang="en-US" dirty="0"/>
              <a:t> the God and Father of our Lord Jesus Christ, the Father of mercies and God of all comfort, </a:t>
            </a:r>
            <a:r>
              <a:rPr lang="en-US" baseline="30000" dirty="0"/>
              <a:t>4 </a:t>
            </a:r>
            <a:r>
              <a:rPr lang="en-US" dirty="0"/>
              <a:t>who comforts us in all our tribulation, that </a:t>
            </a:r>
            <a:r>
              <a:rPr lang="en-US" dirty="0">
                <a:solidFill>
                  <a:srgbClr val="90FB25"/>
                </a:solidFill>
              </a:rPr>
              <a:t>we may be able to comfort those who are in any </a:t>
            </a:r>
            <a:r>
              <a:rPr lang="en-US" dirty="0" smtClean="0">
                <a:solidFill>
                  <a:srgbClr val="90FB25"/>
                </a:solidFill>
              </a:rPr>
              <a:t>trouble</a:t>
            </a:r>
            <a:r>
              <a:rPr lang="en-US" dirty="0"/>
              <a:t>, with the comfort with which we ourselves are comforted by God.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392586" y="322306"/>
            <a:ext cx="2101371" cy="3822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0" y="0"/>
            <a:ext cx="3178301" cy="1026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427" y="1263770"/>
            <a:ext cx="1082653" cy="10826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76" y="2670326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Assembly as a church family</a:t>
            </a:r>
          </a:p>
          <a:p>
            <a:pPr marL="457200" indent="-457200">
              <a:buAutoNum type="arabicPeriod" startAt="2"/>
            </a:pPr>
            <a:endParaRPr lang="en-US" dirty="0"/>
          </a:p>
          <a:p>
            <a:pPr marL="457200" indent="-457200">
              <a:buAutoNum type="arabicPeriod" startAt="2"/>
            </a:pPr>
            <a:endParaRPr lang="en-US" dirty="0" smtClean="0"/>
          </a:p>
          <a:p>
            <a:pPr marL="457200" indent="-457200">
              <a:buAutoNum type="arabicPeriod" startAt="2"/>
            </a:pPr>
            <a:endParaRPr lang="en-US" dirty="0" smtClean="0"/>
          </a:p>
          <a:p>
            <a:pPr marL="457200" indent="-457200">
              <a:buAutoNum type="arabicPeriod" startAt="2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9467" y="1534858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90FB25"/>
                </a:solidFill>
              </a:rPr>
              <a:t>Covid</a:t>
            </a:r>
            <a:endParaRPr lang="en-US" sz="2800" i="1" dirty="0">
              <a:solidFill>
                <a:srgbClr val="90FB2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576" y="3349279"/>
            <a:ext cx="59480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John 16: 31</a:t>
            </a:r>
            <a:r>
              <a:rPr lang="en-US" dirty="0" smtClean="0"/>
              <a:t> </a:t>
            </a:r>
            <a:r>
              <a:rPr lang="en-US" dirty="0"/>
              <a:t>Jesus answered them, “Do you now believe? 32 Indeed the hour is coming, yes, has now come, that </a:t>
            </a:r>
            <a:r>
              <a:rPr lang="en-US" u="sng" dirty="0"/>
              <a:t>you will be scattered</a:t>
            </a:r>
            <a:r>
              <a:rPr lang="en-US" dirty="0"/>
              <a:t>, each to his </a:t>
            </a:r>
            <a:r>
              <a:rPr lang="en-US" dirty="0" smtClean="0"/>
              <a:t>own</a:t>
            </a:r>
            <a:r>
              <a:rPr lang="en-US" dirty="0"/>
              <a:t>, and will leave Me alone. And yet I am not alone, because the Father is with Me. 33 These things I have spoken to you, that in Me you may have peace. </a:t>
            </a:r>
            <a:r>
              <a:rPr lang="en-US" u="sng" dirty="0"/>
              <a:t>In the world you </a:t>
            </a:r>
            <a:r>
              <a:rPr lang="en-US" u="sng" dirty="0" smtClean="0"/>
              <a:t>will </a:t>
            </a:r>
            <a:r>
              <a:rPr lang="en-US" u="sng" dirty="0"/>
              <a:t>have tribulation; but be of good cheer, I have overcome the world.”</a:t>
            </a:r>
          </a:p>
        </p:txBody>
      </p:sp>
    </p:spTree>
    <p:extLst>
      <p:ext uri="{BB962C8B-B14F-4D97-AF65-F5344CB8AC3E}">
        <p14:creationId xmlns:p14="http://schemas.microsoft.com/office/powerpoint/2010/main" val="21560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427" y="1263770"/>
            <a:ext cx="1082653" cy="10826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76" y="2670326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Assembly as a church family</a:t>
            </a:r>
          </a:p>
          <a:p>
            <a:pPr marL="457200" indent="-457200">
              <a:buAutoNum type="arabicPeriod" startAt="2"/>
            </a:pPr>
            <a:endParaRPr lang="en-US" dirty="0"/>
          </a:p>
          <a:p>
            <a:pPr marL="457200" indent="-457200">
              <a:buAutoNum type="arabicPeriod" startAt="2"/>
            </a:pPr>
            <a:endParaRPr lang="en-US" dirty="0" smtClean="0"/>
          </a:p>
          <a:p>
            <a:pPr marL="457200" indent="-457200">
              <a:buAutoNum type="arabicPeriod" startAt="2"/>
            </a:pPr>
            <a:endParaRPr lang="en-US" dirty="0" smtClean="0"/>
          </a:p>
          <a:p>
            <a:pPr marL="457200" indent="-457200">
              <a:buAutoNum type="arabicPeriod" startAt="2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9467" y="1534858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90FB25"/>
                </a:solidFill>
              </a:rPr>
              <a:t>Covid</a:t>
            </a:r>
            <a:endParaRPr lang="en-US" sz="2800" i="1" dirty="0">
              <a:solidFill>
                <a:srgbClr val="90FB2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3150" y="1657309"/>
            <a:ext cx="41917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 Thessalonians </a:t>
            </a:r>
            <a:r>
              <a:rPr lang="en-US" dirty="0" smtClean="0">
                <a:solidFill>
                  <a:srgbClr val="FFC000"/>
                </a:solidFill>
              </a:rPr>
              <a:t>2: 17</a:t>
            </a:r>
            <a:r>
              <a:rPr lang="en-US" dirty="0" smtClean="0"/>
              <a:t> </a:t>
            </a:r>
            <a:r>
              <a:rPr lang="en-US" dirty="0"/>
              <a:t>But we, brethren, having been taken away from you for a short time in presence, not in heart, </a:t>
            </a:r>
            <a:r>
              <a:rPr lang="en-US" dirty="0">
                <a:solidFill>
                  <a:srgbClr val="90FB25"/>
                </a:solidFill>
              </a:rPr>
              <a:t>endeavored more eagerly to see your face with great desire</a:t>
            </a:r>
            <a:r>
              <a:rPr lang="en-US" dirty="0"/>
              <a:t>. 18 Therefore </a:t>
            </a:r>
            <a:r>
              <a:rPr lang="en-US" dirty="0">
                <a:solidFill>
                  <a:srgbClr val="90FB25"/>
                </a:solidFill>
              </a:rPr>
              <a:t>we wanted to come to you</a:t>
            </a:r>
            <a:r>
              <a:rPr lang="en-US" dirty="0"/>
              <a:t>—even I, Paul, time and again—</a:t>
            </a:r>
            <a:r>
              <a:rPr lang="en-US" u="sng" dirty="0"/>
              <a:t>but Satan hindered us</a:t>
            </a:r>
            <a:r>
              <a:rPr lang="en-US" dirty="0"/>
              <a:t>. 19 </a:t>
            </a:r>
            <a:r>
              <a:rPr lang="en-US" u="sng" dirty="0"/>
              <a:t>For what is our hope, or joy, or crown of rejoicing? </a:t>
            </a:r>
            <a:r>
              <a:rPr lang="en-US" dirty="0"/>
              <a:t>Is </a:t>
            </a:r>
            <a:r>
              <a:rPr lang="en-US" dirty="0">
                <a:solidFill>
                  <a:srgbClr val="90FB25"/>
                </a:solidFill>
              </a:rPr>
              <a:t>it not even you in the presence of our Lord Jesus Christ at His coming? </a:t>
            </a:r>
            <a:r>
              <a:rPr lang="en-US" dirty="0"/>
              <a:t>20 For you are our glory and joy.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160979" y="128696"/>
            <a:ext cx="221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rbel" panose="020B0503020204020204" pitchFamily="34" charset="0"/>
              </a:rPr>
              <a:t>2022</a:t>
            </a:r>
            <a:endParaRPr lang="en-US" sz="4400" dirty="0">
              <a:latin typeface="Corbel" panose="020B0503020204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392586" y="322306"/>
            <a:ext cx="2101371" cy="3822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0" y="0"/>
            <a:ext cx="3178301" cy="1026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427" y="1263770"/>
            <a:ext cx="1082653" cy="10826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9D9DEDB-BBC1-3F41-B7D1-434F9D276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76" y="2670326"/>
            <a:ext cx="5670674" cy="4037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Spiritual Impact ?</a:t>
            </a:r>
          </a:p>
          <a:p>
            <a:pPr marL="457200" indent="-457200">
              <a:buAutoNum type="arabicPeriod" startAt="3"/>
            </a:pPr>
            <a:endParaRPr lang="en-US" i="1" dirty="0"/>
          </a:p>
          <a:p>
            <a:pPr marL="457200" indent="-457200">
              <a:buAutoNum type="arabicPeriod" startAt="3"/>
            </a:pPr>
            <a:endParaRPr lang="en-US" dirty="0"/>
          </a:p>
          <a:p>
            <a:pPr marL="457200" indent="-457200">
              <a:buAutoNum type="arabicPeriod" startAt="3"/>
            </a:pPr>
            <a:endParaRPr lang="en-US" dirty="0" smtClean="0"/>
          </a:p>
          <a:p>
            <a:pPr marL="457200" indent="-457200">
              <a:buAutoNum type="arabicPeriod" startAt="3"/>
            </a:pPr>
            <a:endParaRPr lang="en-US" dirty="0" smtClean="0"/>
          </a:p>
          <a:p>
            <a:pPr marL="457200" indent="-457200">
              <a:buAutoNum type="arabicPeriod" startAt="3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9467" y="1534858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90FB25"/>
                </a:solidFill>
              </a:rPr>
              <a:t>Covid</a:t>
            </a:r>
            <a:endParaRPr lang="en-US" sz="2800" i="1" dirty="0">
              <a:solidFill>
                <a:srgbClr val="90FB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043" y="3349279"/>
            <a:ext cx="7044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Job </a:t>
            </a:r>
            <a:r>
              <a:rPr lang="en-US" dirty="0" smtClean="0">
                <a:solidFill>
                  <a:srgbClr val="FFC000"/>
                </a:solidFill>
              </a:rPr>
              <a:t>1:9 </a:t>
            </a:r>
            <a:r>
              <a:rPr lang="en-US" dirty="0" smtClean="0"/>
              <a:t> </a:t>
            </a:r>
            <a:r>
              <a:rPr lang="en-US" dirty="0"/>
              <a:t>So Satan answered the Lord and said, “Does Job fear God for nothing? 10 Have </a:t>
            </a:r>
            <a:r>
              <a:rPr lang="en-US" u="sng" dirty="0">
                <a:solidFill>
                  <a:srgbClr val="FFC000"/>
                </a:solidFill>
              </a:rPr>
              <a:t>You not </a:t>
            </a:r>
            <a:r>
              <a:rPr lang="en-US" u="sng" dirty="0" smtClean="0">
                <a:solidFill>
                  <a:srgbClr val="FFC000"/>
                </a:solidFill>
              </a:rPr>
              <a:t>made </a:t>
            </a:r>
            <a:r>
              <a:rPr lang="en-US" u="sng" dirty="0">
                <a:solidFill>
                  <a:srgbClr val="FFC000"/>
                </a:solidFill>
              </a:rPr>
              <a:t>a hedge around him</a:t>
            </a:r>
            <a:r>
              <a:rPr lang="en-US" dirty="0"/>
              <a:t>, around his household, and around all that he has on every side? You have blessed the work of his hands, and his possessions have increased in the land. 11 </a:t>
            </a:r>
            <a:r>
              <a:rPr lang="en-US" u="sng" dirty="0"/>
              <a:t>But now, stretch out Your hand and touch all that he has, and he will surely </a:t>
            </a:r>
            <a:r>
              <a:rPr lang="en-US" u="sng" dirty="0" smtClean="0"/>
              <a:t>curse </a:t>
            </a:r>
            <a:r>
              <a:rPr lang="en-US" u="sng" dirty="0"/>
              <a:t>You to Your face!”</a:t>
            </a:r>
          </a:p>
        </p:txBody>
      </p:sp>
    </p:spTree>
    <p:extLst>
      <p:ext uri="{BB962C8B-B14F-4D97-AF65-F5344CB8AC3E}">
        <p14:creationId xmlns:p14="http://schemas.microsoft.com/office/powerpoint/2010/main" val="30589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3497</TotalTime>
  <Words>1485</Words>
  <Application>Microsoft Office PowerPoint</Application>
  <PresentationFormat>On-screen Show (16:10)</PresentationFormat>
  <Paragraphs>271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Office Theme</vt:lpstr>
      <vt:lpstr>2021: Lessons Learned for  2022</vt:lpstr>
      <vt:lpstr>PowerPoint Presentation</vt:lpstr>
      <vt:lpstr>Apostles to NT churches</vt:lpstr>
      <vt:lpstr>Apostles to NT churches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Apathy   -lack of interest, enthusiasm, or concern.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we read the “acts” of you, what would the book contain?</dc:title>
  <dc:creator>Bill Sanchez</dc:creator>
  <cp:lastModifiedBy>Blaine Mellor</cp:lastModifiedBy>
  <cp:revision>81</cp:revision>
  <dcterms:created xsi:type="dcterms:W3CDTF">2021-12-31T21:32:48Z</dcterms:created>
  <dcterms:modified xsi:type="dcterms:W3CDTF">2022-01-08T20:55:34Z</dcterms:modified>
</cp:coreProperties>
</file>