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460" r:id="rId3"/>
    <p:sldId id="463" r:id="rId4"/>
    <p:sldId id="464" r:id="rId5"/>
    <p:sldId id="461" r:id="rId6"/>
    <p:sldId id="456" r:id="rId7"/>
    <p:sldId id="434" r:id="rId8"/>
    <p:sldId id="468" r:id="rId9"/>
    <p:sldId id="469" r:id="rId10"/>
    <p:sldId id="470" r:id="rId11"/>
    <p:sldId id="465" r:id="rId12"/>
    <p:sldId id="439" r:id="rId13"/>
    <p:sldId id="455" r:id="rId14"/>
    <p:sldId id="458" r:id="rId15"/>
    <p:sldId id="471" r:id="rId16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D1B548-66FF-455E-8591-854B240807CC}" v="21" dt="2022-01-09T22:06:40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667"/>
    <p:restoredTop sz="85987"/>
  </p:normalViewPr>
  <p:slideViewPr>
    <p:cSldViewPr snapToGrid="0" snapToObjects="1">
      <p:cViewPr varScale="1">
        <p:scale>
          <a:sx n="96" d="100"/>
          <a:sy n="96" d="100"/>
        </p:scale>
        <p:origin x="1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Sanchez" userId="be5fc328e6f0cb13" providerId="Windows Live" clId="Web-{CED1B548-66FF-455E-8591-854B240807CC}"/>
    <pc:docChg chg="modSld">
      <pc:chgData name="Bill Sanchez" userId="be5fc328e6f0cb13" providerId="Windows Live" clId="Web-{CED1B548-66FF-455E-8591-854B240807CC}" dt="2022-01-09T22:06:40.677" v="17" actId="20577"/>
      <pc:docMkLst>
        <pc:docMk/>
      </pc:docMkLst>
      <pc:sldChg chg="modSp">
        <pc:chgData name="Bill Sanchez" userId="be5fc328e6f0cb13" providerId="Windows Live" clId="Web-{CED1B548-66FF-455E-8591-854B240807CC}" dt="2022-01-09T22:06:36.005" v="16" actId="20577"/>
        <pc:sldMkLst>
          <pc:docMk/>
          <pc:sldMk cId="517583211" sldId="439"/>
        </pc:sldMkLst>
        <pc:spChg chg="mod">
          <ac:chgData name="Bill Sanchez" userId="be5fc328e6f0cb13" providerId="Windows Live" clId="Web-{CED1B548-66FF-455E-8591-854B240807CC}" dt="2022-01-09T22:06:36.005" v="16" actId="20577"/>
          <ac:spMkLst>
            <pc:docMk/>
            <pc:sldMk cId="517583211" sldId="439"/>
            <ac:spMk id="5" creationId="{2E1B9EBF-2851-9245-A18C-147CB413D8CB}"/>
          </ac:spMkLst>
        </pc:spChg>
      </pc:sldChg>
      <pc:sldChg chg="modSp">
        <pc:chgData name="Bill Sanchez" userId="be5fc328e6f0cb13" providerId="Windows Live" clId="Web-{CED1B548-66FF-455E-8591-854B240807CC}" dt="2022-01-09T22:06:40.677" v="17" actId="20577"/>
        <pc:sldMkLst>
          <pc:docMk/>
          <pc:sldMk cId="4170245821" sldId="455"/>
        </pc:sldMkLst>
        <pc:spChg chg="mod">
          <ac:chgData name="Bill Sanchez" userId="be5fc328e6f0cb13" providerId="Windows Live" clId="Web-{CED1B548-66FF-455E-8591-854B240807CC}" dt="2022-01-09T22:06:40.677" v="17" actId="20577"/>
          <ac:spMkLst>
            <pc:docMk/>
            <pc:sldMk cId="4170245821" sldId="455"/>
            <ac:spMk id="4" creationId="{3E9EA816-EE8F-5045-B27C-EB0B796D65FA}"/>
          </ac:spMkLst>
        </pc:spChg>
      </pc:sldChg>
      <pc:sldChg chg="modSp">
        <pc:chgData name="Bill Sanchez" userId="be5fc328e6f0cb13" providerId="Windows Live" clId="Web-{CED1B548-66FF-455E-8591-854B240807CC}" dt="2022-01-09T22:06:21.989" v="14" actId="20577"/>
        <pc:sldMkLst>
          <pc:docMk/>
          <pc:sldMk cId="1820102321" sldId="456"/>
        </pc:sldMkLst>
        <pc:spChg chg="mod">
          <ac:chgData name="Bill Sanchez" userId="be5fc328e6f0cb13" providerId="Windows Live" clId="Web-{CED1B548-66FF-455E-8591-854B240807CC}" dt="2022-01-09T22:06:18.582" v="10" actId="20577"/>
          <ac:spMkLst>
            <pc:docMk/>
            <pc:sldMk cId="1820102321" sldId="456"/>
            <ac:spMk id="4" creationId="{6EC0F0AF-021F-0B41-A84D-CBB4B7CFF573}"/>
          </ac:spMkLst>
        </pc:spChg>
        <pc:spChg chg="mod">
          <ac:chgData name="Bill Sanchez" userId="be5fc328e6f0cb13" providerId="Windows Live" clId="Web-{CED1B548-66FF-455E-8591-854B240807CC}" dt="2022-01-09T22:06:21.989" v="14" actId="20577"/>
          <ac:spMkLst>
            <pc:docMk/>
            <pc:sldMk cId="1820102321" sldId="456"/>
            <ac:spMk id="5" creationId="{1A55512A-27E7-4446-8CA5-AC6FC2EFD06E}"/>
          </ac:spMkLst>
        </pc:spChg>
      </pc:sldChg>
      <pc:sldChg chg="modSp">
        <pc:chgData name="Bill Sanchez" userId="be5fc328e6f0cb13" providerId="Windows Live" clId="Web-{CED1B548-66FF-455E-8591-854B240807CC}" dt="2022-01-09T22:05:54.160" v="3" actId="20577"/>
        <pc:sldMkLst>
          <pc:docMk/>
          <pc:sldMk cId="2464027428" sldId="461"/>
        </pc:sldMkLst>
        <pc:spChg chg="mod">
          <ac:chgData name="Bill Sanchez" userId="be5fc328e6f0cb13" providerId="Windows Live" clId="Web-{CED1B548-66FF-455E-8591-854B240807CC}" dt="2022-01-09T22:05:54.160" v="3" actId="20577"/>
          <ac:spMkLst>
            <pc:docMk/>
            <pc:sldMk cId="2464027428" sldId="461"/>
            <ac:spMk id="2" creationId="{9A4C7570-99DB-714B-8D9E-5FEE8F8C7C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E207B-5BBE-F142-882E-A7A798C0BA8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677D8-53BD-8F44-82A3-ED308E123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5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esv/Gal%202.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esv/Gal%202.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esv/Gal%202.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esv/Gal%202.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esv/Gal%202.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Zondervan Pictorial Encyclopedia of the Bible’s entry for Fellowship begins this way:  Fellowship is “among the most powerful concepts in the Judeo-Christian Scriptures.”</a:t>
            </a:r>
          </a:p>
          <a:p>
            <a:endParaRPr lang="en-US" dirty="0"/>
          </a:p>
          <a:p>
            <a:r>
              <a:rPr lang="en-US" dirty="0"/>
              <a:t>Fellowship is a rich and wonderful blessing.  But sometimes, we only examine it closely when it is broken or we face some battle. </a:t>
            </a:r>
          </a:p>
          <a:p>
            <a:r>
              <a:rPr lang="en-US" dirty="0"/>
              <a:t> When sin and neglect break the bonds of fellowship or when false teachers or false doctrines threaten it – then we urgently look at this topic.</a:t>
            </a:r>
          </a:p>
          <a:p>
            <a:endParaRPr lang="en-US" dirty="0"/>
          </a:p>
          <a:p>
            <a:r>
              <a:rPr lang="en-US" dirty="0"/>
              <a:t>Those are important studies, but we can’t even begin to appreciate what is broken, if we don’t have a richer understanding of fellowship and the blessings it produces when our fellowship is healthy and Christ-centered.  So tonight we are looking at 3 things.</a:t>
            </a:r>
          </a:p>
          <a:p>
            <a:endParaRPr lang="en-US" dirty="0"/>
          </a:p>
          <a:p>
            <a:r>
              <a:rPr lang="en-US" dirty="0"/>
              <a:t>First, How True Fellowship Begins.</a:t>
            </a:r>
          </a:p>
          <a:p>
            <a:r>
              <a:rPr lang="en-US" dirty="0"/>
              <a:t>Second, How Fellowship Is Extended.</a:t>
            </a:r>
          </a:p>
          <a:p>
            <a:r>
              <a:rPr lang="en-US" dirty="0"/>
              <a:t>Third, The Blessings Fellowship Produces.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677D8-53BD-8F44-82A3-ED308E123B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8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the right hand of fellowship was “a solemn act of partnership signifying acceptance, agreement and trust” (footnote,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Galatians 2:9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Amplified Bible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Lockman Foundation, 2015).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1B698-782A-474A-8ADE-AFCE98921B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20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the right hand of fellowship was “a solemn act of partnership signifying acceptance, agreement and trust” (footnote,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Galatians 2:9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Amplified Bible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Lockman Foundation, 2015).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1B698-782A-474A-8ADE-AFCE98921B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4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1B698-782A-474A-8ADE-AFCE98921B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57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have this BOND created in Christ and we have this relationship filled with TRUST – then of course awesome blessings are produced…</a:t>
            </a:r>
          </a:p>
          <a:p>
            <a:endParaRPr lang="en-US" dirty="0"/>
          </a:p>
          <a:p>
            <a:r>
              <a:rPr lang="en-US" dirty="0"/>
              <a:t>We are able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677D8-53BD-8F44-82A3-ED308E123B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9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need to come back from battles with sin – you don’t have to FIGHT alone. We are here to lift you up, and be a refuge from the Devil’s attacks.  Let us help you…stand and sing…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677D8-53BD-8F44-82A3-ED308E123B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93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Zondervan Pictorial Encyclopedia of the Bible’s entry for Fellowship begins this way:  Fellowship is “among the most powerful concepts in the Judeo-Christian Scriptures.”</a:t>
            </a:r>
          </a:p>
          <a:p>
            <a:endParaRPr lang="en-US" dirty="0"/>
          </a:p>
          <a:p>
            <a:r>
              <a:rPr lang="en-US" dirty="0"/>
              <a:t>Fellowship is a rich and wonderful blessing.  But sometimes, we only examine it closely when it is broken or we face some battle. </a:t>
            </a:r>
          </a:p>
          <a:p>
            <a:r>
              <a:rPr lang="en-US" dirty="0"/>
              <a:t> When sin and neglect break the bonds of fellowship or when false teachers or false doctrines threaten it – then we urgently look at this topic.</a:t>
            </a:r>
          </a:p>
          <a:p>
            <a:endParaRPr lang="en-US" dirty="0"/>
          </a:p>
          <a:p>
            <a:r>
              <a:rPr lang="en-US" dirty="0"/>
              <a:t>Those are important studies, but we can’t even begin to appreciate what is broken, if we don’t have a richer understanding of fellowship and the blessings it produces when our fellowship is healthy and Christ-centered.  So tonight we are looking at 3 things.</a:t>
            </a:r>
          </a:p>
          <a:p>
            <a:endParaRPr lang="en-US" dirty="0"/>
          </a:p>
          <a:p>
            <a:r>
              <a:rPr lang="en-US" dirty="0"/>
              <a:t>First, How True Fellowship Begins.</a:t>
            </a:r>
          </a:p>
          <a:p>
            <a:r>
              <a:rPr lang="en-US" dirty="0"/>
              <a:t>Second, How Fellowship Is Extended.</a:t>
            </a:r>
          </a:p>
          <a:p>
            <a:r>
              <a:rPr lang="en-US" dirty="0"/>
              <a:t>Third, The Blessings Fellowship Produces.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677D8-53BD-8F44-82A3-ED308E123B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02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understand how Fellowship BEGINS, then defining it becomes SO MUCH EASIER….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Fellowship Requires that we both are literally sharing in our common Salvation &amp; Savior. </a:t>
            </a:r>
          </a:p>
          <a:p>
            <a:endParaRPr lang="en-US" dirty="0"/>
          </a:p>
          <a:p>
            <a:r>
              <a:rPr lang="en-US" dirty="0"/>
              <a:t>To speak about the fellowship that exists among Christians, requires that both parties BE Christians.</a:t>
            </a:r>
          </a:p>
          <a:p>
            <a:endParaRPr lang="en-US" dirty="0"/>
          </a:p>
          <a:p>
            <a:r>
              <a:rPr lang="en-US" dirty="0"/>
              <a:t>This involves 3 features...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1B698-782A-474A-8ADE-AFCE98921B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0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understand how Fellowship BEGINS, then defining it becomes SO MUCH EASIER….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Fellowship Requires that we both are literally sharing in our common Salvation &amp; Savior. </a:t>
            </a:r>
          </a:p>
          <a:p>
            <a:endParaRPr lang="en-US" dirty="0"/>
          </a:p>
          <a:p>
            <a:r>
              <a:rPr lang="en-US" dirty="0"/>
              <a:t>To speak about the fellowship that exists among Christians, requires that both parties BE Christians.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1B698-782A-474A-8ADE-AFCE98921B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3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understand how Fellowship BEGINS, then defining it becomes SO MUCH EASIER….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Fellowship Requires that we both are literally sharing in our common Salvation &amp; Savior. </a:t>
            </a:r>
          </a:p>
          <a:p>
            <a:endParaRPr lang="en-US" dirty="0"/>
          </a:p>
          <a:p>
            <a:r>
              <a:rPr lang="en-US" dirty="0"/>
              <a:t>To speak about the fellowship that exists among Christians, requires that both parties BE Christians.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1B698-782A-474A-8ADE-AFCE98921B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3 elements unite us together – we now share a common Savior and a common hope that supersedes everything 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1B698-782A-474A-8ADE-AFCE98921B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5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includes things like friendship, hospitality, generosity, or kindness – but it is an extra element of commonality more foundational than any single good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677D8-53BD-8F44-82A3-ED308E123B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39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the right hand of fellowship was “a solemn act of partnership signifying acceptance, agreement and trust” (footnote,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Galatians 2:9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Amplified Bible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Lockman Foundation, 2015).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1B698-782A-474A-8ADE-AFCE98921B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2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the right hand of fellowship was “a solemn act of partnership signifying acceptance, agreement and trust” (footnote,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Galatians 2:9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Amplified Bible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Lockman Foundation, 2015).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1B698-782A-474A-8ADE-AFCE98921B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14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the right hand of fellowship was “a solemn act of partnership signifying acceptance, agreement and trust” (footnote,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Galatians 2:9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Amplified Bible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Lockman Foundation, 2015).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1B698-782A-474A-8ADE-AFCE98921B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465E-F9A5-9848-950F-676F71ECCD62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4C88-507C-6343-9276-1D840D8E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465E-F9A5-9848-950F-676F71ECCD62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4C88-507C-6343-9276-1D840D8E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1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465E-F9A5-9848-950F-676F71ECCD62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4C88-507C-6343-9276-1D840D8E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465E-F9A5-9848-950F-676F71ECCD62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4C88-507C-6343-9276-1D840D8E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465E-F9A5-9848-950F-676F71ECCD62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4C88-507C-6343-9276-1D840D8E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465E-F9A5-9848-950F-676F71ECCD62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4C88-507C-6343-9276-1D840D8E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465E-F9A5-9848-950F-676F71ECCD62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4C88-507C-6343-9276-1D840D8E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465E-F9A5-9848-950F-676F71ECCD62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4C88-507C-6343-9276-1D840D8E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465E-F9A5-9848-950F-676F71ECCD62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4C88-507C-6343-9276-1D840D8E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465E-F9A5-9848-950F-676F71ECCD62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4C88-507C-6343-9276-1D840D8E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465E-F9A5-9848-950F-676F71ECCD62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4C88-507C-6343-9276-1D840D8E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465E-F9A5-9848-950F-676F71ECCD62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4C88-507C-6343-9276-1D840D8E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6FD508-26C4-2243-A6C0-51C28D77B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683514-42FC-49C3-8A0D-838FE90FE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17" name="silence-10s">
            <a:hlinkClick r:id="" action="ppaction://media"/>
            <a:extLst>
              <a:ext uri="{FF2B5EF4-FFF2-40B4-BE49-F238E27FC236}">
                <a16:creationId xmlns:a16="http://schemas.microsoft.com/office/drawing/2014/main" id="{C5CA9622-F4C5-44C2-A34E-F4CE23A210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0675" y="432249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03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17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7" bmkName="Bookmark 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03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7570-99DB-714B-8D9E-5FEE8F8C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71"/>
            <a:ext cx="7886700" cy="1104636"/>
          </a:xfrm>
        </p:spPr>
        <p:txBody>
          <a:bodyPr/>
          <a:lstStyle/>
          <a:p>
            <a:pPr algn="ctr"/>
            <a:r>
              <a:rPr lang="en-US" dirty="0"/>
              <a:t>How Fellowship Is Extended: Gal. 2:9</a:t>
            </a:r>
            <a:br>
              <a:rPr lang="en-US" dirty="0"/>
            </a:b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Extiende</a:t>
            </a:r>
            <a:r>
              <a:rPr lang="en-US" dirty="0"/>
              <a:t> La </a:t>
            </a:r>
            <a:r>
              <a:rPr lang="en-US" dirty="0" err="1"/>
              <a:t>Comunión</a:t>
            </a:r>
            <a:r>
              <a:rPr lang="en-US" dirty="0"/>
              <a:t>: </a:t>
            </a:r>
            <a:r>
              <a:rPr lang="en-US" dirty="0" err="1"/>
              <a:t>Gál</a:t>
            </a:r>
            <a:r>
              <a:rPr lang="en-US" dirty="0"/>
              <a:t> 2:9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1C93D-A88A-884F-B74E-4A2F379B2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1104107"/>
            <a:ext cx="5594350" cy="458549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“</a:t>
            </a:r>
            <a:r>
              <a:rPr lang="en-US" sz="2600" dirty="0"/>
              <a:t>and </a:t>
            </a:r>
            <a:r>
              <a:rPr lang="en-US" sz="2600" b="1" u="sng" dirty="0">
                <a:solidFill>
                  <a:srgbClr val="0070C0"/>
                </a:solidFill>
              </a:rPr>
              <a:t>recognizing the grace </a:t>
            </a:r>
            <a:r>
              <a:rPr lang="en-US" sz="2600" dirty="0"/>
              <a:t>that had been given to me, James and Cephas and John, who were reputed to be pillars, </a:t>
            </a:r>
            <a:r>
              <a:rPr lang="en-US" sz="2600" b="1" u="sng" dirty="0">
                <a:solidFill>
                  <a:srgbClr val="0070C0"/>
                </a:solidFill>
              </a:rPr>
              <a:t>gave to me </a:t>
            </a:r>
            <a:r>
              <a:rPr lang="en-US" sz="2600" dirty="0"/>
              <a:t>and Barnabas the right hand of </a:t>
            </a:r>
            <a:r>
              <a:rPr lang="en-US" sz="2600" b="1" u="sng" dirty="0">
                <a:solidFill>
                  <a:srgbClr val="0070C0"/>
                </a:solidFill>
              </a:rPr>
              <a:t>fellowship</a:t>
            </a:r>
            <a:r>
              <a:rPr lang="en-US" sz="2600" dirty="0"/>
              <a:t>, so that we </a:t>
            </a:r>
            <a:r>
              <a:rPr lang="en-US" sz="2600" i="1" dirty="0"/>
              <a:t>might</a:t>
            </a:r>
            <a:r>
              <a:rPr lang="en-US" sz="2600" dirty="0"/>
              <a:t> </a:t>
            </a:r>
            <a:r>
              <a:rPr lang="en-US" sz="2600" i="1" dirty="0"/>
              <a:t>go</a:t>
            </a:r>
            <a:r>
              <a:rPr lang="en-US" sz="2600" dirty="0"/>
              <a:t> </a:t>
            </a:r>
            <a:r>
              <a:rPr lang="en-US" sz="2600" b="1" u="sng" dirty="0">
                <a:solidFill>
                  <a:srgbClr val="0070C0"/>
                </a:solidFill>
              </a:rPr>
              <a:t>to the Gentiles </a:t>
            </a:r>
            <a:r>
              <a:rPr lang="en-US" sz="2600" dirty="0"/>
              <a:t>and they to the circumcised.” </a:t>
            </a:r>
          </a:p>
          <a:p>
            <a:r>
              <a:rPr lang="en-US" sz="2600" b="1" dirty="0"/>
              <a:t>“</a:t>
            </a:r>
            <a:r>
              <a:rPr lang="en-US" sz="2600" dirty="0"/>
              <a:t>y </a:t>
            </a:r>
            <a:r>
              <a:rPr lang="en-US" sz="2600" b="1" u="sng" dirty="0" err="1">
                <a:solidFill>
                  <a:srgbClr val="0070C0"/>
                </a:solidFill>
              </a:rPr>
              <a:t>cuando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</a:rPr>
              <a:t>percibieron</a:t>
            </a:r>
            <a:r>
              <a:rPr lang="en-US" sz="2600" b="1" u="sng" dirty="0">
                <a:solidFill>
                  <a:srgbClr val="0070C0"/>
                </a:solidFill>
              </a:rPr>
              <a:t> la </a:t>
            </a:r>
            <a:r>
              <a:rPr lang="en-US" sz="2600" b="1" u="sng" dirty="0" err="1">
                <a:solidFill>
                  <a:srgbClr val="0070C0"/>
                </a:solidFill>
              </a:rPr>
              <a:t>gracia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que me </a:t>
            </a:r>
            <a:r>
              <a:rPr lang="en-US" sz="2600" dirty="0" err="1"/>
              <a:t>había</a:t>
            </a:r>
            <a:r>
              <a:rPr lang="en-US" sz="2600" dirty="0"/>
              <a:t> </a:t>
            </a:r>
            <a:r>
              <a:rPr lang="en-US" sz="2600" dirty="0" err="1"/>
              <a:t>sido</a:t>
            </a:r>
            <a:r>
              <a:rPr lang="en-US" sz="2600" dirty="0"/>
              <a:t> dada, </a:t>
            </a:r>
            <a:r>
              <a:rPr lang="en-US" sz="2600" dirty="0" err="1"/>
              <a:t>Jacobo</a:t>
            </a:r>
            <a:r>
              <a:rPr lang="en-US" sz="2600" dirty="0"/>
              <a:t>, Pedro y Juan, </a:t>
            </a:r>
            <a:r>
              <a:rPr lang="en-US" sz="2600" dirty="0" err="1"/>
              <a:t>quienes</a:t>
            </a:r>
            <a:r>
              <a:rPr lang="en-US" sz="2600" dirty="0"/>
              <a:t> </a:t>
            </a:r>
            <a:r>
              <a:rPr lang="en-US" sz="2600" dirty="0" err="1"/>
              <a:t>tenían</a:t>
            </a:r>
            <a:r>
              <a:rPr lang="en-US" sz="2600" dirty="0"/>
              <a:t> </a:t>
            </a:r>
            <a:r>
              <a:rPr lang="en-US" sz="2600" dirty="0" err="1"/>
              <a:t>reputación</a:t>
            </a:r>
            <a:r>
              <a:rPr lang="en-US" sz="2600" dirty="0"/>
              <a:t> de ser </a:t>
            </a:r>
            <a:r>
              <a:rPr lang="en-US" sz="2600" dirty="0" err="1"/>
              <a:t>columnas</a:t>
            </a:r>
            <a:r>
              <a:rPr lang="en-US" sz="2600" dirty="0"/>
              <a:t>, </a:t>
            </a:r>
            <a:r>
              <a:rPr lang="en-US" sz="2600" b="1" u="sng" dirty="0" err="1">
                <a:solidFill>
                  <a:srgbClr val="0070C0"/>
                </a:solidFill>
              </a:rPr>
              <a:t>nos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</a:rPr>
              <a:t>dieron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a </a:t>
            </a:r>
            <a:r>
              <a:rPr lang="en-US" sz="2600" dirty="0" err="1"/>
              <a:t>Bernabé</a:t>
            </a:r>
            <a:r>
              <a:rPr lang="en-US" sz="2600" dirty="0"/>
              <a:t> y </a:t>
            </a:r>
            <a:r>
              <a:rPr lang="en-US" sz="2600" b="1" u="sng" dirty="0">
                <a:solidFill>
                  <a:srgbClr val="0070C0"/>
                </a:solidFill>
              </a:rPr>
              <a:t>a </a:t>
            </a:r>
            <a:r>
              <a:rPr lang="en-US" sz="2600" b="1" u="sng" dirty="0" err="1">
                <a:solidFill>
                  <a:srgbClr val="0070C0"/>
                </a:solidFill>
              </a:rPr>
              <a:t>mí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la mano </a:t>
            </a:r>
            <a:r>
              <a:rPr lang="en-US" sz="2600" dirty="0" err="1"/>
              <a:t>derecha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señal</a:t>
            </a:r>
            <a:r>
              <a:rPr lang="en-US" sz="2600" dirty="0"/>
              <a:t> de </a:t>
            </a:r>
            <a:r>
              <a:rPr lang="en-US" sz="2600" b="1" u="sng" dirty="0" err="1">
                <a:solidFill>
                  <a:srgbClr val="0070C0"/>
                </a:solidFill>
              </a:rPr>
              <a:t>compañerismo</a:t>
            </a:r>
            <a:r>
              <a:rPr lang="en-US" sz="2600" dirty="0"/>
              <a:t>, para que </a:t>
            </a:r>
            <a:r>
              <a:rPr lang="en-US" sz="2600" dirty="0" err="1"/>
              <a:t>nosotros</a:t>
            </a:r>
            <a:r>
              <a:rPr lang="en-US" sz="2600" dirty="0"/>
              <a:t> </a:t>
            </a:r>
            <a:r>
              <a:rPr lang="en-US" sz="2600" dirty="0" err="1"/>
              <a:t>fuéramos</a:t>
            </a:r>
            <a:r>
              <a:rPr lang="en-US" sz="2600" dirty="0"/>
              <a:t> </a:t>
            </a:r>
            <a:r>
              <a:rPr lang="en-US" sz="2600" b="1" u="sng" dirty="0">
                <a:solidFill>
                  <a:srgbClr val="0070C0"/>
                </a:solidFill>
              </a:rPr>
              <a:t>a los gentiles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y </a:t>
            </a:r>
            <a:r>
              <a:rPr lang="en-US" sz="2600" dirty="0" err="1"/>
              <a:t>ellos</a:t>
            </a:r>
            <a:r>
              <a:rPr lang="en-US" sz="2600" dirty="0"/>
              <a:t> a los de la </a:t>
            </a:r>
            <a:r>
              <a:rPr lang="en-US" sz="2600" dirty="0" err="1"/>
              <a:t>circuncisión</a:t>
            </a:r>
            <a:r>
              <a:rPr lang="en-US" sz="2600" dirty="0"/>
              <a:t>.”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5EF52F-CF76-0F4B-8C93-19CFADAFE368}"/>
              </a:ext>
            </a:extLst>
          </p:cNvPr>
          <p:cNvSpPr/>
          <p:nvPr/>
        </p:nvSpPr>
        <p:spPr>
          <a:xfrm>
            <a:off x="5702300" y="1642004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Common Mission Despite Distance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31B3E1-4CB0-0446-B343-ED88964974A8}"/>
              </a:ext>
            </a:extLst>
          </p:cNvPr>
          <p:cNvSpPr/>
          <p:nvPr/>
        </p:nvSpPr>
        <p:spPr>
          <a:xfrm>
            <a:off x="5702300" y="3334411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Misión</a:t>
            </a:r>
            <a:r>
              <a:rPr lang="en-US" sz="2800" dirty="0"/>
              <a:t> </a:t>
            </a:r>
            <a:r>
              <a:rPr lang="en-US" sz="2800" dirty="0" err="1"/>
              <a:t>Común</a:t>
            </a:r>
            <a:r>
              <a:rPr lang="en-US" sz="2800" dirty="0"/>
              <a:t> A </a:t>
            </a:r>
            <a:r>
              <a:rPr lang="en-US" sz="2800" dirty="0" err="1"/>
              <a:t>Pesar</a:t>
            </a:r>
            <a:r>
              <a:rPr lang="en-US" sz="2800" dirty="0"/>
              <a:t> De La </a:t>
            </a:r>
            <a:r>
              <a:rPr lang="en-US" sz="2800" dirty="0" err="1"/>
              <a:t>Distancia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09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7570-99DB-714B-8D9E-5FEE8F8C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162"/>
            <a:ext cx="7886700" cy="1104636"/>
          </a:xfrm>
        </p:spPr>
        <p:txBody>
          <a:bodyPr/>
          <a:lstStyle/>
          <a:p>
            <a:pPr algn="ctr"/>
            <a:r>
              <a:rPr lang="en-US" dirty="0"/>
              <a:t>How Fellowship Is Extended: Gal. 2:9</a:t>
            </a:r>
            <a:br>
              <a:rPr lang="en-US" dirty="0"/>
            </a:b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Extiende</a:t>
            </a:r>
            <a:r>
              <a:rPr lang="en-US" dirty="0"/>
              <a:t> La </a:t>
            </a:r>
            <a:r>
              <a:rPr lang="en-US" dirty="0" err="1"/>
              <a:t>Comunión</a:t>
            </a:r>
            <a:r>
              <a:rPr lang="en-US" dirty="0"/>
              <a:t>: </a:t>
            </a:r>
            <a:r>
              <a:rPr lang="en-US" dirty="0" err="1"/>
              <a:t>Gál</a:t>
            </a:r>
            <a:r>
              <a:rPr lang="en-US" dirty="0"/>
              <a:t> 2:9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5EF52F-CF76-0F4B-8C93-19CFADAFE368}"/>
              </a:ext>
            </a:extLst>
          </p:cNvPr>
          <p:cNvSpPr/>
          <p:nvPr/>
        </p:nvSpPr>
        <p:spPr>
          <a:xfrm>
            <a:off x="5143500" y="1235604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/>
              <a:t>Evaluaron La Fe Y La Práctica De Pablo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DC28D96-619E-E44E-BD90-F7D4A64A3BD4}"/>
              </a:ext>
            </a:extLst>
          </p:cNvPr>
          <p:cNvSpPr/>
          <p:nvPr/>
        </p:nvSpPr>
        <p:spPr>
          <a:xfrm>
            <a:off x="5143500" y="2340240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/>
              <a:t>Tomaron</a:t>
            </a:r>
            <a:r>
              <a:rPr lang="en-US" sz="2500" dirty="0"/>
              <a:t> La </a:t>
            </a:r>
            <a:r>
              <a:rPr lang="en-US" sz="2500" dirty="0" err="1"/>
              <a:t>Decisión</a:t>
            </a:r>
            <a:r>
              <a:rPr lang="en-US" sz="2500" dirty="0"/>
              <a:t> De Extender La </a:t>
            </a:r>
            <a:r>
              <a:rPr lang="en-US" sz="2500" dirty="0" err="1"/>
              <a:t>Comunion</a:t>
            </a:r>
            <a:endParaRPr lang="en-US" sz="25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CFF8340-FEAE-E84A-82F5-660BC9623D24}"/>
              </a:ext>
            </a:extLst>
          </p:cNvPr>
          <p:cNvSpPr/>
          <p:nvPr/>
        </p:nvSpPr>
        <p:spPr>
          <a:xfrm>
            <a:off x="5143500" y="3444876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Conexión</a:t>
            </a:r>
            <a:r>
              <a:rPr lang="en-US" sz="2800" dirty="0"/>
              <a:t> </a:t>
            </a:r>
            <a:r>
              <a:rPr lang="en-US" sz="2800" dirty="0" err="1"/>
              <a:t>Espiritual</a:t>
            </a:r>
            <a:r>
              <a:rPr lang="en-US" sz="2800" dirty="0"/>
              <a:t>, </a:t>
            </a:r>
            <a:r>
              <a:rPr lang="en-US" sz="2800" dirty="0" err="1"/>
              <a:t>Aprobación</a:t>
            </a:r>
            <a:r>
              <a:rPr lang="en-US" sz="2800" dirty="0"/>
              <a:t> Y Unidad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FC8008D-5FB8-C847-8E69-2055214D3B3E}"/>
              </a:ext>
            </a:extLst>
          </p:cNvPr>
          <p:cNvSpPr/>
          <p:nvPr/>
        </p:nvSpPr>
        <p:spPr>
          <a:xfrm>
            <a:off x="5143500" y="4549512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Misión</a:t>
            </a:r>
            <a:r>
              <a:rPr lang="en-US" sz="2800" dirty="0"/>
              <a:t> </a:t>
            </a:r>
            <a:r>
              <a:rPr lang="en-US" sz="2800" dirty="0" err="1"/>
              <a:t>Común</a:t>
            </a:r>
            <a:r>
              <a:rPr lang="en-US" sz="2800" dirty="0"/>
              <a:t> A </a:t>
            </a:r>
            <a:r>
              <a:rPr lang="en-US" sz="2800" dirty="0" err="1"/>
              <a:t>Pesar</a:t>
            </a:r>
            <a:r>
              <a:rPr lang="en-US" sz="2800" dirty="0"/>
              <a:t> De La </a:t>
            </a:r>
            <a:r>
              <a:rPr lang="en-US" sz="2800" dirty="0" err="1"/>
              <a:t>Distancia</a:t>
            </a:r>
            <a:endParaRPr lang="en-US" sz="28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2AF6B2-59D3-844B-BF24-206C9A67228B}"/>
              </a:ext>
            </a:extLst>
          </p:cNvPr>
          <p:cNvSpPr/>
          <p:nvPr/>
        </p:nvSpPr>
        <p:spPr>
          <a:xfrm>
            <a:off x="825500" y="1235604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Evaluated Paul’s Faith &amp; Practice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2DEEA5-A8F3-284C-94AF-10A16688E01B}"/>
              </a:ext>
            </a:extLst>
          </p:cNvPr>
          <p:cNvSpPr/>
          <p:nvPr/>
        </p:nvSpPr>
        <p:spPr>
          <a:xfrm>
            <a:off x="825500" y="2340240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Made A Choice To Extend Fellowship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F5CA640-870E-7E44-A406-B365B6DB7ACC}"/>
              </a:ext>
            </a:extLst>
          </p:cNvPr>
          <p:cNvSpPr/>
          <p:nvPr/>
        </p:nvSpPr>
        <p:spPr>
          <a:xfrm>
            <a:off x="825500" y="3444876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Spiritual Connection, Approval, &amp; Unity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EB442DC-0560-904F-B2CE-B1BE4E3C34F2}"/>
              </a:ext>
            </a:extLst>
          </p:cNvPr>
          <p:cNvSpPr/>
          <p:nvPr/>
        </p:nvSpPr>
        <p:spPr>
          <a:xfrm>
            <a:off x="825500" y="4549512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Common Mission Despite Distance</a:t>
            </a:r>
          </a:p>
        </p:txBody>
      </p:sp>
    </p:spTree>
    <p:extLst>
      <p:ext uri="{BB962C8B-B14F-4D97-AF65-F5344CB8AC3E}">
        <p14:creationId xmlns:p14="http://schemas.microsoft.com/office/powerpoint/2010/main" val="10506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DA18FC-B30B-A048-A892-D62324EA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" y="742950"/>
            <a:ext cx="4485789" cy="474345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Fellowship Is A 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Choice.</a:t>
            </a:r>
            <a:br>
              <a:rPr lang="en-US" sz="36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3200" dirty="0"/>
              <a:t>Giving the right hand of </a:t>
            </a:r>
            <a:br>
              <a:rPr lang="en-US" sz="3200" dirty="0"/>
            </a:br>
            <a:r>
              <a:rPr lang="en-US" sz="3200" dirty="0"/>
              <a:t>fellowship was “a solemn act of </a:t>
            </a:r>
            <a:r>
              <a:rPr lang="en-US" sz="3200" u="sng" dirty="0"/>
              <a:t>partnership</a:t>
            </a:r>
            <a:r>
              <a:rPr lang="en-US" sz="3200" dirty="0"/>
              <a:t> signifying </a:t>
            </a:r>
            <a:r>
              <a:rPr lang="en-US" sz="3200" u="sng" dirty="0"/>
              <a:t>acceptance</a:t>
            </a:r>
            <a:r>
              <a:rPr lang="en-US" sz="3200" dirty="0"/>
              <a:t>, </a:t>
            </a:r>
            <a:r>
              <a:rPr lang="en-US" sz="3200" u="sng" dirty="0"/>
              <a:t>agreement</a:t>
            </a:r>
            <a:r>
              <a:rPr lang="en-US" sz="3200" dirty="0"/>
              <a:t>, and </a:t>
            </a:r>
            <a:r>
              <a:rPr lang="en-US" sz="3200" b="1" u="sng" dirty="0"/>
              <a:t>trust</a:t>
            </a:r>
            <a:r>
              <a:rPr lang="en-US" sz="3200" dirty="0"/>
              <a:t>.” </a:t>
            </a:r>
            <a:br>
              <a:rPr lang="en-US" sz="3600" dirty="0"/>
            </a:br>
            <a:br>
              <a:rPr lang="en-US" sz="2800" dirty="0"/>
            </a:br>
            <a:r>
              <a:rPr lang="en-US" sz="2000" dirty="0"/>
              <a:t>(footnote, Galatians 2:9, </a:t>
            </a:r>
            <a:br>
              <a:rPr lang="en-US" sz="2000" dirty="0"/>
            </a:br>
            <a:r>
              <a:rPr lang="en-US" sz="2000" i="1" dirty="0"/>
              <a:t>The Amplified Bible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The Lockman Foundation, 2015).</a:t>
            </a:r>
            <a:br>
              <a:rPr lang="en-US" sz="3600" dirty="0"/>
            </a:br>
            <a:endParaRPr lang="en-US" sz="3600" dirty="0">
              <a:latin typeface="+mn-lt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2E1B9EBF-2851-9245-A18C-147CB413D8CB}"/>
              </a:ext>
            </a:extLst>
          </p:cNvPr>
          <p:cNvSpPr txBox="1">
            <a:spLocks/>
          </p:cNvSpPr>
          <p:nvPr/>
        </p:nvSpPr>
        <p:spPr>
          <a:xfrm>
            <a:off x="4556502" y="742950"/>
            <a:ext cx="4602996" cy="474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La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Comunión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Es Una Decision.</a:t>
            </a:r>
            <a:br>
              <a:rPr lang="en-US" sz="36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3200" dirty="0"/>
              <a:t>Danda la mano </a:t>
            </a:r>
            <a:r>
              <a:rPr lang="en-US" sz="3200" dirty="0" err="1"/>
              <a:t>derecha</a:t>
            </a:r>
            <a:r>
              <a:rPr lang="en-US" sz="3200" dirty="0"/>
              <a:t> de </a:t>
            </a:r>
            <a:r>
              <a:rPr lang="en-US" sz="3200" dirty="0" err="1"/>
              <a:t>comunión</a:t>
            </a:r>
            <a:r>
              <a:rPr lang="en-US" sz="3200" dirty="0"/>
              <a:t> era "un </a:t>
            </a:r>
            <a:r>
              <a:rPr lang="en-US" sz="3200" dirty="0" err="1"/>
              <a:t>acto</a:t>
            </a:r>
            <a:r>
              <a:rPr lang="en-US" sz="3200" dirty="0"/>
              <a:t> </a:t>
            </a:r>
            <a:r>
              <a:rPr lang="en-US" sz="3200" dirty="0" err="1"/>
              <a:t>solemne</a:t>
            </a:r>
            <a:r>
              <a:rPr lang="en-US" sz="3200" dirty="0"/>
              <a:t> de </a:t>
            </a:r>
            <a:r>
              <a:rPr lang="en-US" sz="3200" u="sng" dirty="0" err="1"/>
              <a:t>asociación</a:t>
            </a:r>
            <a:r>
              <a:rPr lang="en-US" sz="3200" dirty="0"/>
              <a:t> que </a:t>
            </a:r>
            <a:r>
              <a:rPr lang="en-US" sz="3200" dirty="0" err="1"/>
              <a:t>significaba</a:t>
            </a:r>
            <a:r>
              <a:rPr lang="en-US" sz="3200" dirty="0"/>
              <a:t> </a:t>
            </a:r>
            <a:r>
              <a:rPr lang="en-US" sz="3200" u="sng" dirty="0" err="1"/>
              <a:t>aceptación</a:t>
            </a:r>
            <a:r>
              <a:rPr lang="en-US" sz="3200" dirty="0"/>
              <a:t>, </a:t>
            </a:r>
            <a:r>
              <a:rPr lang="en-US" sz="3200" u="sng" dirty="0" err="1"/>
              <a:t>acuerdo</a:t>
            </a:r>
            <a:r>
              <a:rPr lang="en-US" sz="3200" dirty="0"/>
              <a:t> y </a:t>
            </a:r>
            <a:r>
              <a:rPr lang="en-US" sz="3200" b="1" u="sng" dirty="0" err="1"/>
              <a:t>confianza</a:t>
            </a:r>
            <a:r>
              <a:rPr lang="en-US" sz="3200" dirty="0"/>
              <a:t>.” </a:t>
            </a:r>
            <a:br>
              <a:rPr lang="en-US" sz="3600" dirty="0"/>
            </a:br>
            <a:br>
              <a:rPr lang="en-US" sz="2800" dirty="0"/>
            </a:br>
            <a:r>
              <a:rPr lang="en-US" sz="2000" dirty="0"/>
              <a:t>(nota al pie, Gálatas 2:9, </a:t>
            </a:r>
            <a:br>
              <a:rPr lang="en-US" sz="2000" dirty="0"/>
            </a:br>
            <a:r>
              <a:rPr lang="en-US" sz="2000" i="1" dirty="0"/>
              <a:t>La Biblia </a:t>
            </a:r>
            <a:r>
              <a:rPr lang="en-US" sz="2000" i="1" dirty="0" err="1"/>
              <a:t>Amplificada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The Lockman Foundation, 2015).</a:t>
            </a:r>
            <a:br>
              <a:rPr lang="en-US" sz="3600" dirty="0"/>
            </a:b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5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BE62-B15A-9643-B6B1-2FF45091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801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The Blessings of Fellowship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Las </a:t>
            </a:r>
            <a:r>
              <a:rPr lang="en-US" sz="3600" dirty="0" err="1">
                <a:solidFill>
                  <a:srgbClr val="0070C0"/>
                </a:solidFill>
              </a:rPr>
              <a:t>Bendiciones</a:t>
            </a:r>
            <a:r>
              <a:rPr lang="en-US" sz="3600" dirty="0">
                <a:solidFill>
                  <a:srgbClr val="0070C0"/>
                </a:solidFill>
              </a:rPr>
              <a:t> De La </a:t>
            </a:r>
            <a:r>
              <a:rPr lang="en-US" sz="3600" dirty="0" err="1">
                <a:solidFill>
                  <a:srgbClr val="0070C0"/>
                </a:solidFill>
              </a:rPr>
              <a:t>Comunión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E7EA-5AE2-1948-9345-B3FDD29C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1354"/>
            <a:ext cx="4572000" cy="4152845"/>
          </a:xfrm>
        </p:spPr>
        <p:txBody>
          <a:bodyPr>
            <a:normAutofit/>
          </a:bodyPr>
          <a:lstStyle/>
          <a:p>
            <a:r>
              <a:rPr lang="en-US" sz="2400" dirty="0"/>
              <a:t>Fellowship Enhances Our Worship (Colossians 3:16)</a:t>
            </a:r>
          </a:p>
          <a:p>
            <a:r>
              <a:rPr lang="en-US" sz="2400" dirty="0"/>
              <a:t>Fellowship Stirs Our Affections &amp; Joys (Philippians 1:3-5,8)</a:t>
            </a:r>
          </a:p>
          <a:p>
            <a:r>
              <a:rPr lang="en-US" sz="2400" dirty="0"/>
              <a:t>Fellowship Motivates Thoughtful Prayers (Philippians 1:9)</a:t>
            </a:r>
          </a:p>
          <a:p>
            <a:r>
              <a:rPr lang="en-US" sz="2400" dirty="0"/>
              <a:t>Fellowship Advances Our Spiritual Mission </a:t>
            </a:r>
            <a:br>
              <a:rPr lang="en-US" sz="2400" dirty="0"/>
            </a:br>
            <a:r>
              <a:rPr lang="en-US" sz="2400" dirty="0"/>
              <a:t>(Philippians 1:25, 4:15, 2:25)</a:t>
            </a:r>
          </a:p>
          <a:p>
            <a:r>
              <a:rPr lang="en-US" sz="2400" dirty="0"/>
              <a:t>Fellowship Promotes Godly Character (Philippians 2:15)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9EA816-EE8F-5045-B27C-EB0B796D65FA}"/>
              </a:ext>
            </a:extLst>
          </p:cNvPr>
          <p:cNvSpPr txBox="1">
            <a:spLocks/>
          </p:cNvSpPr>
          <p:nvPr/>
        </p:nvSpPr>
        <p:spPr>
          <a:xfrm>
            <a:off x="4572000" y="1521353"/>
            <a:ext cx="4572000" cy="4152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 </a:t>
            </a:r>
            <a:r>
              <a:rPr lang="en-US" sz="2400" dirty="0" err="1"/>
              <a:t>Comunión</a:t>
            </a:r>
            <a:r>
              <a:rPr lang="en-US" sz="2400" dirty="0"/>
              <a:t> </a:t>
            </a:r>
            <a:r>
              <a:rPr lang="en-US" sz="2400" dirty="0" err="1"/>
              <a:t>Mejora</a:t>
            </a:r>
            <a:r>
              <a:rPr lang="en-US" sz="2400" dirty="0"/>
              <a:t> Nuestra </a:t>
            </a:r>
            <a:r>
              <a:rPr lang="en-US" sz="2400" dirty="0" err="1"/>
              <a:t>Adoración</a:t>
            </a:r>
            <a:r>
              <a:rPr lang="en-US" sz="2400" dirty="0"/>
              <a:t> (Col. 3:16)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Comunión</a:t>
            </a:r>
            <a:r>
              <a:rPr lang="en-US" sz="2400" dirty="0"/>
              <a:t> </a:t>
            </a:r>
            <a:r>
              <a:rPr lang="en-US" sz="2400" dirty="0" err="1"/>
              <a:t>Estimula</a:t>
            </a:r>
            <a:r>
              <a:rPr lang="en-US" sz="2400" dirty="0"/>
              <a:t> </a:t>
            </a:r>
            <a:r>
              <a:rPr lang="en-US" sz="2400"/>
              <a:t>Nuestros</a:t>
            </a:r>
            <a:r>
              <a:rPr lang="en-US" sz="2400" dirty="0"/>
              <a:t> </a:t>
            </a:r>
            <a:r>
              <a:rPr lang="en-US" sz="2400" dirty="0" err="1"/>
              <a:t>Afectos</a:t>
            </a:r>
            <a:r>
              <a:rPr lang="en-US" sz="2400" dirty="0"/>
              <a:t> Y </a:t>
            </a:r>
            <a:r>
              <a:rPr lang="en-US" sz="2400" dirty="0" err="1"/>
              <a:t>Alegrías</a:t>
            </a:r>
            <a:r>
              <a:rPr lang="en-US" sz="2400" dirty="0"/>
              <a:t> (Fil. 1:3-5,8) 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Comunión</a:t>
            </a:r>
            <a:r>
              <a:rPr lang="en-US" sz="2400" dirty="0"/>
              <a:t> Motiva </a:t>
            </a:r>
            <a:r>
              <a:rPr lang="en-US" sz="2400" dirty="0" err="1"/>
              <a:t>Oraciones</a:t>
            </a:r>
            <a:r>
              <a:rPr lang="en-US" sz="2400" dirty="0"/>
              <a:t> </a:t>
            </a:r>
            <a:r>
              <a:rPr lang="en-US" sz="2400" dirty="0" err="1"/>
              <a:t>Reflexivas</a:t>
            </a:r>
            <a:r>
              <a:rPr lang="en-US" sz="2400" dirty="0"/>
              <a:t> (Fil. 1:9)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Comunión</a:t>
            </a:r>
            <a:r>
              <a:rPr lang="en-US" sz="2400" dirty="0"/>
              <a:t> Avanza Nuestra </a:t>
            </a:r>
            <a:r>
              <a:rPr lang="en-US" sz="2400" dirty="0" err="1"/>
              <a:t>Misión</a:t>
            </a:r>
            <a:r>
              <a:rPr lang="en-US" sz="2400" dirty="0"/>
              <a:t> </a:t>
            </a:r>
            <a:r>
              <a:rPr lang="en-US" sz="2400" dirty="0" err="1"/>
              <a:t>Espiritual</a:t>
            </a:r>
            <a:r>
              <a:rPr lang="en-US" sz="2400" dirty="0"/>
              <a:t>                           (Fil. 1:25, 4:15, 2:25) 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Comunión</a:t>
            </a:r>
            <a:r>
              <a:rPr lang="en-US" sz="2400" dirty="0"/>
              <a:t> </a:t>
            </a:r>
            <a:r>
              <a:rPr lang="en-US" sz="2400" dirty="0" err="1"/>
              <a:t>Promueve</a:t>
            </a:r>
            <a:r>
              <a:rPr lang="en-US" sz="2400" dirty="0"/>
              <a:t> El </a:t>
            </a:r>
            <a:r>
              <a:rPr lang="en-US" sz="2400" dirty="0" err="1"/>
              <a:t>Carácter</a:t>
            </a:r>
            <a:r>
              <a:rPr lang="en-US" sz="2400" dirty="0"/>
              <a:t> </a:t>
            </a:r>
            <a:r>
              <a:rPr lang="en-US" sz="2400" dirty="0" err="1"/>
              <a:t>Piadoso</a:t>
            </a:r>
            <a:r>
              <a:rPr lang="en-US" sz="2400" dirty="0"/>
              <a:t> (Fil. 2:15)</a:t>
            </a:r>
          </a:p>
        </p:txBody>
      </p:sp>
    </p:spTree>
    <p:extLst>
      <p:ext uri="{BB962C8B-B14F-4D97-AF65-F5344CB8AC3E}">
        <p14:creationId xmlns:p14="http://schemas.microsoft.com/office/powerpoint/2010/main" val="41702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BE62-B15A-9643-B6B1-2FF45091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03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The Blessings of Fellowship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Las </a:t>
            </a:r>
            <a:r>
              <a:rPr lang="en-US" sz="3600" dirty="0" err="1">
                <a:solidFill>
                  <a:srgbClr val="0070C0"/>
                </a:solidFill>
              </a:rPr>
              <a:t>Bendiciones</a:t>
            </a:r>
            <a:r>
              <a:rPr lang="en-US" sz="3600" dirty="0">
                <a:solidFill>
                  <a:srgbClr val="0070C0"/>
                </a:solidFill>
              </a:rPr>
              <a:t> De La </a:t>
            </a:r>
            <a:r>
              <a:rPr lang="en-US" sz="3600" dirty="0" err="1">
                <a:solidFill>
                  <a:srgbClr val="0070C0"/>
                </a:solidFill>
              </a:rPr>
              <a:t>Comunión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E7EA-5AE2-1948-9345-B3FDD29C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1354"/>
            <a:ext cx="4572000" cy="419364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Fellowship Invites Mentoring From Those Ahead of Us (Philippians 3:1)</a:t>
            </a:r>
          </a:p>
          <a:p>
            <a:r>
              <a:rPr lang="en-US" sz="2400" dirty="0"/>
              <a:t>Fellowship Looks Ahead To Eternal Life Together with God (Philippians 2:17-18, 3:20-21)</a:t>
            </a:r>
          </a:p>
          <a:p>
            <a:r>
              <a:rPr lang="en-US" sz="2400" dirty="0"/>
              <a:t>Fellowship Provides Refuge From The Storms of Criticism (Acts 16:40)</a:t>
            </a:r>
          </a:p>
          <a:p>
            <a:r>
              <a:rPr lang="en-US" sz="2400" dirty="0"/>
              <a:t>Fellowship Turns Us Back From Temptation &amp; Sin </a:t>
            </a:r>
            <a:br>
              <a:rPr lang="en-US" sz="2400" dirty="0"/>
            </a:br>
            <a:r>
              <a:rPr lang="en-US" sz="2400" dirty="0"/>
              <a:t>(James 5:19-20)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BD9D3-85D2-994D-8BE7-805508E6E619}"/>
              </a:ext>
            </a:extLst>
          </p:cNvPr>
          <p:cNvSpPr txBox="1">
            <a:spLocks/>
          </p:cNvSpPr>
          <p:nvPr/>
        </p:nvSpPr>
        <p:spPr>
          <a:xfrm>
            <a:off x="4572000" y="1521354"/>
            <a:ext cx="4572000" cy="41936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 </a:t>
            </a:r>
            <a:r>
              <a:rPr lang="en-US" sz="2400" dirty="0" err="1"/>
              <a:t>Comunión</a:t>
            </a:r>
            <a:r>
              <a:rPr lang="en-US" sz="2400" dirty="0"/>
              <a:t> </a:t>
            </a:r>
            <a:r>
              <a:rPr lang="en-US" sz="2400" dirty="0" err="1"/>
              <a:t>Invita</a:t>
            </a:r>
            <a:r>
              <a:rPr lang="en-US" sz="2400" dirty="0"/>
              <a:t> A </a:t>
            </a:r>
            <a:r>
              <a:rPr lang="en-US" sz="2400" dirty="0" err="1"/>
              <a:t>Mentores</a:t>
            </a:r>
            <a:r>
              <a:rPr lang="en-US" sz="2400" dirty="0"/>
              <a:t> De Los Que </a:t>
            </a:r>
            <a:r>
              <a:rPr lang="en-US" sz="2400" dirty="0" err="1"/>
              <a:t>Están</a:t>
            </a:r>
            <a:r>
              <a:rPr lang="en-US" sz="2400" dirty="0"/>
              <a:t> Por </a:t>
            </a:r>
            <a:r>
              <a:rPr lang="en-US" sz="2400" dirty="0" err="1"/>
              <a:t>Delante</a:t>
            </a:r>
            <a:r>
              <a:rPr lang="en-US" sz="2400" dirty="0"/>
              <a:t> De </a:t>
            </a:r>
            <a:r>
              <a:rPr lang="en-US" sz="2400" dirty="0" err="1"/>
              <a:t>Nosotros</a:t>
            </a:r>
            <a:r>
              <a:rPr lang="en-US" sz="2400" dirty="0"/>
              <a:t> (Fil. 3:1) 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Comunión</a:t>
            </a:r>
            <a:r>
              <a:rPr lang="en-US" sz="2400" dirty="0"/>
              <a:t> Mira </a:t>
            </a:r>
            <a:r>
              <a:rPr lang="en-US" sz="2400" dirty="0" err="1"/>
              <a:t>Hacia</a:t>
            </a:r>
            <a:r>
              <a:rPr lang="en-US" sz="2400" dirty="0"/>
              <a:t> Adelante A La Vida Eterna Junto Con Dios (Fil. 2:17-18, 3:20-21) 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Comunión</a:t>
            </a:r>
            <a:r>
              <a:rPr lang="en-US" sz="2400" dirty="0"/>
              <a:t> Nos Brinda Refugio De Las </a:t>
            </a:r>
            <a:r>
              <a:rPr lang="en-US" sz="2400" dirty="0" err="1"/>
              <a:t>Tormentas</a:t>
            </a:r>
            <a:r>
              <a:rPr lang="en-US" sz="2400" dirty="0"/>
              <a:t> De La </a:t>
            </a:r>
            <a:r>
              <a:rPr lang="en-US" sz="2400" dirty="0" err="1"/>
              <a:t>Crítica</a:t>
            </a:r>
            <a:r>
              <a:rPr lang="en-US" sz="2400" dirty="0"/>
              <a:t> (</a:t>
            </a:r>
            <a:r>
              <a:rPr lang="en-US" sz="2400" dirty="0" err="1"/>
              <a:t>Hec</a:t>
            </a:r>
            <a:r>
              <a:rPr lang="en-US" sz="2400" dirty="0"/>
              <a:t> 16:40) 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Comunión</a:t>
            </a:r>
            <a:r>
              <a:rPr lang="en-US" sz="2400" dirty="0"/>
              <a:t> Nos Vuelve De La </a:t>
            </a:r>
            <a:r>
              <a:rPr lang="en-US" sz="2400" dirty="0" err="1"/>
              <a:t>Tentación</a:t>
            </a:r>
            <a:r>
              <a:rPr lang="en-US" sz="2400" dirty="0"/>
              <a:t> Y El </a:t>
            </a:r>
            <a:r>
              <a:rPr lang="en-US" sz="2400" dirty="0" err="1"/>
              <a:t>Pecado</a:t>
            </a:r>
            <a:r>
              <a:rPr lang="en-US" sz="2400" dirty="0"/>
              <a:t> (San 5:19-20)</a:t>
            </a:r>
          </a:p>
        </p:txBody>
      </p:sp>
    </p:spTree>
    <p:extLst>
      <p:ext uri="{BB962C8B-B14F-4D97-AF65-F5344CB8AC3E}">
        <p14:creationId xmlns:p14="http://schemas.microsoft.com/office/powerpoint/2010/main" val="8021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6FD508-26C4-2243-A6C0-51C28D77B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683514-42FC-49C3-8A0D-838FE90FE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17" name="silence-10s">
            <a:hlinkClick r:id="" action="ppaction://media"/>
            <a:extLst>
              <a:ext uri="{FF2B5EF4-FFF2-40B4-BE49-F238E27FC236}">
                <a16:creationId xmlns:a16="http://schemas.microsoft.com/office/drawing/2014/main" id="{C5CA9622-F4C5-44C2-A34E-F4CE23A210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0675" y="432249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03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17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7" bmkName="Bookmark 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03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7570-99DB-714B-8D9E-5FEE8F8C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04271"/>
            <a:ext cx="8554453" cy="11046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Christian Fellowship Begins: Acts 2:41</a:t>
            </a:r>
            <a:br>
              <a:rPr lang="en-US" dirty="0"/>
            </a:b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Comienza</a:t>
            </a:r>
            <a:r>
              <a:rPr lang="en-US" dirty="0"/>
              <a:t> La </a:t>
            </a:r>
            <a:r>
              <a:rPr lang="en-US" dirty="0" err="1"/>
              <a:t>Comunión</a:t>
            </a:r>
            <a:r>
              <a:rPr lang="en-US" dirty="0"/>
              <a:t> Cristiana: </a:t>
            </a:r>
            <a:r>
              <a:rPr lang="en-US" dirty="0" err="1"/>
              <a:t>Hechos</a:t>
            </a:r>
            <a:r>
              <a:rPr lang="en-US" dirty="0"/>
              <a:t> 2:41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1C93D-A88A-884F-B74E-4A2F379B2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1354"/>
            <a:ext cx="4229100" cy="403538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“So then, those who had </a:t>
            </a:r>
            <a:r>
              <a:rPr lang="en-US" sz="3000" b="1" u="sng" dirty="0">
                <a:solidFill>
                  <a:srgbClr val="0070C0"/>
                </a:solidFill>
              </a:rPr>
              <a:t>received his word </a:t>
            </a:r>
            <a:r>
              <a:rPr lang="en-US" sz="3000" dirty="0"/>
              <a:t>were </a:t>
            </a:r>
            <a:r>
              <a:rPr lang="en-US" sz="3000" b="1" u="sng" dirty="0">
                <a:solidFill>
                  <a:srgbClr val="0070C0"/>
                </a:solidFill>
              </a:rPr>
              <a:t>baptized</a:t>
            </a:r>
            <a:r>
              <a:rPr lang="en-US" sz="3000" dirty="0"/>
              <a:t>; and that day there were </a:t>
            </a:r>
            <a:r>
              <a:rPr lang="en-US" sz="3000" b="1" u="sng" dirty="0">
                <a:solidFill>
                  <a:srgbClr val="0070C0"/>
                </a:solidFill>
              </a:rPr>
              <a:t>added</a:t>
            </a:r>
            <a:r>
              <a:rPr lang="en-US" sz="3000" dirty="0"/>
              <a:t> about three thousand souls.” </a:t>
            </a:r>
          </a:p>
          <a:p>
            <a:r>
              <a:rPr lang="en-US" sz="3000" dirty="0"/>
              <a:t>“</a:t>
            </a:r>
            <a:r>
              <a:rPr lang="en-US" sz="3000" dirty="0" err="1"/>
              <a:t>Así</a:t>
            </a:r>
            <a:r>
              <a:rPr lang="en-US" sz="3000" dirty="0"/>
              <a:t> que los que </a:t>
            </a:r>
            <a:r>
              <a:rPr lang="en-US" sz="3000" b="1" u="sng" dirty="0" err="1">
                <a:solidFill>
                  <a:srgbClr val="0070C0"/>
                </a:solidFill>
              </a:rPr>
              <a:t>recibieron</a:t>
            </a:r>
            <a:r>
              <a:rPr lang="en-US" sz="3000" b="1" u="sng" dirty="0">
                <a:solidFill>
                  <a:srgbClr val="0070C0"/>
                </a:solidFill>
              </a:rPr>
              <a:t> </a:t>
            </a:r>
            <a:r>
              <a:rPr lang="en-US" sz="3000" b="1" u="sng" dirty="0" err="1">
                <a:solidFill>
                  <a:srgbClr val="0070C0"/>
                </a:solidFill>
              </a:rPr>
              <a:t>su</a:t>
            </a:r>
            <a:r>
              <a:rPr lang="en-US" sz="3000" b="1" u="sng" dirty="0">
                <a:solidFill>
                  <a:srgbClr val="0070C0"/>
                </a:solidFill>
              </a:rPr>
              <a:t> palabra</a:t>
            </a:r>
            <a:r>
              <a:rPr lang="en-US" sz="3000" dirty="0"/>
              <a:t> </a:t>
            </a:r>
            <a:r>
              <a:rPr lang="en-US" sz="3000" dirty="0" err="1"/>
              <a:t>fueron</a:t>
            </a:r>
            <a:r>
              <a:rPr lang="en-US" sz="3000" dirty="0"/>
              <a:t> </a:t>
            </a:r>
            <a:r>
              <a:rPr lang="en-US" sz="3000" b="1" u="sng" dirty="0" err="1">
                <a:solidFill>
                  <a:srgbClr val="0070C0"/>
                </a:solidFill>
              </a:rPr>
              <a:t>bautizados</a:t>
            </a:r>
            <a:r>
              <a:rPr lang="en-US" sz="3000" dirty="0"/>
              <a:t>, y </a:t>
            </a:r>
            <a:r>
              <a:rPr lang="en-US" sz="3000" dirty="0" err="1"/>
              <a:t>fueron</a:t>
            </a:r>
            <a:r>
              <a:rPr lang="en-US" sz="3000" dirty="0"/>
              <a:t> </a:t>
            </a:r>
            <a:r>
              <a:rPr lang="en-US" sz="3000" b="1" u="sng" dirty="0" err="1">
                <a:solidFill>
                  <a:srgbClr val="0070C0"/>
                </a:solidFill>
              </a:rPr>
              <a:t>añadidas</a:t>
            </a:r>
            <a:r>
              <a:rPr lang="en-US" sz="3000" dirty="0"/>
              <a:t> </a:t>
            </a:r>
            <a:r>
              <a:rPr lang="en-US" sz="3000" dirty="0" err="1"/>
              <a:t>en</a:t>
            </a:r>
            <a:r>
              <a:rPr lang="en-US" sz="3000" dirty="0"/>
              <a:t> </a:t>
            </a:r>
            <a:r>
              <a:rPr lang="en-US" sz="3000" dirty="0" err="1"/>
              <a:t>aquel</a:t>
            </a:r>
            <a:r>
              <a:rPr lang="en-US" sz="3000" dirty="0"/>
              <a:t> día </a:t>
            </a:r>
            <a:r>
              <a:rPr lang="en-US" sz="3000" dirty="0" err="1"/>
              <a:t>como</a:t>
            </a:r>
            <a:r>
              <a:rPr lang="en-US" sz="3000" dirty="0"/>
              <a:t> </a:t>
            </a:r>
            <a:r>
              <a:rPr lang="en-US" sz="3000" dirty="0" err="1"/>
              <a:t>tres</a:t>
            </a:r>
            <a:r>
              <a:rPr lang="en-US" sz="3000" dirty="0"/>
              <a:t> mil personas.”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5EF52F-CF76-0F4B-8C93-19CFADAFE368}"/>
              </a:ext>
            </a:extLst>
          </p:cNvPr>
          <p:cNvSpPr/>
          <p:nvPr/>
        </p:nvSpPr>
        <p:spPr>
          <a:xfrm>
            <a:off x="5143500" y="1718204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FAITH: We Accept The Gospel of Jesus.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87ECBC3-AC68-F94D-AD25-DE440B05B0F2}"/>
              </a:ext>
            </a:extLst>
          </p:cNvPr>
          <p:cNvSpPr/>
          <p:nvPr/>
        </p:nvSpPr>
        <p:spPr>
          <a:xfrm>
            <a:off x="5143500" y="3690011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FE: </a:t>
            </a:r>
            <a:r>
              <a:rPr lang="en-US" sz="2800" dirty="0" err="1"/>
              <a:t>Aceptamos</a:t>
            </a:r>
            <a:r>
              <a:rPr lang="en-US" sz="2800" dirty="0"/>
              <a:t> El </a:t>
            </a:r>
            <a:r>
              <a:rPr lang="en-US" sz="2800" dirty="0" err="1"/>
              <a:t>Evangelio</a:t>
            </a:r>
            <a:r>
              <a:rPr lang="en-US" sz="2800" dirty="0"/>
              <a:t> De Jesús.</a:t>
            </a:r>
          </a:p>
        </p:txBody>
      </p:sp>
    </p:spTree>
    <p:extLst>
      <p:ext uri="{BB962C8B-B14F-4D97-AF65-F5344CB8AC3E}">
        <p14:creationId xmlns:p14="http://schemas.microsoft.com/office/powerpoint/2010/main" val="41667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7570-99DB-714B-8D9E-5FEE8F8C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04271"/>
            <a:ext cx="8554453" cy="11046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Christian Fellowship Begins: Acts 2:41</a:t>
            </a:r>
            <a:br>
              <a:rPr lang="en-US" dirty="0"/>
            </a:b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Comienza</a:t>
            </a:r>
            <a:r>
              <a:rPr lang="en-US" dirty="0"/>
              <a:t> La </a:t>
            </a:r>
            <a:r>
              <a:rPr lang="en-US" dirty="0" err="1"/>
              <a:t>Comunión</a:t>
            </a:r>
            <a:r>
              <a:rPr lang="en-US" dirty="0"/>
              <a:t> Cristiana: </a:t>
            </a:r>
            <a:r>
              <a:rPr lang="en-US" dirty="0" err="1"/>
              <a:t>Hechos</a:t>
            </a:r>
            <a:r>
              <a:rPr lang="en-US" dirty="0"/>
              <a:t> 2:41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BE9B505-DFB1-A149-84A8-4AA07089A801}"/>
              </a:ext>
            </a:extLst>
          </p:cNvPr>
          <p:cNvSpPr/>
          <p:nvPr/>
        </p:nvSpPr>
        <p:spPr>
          <a:xfrm>
            <a:off x="5118100" y="1959240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BAPTISM: We Are Cleansed by Jesus.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FEFC49-7F25-9442-982C-9F134EB67296}"/>
              </a:ext>
            </a:extLst>
          </p:cNvPr>
          <p:cNvSpPr/>
          <p:nvPr/>
        </p:nvSpPr>
        <p:spPr>
          <a:xfrm>
            <a:off x="5118100" y="3502819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BAUTISMO: </a:t>
            </a:r>
            <a:r>
              <a:rPr lang="en-US" sz="2800" dirty="0" err="1"/>
              <a:t>Somos</a:t>
            </a:r>
            <a:r>
              <a:rPr lang="en-US" sz="2800" dirty="0"/>
              <a:t> </a:t>
            </a:r>
            <a:r>
              <a:rPr lang="en-US" sz="2800" dirty="0" err="1"/>
              <a:t>Limpiados</a:t>
            </a:r>
            <a:r>
              <a:rPr lang="en-US" sz="2800" dirty="0"/>
              <a:t> Por Jesús.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C32CF-8F35-2C41-B689-51FB9DEB5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CF07ED-86A6-4240-8BB0-966552CBDBE9}"/>
              </a:ext>
            </a:extLst>
          </p:cNvPr>
          <p:cNvSpPr txBox="1">
            <a:spLocks/>
          </p:cNvSpPr>
          <p:nvPr/>
        </p:nvSpPr>
        <p:spPr>
          <a:xfrm>
            <a:off x="419100" y="1521354"/>
            <a:ext cx="4229100" cy="4035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/>
              <a:t>“So then, those who had </a:t>
            </a:r>
            <a:r>
              <a:rPr lang="en-US" sz="3000" b="1" u="sng">
                <a:solidFill>
                  <a:srgbClr val="0070C0"/>
                </a:solidFill>
              </a:rPr>
              <a:t>received his word </a:t>
            </a:r>
            <a:r>
              <a:rPr lang="en-US" sz="3000"/>
              <a:t>were </a:t>
            </a:r>
            <a:r>
              <a:rPr lang="en-US" sz="3000" b="1" u="sng">
                <a:solidFill>
                  <a:srgbClr val="0070C0"/>
                </a:solidFill>
              </a:rPr>
              <a:t>baptized</a:t>
            </a:r>
            <a:r>
              <a:rPr lang="en-US" sz="3000"/>
              <a:t>; and that day there were </a:t>
            </a:r>
            <a:r>
              <a:rPr lang="en-US" sz="3000" b="1" u="sng">
                <a:solidFill>
                  <a:srgbClr val="0070C0"/>
                </a:solidFill>
              </a:rPr>
              <a:t>added</a:t>
            </a:r>
            <a:r>
              <a:rPr lang="en-US" sz="3000"/>
              <a:t> about three thousand souls.” </a:t>
            </a:r>
          </a:p>
          <a:p>
            <a:r>
              <a:rPr lang="en-US" sz="3000"/>
              <a:t>“Así que los que </a:t>
            </a:r>
            <a:r>
              <a:rPr lang="en-US" sz="3000" b="1" u="sng">
                <a:solidFill>
                  <a:srgbClr val="0070C0"/>
                </a:solidFill>
              </a:rPr>
              <a:t>recibieron su palabra</a:t>
            </a:r>
            <a:r>
              <a:rPr lang="en-US" sz="3000"/>
              <a:t> fueron </a:t>
            </a:r>
            <a:r>
              <a:rPr lang="en-US" sz="3000" b="1" u="sng">
                <a:solidFill>
                  <a:srgbClr val="0070C0"/>
                </a:solidFill>
              </a:rPr>
              <a:t>bautizados</a:t>
            </a:r>
            <a:r>
              <a:rPr lang="en-US" sz="3000"/>
              <a:t>, y fueron </a:t>
            </a:r>
            <a:r>
              <a:rPr lang="en-US" sz="3000" b="1" u="sng">
                <a:solidFill>
                  <a:srgbClr val="0070C0"/>
                </a:solidFill>
              </a:rPr>
              <a:t>añadidas</a:t>
            </a:r>
            <a:r>
              <a:rPr lang="en-US" sz="3000"/>
              <a:t> en aquel día como tres mil personas.”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969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7570-99DB-714B-8D9E-5FEE8F8C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04271"/>
            <a:ext cx="8554453" cy="11046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Christian Fellowship Begins: Acts 2:41</a:t>
            </a:r>
            <a:br>
              <a:rPr lang="en-US" dirty="0"/>
            </a:b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Comienza</a:t>
            </a:r>
            <a:r>
              <a:rPr lang="en-US" dirty="0"/>
              <a:t> La </a:t>
            </a:r>
            <a:r>
              <a:rPr lang="en-US" dirty="0" err="1"/>
              <a:t>Comunión</a:t>
            </a:r>
            <a:r>
              <a:rPr lang="en-US" dirty="0"/>
              <a:t> Cristiana: </a:t>
            </a:r>
            <a:r>
              <a:rPr lang="en-US" dirty="0" err="1"/>
              <a:t>Hechos</a:t>
            </a:r>
            <a:r>
              <a:rPr lang="en-US" dirty="0"/>
              <a:t> 2:41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9CF26C-3318-7E4D-A260-2F9879F0B23A}"/>
              </a:ext>
            </a:extLst>
          </p:cNvPr>
          <p:cNvSpPr/>
          <p:nvPr/>
        </p:nvSpPr>
        <p:spPr>
          <a:xfrm>
            <a:off x="5118100" y="1629570"/>
            <a:ext cx="3371850" cy="139382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KINGDOM: We Are Added to Jesus’ Body.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A6F8F8-392F-6B41-8EB4-B01EEA1322A7}"/>
              </a:ext>
            </a:extLst>
          </p:cNvPr>
          <p:cNvSpPr/>
          <p:nvPr/>
        </p:nvSpPr>
        <p:spPr>
          <a:xfrm>
            <a:off x="5143500" y="3597276"/>
            <a:ext cx="3371850" cy="139382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REINO: </a:t>
            </a:r>
            <a:r>
              <a:rPr lang="en-US" sz="2800" dirty="0" err="1"/>
              <a:t>Somos</a:t>
            </a:r>
            <a:r>
              <a:rPr lang="en-US" sz="2800" dirty="0"/>
              <a:t> </a:t>
            </a:r>
            <a:r>
              <a:rPr lang="en-US" sz="2800" dirty="0" err="1"/>
              <a:t>Añadidos</a:t>
            </a:r>
            <a:r>
              <a:rPr lang="en-US" sz="2800" dirty="0"/>
              <a:t> Al Cuerpo De Jesús.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5E051F-52A8-5B46-B1BD-5D53821DD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744A63-CCE7-424D-9271-FE05AE6D6A22}"/>
              </a:ext>
            </a:extLst>
          </p:cNvPr>
          <p:cNvSpPr txBox="1">
            <a:spLocks/>
          </p:cNvSpPr>
          <p:nvPr/>
        </p:nvSpPr>
        <p:spPr>
          <a:xfrm>
            <a:off x="419100" y="1521354"/>
            <a:ext cx="4229100" cy="4035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/>
              <a:t>“So then, those who had </a:t>
            </a:r>
            <a:r>
              <a:rPr lang="en-US" sz="3000" b="1" u="sng">
                <a:solidFill>
                  <a:srgbClr val="0070C0"/>
                </a:solidFill>
              </a:rPr>
              <a:t>received his word </a:t>
            </a:r>
            <a:r>
              <a:rPr lang="en-US" sz="3000"/>
              <a:t>were </a:t>
            </a:r>
            <a:r>
              <a:rPr lang="en-US" sz="3000" b="1" u="sng">
                <a:solidFill>
                  <a:srgbClr val="0070C0"/>
                </a:solidFill>
              </a:rPr>
              <a:t>baptized</a:t>
            </a:r>
            <a:r>
              <a:rPr lang="en-US" sz="3000"/>
              <a:t>; and that day there were </a:t>
            </a:r>
            <a:r>
              <a:rPr lang="en-US" sz="3000" b="1" u="sng">
                <a:solidFill>
                  <a:srgbClr val="0070C0"/>
                </a:solidFill>
              </a:rPr>
              <a:t>added</a:t>
            </a:r>
            <a:r>
              <a:rPr lang="en-US" sz="3000"/>
              <a:t> about three thousand souls.” </a:t>
            </a:r>
          </a:p>
          <a:p>
            <a:r>
              <a:rPr lang="en-US" sz="3000"/>
              <a:t>“Así que los que </a:t>
            </a:r>
            <a:r>
              <a:rPr lang="en-US" sz="3000" b="1" u="sng">
                <a:solidFill>
                  <a:srgbClr val="0070C0"/>
                </a:solidFill>
              </a:rPr>
              <a:t>recibieron su palabra</a:t>
            </a:r>
            <a:r>
              <a:rPr lang="en-US" sz="3000"/>
              <a:t> fueron </a:t>
            </a:r>
            <a:r>
              <a:rPr lang="en-US" sz="3000" b="1" u="sng">
                <a:solidFill>
                  <a:srgbClr val="0070C0"/>
                </a:solidFill>
              </a:rPr>
              <a:t>bautizados</a:t>
            </a:r>
            <a:r>
              <a:rPr lang="en-US" sz="3000"/>
              <a:t>, y fueron </a:t>
            </a:r>
            <a:r>
              <a:rPr lang="en-US" sz="3000" b="1" u="sng">
                <a:solidFill>
                  <a:srgbClr val="0070C0"/>
                </a:solidFill>
              </a:rPr>
              <a:t>añadidas</a:t>
            </a:r>
            <a:r>
              <a:rPr lang="en-US" sz="3000"/>
              <a:t> en aquel día como tres mil personas.”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411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7570-99DB-714B-8D9E-5FEE8F8C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04271"/>
            <a:ext cx="8554453" cy="11046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How Christian Fellowship Begins: Acts 2:41</a:t>
            </a:r>
            <a:br>
              <a:rPr lang="en-US" dirty="0">
                <a:ea typeface="+mj-lt"/>
                <a:cs typeface="+mj-lt"/>
              </a:rPr>
            </a:br>
            <a:r>
              <a:rPr lang="en-US" dirty="0" err="1">
                <a:ea typeface="+mj-lt"/>
                <a:cs typeface="+mj-lt"/>
              </a:rPr>
              <a:t>Cómo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Comienza</a:t>
            </a:r>
            <a:r>
              <a:rPr lang="en-US" dirty="0">
                <a:ea typeface="+mj-lt"/>
                <a:cs typeface="+mj-lt"/>
              </a:rPr>
              <a:t> La </a:t>
            </a:r>
            <a:r>
              <a:rPr lang="en-US" dirty="0" err="1">
                <a:ea typeface="+mj-lt"/>
                <a:cs typeface="+mj-lt"/>
              </a:rPr>
              <a:t>Comunión</a:t>
            </a:r>
            <a:r>
              <a:rPr lang="en-US" dirty="0">
                <a:ea typeface="+mj-lt"/>
                <a:cs typeface="+mj-lt"/>
              </a:rPr>
              <a:t> Cristiana: </a:t>
            </a:r>
            <a:r>
              <a:rPr lang="en-US" dirty="0" err="1">
                <a:ea typeface="+mj-lt"/>
                <a:cs typeface="+mj-lt"/>
              </a:rPr>
              <a:t>Hechos</a:t>
            </a:r>
            <a:r>
              <a:rPr lang="en-US" dirty="0">
                <a:ea typeface="+mj-lt"/>
                <a:cs typeface="+mj-lt"/>
              </a:rPr>
              <a:t> 2:41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5EF52F-CF76-0F4B-8C93-19CFADAFE368}"/>
              </a:ext>
            </a:extLst>
          </p:cNvPr>
          <p:cNvSpPr/>
          <p:nvPr/>
        </p:nvSpPr>
        <p:spPr>
          <a:xfrm>
            <a:off x="4991100" y="1388004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FE: </a:t>
            </a:r>
            <a:r>
              <a:rPr lang="en-US" sz="2800" dirty="0" err="1"/>
              <a:t>Aceptamos</a:t>
            </a:r>
            <a:r>
              <a:rPr lang="en-US" sz="2800" dirty="0"/>
              <a:t> El </a:t>
            </a:r>
            <a:r>
              <a:rPr lang="en-US" sz="2800" dirty="0" err="1"/>
              <a:t>Evangelio</a:t>
            </a:r>
            <a:r>
              <a:rPr lang="en-US" sz="2800" dirty="0"/>
              <a:t> De Jesús.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DC28D96-619E-E44E-BD90-F7D4A64A3BD4}"/>
              </a:ext>
            </a:extLst>
          </p:cNvPr>
          <p:cNvSpPr/>
          <p:nvPr/>
        </p:nvSpPr>
        <p:spPr>
          <a:xfrm>
            <a:off x="4991100" y="2492640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BAUTISMO: </a:t>
            </a:r>
            <a:r>
              <a:rPr lang="en-US" sz="2800" dirty="0" err="1"/>
              <a:t>Somos</a:t>
            </a:r>
            <a:r>
              <a:rPr lang="en-US" sz="2800" dirty="0"/>
              <a:t> </a:t>
            </a:r>
            <a:r>
              <a:rPr lang="en-US" sz="2800" dirty="0" err="1"/>
              <a:t>Limpiados</a:t>
            </a:r>
            <a:r>
              <a:rPr lang="en-US" sz="2800" dirty="0"/>
              <a:t> Por Jesús.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CFF8340-FEAE-E84A-82F5-660BC9623D24}"/>
              </a:ext>
            </a:extLst>
          </p:cNvPr>
          <p:cNvSpPr/>
          <p:nvPr/>
        </p:nvSpPr>
        <p:spPr>
          <a:xfrm>
            <a:off x="4991100" y="3597276"/>
            <a:ext cx="3371850" cy="139382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REINO: </a:t>
            </a:r>
            <a:r>
              <a:rPr lang="en-US" sz="2800" dirty="0" err="1"/>
              <a:t>Somos</a:t>
            </a:r>
            <a:r>
              <a:rPr lang="en-US" sz="2800" dirty="0"/>
              <a:t> </a:t>
            </a:r>
            <a:r>
              <a:rPr lang="en-US" sz="2800" dirty="0" err="1"/>
              <a:t>Añadidos</a:t>
            </a:r>
            <a:r>
              <a:rPr lang="en-US" sz="2800" dirty="0"/>
              <a:t> Al Cuerpo De Jesús.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BAAEB75-F8AB-0348-B323-887A12595668}"/>
              </a:ext>
            </a:extLst>
          </p:cNvPr>
          <p:cNvSpPr/>
          <p:nvPr/>
        </p:nvSpPr>
        <p:spPr>
          <a:xfrm>
            <a:off x="1028700" y="1388004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FAITH: We Accept The Gospel of Jesus.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CFACF24-BBAC-3B4F-89BB-99801AF1D3ED}"/>
              </a:ext>
            </a:extLst>
          </p:cNvPr>
          <p:cNvSpPr/>
          <p:nvPr/>
        </p:nvSpPr>
        <p:spPr>
          <a:xfrm>
            <a:off x="1028700" y="2492640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BAPTISM: We Are Cleansed by Jesus.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B921DC-77C1-E947-8A8C-AA6F779C3863}"/>
              </a:ext>
            </a:extLst>
          </p:cNvPr>
          <p:cNvSpPr/>
          <p:nvPr/>
        </p:nvSpPr>
        <p:spPr>
          <a:xfrm>
            <a:off x="1028700" y="3597276"/>
            <a:ext cx="3371850" cy="139382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KINGDOM: We Are Added to Jesus’ Body.</a:t>
            </a:r>
          </a:p>
        </p:txBody>
      </p:sp>
    </p:spTree>
    <p:extLst>
      <p:ext uri="{BB962C8B-B14F-4D97-AF65-F5344CB8AC3E}">
        <p14:creationId xmlns:p14="http://schemas.microsoft.com/office/powerpoint/2010/main" val="24640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406-0A9C-854C-B77A-C1E182BD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270"/>
            <a:ext cx="4726983" cy="3112697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Fellowship is the </a:t>
            </a:r>
            <a:br>
              <a:rPr lang="en-US" sz="3000" dirty="0"/>
            </a:br>
            <a:r>
              <a:rPr lang="en-US" sz="3000" dirty="0"/>
              <a:t>bond created among those saved by Jesus Christ </a:t>
            </a:r>
            <a:br>
              <a:rPr lang="en-US" sz="3000" dirty="0"/>
            </a:br>
            <a:r>
              <a:rPr lang="en-US" sz="3000" dirty="0"/>
              <a:t>to share in a common faith </a:t>
            </a:r>
            <a:br>
              <a:rPr lang="en-US" sz="3000" dirty="0"/>
            </a:br>
            <a:r>
              <a:rPr lang="en-US" sz="3000" dirty="0"/>
              <a:t>and a common mission.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7C185-29DA-8441-8934-C6C03F93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03" y="3438449"/>
            <a:ext cx="4470292" cy="1985959"/>
          </a:xfrm>
        </p:spPr>
        <p:txBody>
          <a:bodyPr>
            <a:normAutofit/>
          </a:bodyPr>
          <a:lstStyle/>
          <a:p>
            <a:r>
              <a:rPr lang="en-US" dirty="0"/>
              <a:t>Philippians 1:7 and 1 John 1:7</a:t>
            </a:r>
          </a:p>
          <a:p>
            <a:r>
              <a:rPr lang="en-US" dirty="0"/>
              <a:t>Things like generosity, hospitality, </a:t>
            </a:r>
            <a:br>
              <a:rPr lang="en-US" dirty="0"/>
            </a:br>
            <a:r>
              <a:rPr lang="en-US" dirty="0"/>
              <a:t>and friendships are visible results </a:t>
            </a:r>
            <a:br>
              <a:rPr lang="en-US" dirty="0"/>
            </a:br>
            <a:r>
              <a:rPr lang="en-US" dirty="0"/>
              <a:t>of fellowship, but JESUS is the true foundation of our fellowship. </a:t>
            </a:r>
            <a:br>
              <a:rPr lang="en-US" dirty="0"/>
            </a:br>
            <a:r>
              <a:rPr lang="en-US" dirty="0"/>
              <a:t>(Acts 4:32-37)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C0F0AF-021F-0B41-A84D-CBB4B7CFF573}"/>
              </a:ext>
            </a:extLst>
          </p:cNvPr>
          <p:cNvSpPr txBox="1">
            <a:spLocks/>
          </p:cNvSpPr>
          <p:nvPr/>
        </p:nvSpPr>
        <p:spPr>
          <a:xfrm>
            <a:off x="4460929" y="304269"/>
            <a:ext cx="4683071" cy="3112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La </a:t>
            </a:r>
            <a:r>
              <a:rPr lang="en-US" sz="3000" dirty="0" err="1"/>
              <a:t>comunión</a:t>
            </a:r>
            <a:r>
              <a:rPr lang="en-US" sz="3000" dirty="0"/>
              <a:t> es el </a:t>
            </a:r>
          </a:p>
          <a:p>
            <a:pPr algn="ctr"/>
            <a:r>
              <a:rPr lang="en-US" sz="3000" dirty="0" err="1"/>
              <a:t>vínculo</a:t>
            </a:r>
            <a:r>
              <a:rPr lang="en-US" sz="3000" dirty="0"/>
              <a:t> </a:t>
            </a:r>
            <a:r>
              <a:rPr lang="en-US" sz="3000" dirty="0" err="1"/>
              <a:t>creado</a:t>
            </a:r>
            <a:r>
              <a:rPr lang="en-US" sz="3000" dirty="0"/>
              <a:t> entre </a:t>
            </a:r>
          </a:p>
          <a:p>
            <a:pPr algn="ctr"/>
            <a:r>
              <a:rPr lang="en-US" sz="3000" dirty="0"/>
              <a:t>los salvos por Jesucristo para </a:t>
            </a:r>
            <a:r>
              <a:rPr lang="en-US" sz="3000" dirty="0" err="1"/>
              <a:t>compartir</a:t>
            </a:r>
            <a:r>
              <a:rPr lang="en-US" sz="3000" dirty="0"/>
              <a:t> una </a:t>
            </a:r>
            <a:r>
              <a:rPr lang="en-US" sz="3000" dirty="0" err="1"/>
              <a:t>fe</a:t>
            </a:r>
            <a:r>
              <a:rPr lang="en-US" sz="3000" dirty="0"/>
              <a:t> </a:t>
            </a:r>
            <a:r>
              <a:rPr lang="en-US" sz="3000" dirty="0" err="1"/>
              <a:t>común</a:t>
            </a:r>
            <a:endParaRPr lang="en-US" sz="3000" dirty="0"/>
          </a:p>
          <a:p>
            <a:pPr algn="ctr"/>
            <a:r>
              <a:rPr lang="en-US" sz="3000" dirty="0"/>
              <a:t> y una </a:t>
            </a:r>
            <a:r>
              <a:rPr lang="en-US" sz="3000" dirty="0" err="1"/>
              <a:t>misión</a:t>
            </a:r>
            <a:r>
              <a:rPr lang="en-US" sz="3000" dirty="0"/>
              <a:t> </a:t>
            </a:r>
            <a:r>
              <a:rPr lang="en-US" sz="3000" dirty="0" err="1"/>
              <a:t>común</a:t>
            </a:r>
            <a:r>
              <a:rPr lang="en-US" sz="3000" dirty="0"/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55512A-27E7-4446-8CA5-AC6FC2EFD06E}"/>
              </a:ext>
            </a:extLst>
          </p:cNvPr>
          <p:cNvSpPr txBox="1">
            <a:spLocks/>
          </p:cNvSpPr>
          <p:nvPr/>
        </p:nvSpPr>
        <p:spPr>
          <a:xfrm>
            <a:off x="4609132" y="3416966"/>
            <a:ext cx="4470292" cy="21819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Filipenses</a:t>
            </a:r>
            <a:r>
              <a:rPr lang="en-US" dirty="0"/>
              <a:t> 1:7 y 1 Juan 1:7</a:t>
            </a:r>
          </a:p>
          <a:p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la </a:t>
            </a:r>
            <a:r>
              <a:rPr lang="en-US" dirty="0" err="1"/>
              <a:t>generosidad</a:t>
            </a:r>
            <a:r>
              <a:rPr lang="en-US" dirty="0"/>
              <a:t>, la </a:t>
            </a:r>
            <a:r>
              <a:rPr lang="en-US" dirty="0" err="1"/>
              <a:t>hospitalidad</a:t>
            </a:r>
            <a:r>
              <a:rPr lang="en-US" dirty="0"/>
              <a:t>, y las </a:t>
            </a:r>
            <a:r>
              <a:rPr lang="en-US" dirty="0" err="1"/>
              <a:t>amistades</a:t>
            </a:r>
            <a:r>
              <a:rPr lang="en-US" dirty="0"/>
              <a:t> son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visibles</a:t>
            </a:r>
            <a:r>
              <a:rPr lang="en-US" dirty="0"/>
              <a:t> de la </a:t>
            </a:r>
            <a:r>
              <a:rPr lang="en-US" dirty="0" err="1"/>
              <a:t>comunión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JESÚS es el </a:t>
            </a:r>
            <a:r>
              <a:rPr lang="en-US" dirty="0" err="1"/>
              <a:t>verdadero</a:t>
            </a:r>
            <a:r>
              <a:rPr lang="en-US" dirty="0"/>
              <a:t> </a:t>
            </a:r>
            <a:r>
              <a:rPr lang="en-US" dirty="0" err="1"/>
              <a:t>fundamento</a:t>
            </a:r>
            <a:r>
              <a:rPr lang="en-US" dirty="0"/>
              <a:t> de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comunión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Hechos</a:t>
            </a:r>
            <a:r>
              <a:rPr lang="en-US" dirty="0"/>
              <a:t> 4:32-37)</a:t>
            </a:r>
          </a:p>
        </p:txBody>
      </p:sp>
    </p:spTree>
    <p:extLst>
      <p:ext uri="{BB962C8B-B14F-4D97-AF65-F5344CB8AC3E}">
        <p14:creationId xmlns:p14="http://schemas.microsoft.com/office/powerpoint/2010/main" val="18201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7570-99DB-714B-8D9E-5FEE8F8C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71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Fellowship Is Extended: Gal. 2:9</a:t>
            </a:r>
            <a:br>
              <a:rPr lang="en-US" dirty="0"/>
            </a:b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Extiende</a:t>
            </a:r>
            <a:r>
              <a:rPr lang="en-US" dirty="0"/>
              <a:t> La </a:t>
            </a:r>
            <a:r>
              <a:rPr lang="en-US" dirty="0" err="1"/>
              <a:t>Comunión</a:t>
            </a:r>
            <a:r>
              <a:rPr lang="en-US" dirty="0"/>
              <a:t>: </a:t>
            </a:r>
            <a:r>
              <a:rPr lang="en-US" dirty="0" err="1"/>
              <a:t>Gál</a:t>
            </a:r>
            <a:r>
              <a:rPr lang="en-US" dirty="0"/>
              <a:t> 2:9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1C93D-A88A-884F-B74E-4A2F379B2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1104107"/>
            <a:ext cx="5594350" cy="458549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“</a:t>
            </a:r>
            <a:r>
              <a:rPr lang="en-US" sz="2600" dirty="0"/>
              <a:t>and </a:t>
            </a:r>
            <a:r>
              <a:rPr lang="en-US" sz="2600" b="1" u="sng" dirty="0">
                <a:solidFill>
                  <a:srgbClr val="0070C0"/>
                </a:solidFill>
              </a:rPr>
              <a:t>recognizing the grace </a:t>
            </a:r>
            <a:r>
              <a:rPr lang="en-US" sz="2600" dirty="0"/>
              <a:t>that had been given to me, James and Cephas and John, who were reputed to be pillars, </a:t>
            </a:r>
            <a:r>
              <a:rPr lang="en-US" sz="2600" b="1" u="sng" dirty="0">
                <a:solidFill>
                  <a:srgbClr val="0070C0"/>
                </a:solidFill>
              </a:rPr>
              <a:t>gave to me </a:t>
            </a:r>
            <a:r>
              <a:rPr lang="en-US" sz="2600" dirty="0"/>
              <a:t>and Barnabas the right hand of </a:t>
            </a:r>
            <a:r>
              <a:rPr lang="en-US" sz="2600" b="1" u="sng" dirty="0">
                <a:solidFill>
                  <a:srgbClr val="0070C0"/>
                </a:solidFill>
              </a:rPr>
              <a:t>fellowship</a:t>
            </a:r>
            <a:r>
              <a:rPr lang="en-US" sz="2600" dirty="0"/>
              <a:t>, so that we </a:t>
            </a:r>
            <a:r>
              <a:rPr lang="en-US" sz="2600" i="1" dirty="0"/>
              <a:t>might</a:t>
            </a:r>
            <a:r>
              <a:rPr lang="en-US" sz="2600" dirty="0"/>
              <a:t> </a:t>
            </a:r>
            <a:r>
              <a:rPr lang="en-US" sz="2600" i="1" dirty="0"/>
              <a:t>go</a:t>
            </a:r>
            <a:r>
              <a:rPr lang="en-US" sz="2600" dirty="0"/>
              <a:t> </a:t>
            </a:r>
            <a:r>
              <a:rPr lang="en-US" sz="2600" b="1" u="sng" dirty="0">
                <a:solidFill>
                  <a:srgbClr val="0070C0"/>
                </a:solidFill>
              </a:rPr>
              <a:t>to the Gentiles </a:t>
            </a:r>
            <a:r>
              <a:rPr lang="en-US" sz="2600" dirty="0"/>
              <a:t>and they to the circumcised.” </a:t>
            </a:r>
          </a:p>
          <a:p>
            <a:r>
              <a:rPr lang="en-US" sz="2600" b="1" dirty="0"/>
              <a:t>“</a:t>
            </a:r>
            <a:r>
              <a:rPr lang="en-US" sz="2600" dirty="0"/>
              <a:t>y </a:t>
            </a:r>
            <a:r>
              <a:rPr lang="en-US" sz="2600" b="1" u="sng" dirty="0" err="1">
                <a:solidFill>
                  <a:srgbClr val="0070C0"/>
                </a:solidFill>
              </a:rPr>
              <a:t>cuando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</a:rPr>
              <a:t>percibieron</a:t>
            </a:r>
            <a:r>
              <a:rPr lang="en-US" sz="2600" b="1" u="sng" dirty="0">
                <a:solidFill>
                  <a:srgbClr val="0070C0"/>
                </a:solidFill>
              </a:rPr>
              <a:t> la </a:t>
            </a:r>
            <a:r>
              <a:rPr lang="en-US" sz="2600" b="1" u="sng" dirty="0" err="1">
                <a:solidFill>
                  <a:srgbClr val="0070C0"/>
                </a:solidFill>
              </a:rPr>
              <a:t>gracia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que me </a:t>
            </a:r>
            <a:r>
              <a:rPr lang="en-US" sz="2600" dirty="0" err="1"/>
              <a:t>había</a:t>
            </a:r>
            <a:r>
              <a:rPr lang="en-US" sz="2600" dirty="0"/>
              <a:t> </a:t>
            </a:r>
            <a:r>
              <a:rPr lang="en-US" sz="2600" dirty="0" err="1"/>
              <a:t>sido</a:t>
            </a:r>
            <a:r>
              <a:rPr lang="en-US" sz="2600" dirty="0"/>
              <a:t> dada, </a:t>
            </a:r>
            <a:r>
              <a:rPr lang="en-US" sz="2600" dirty="0" err="1"/>
              <a:t>Jacobo</a:t>
            </a:r>
            <a:r>
              <a:rPr lang="en-US" sz="2600" dirty="0"/>
              <a:t>, Pedro y Juan, </a:t>
            </a:r>
            <a:r>
              <a:rPr lang="en-US" sz="2600" dirty="0" err="1"/>
              <a:t>quienes</a:t>
            </a:r>
            <a:r>
              <a:rPr lang="en-US" sz="2600" dirty="0"/>
              <a:t> </a:t>
            </a:r>
            <a:r>
              <a:rPr lang="en-US" sz="2600" dirty="0" err="1"/>
              <a:t>tenían</a:t>
            </a:r>
            <a:r>
              <a:rPr lang="en-US" sz="2600" dirty="0"/>
              <a:t> </a:t>
            </a:r>
            <a:r>
              <a:rPr lang="en-US" sz="2600" dirty="0" err="1"/>
              <a:t>reputación</a:t>
            </a:r>
            <a:r>
              <a:rPr lang="en-US" sz="2600" dirty="0"/>
              <a:t> de ser </a:t>
            </a:r>
            <a:r>
              <a:rPr lang="en-US" sz="2600" dirty="0" err="1"/>
              <a:t>columnas</a:t>
            </a:r>
            <a:r>
              <a:rPr lang="en-US" sz="2600" dirty="0"/>
              <a:t>, </a:t>
            </a:r>
            <a:r>
              <a:rPr lang="en-US" sz="2600" b="1" u="sng" dirty="0" err="1">
                <a:solidFill>
                  <a:srgbClr val="0070C0"/>
                </a:solidFill>
              </a:rPr>
              <a:t>nos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</a:rPr>
              <a:t>dieron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a </a:t>
            </a:r>
            <a:r>
              <a:rPr lang="en-US" sz="2600" dirty="0" err="1"/>
              <a:t>Bernabé</a:t>
            </a:r>
            <a:r>
              <a:rPr lang="en-US" sz="2600" dirty="0"/>
              <a:t> y </a:t>
            </a:r>
            <a:r>
              <a:rPr lang="en-US" sz="2600" b="1" u="sng" dirty="0">
                <a:solidFill>
                  <a:srgbClr val="0070C0"/>
                </a:solidFill>
              </a:rPr>
              <a:t>a </a:t>
            </a:r>
            <a:r>
              <a:rPr lang="en-US" sz="2600" b="1" u="sng" dirty="0" err="1">
                <a:solidFill>
                  <a:srgbClr val="0070C0"/>
                </a:solidFill>
              </a:rPr>
              <a:t>mí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la mano </a:t>
            </a:r>
            <a:r>
              <a:rPr lang="en-US" sz="2600" dirty="0" err="1"/>
              <a:t>derecha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señal</a:t>
            </a:r>
            <a:r>
              <a:rPr lang="en-US" sz="2600" dirty="0"/>
              <a:t> de </a:t>
            </a:r>
            <a:r>
              <a:rPr lang="en-US" sz="2600" b="1" u="sng" dirty="0" err="1">
                <a:solidFill>
                  <a:srgbClr val="0070C0"/>
                </a:solidFill>
              </a:rPr>
              <a:t>compañerismo</a:t>
            </a:r>
            <a:r>
              <a:rPr lang="en-US" sz="2600" dirty="0"/>
              <a:t>, para que </a:t>
            </a:r>
            <a:r>
              <a:rPr lang="en-US" sz="2600" dirty="0" err="1"/>
              <a:t>nosotros</a:t>
            </a:r>
            <a:r>
              <a:rPr lang="en-US" sz="2600" dirty="0"/>
              <a:t> </a:t>
            </a:r>
            <a:r>
              <a:rPr lang="en-US" sz="2600" dirty="0" err="1"/>
              <a:t>fuéramos</a:t>
            </a:r>
            <a:r>
              <a:rPr lang="en-US" sz="2600" dirty="0"/>
              <a:t> </a:t>
            </a:r>
            <a:r>
              <a:rPr lang="en-US" sz="2600" b="1" u="sng" dirty="0">
                <a:solidFill>
                  <a:srgbClr val="0070C0"/>
                </a:solidFill>
              </a:rPr>
              <a:t>a los gentiles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y </a:t>
            </a:r>
            <a:r>
              <a:rPr lang="en-US" sz="2600" dirty="0" err="1"/>
              <a:t>ellos</a:t>
            </a:r>
            <a:r>
              <a:rPr lang="en-US" sz="2600" dirty="0"/>
              <a:t> a los de la </a:t>
            </a:r>
            <a:r>
              <a:rPr lang="en-US" sz="2600" dirty="0" err="1"/>
              <a:t>circuncisión</a:t>
            </a:r>
            <a:r>
              <a:rPr lang="en-US" sz="2600" dirty="0"/>
              <a:t>.”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5EF52F-CF76-0F4B-8C93-19CFADAFE368}"/>
              </a:ext>
            </a:extLst>
          </p:cNvPr>
          <p:cNvSpPr/>
          <p:nvPr/>
        </p:nvSpPr>
        <p:spPr>
          <a:xfrm>
            <a:off x="5702300" y="1642004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Evaluated Paul’s Faith &amp; 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31B3E1-4CB0-0446-B343-ED88964974A8}"/>
              </a:ext>
            </a:extLst>
          </p:cNvPr>
          <p:cNvSpPr/>
          <p:nvPr/>
        </p:nvSpPr>
        <p:spPr>
          <a:xfrm>
            <a:off x="5702300" y="3334411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/>
              <a:t>Evaluaron La Fe Y La Práctica De Pablo</a:t>
            </a:r>
          </a:p>
        </p:txBody>
      </p:sp>
    </p:spTree>
    <p:extLst>
      <p:ext uri="{BB962C8B-B14F-4D97-AF65-F5344CB8AC3E}">
        <p14:creationId xmlns:p14="http://schemas.microsoft.com/office/powerpoint/2010/main" val="16798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7570-99DB-714B-8D9E-5FEE8F8C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71"/>
            <a:ext cx="7886700" cy="1104636"/>
          </a:xfrm>
        </p:spPr>
        <p:txBody>
          <a:bodyPr/>
          <a:lstStyle/>
          <a:p>
            <a:pPr algn="ctr"/>
            <a:r>
              <a:rPr lang="en-US" dirty="0"/>
              <a:t>How Fellowship Is Extended: Gal. 2:9</a:t>
            </a:r>
            <a:br>
              <a:rPr lang="en-US" dirty="0"/>
            </a:b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Extiende</a:t>
            </a:r>
            <a:r>
              <a:rPr lang="en-US" dirty="0"/>
              <a:t> La </a:t>
            </a:r>
            <a:r>
              <a:rPr lang="en-US" dirty="0" err="1"/>
              <a:t>Comunión</a:t>
            </a:r>
            <a:r>
              <a:rPr lang="en-US" dirty="0"/>
              <a:t>: </a:t>
            </a:r>
            <a:r>
              <a:rPr lang="en-US" dirty="0" err="1"/>
              <a:t>Gál</a:t>
            </a:r>
            <a:r>
              <a:rPr lang="en-US" dirty="0"/>
              <a:t> 2:9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1C93D-A88A-884F-B74E-4A2F379B2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1104107"/>
            <a:ext cx="5594350" cy="458549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“</a:t>
            </a:r>
            <a:r>
              <a:rPr lang="en-US" sz="2600" dirty="0"/>
              <a:t>and </a:t>
            </a:r>
            <a:r>
              <a:rPr lang="en-US" sz="2600" b="1" u="sng" dirty="0">
                <a:solidFill>
                  <a:srgbClr val="0070C0"/>
                </a:solidFill>
              </a:rPr>
              <a:t>recognizing the grace </a:t>
            </a:r>
            <a:r>
              <a:rPr lang="en-US" sz="2600" dirty="0"/>
              <a:t>that had been given to me, James and Cephas and John, who were reputed to be pillars, </a:t>
            </a:r>
            <a:r>
              <a:rPr lang="en-US" sz="2600" b="1" u="sng" dirty="0">
                <a:solidFill>
                  <a:srgbClr val="0070C0"/>
                </a:solidFill>
              </a:rPr>
              <a:t>gave to me </a:t>
            </a:r>
            <a:r>
              <a:rPr lang="en-US" sz="2600" dirty="0"/>
              <a:t>and Barnabas the right hand of </a:t>
            </a:r>
            <a:r>
              <a:rPr lang="en-US" sz="2600" b="1" u="sng" dirty="0">
                <a:solidFill>
                  <a:srgbClr val="0070C0"/>
                </a:solidFill>
              </a:rPr>
              <a:t>fellowship</a:t>
            </a:r>
            <a:r>
              <a:rPr lang="en-US" sz="2600" dirty="0"/>
              <a:t>, so that we </a:t>
            </a:r>
            <a:r>
              <a:rPr lang="en-US" sz="2600" i="1" dirty="0"/>
              <a:t>might</a:t>
            </a:r>
            <a:r>
              <a:rPr lang="en-US" sz="2600" dirty="0"/>
              <a:t> </a:t>
            </a:r>
            <a:r>
              <a:rPr lang="en-US" sz="2600" i="1" dirty="0"/>
              <a:t>go</a:t>
            </a:r>
            <a:r>
              <a:rPr lang="en-US" sz="2600" dirty="0"/>
              <a:t> </a:t>
            </a:r>
            <a:r>
              <a:rPr lang="en-US" sz="2600" b="1" u="sng" dirty="0">
                <a:solidFill>
                  <a:srgbClr val="0070C0"/>
                </a:solidFill>
              </a:rPr>
              <a:t>to the Gentiles </a:t>
            </a:r>
            <a:r>
              <a:rPr lang="en-US" sz="2600" dirty="0"/>
              <a:t>and they to the circumcised.” </a:t>
            </a:r>
          </a:p>
          <a:p>
            <a:r>
              <a:rPr lang="en-US" sz="2600" b="1" dirty="0"/>
              <a:t>“</a:t>
            </a:r>
            <a:r>
              <a:rPr lang="en-US" sz="2600" dirty="0"/>
              <a:t>y </a:t>
            </a:r>
            <a:r>
              <a:rPr lang="en-US" sz="2600" b="1" u="sng" dirty="0" err="1">
                <a:solidFill>
                  <a:srgbClr val="0070C0"/>
                </a:solidFill>
              </a:rPr>
              <a:t>cuando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</a:rPr>
              <a:t>percibieron</a:t>
            </a:r>
            <a:r>
              <a:rPr lang="en-US" sz="2600" b="1" u="sng" dirty="0">
                <a:solidFill>
                  <a:srgbClr val="0070C0"/>
                </a:solidFill>
              </a:rPr>
              <a:t> la </a:t>
            </a:r>
            <a:r>
              <a:rPr lang="en-US" sz="2600" b="1" u="sng" dirty="0" err="1">
                <a:solidFill>
                  <a:srgbClr val="0070C0"/>
                </a:solidFill>
              </a:rPr>
              <a:t>gracia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que me </a:t>
            </a:r>
            <a:r>
              <a:rPr lang="en-US" sz="2600" dirty="0" err="1"/>
              <a:t>había</a:t>
            </a:r>
            <a:r>
              <a:rPr lang="en-US" sz="2600" dirty="0"/>
              <a:t> </a:t>
            </a:r>
            <a:r>
              <a:rPr lang="en-US" sz="2600" dirty="0" err="1"/>
              <a:t>sido</a:t>
            </a:r>
            <a:r>
              <a:rPr lang="en-US" sz="2600" dirty="0"/>
              <a:t> dada, </a:t>
            </a:r>
            <a:r>
              <a:rPr lang="en-US" sz="2600" dirty="0" err="1"/>
              <a:t>Jacobo</a:t>
            </a:r>
            <a:r>
              <a:rPr lang="en-US" sz="2600" dirty="0"/>
              <a:t>, Pedro y Juan, </a:t>
            </a:r>
            <a:r>
              <a:rPr lang="en-US" sz="2600" dirty="0" err="1"/>
              <a:t>quienes</a:t>
            </a:r>
            <a:r>
              <a:rPr lang="en-US" sz="2600" dirty="0"/>
              <a:t> </a:t>
            </a:r>
            <a:r>
              <a:rPr lang="en-US" sz="2600" dirty="0" err="1"/>
              <a:t>tenían</a:t>
            </a:r>
            <a:r>
              <a:rPr lang="en-US" sz="2600" dirty="0"/>
              <a:t> </a:t>
            </a:r>
            <a:r>
              <a:rPr lang="en-US" sz="2600" dirty="0" err="1"/>
              <a:t>reputación</a:t>
            </a:r>
            <a:r>
              <a:rPr lang="en-US" sz="2600" dirty="0"/>
              <a:t> de ser </a:t>
            </a:r>
            <a:r>
              <a:rPr lang="en-US" sz="2600" dirty="0" err="1"/>
              <a:t>columnas</a:t>
            </a:r>
            <a:r>
              <a:rPr lang="en-US" sz="2600" dirty="0"/>
              <a:t>, </a:t>
            </a:r>
            <a:r>
              <a:rPr lang="en-US" sz="2600" b="1" u="sng" dirty="0" err="1">
                <a:solidFill>
                  <a:srgbClr val="0070C0"/>
                </a:solidFill>
              </a:rPr>
              <a:t>nos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</a:rPr>
              <a:t>dieron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a </a:t>
            </a:r>
            <a:r>
              <a:rPr lang="en-US" sz="2600" dirty="0" err="1"/>
              <a:t>Bernabé</a:t>
            </a:r>
            <a:r>
              <a:rPr lang="en-US" sz="2600" dirty="0"/>
              <a:t> y </a:t>
            </a:r>
            <a:r>
              <a:rPr lang="en-US" sz="2600" b="1" u="sng" dirty="0">
                <a:solidFill>
                  <a:srgbClr val="0070C0"/>
                </a:solidFill>
              </a:rPr>
              <a:t>a </a:t>
            </a:r>
            <a:r>
              <a:rPr lang="en-US" sz="2600" b="1" u="sng" dirty="0" err="1">
                <a:solidFill>
                  <a:srgbClr val="0070C0"/>
                </a:solidFill>
              </a:rPr>
              <a:t>mí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la mano </a:t>
            </a:r>
            <a:r>
              <a:rPr lang="en-US" sz="2600" dirty="0" err="1"/>
              <a:t>derecha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señal</a:t>
            </a:r>
            <a:r>
              <a:rPr lang="en-US" sz="2600" dirty="0"/>
              <a:t> de </a:t>
            </a:r>
            <a:r>
              <a:rPr lang="en-US" sz="2600" b="1" u="sng" dirty="0" err="1">
                <a:solidFill>
                  <a:srgbClr val="0070C0"/>
                </a:solidFill>
              </a:rPr>
              <a:t>compañerismo</a:t>
            </a:r>
            <a:r>
              <a:rPr lang="en-US" sz="2600" dirty="0"/>
              <a:t>, para que </a:t>
            </a:r>
            <a:r>
              <a:rPr lang="en-US" sz="2600" dirty="0" err="1"/>
              <a:t>nosotros</a:t>
            </a:r>
            <a:r>
              <a:rPr lang="en-US" sz="2600" dirty="0"/>
              <a:t> </a:t>
            </a:r>
            <a:r>
              <a:rPr lang="en-US" sz="2600" dirty="0" err="1"/>
              <a:t>fuéramos</a:t>
            </a:r>
            <a:r>
              <a:rPr lang="en-US" sz="2600" dirty="0"/>
              <a:t> </a:t>
            </a:r>
            <a:r>
              <a:rPr lang="en-US" sz="2600" b="1" u="sng" dirty="0">
                <a:solidFill>
                  <a:srgbClr val="0070C0"/>
                </a:solidFill>
              </a:rPr>
              <a:t>a los gentiles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y </a:t>
            </a:r>
            <a:r>
              <a:rPr lang="en-US" sz="2600" dirty="0" err="1"/>
              <a:t>ellos</a:t>
            </a:r>
            <a:r>
              <a:rPr lang="en-US" sz="2600" dirty="0"/>
              <a:t> a los de la </a:t>
            </a:r>
            <a:r>
              <a:rPr lang="en-US" sz="2600" dirty="0" err="1"/>
              <a:t>circuncisión</a:t>
            </a:r>
            <a:r>
              <a:rPr lang="en-US" sz="2600" dirty="0"/>
              <a:t>.” </a:t>
            </a:r>
          </a:p>
          <a:p>
            <a:endParaRPr lang="en-US" sz="26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5EF52F-CF76-0F4B-8C93-19CFADAFE368}"/>
              </a:ext>
            </a:extLst>
          </p:cNvPr>
          <p:cNvSpPr/>
          <p:nvPr/>
        </p:nvSpPr>
        <p:spPr>
          <a:xfrm>
            <a:off x="5702300" y="1642004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Made A Choice To Extend Fellowship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31B3E1-4CB0-0446-B343-ED88964974A8}"/>
              </a:ext>
            </a:extLst>
          </p:cNvPr>
          <p:cNvSpPr/>
          <p:nvPr/>
        </p:nvSpPr>
        <p:spPr>
          <a:xfrm>
            <a:off x="5702300" y="3334411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/>
              <a:t>Tomaron</a:t>
            </a:r>
            <a:r>
              <a:rPr lang="en-US" sz="2500" dirty="0"/>
              <a:t> La </a:t>
            </a:r>
            <a:r>
              <a:rPr lang="en-US" sz="2500" dirty="0" err="1"/>
              <a:t>Decisión</a:t>
            </a:r>
            <a:r>
              <a:rPr lang="en-US" sz="2500" dirty="0"/>
              <a:t> De Extender La </a:t>
            </a:r>
            <a:r>
              <a:rPr lang="en-US" sz="2500" dirty="0" err="1"/>
              <a:t>Comunion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6827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7570-99DB-714B-8D9E-5FEE8F8C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71"/>
            <a:ext cx="7886700" cy="1104636"/>
          </a:xfrm>
        </p:spPr>
        <p:txBody>
          <a:bodyPr/>
          <a:lstStyle/>
          <a:p>
            <a:pPr algn="ctr"/>
            <a:r>
              <a:rPr lang="en-US" dirty="0"/>
              <a:t>How Fellowship Is Extended: Gal. 2:9</a:t>
            </a:r>
            <a:br>
              <a:rPr lang="en-US" dirty="0"/>
            </a:b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Extiende</a:t>
            </a:r>
            <a:r>
              <a:rPr lang="en-US" dirty="0"/>
              <a:t> La </a:t>
            </a:r>
            <a:r>
              <a:rPr lang="en-US" dirty="0" err="1"/>
              <a:t>Comunión</a:t>
            </a:r>
            <a:r>
              <a:rPr lang="en-US" dirty="0"/>
              <a:t>: </a:t>
            </a:r>
            <a:r>
              <a:rPr lang="en-US" dirty="0" err="1"/>
              <a:t>Gál</a:t>
            </a:r>
            <a:r>
              <a:rPr lang="en-US" dirty="0"/>
              <a:t> 2:9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1C93D-A88A-884F-B74E-4A2F379B2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1104107"/>
            <a:ext cx="5594350" cy="458549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“</a:t>
            </a:r>
            <a:r>
              <a:rPr lang="en-US" sz="2600" dirty="0"/>
              <a:t>and </a:t>
            </a:r>
            <a:r>
              <a:rPr lang="en-US" sz="2600" b="1" u="sng" dirty="0">
                <a:solidFill>
                  <a:srgbClr val="0070C0"/>
                </a:solidFill>
              </a:rPr>
              <a:t>recognizing the grace </a:t>
            </a:r>
            <a:r>
              <a:rPr lang="en-US" sz="2600" dirty="0"/>
              <a:t>that had been given to me, James and Cephas and John, who were reputed to be pillars, </a:t>
            </a:r>
            <a:r>
              <a:rPr lang="en-US" sz="2600" b="1" u="sng" dirty="0">
                <a:solidFill>
                  <a:srgbClr val="0070C0"/>
                </a:solidFill>
              </a:rPr>
              <a:t>gave to me </a:t>
            </a:r>
            <a:r>
              <a:rPr lang="en-US" sz="2600" dirty="0"/>
              <a:t>and Barnabas the right hand of </a:t>
            </a:r>
            <a:r>
              <a:rPr lang="en-US" sz="2600" b="1" u="sng" dirty="0">
                <a:solidFill>
                  <a:srgbClr val="0070C0"/>
                </a:solidFill>
              </a:rPr>
              <a:t>fellowship</a:t>
            </a:r>
            <a:r>
              <a:rPr lang="en-US" sz="2600" dirty="0"/>
              <a:t>, so that we </a:t>
            </a:r>
            <a:r>
              <a:rPr lang="en-US" sz="2600" i="1" dirty="0"/>
              <a:t>might</a:t>
            </a:r>
            <a:r>
              <a:rPr lang="en-US" sz="2600" dirty="0"/>
              <a:t> </a:t>
            </a:r>
            <a:r>
              <a:rPr lang="en-US" sz="2600" i="1" dirty="0"/>
              <a:t>go</a:t>
            </a:r>
            <a:r>
              <a:rPr lang="en-US" sz="2600" dirty="0"/>
              <a:t> </a:t>
            </a:r>
            <a:r>
              <a:rPr lang="en-US" sz="2600" b="1" u="sng" dirty="0">
                <a:solidFill>
                  <a:srgbClr val="0070C0"/>
                </a:solidFill>
              </a:rPr>
              <a:t>to the Gentiles </a:t>
            </a:r>
            <a:r>
              <a:rPr lang="en-US" sz="2600" dirty="0"/>
              <a:t>and they to the circumcised.” </a:t>
            </a:r>
          </a:p>
          <a:p>
            <a:r>
              <a:rPr lang="en-US" sz="2600" b="1" dirty="0"/>
              <a:t>“</a:t>
            </a:r>
            <a:r>
              <a:rPr lang="en-US" sz="2600" dirty="0"/>
              <a:t>y </a:t>
            </a:r>
            <a:r>
              <a:rPr lang="en-US" sz="2600" b="1" u="sng" dirty="0" err="1">
                <a:solidFill>
                  <a:srgbClr val="0070C0"/>
                </a:solidFill>
              </a:rPr>
              <a:t>cuando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</a:rPr>
              <a:t>percibieron</a:t>
            </a:r>
            <a:r>
              <a:rPr lang="en-US" sz="2600" b="1" u="sng" dirty="0">
                <a:solidFill>
                  <a:srgbClr val="0070C0"/>
                </a:solidFill>
              </a:rPr>
              <a:t> la </a:t>
            </a:r>
            <a:r>
              <a:rPr lang="en-US" sz="2600" b="1" u="sng" dirty="0" err="1">
                <a:solidFill>
                  <a:srgbClr val="0070C0"/>
                </a:solidFill>
              </a:rPr>
              <a:t>gracia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que me </a:t>
            </a:r>
            <a:r>
              <a:rPr lang="en-US" sz="2600" dirty="0" err="1"/>
              <a:t>había</a:t>
            </a:r>
            <a:r>
              <a:rPr lang="en-US" sz="2600" dirty="0"/>
              <a:t> </a:t>
            </a:r>
            <a:r>
              <a:rPr lang="en-US" sz="2600" dirty="0" err="1"/>
              <a:t>sido</a:t>
            </a:r>
            <a:r>
              <a:rPr lang="en-US" sz="2600" dirty="0"/>
              <a:t> dada, </a:t>
            </a:r>
            <a:r>
              <a:rPr lang="en-US" sz="2600" dirty="0" err="1"/>
              <a:t>Jacobo</a:t>
            </a:r>
            <a:r>
              <a:rPr lang="en-US" sz="2600" dirty="0"/>
              <a:t>, Pedro y Juan, </a:t>
            </a:r>
            <a:r>
              <a:rPr lang="en-US" sz="2600" dirty="0" err="1"/>
              <a:t>quienes</a:t>
            </a:r>
            <a:r>
              <a:rPr lang="en-US" sz="2600" dirty="0"/>
              <a:t> </a:t>
            </a:r>
            <a:r>
              <a:rPr lang="en-US" sz="2600" dirty="0" err="1"/>
              <a:t>tenían</a:t>
            </a:r>
            <a:r>
              <a:rPr lang="en-US" sz="2600" dirty="0"/>
              <a:t> </a:t>
            </a:r>
            <a:r>
              <a:rPr lang="en-US" sz="2600" dirty="0" err="1"/>
              <a:t>reputación</a:t>
            </a:r>
            <a:r>
              <a:rPr lang="en-US" sz="2600" dirty="0"/>
              <a:t> de ser </a:t>
            </a:r>
            <a:r>
              <a:rPr lang="en-US" sz="2600" dirty="0" err="1"/>
              <a:t>columnas</a:t>
            </a:r>
            <a:r>
              <a:rPr lang="en-US" sz="2600" dirty="0"/>
              <a:t>, </a:t>
            </a:r>
            <a:r>
              <a:rPr lang="en-US" sz="2600" b="1" u="sng" dirty="0" err="1">
                <a:solidFill>
                  <a:srgbClr val="0070C0"/>
                </a:solidFill>
              </a:rPr>
              <a:t>nos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</a:rPr>
              <a:t>dieron</a:t>
            </a:r>
            <a:r>
              <a:rPr lang="en-US" sz="2600" b="1" u="sng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a </a:t>
            </a:r>
            <a:r>
              <a:rPr lang="en-US" sz="2600" dirty="0" err="1"/>
              <a:t>Bernabé</a:t>
            </a:r>
            <a:r>
              <a:rPr lang="en-US" sz="2600" dirty="0"/>
              <a:t> y </a:t>
            </a:r>
            <a:r>
              <a:rPr lang="en-US" sz="2600" b="1" u="sng" dirty="0">
                <a:solidFill>
                  <a:srgbClr val="0070C0"/>
                </a:solidFill>
              </a:rPr>
              <a:t>a </a:t>
            </a:r>
            <a:r>
              <a:rPr lang="en-US" sz="2600" b="1" u="sng" dirty="0" err="1">
                <a:solidFill>
                  <a:srgbClr val="0070C0"/>
                </a:solidFill>
              </a:rPr>
              <a:t>mí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la mano </a:t>
            </a:r>
            <a:r>
              <a:rPr lang="en-US" sz="2600" dirty="0" err="1"/>
              <a:t>derecha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señal</a:t>
            </a:r>
            <a:r>
              <a:rPr lang="en-US" sz="2600" dirty="0"/>
              <a:t> de </a:t>
            </a:r>
            <a:r>
              <a:rPr lang="en-US" sz="2600" b="1" u="sng" dirty="0" err="1">
                <a:solidFill>
                  <a:srgbClr val="0070C0"/>
                </a:solidFill>
              </a:rPr>
              <a:t>compañerismo</a:t>
            </a:r>
            <a:r>
              <a:rPr lang="en-US" sz="2600" dirty="0"/>
              <a:t>, para que </a:t>
            </a:r>
            <a:r>
              <a:rPr lang="en-US" sz="2600" dirty="0" err="1"/>
              <a:t>nosotros</a:t>
            </a:r>
            <a:r>
              <a:rPr lang="en-US" sz="2600" dirty="0"/>
              <a:t> </a:t>
            </a:r>
            <a:r>
              <a:rPr lang="en-US" sz="2600" dirty="0" err="1"/>
              <a:t>fuéramos</a:t>
            </a:r>
            <a:r>
              <a:rPr lang="en-US" sz="2600" dirty="0"/>
              <a:t> </a:t>
            </a:r>
            <a:r>
              <a:rPr lang="en-US" sz="2600" b="1" u="sng" dirty="0">
                <a:solidFill>
                  <a:srgbClr val="0070C0"/>
                </a:solidFill>
              </a:rPr>
              <a:t>a los gentiles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y </a:t>
            </a:r>
            <a:r>
              <a:rPr lang="en-US" sz="2600" dirty="0" err="1"/>
              <a:t>ellos</a:t>
            </a:r>
            <a:r>
              <a:rPr lang="en-US" sz="2600" dirty="0"/>
              <a:t> a los de la </a:t>
            </a:r>
            <a:r>
              <a:rPr lang="en-US" sz="2600" dirty="0" err="1"/>
              <a:t>circuncisión</a:t>
            </a:r>
            <a:r>
              <a:rPr lang="en-US" sz="2600" dirty="0"/>
              <a:t>.”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5EF52F-CF76-0F4B-8C93-19CFADAFE368}"/>
              </a:ext>
            </a:extLst>
          </p:cNvPr>
          <p:cNvSpPr/>
          <p:nvPr/>
        </p:nvSpPr>
        <p:spPr>
          <a:xfrm>
            <a:off x="5702300" y="1642004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Spiritual Connection, Approval, &amp; Unity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31B3E1-4CB0-0446-B343-ED88964974A8}"/>
              </a:ext>
            </a:extLst>
          </p:cNvPr>
          <p:cNvSpPr/>
          <p:nvPr/>
        </p:nvSpPr>
        <p:spPr>
          <a:xfrm>
            <a:off x="5702300" y="3334411"/>
            <a:ext cx="3371850" cy="9932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Conexión</a:t>
            </a:r>
            <a:r>
              <a:rPr lang="en-US" sz="2800" dirty="0"/>
              <a:t> </a:t>
            </a:r>
            <a:r>
              <a:rPr lang="en-US" sz="2800" dirty="0" err="1"/>
              <a:t>Espiritual</a:t>
            </a:r>
            <a:r>
              <a:rPr lang="en-US" sz="2800" dirty="0"/>
              <a:t>, </a:t>
            </a:r>
            <a:r>
              <a:rPr lang="en-US" sz="2800" dirty="0" err="1"/>
              <a:t>Aprobación</a:t>
            </a:r>
            <a:r>
              <a:rPr lang="en-US" sz="2800" dirty="0"/>
              <a:t> Y Unidad</a:t>
            </a:r>
          </a:p>
        </p:txBody>
      </p:sp>
    </p:spTree>
    <p:extLst>
      <p:ext uri="{BB962C8B-B14F-4D97-AF65-F5344CB8AC3E}">
        <p14:creationId xmlns:p14="http://schemas.microsoft.com/office/powerpoint/2010/main" val="32455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2134</Words>
  <Application>Microsoft Office PowerPoint</Application>
  <PresentationFormat>On-screen Show (16:10)</PresentationFormat>
  <Paragraphs>151</Paragraphs>
  <Slides>15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How Christian Fellowship Begins: Acts 2:41 Cómo Comienza La Comunión Cristiana: Hechos 2:41</vt:lpstr>
      <vt:lpstr>How Christian Fellowship Begins: Acts 2:41 Cómo Comienza La Comunión Cristiana: Hechos 2:41</vt:lpstr>
      <vt:lpstr>How Christian Fellowship Begins: Acts 2:41 Cómo Comienza La Comunión Cristiana: Hechos 2:41</vt:lpstr>
      <vt:lpstr>How Christian Fellowship Begins: Acts 2:41 Cómo Comienza La Comunión Cristiana: Hechos 2:41</vt:lpstr>
      <vt:lpstr>Fellowship is the  bond created among those saved by Jesus Christ  to share in a common faith  and a common mission.</vt:lpstr>
      <vt:lpstr>How Fellowship Is Extended: Gal. 2:9 Cómo Se Extiende La Comunión: Gál 2:9</vt:lpstr>
      <vt:lpstr>How Fellowship Is Extended: Gal. 2:9 Cómo Se Extiende La Comunión: Gál 2:9</vt:lpstr>
      <vt:lpstr>How Fellowship Is Extended: Gal. 2:9 Cómo Se Extiende La Comunión: Gál 2:9</vt:lpstr>
      <vt:lpstr>How Fellowship Is Extended: Gal. 2:9 Cómo Se Extiende La Comunión: Gál 2:9</vt:lpstr>
      <vt:lpstr>How Fellowship Is Extended: Gal. 2:9 Cómo Se Extiende La Comunión: Gál 2:9</vt:lpstr>
      <vt:lpstr>Fellowship Is A  Choice.  Giving the right hand of  fellowship was “a solemn act of partnership signifying acceptance, agreement, and trust.”   (footnote, Galatians 2:9,  The Amplified Bible,  The Lockman Foundation, 2015). </vt:lpstr>
      <vt:lpstr>The Blessings of Fellowship Las Bendiciones De La Comunión</vt:lpstr>
      <vt:lpstr>The Blessings of Fellowship Las Bendiciones De La Comunión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Blessings of Fellowship</dc:title>
  <dc:creator>Phillip Shumake</dc:creator>
  <cp:lastModifiedBy>David Williams</cp:lastModifiedBy>
  <cp:revision>48</cp:revision>
  <dcterms:created xsi:type="dcterms:W3CDTF">2022-01-04T17:11:17Z</dcterms:created>
  <dcterms:modified xsi:type="dcterms:W3CDTF">2022-01-09T22:06:42Z</dcterms:modified>
</cp:coreProperties>
</file>