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72" r:id="rId2"/>
    <p:sldId id="269" r:id="rId3"/>
    <p:sldId id="258" r:id="rId4"/>
    <p:sldId id="275" r:id="rId5"/>
    <p:sldId id="273" r:id="rId6"/>
    <p:sldId id="274" r:id="rId7"/>
    <p:sldId id="276" r:id="rId8"/>
    <p:sldId id="277" r:id="rId9"/>
    <p:sldId id="278" r:id="rId10"/>
    <p:sldId id="279" r:id="rId11"/>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BA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371"/>
    <p:restoredTop sz="59710"/>
  </p:normalViewPr>
  <p:slideViewPr>
    <p:cSldViewPr snapToGrid="0" snapToObjects="1">
      <p:cViewPr varScale="1">
        <p:scale>
          <a:sx n="64" d="100"/>
          <a:sy n="64" d="100"/>
        </p:scale>
        <p:origin x="632"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E1E31-170B-8046-BB09-B1852A1A4184}" type="datetimeFigureOut">
              <a:rPr lang="en-US" smtClean="0"/>
              <a:t>1/14/22</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02F89-F5CB-0043-BD5E-8866CFE2E3BC}" type="slidenum">
              <a:rPr lang="en-US" smtClean="0"/>
              <a:t>‹#›</a:t>
            </a:fld>
            <a:endParaRPr lang="en-US"/>
          </a:p>
        </p:txBody>
      </p:sp>
    </p:spTree>
    <p:extLst>
      <p:ext uri="{BB962C8B-B14F-4D97-AF65-F5344CB8AC3E}">
        <p14:creationId xmlns:p14="http://schemas.microsoft.com/office/powerpoint/2010/main" val="1336705158"/>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iblegateway.com/passage/?search=1+Timothy6&amp;version=NASB1995#fen-NASB1995-29799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36" kern="1200" dirty="0">
                <a:solidFill>
                  <a:schemeClr val="tx1"/>
                </a:solidFill>
                <a:effectLst/>
                <a:latin typeface="+mn-lt"/>
                <a:ea typeface="+mn-ea"/>
                <a:cs typeface="+mn-cs"/>
              </a:rPr>
              <a:t>Why David – Because we love Him.  We learn from every season of his life.  From his early days shepherding the flock and fighting Goliath…. To the height of his power as King of Jerusalem when he falls into sin.  </a:t>
            </a:r>
          </a:p>
          <a:p>
            <a:r>
              <a:rPr lang="en-US" sz="936" kern="1200" dirty="0">
                <a:solidFill>
                  <a:schemeClr val="tx1"/>
                </a:solidFill>
                <a:effectLst/>
                <a:latin typeface="+mn-lt"/>
                <a:ea typeface="+mn-ea"/>
                <a:cs typeface="+mn-cs"/>
              </a:rPr>
              <a:t> </a:t>
            </a:r>
          </a:p>
          <a:p>
            <a:r>
              <a:rPr lang="en-US" sz="936" kern="1200" dirty="0">
                <a:solidFill>
                  <a:schemeClr val="tx1"/>
                </a:solidFill>
                <a:effectLst/>
                <a:latin typeface="+mn-lt"/>
                <a:ea typeface="+mn-ea"/>
                <a:cs typeface="+mn-cs"/>
              </a:rPr>
              <a:t>We can relate to his love for God and his sinful choices when he learns lessons the hard way.  Any one of these chapters would make a great study – but there is something powerful and relatable about looking at this section of events together.</a:t>
            </a:r>
          </a:p>
          <a:p>
            <a:r>
              <a:rPr lang="en-US" sz="936"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2E602F89-F5CB-0043-BD5E-8866CFE2E3BC}" type="slidenum">
              <a:rPr lang="en-US" smtClean="0"/>
              <a:t>1</a:t>
            </a:fld>
            <a:endParaRPr lang="en-US"/>
          </a:p>
        </p:txBody>
      </p:sp>
    </p:spTree>
    <p:extLst>
      <p:ext uri="{BB962C8B-B14F-4D97-AF65-F5344CB8AC3E}">
        <p14:creationId xmlns:p14="http://schemas.microsoft.com/office/powerpoint/2010/main" val="1258831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 and ultimately Jesus, show us that walking with God isn’t going to be comfortable, but the LORD can be trusted to RESCUE us, to CARE FOR US, and to REWARD US in the end.</a:t>
            </a:r>
          </a:p>
          <a:p>
            <a:endParaRPr lang="en-US" dirty="0"/>
          </a:p>
          <a:p>
            <a:r>
              <a:rPr lang="en-US" dirty="0"/>
              <a:t>Don’t Try to Run This Race ALONE.  Fix your eyes on Jesus.</a:t>
            </a:r>
          </a:p>
        </p:txBody>
      </p:sp>
      <p:sp>
        <p:nvSpPr>
          <p:cNvPr id="4" name="Slide Number Placeholder 3"/>
          <p:cNvSpPr>
            <a:spLocks noGrp="1"/>
          </p:cNvSpPr>
          <p:nvPr>
            <p:ph type="sldNum" sz="quarter" idx="5"/>
          </p:nvPr>
        </p:nvSpPr>
        <p:spPr/>
        <p:txBody>
          <a:bodyPr/>
          <a:lstStyle/>
          <a:p>
            <a:fld id="{2E602F89-F5CB-0043-BD5E-8866CFE2E3BC}" type="slidenum">
              <a:rPr lang="en-US" smtClean="0"/>
              <a:t>10</a:t>
            </a:fld>
            <a:endParaRPr lang="en-US"/>
          </a:p>
        </p:txBody>
      </p:sp>
    </p:spTree>
    <p:extLst>
      <p:ext uri="{BB962C8B-B14F-4D97-AF65-F5344CB8AC3E}">
        <p14:creationId xmlns:p14="http://schemas.microsoft.com/office/powerpoint/2010/main" val="1293482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 Nobody to a National Hero – Adapt.</a:t>
            </a:r>
          </a:p>
          <a:p>
            <a:r>
              <a:rPr lang="en-US" dirty="0"/>
              <a:t>From the King’s Musician to the King’s Son-in-Law – Adapt.</a:t>
            </a:r>
          </a:p>
          <a:p>
            <a:r>
              <a:rPr lang="en-US" dirty="0"/>
              <a:t>From resting at Home to Escaping out the Window – Adapt.</a:t>
            </a:r>
          </a:p>
          <a:p>
            <a:r>
              <a:rPr lang="en-US" dirty="0"/>
              <a:t>From eating with Royalty to being desperate for a piece of bread.– Adapt.</a:t>
            </a:r>
          </a:p>
          <a:p>
            <a:r>
              <a:rPr lang="en-US" dirty="0"/>
              <a:t>From Successful Solider to Most Wanted Criminal – Adapt.</a:t>
            </a:r>
          </a:p>
          <a:p>
            <a:endParaRPr lang="en-US" dirty="0"/>
          </a:p>
          <a:p>
            <a:r>
              <a:rPr lang="en-US" dirty="0"/>
              <a:t>David’s hardships are more intense than what most of us experience – but I think we can all relate to the feeling of CONSTANTLY ADAPTING.</a:t>
            </a:r>
          </a:p>
          <a:p>
            <a:endParaRPr lang="en-US" dirty="0"/>
          </a:p>
          <a:p>
            <a:endParaRPr lang="en-US" dirty="0"/>
          </a:p>
          <a:p>
            <a:r>
              <a:rPr lang="en-US" dirty="0"/>
              <a:t>On Guard Against King Saul’s Hidden Agenda (1 Samuel 18:9, 20-25)</a:t>
            </a:r>
          </a:p>
          <a:p>
            <a:pPr lvl="1"/>
            <a:r>
              <a:rPr lang="en-US" dirty="0"/>
              <a:t>God Gives David Greater Victories &amp; Growing Respect (18:30)</a:t>
            </a:r>
          </a:p>
          <a:p>
            <a:r>
              <a:rPr lang="en-US" dirty="0"/>
              <a:t>In &amp; Out of King Saul’s Favor (1 Samuel 19:1, 4-10)</a:t>
            </a:r>
          </a:p>
          <a:p>
            <a:r>
              <a:rPr lang="en-US" dirty="0"/>
              <a:t>Immediate Decisions Needed To Respond To The Crisis (19:11-18)</a:t>
            </a:r>
          </a:p>
          <a:p>
            <a:pPr lvl="1"/>
            <a:r>
              <a:rPr lang="en-US" dirty="0"/>
              <a:t>God Moves Saul To Prophesy Rather Than Attack (19:23)</a:t>
            </a:r>
          </a:p>
          <a:p>
            <a:r>
              <a:rPr lang="en-US" dirty="0"/>
              <a:t>Jonathan Warns David To “Go In Safety” (20:42)</a:t>
            </a:r>
          </a:p>
          <a:p>
            <a:r>
              <a:rPr lang="en-US" dirty="0"/>
              <a:t>Out of Desperation, David Lies &amp; </a:t>
            </a:r>
            <a:r>
              <a:rPr lang="en-US" dirty="0" err="1"/>
              <a:t>Doeg</a:t>
            </a:r>
            <a:r>
              <a:rPr lang="en-US" dirty="0"/>
              <a:t> Overhears It. (21:1-2, 7)</a:t>
            </a:r>
          </a:p>
          <a:p>
            <a:r>
              <a:rPr lang="en-US" dirty="0"/>
              <a:t>Out of Desperation, David Runs To…Gath? (17:4, 21:10)</a:t>
            </a:r>
          </a:p>
          <a:p>
            <a:r>
              <a:rPr lang="en-US" dirty="0"/>
              <a:t>David Takes His Family To Safety In Moab, &amp; God Sends A Prophet With Some Direction: Go To Judah (22:5)</a:t>
            </a:r>
          </a:p>
          <a:p>
            <a:r>
              <a:rPr lang="en-US" dirty="0"/>
              <a:t>Saul Intensifies His Pursuit &amp; David’s Desperate Choices Have Deadly Consequences. (22:17-23)</a:t>
            </a:r>
          </a:p>
          <a:p>
            <a:r>
              <a:rPr lang="en-US" dirty="0"/>
              <a:t>While On The Run, The City of </a:t>
            </a:r>
            <a:r>
              <a:rPr lang="en-US" dirty="0" err="1"/>
              <a:t>Keilah</a:t>
            </a:r>
            <a:r>
              <a:rPr lang="en-US" dirty="0"/>
              <a:t> Needs His Help. (23:1-5, 14)</a:t>
            </a:r>
          </a:p>
          <a:p>
            <a:endParaRPr lang="en-US" dirty="0"/>
          </a:p>
          <a:p>
            <a:endParaRPr lang="en-US" dirty="0"/>
          </a:p>
          <a:p>
            <a:endParaRPr lang="en-US" dirty="0"/>
          </a:p>
          <a:p>
            <a:r>
              <a:rPr lang="en-US" dirty="0"/>
              <a:t>Let’s do an overview of these 6 chapters to see what David is Up Against, and then we will make some applications for us today…</a:t>
            </a:r>
          </a:p>
          <a:p>
            <a:endParaRPr lang="en-US" dirty="0"/>
          </a:p>
          <a:p>
            <a:endParaRPr lang="en-US" dirty="0"/>
          </a:p>
          <a:p>
            <a:r>
              <a:rPr lang="en-US" dirty="0"/>
              <a:t>David’s rise to power is not the story of David riding in on a white horse in immediate victory. </a:t>
            </a:r>
          </a:p>
          <a:p>
            <a:r>
              <a:rPr lang="en-US" dirty="0"/>
              <a:t>This is the story of David on the run. Facing the pressures and fears of a determined Enemy.</a:t>
            </a:r>
          </a:p>
          <a:p>
            <a:endParaRPr lang="en-US" dirty="0"/>
          </a:p>
          <a:p>
            <a:r>
              <a:rPr lang="en-US" dirty="0"/>
              <a:t>Look at the PRESSURE: Pressure of un-easy agendas.  Pressure of not knowing who you can count on. Pressure of Time, with decisions that are rushed. Clear what you CAN’T Do, but not sure what you CAN do or where you CAN go?  Fear for safety, Fear for the future.  And Satan steps in with some temptations….</a:t>
            </a:r>
          </a:p>
          <a:p>
            <a:endParaRPr lang="en-US" dirty="0"/>
          </a:p>
          <a:p>
            <a:r>
              <a:rPr lang="en-US" dirty="0"/>
              <a:t>So what do we nickname this? – Survival Mode.  Trying to make the best choices, take the best actions, to overcome serious threats and challenges.</a:t>
            </a:r>
          </a:p>
          <a:p>
            <a:endParaRPr lang="en-US" dirty="0"/>
          </a:p>
          <a:p>
            <a:r>
              <a:rPr lang="en-US" dirty="0"/>
              <a:t>Going to Gath of all places:  *Pulpit Commentary:  “The servants of God, acting on their own judgment at such times, may commit themselves to increasing dangers and humiliating devices.” (Page 400)</a:t>
            </a:r>
          </a:p>
          <a:p>
            <a:endParaRPr lang="en-US" dirty="0"/>
          </a:p>
          <a:p>
            <a:endParaRPr lang="en-US" dirty="0"/>
          </a:p>
        </p:txBody>
      </p:sp>
      <p:sp>
        <p:nvSpPr>
          <p:cNvPr id="4" name="Slide Number Placeholder 3"/>
          <p:cNvSpPr>
            <a:spLocks noGrp="1"/>
          </p:cNvSpPr>
          <p:nvPr>
            <p:ph type="sldNum" sz="quarter" idx="5"/>
          </p:nvPr>
        </p:nvSpPr>
        <p:spPr/>
        <p:txBody>
          <a:bodyPr/>
          <a:lstStyle/>
          <a:p>
            <a:fld id="{2E602F89-F5CB-0043-BD5E-8866CFE2E3BC}" type="slidenum">
              <a:rPr lang="en-US" smtClean="0"/>
              <a:t>2</a:t>
            </a:fld>
            <a:endParaRPr lang="en-US"/>
          </a:p>
        </p:txBody>
      </p:sp>
    </p:spTree>
    <p:extLst>
      <p:ext uri="{BB962C8B-B14F-4D97-AF65-F5344CB8AC3E}">
        <p14:creationId xmlns:p14="http://schemas.microsoft.com/office/powerpoint/2010/main" val="233881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jump ship.  Don’t throw in the towel.</a:t>
            </a:r>
          </a:p>
          <a:p>
            <a:endParaRPr lang="en-US" dirty="0"/>
          </a:p>
          <a:p>
            <a:r>
              <a:rPr lang="en-US" dirty="0"/>
              <a:t>Don’t compromise your morality and integrity.</a:t>
            </a:r>
          </a:p>
          <a:p>
            <a:endParaRPr lang="en-US" dirty="0"/>
          </a:p>
          <a:p>
            <a:r>
              <a:rPr lang="en-US" dirty="0"/>
              <a:t>Don’t betray true friends.</a:t>
            </a:r>
          </a:p>
          <a:p>
            <a:endParaRPr lang="en-US" dirty="0"/>
          </a:p>
          <a:p>
            <a:r>
              <a:rPr lang="en-US" dirty="0"/>
              <a:t>Don’t believe the lie “this will never end.”</a:t>
            </a:r>
          </a:p>
          <a:p>
            <a:endParaRPr lang="en-US" dirty="0"/>
          </a:p>
          <a:p>
            <a:r>
              <a:rPr lang="en-US" dirty="0"/>
              <a:t>Don’t act in rash anger or vengeance.</a:t>
            </a:r>
          </a:p>
          <a:p>
            <a:endParaRPr lang="en-US" dirty="0"/>
          </a:p>
          <a:p>
            <a:endParaRPr lang="en-US" dirty="0"/>
          </a:p>
        </p:txBody>
      </p:sp>
      <p:sp>
        <p:nvSpPr>
          <p:cNvPr id="4" name="Slide Number Placeholder 3"/>
          <p:cNvSpPr>
            <a:spLocks noGrp="1"/>
          </p:cNvSpPr>
          <p:nvPr>
            <p:ph type="sldNum" sz="quarter" idx="5"/>
          </p:nvPr>
        </p:nvSpPr>
        <p:spPr/>
        <p:txBody>
          <a:bodyPr/>
          <a:lstStyle/>
          <a:p>
            <a:fld id="{2E602F89-F5CB-0043-BD5E-8866CFE2E3BC}" type="slidenum">
              <a:rPr lang="en-US" smtClean="0"/>
              <a:t>3</a:t>
            </a:fld>
            <a:endParaRPr lang="en-US"/>
          </a:p>
        </p:txBody>
      </p:sp>
    </p:spTree>
    <p:extLst>
      <p:ext uri="{BB962C8B-B14F-4D97-AF65-F5344CB8AC3E}">
        <p14:creationId xmlns:p14="http://schemas.microsoft.com/office/powerpoint/2010/main" val="740473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Adopting a Mindset of “Flexibility” is highly beneficial.  Realistic Expectations…</a:t>
            </a:r>
          </a:p>
          <a:p>
            <a:endParaRPr lang="en-US" dirty="0"/>
          </a:p>
          <a:p>
            <a:r>
              <a:rPr lang="en-US" dirty="0"/>
              <a:t>There are MANY similarities between the life of David – and the life of Jesus.  This is just one of them that reminds us – when we are serving God – our PURPOSE to LIVE FOR HIM is unchanging, but enemies will make things harder on us, and we have to update our plans frequently.</a:t>
            </a:r>
          </a:p>
          <a:p>
            <a:endParaRPr lang="en-US" dirty="0"/>
          </a:p>
          <a:p>
            <a:r>
              <a:rPr lang="en-US" dirty="0"/>
              <a:t>Good Slide for the Map.</a:t>
            </a:r>
          </a:p>
          <a:p>
            <a:r>
              <a:rPr lang="en-US" dirty="0"/>
              <a:t>It’s Ok to Be “Reactive” For A Limited Time Period.</a:t>
            </a:r>
          </a:p>
          <a:p>
            <a:r>
              <a:rPr lang="en-US" dirty="0"/>
              <a:t>Remain Available To Make Progress Where Possible.</a:t>
            </a:r>
          </a:p>
          <a:p>
            <a:endParaRPr lang="en-US" dirty="0"/>
          </a:p>
          <a:p>
            <a:r>
              <a:rPr lang="en-US" dirty="0"/>
              <a:t>Turn To God’s Word and Prayer Regularly. (23:9-12)</a:t>
            </a:r>
          </a:p>
          <a:p>
            <a:r>
              <a:rPr lang="en-US" dirty="0"/>
              <a:t>Be Willing To Wait On The Lord (Ch. 24)</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E602F89-F5CB-0043-BD5E-8866CFE2E3BC}" type="slidenum">
              <a:rPr lang="en-US" smtClean="0"/>
              <a:t>4</a:t>
            </a:fld>
            <a:endParaRPr lang="en-US"/>
          </a:p>
        </p:txBody>
      </p:sp>
    </p:spTree>
    <p:extLst>
      <p:ext uri="{BB962C8B-B14F-4D97-AF65-F5344CB8AC3E}">
        <p14:creationId xmlns:p14="http://schemas.microsoft.com/office/powerpoint/2010/main" val="664780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Resist the Urge To Complain…</a:t>
            </a:r>
          </a:p>
          <a:p>
            <a:endParaRPr lang="en-US" dirty="0"/>
          </a:p>
          <a:p>
            <a:r>
              <a:rPr lang="en-US" dirty="0"/>
              <a:t>David Doesn’t Discourage the Brave Followers He Has With Daily Negativity.</a:t>
            </a:r>
          </a:p>
          <a:p>
            <a:endParaRPr lang="en-US" dirty="0"/>
          </a:p>
          <a:p>
            <a:r>
              <a:rPr lang="en-US" dirty="0"/>
              <a:t>David Discovers The Cave Isn’t Ideal, But It Is </a:t>
            </a:r>
            <a:r>
              <a:rPr lang="en-US" dirty="0" err="1"/>
              <a:t>Suprisingly</a:t>
            </a:r>
            <a:r>
              <a:rPr lang="en-US" dirty="0"/>
              <a:t> Better Than</a:t>
            </a:r>
          </a:p>
          <a:p>
            <a:pPr lvl="1"/>
            <a:r>
              <a:rPr lang="en-US" dirty="0"/>
              <a:t>He’s been in the throne room (and had a spear hurled at him!)</a:t>
            </a:r>
          </a:p>
          <a:p>
            <a:pPr lvl="1"/>
            <a:r>
              <a:rPr lang="en-US" dirty="0"/>
              <a:t>He’s been in the city (and had people betray him.)</a:t>
            </a:r>
          </a:p>
          <a:p>
            <a:pPr lvl="1"/>
            <a:r>
              <a:rPr lang="en-US" dirty="0"/>
              <a:t>He’s discovered a quiet cave with good friends is hard to beat!</a:t>
            </a:r>
          </a:p>
          <a:p>
            <a:pPr lvl="1"/>
            <a:endParaRPr lang="en-US" dirty="0"/>
          </a:p>
          <a:p>
            <a:r>
              <a:rPr lang="en-US" dirty="0"/>
              <a:t>The Cave offered protection from David’s violent enemies.</a:t>
            </a:r>
          </a:p>
          <a:p>
            <a:r>
              <a:rPr lang="en-US" dirty="0"/>
              <a:t>Fellowship and sympathy with others betrayed by Saul’s failures.</a:t>
            </a:r>
          </a:p>
          <a:p>
            <a:r>
              <a:rPr lang="en-US" dirty="0"/>
              <a:t>Opportunity to lead good and noble men of faith.</a:t>
            </a:r>
          </a:p>
          <a:p>
            <a:endParaRPr lang="en-US"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Distinguish Between Our Physical &amp; Our Spiritual Wellbeing.</a:t>
            </a:r>
          </a:p>
          <a:p>
            <a:r>
              <a:rPr lang="en-US" dirty="0"/>
              <a:t>- Proverbs 17:1 and Proverbs 28:6</a:t>
            </a:r>
          </a:p>
          <a:p>
            <a:pPr marL="0" indent="0">
              <a:buNone/>
            </a:pPr>
            <a:endParaRPr lang="en-US" dirty="0"/>
          </a:p>
          <a:p>
            <a:r>
              <a:rPr lang="en-US" dirty="0"/>
              <a:t>You’ll Be Happier with Yourself </a:t>
            </a:r>
          </a:p>
          <a:p>
            <a:endParaRPr lang="en-US"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sz="936" b="1" i="0" kern="1200" baseline="30000" dirty="0">
                <a:solidFill>
                  <a:schemeClr val="tx1"/>
                </a:solidFill>
                <a:effectLst/>
                <a:latin typeface="+mn-lt"/>
                <a:ea typeface="+mn-ea"/>
                <a:cs typeface="+mn-cs"/>
              </a:rPr>
              <a:t>6 </a:t>
            </a:r>
            <a:r>
              <a:rPr lang="en-US" sz="936" b="0" i="0" kern="1200" dirty="0">
                <a:solidFill>
                  <a:schemeClr val="tx1"/>
                </a:solidFill>
                <a:effectLst/>
                <a:latin typeface="+mn-lt"/>
                <a:ea typeface="+mn-ea"/>
                <a:cs typeface="+mn-cs"/>
              </a:rPr>
              <a:t>But godliness </a:t>
            </a:r>
            <a:r>
              <a:rPr lang="en-US" sz="936" b="0" i="1" kern="1200" dirty="0">
                <a:solidFill>
                  <a:schemeClr val="tx1"/>
                </a:solidFill>
                <a:effectLst/>
                <a:latin typeface="+mn-lt"/>
                <a:ea typeface="+mn-ea"/>
                <a:cs typeface="+mn-cs"/>
              </a:rPr>
              <a:t>actually</a:t>
            </a:r>
            <a:r>
              <a:rPr lang="en-US" sz="936" b="0" i="0" kern="1200" dirty="0">
                <a:solidFill>
                  <a:schemeClr val="tx1"/>
                </a:solidFill>
                <a:effectLst/>
                <a:latin typeface="+mn-lt"/>
                <a:ea typeface="+mn-ea"/>
                <a:cs typeface="+mn-cs"/>
              </a:rPr>
              <a:t> is a means of great gain when accompanied by contentment. </a:t>
            </a:r>
            <a:r>
              <a:rPr lang="en-US" sz="936" b="1" i="0" kern="1200" baseline="30000" dirty="0">
                <a:solidFill>
                  <a:schemeClr val="tx1"/>
                </a:solidFill>
                <a:effectLst/>
                <a:latin typeface="+mn-lt"/>
                <a:ea typeface="+mn-ea"/>
                <a:cs typeface="+mn-cs"/>
              </a:rPr>
              <a:t>7 </a:t>
            </a:r>
            <a:r>
              <a:rPr lang="en-US" sz="936" b="0" i="0" kern="1200" dirty="0">
                <a:solidFill>
                  <a:schemeClr val="tx1"/>
                </a:solidFill>
                <a:effectLst/>
                <a:latin typeface="+mn-lt"/>
                <a:ea typeface="+mn-ea"/>
                <a:cs typeface="+mn-cs"/>
              </a:rPr>
              <a:t>For we have brought nothing into the world, so we cannot take anything out of it either. </a:t>
            </a:r>
            <a:r>
              <a:rPr lang="en-US" sz="936" b="1" i="0" kern="1200" baseline="30000" dirty="0">
                <a:solidFill>
                  <a:schemeClr val="tx1"/>
                </a:solidFill>
                <a:effectLst/>
                <a:latin typeface="+mn-lt"/>
                <a:ea typeface="+mn-ea"/>
                <a:cs typeface="+mn-cs"/>
              </a:rPr>
              <a:t>8 </a:t>
            </a:r>
            <a:r>
              <a:rPr lang="en-US" sz="936" b="0" i="0" kern="1200" dirty="0">
                <a:solidFill>
                  <a:schemeClr val="tx1"/>
                </a:solidFill>
                <a:effectLst/>
                <a:latin typeface="+mn-lt"/>
                <a:ea typeface="+mn-ea"/>
                <a:cs typeface="+mn-cs"/>
              </a:rPr>
              <a:t>If we have food and covering, with these we shall be content. </a:t>
            </a:r>
            <a:r>
              <a:rPr lang="en-US" sz="936" b="1" i="0" kern="1200" baseline="30000" dirty="0">
                <a:solidFill>
                  <a:schemeClr val="tx1"/>
                </a:solidFill>
                <a:effectLst/>
                <a:latin typeface="+mn-lt"/>
                <a:ea typeface="+mn-ea"/>
                <a:cs typeface="+mn-cs"/>
              </a:rPr>
              <a:t>9 </a:t>
            </a:r>
            <a:r>
              <a:rPr lang="en-US" sz="936" b="0" i="0" kern="1200" dirty="0">
                <a:solidFill>
                  <a:schemeClr val="tx1"/>
                </a:solidFill>
                <a:effectLst/>
                <a:latin typeface="+mn-lt"/>
                <a:ea typeface="+mn-ea"/>
                <a:cs typeface="+mn-cs"/>
              </a:rPr>
              <a:t>But those who want to get rich fall into temptation and a snare and many foolish and harmful desires which plunge men into ruin and destruction. </a:t>
            </a:r>
            <a:r>
              <a:rPr lang="en-US" sz="936" b="1" i="0" kern="1200" baseline="30000" dirty="0">
                <a:solidFill>
                  <a:schemeClr val="tx1"/>
                </a:solidFill>
                <a:effectLst/>
                <a:latin typeface="+mn-lt"/>
                <a:ea typeface="+mn-ea"/>
                <a:cs typeface="+mn-cs"/>
              </a:rPr>
              <a:t>10 </a:t>
            </a:r>
            <a:r>
              <a:rPr lang="en-US" sz="936" b="0" i="0" kern="1200" dirty="0">
                <a:solidFill>
                  <a:schemeClr val="tx1"/>
                </a:solidFill>
                <a:effectLst/>
                <a:latin typeface="+mn-lt"/>
                <a:ea typeface="+mn-ea"/>
                <a:cs typeface="+mn-cs"/>
              </a:rPr>
              <a:t>For the love of money is a root of all </a:t>
            </a:r>
            <a:r>
              <a:rPr lang="en-US" sz="936" b="0" i="0" kern="1200" baseline="30000" dirty="0">
                <a:solidFill>
                  <a:schemeClr val="tx1"/>
                </a:solidFill>
                <a:effectLst/>
                <a:latin typeface="+mn-lt"/>
                <a:ea typeface="+mn-ea"/>
                <a:cs typeface="+mn-cs"/>
              </a:rPr>
              <a:t>[</a:t>
            </a:r>
            <a:r>
              <a:rPr lang="en-US" sz="936" b="0" i="0" kern="1200" baseline="30000" dirty="0">
                <a:solidFill>
                  <a:schemeClr val="tx1"/>
                </a:solidFill>
                <a:effectLst/>
                <a:latin typeface="+mn-lt"/>
                <a:ea typeface="+mn-ea"/>
                <a:cs typeface="+mn-cs"/>
                <a:hlinkClick r:id="rId3" tooltip="See footnote g"/>
              </a:rPr>
              <a:t>g</a:t>
            </a:r>
            <a:r>
              <a:rPr lang="en-US" sz="936" b="0" i="0" kern="1200" baseline="30000" dirty="0">
                <a:solidFill>
                  <a:schemeClr val="tx1"/>
                </a:solidFill>
                <a:effectLst/>
                <a:latin typeface="+mn-lt"/>
                <a:ea typeface="+mn-ea"/>
                <a:cs typeface="+mn-cs"/>
              </a:rPr>
              <a:t>]</a:t>
            </a:r>
            <a:r>
              <a:rPr lang="en-US" sz="936" b="0" i="0" kern="1200" dirty="0">
                <a:solidFill>
                  <a:schemeClr val="tx1"/>
                </a:solidFill>
                <a:effectLst/>
                <a:latin typeface="+mn-lt"/>
                <a:ea typeface="+mn-ea"/>
                <a:cs typeface="+mn-cs"/>
              </a:rPr>
              <a:t>sorts of evil, and some by longing for it have wandered away from the faith and pierced themselves with many griefs.</a:t>
            </a: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E602F89-F5CB-0043-BD5E-8866CFE2E3BC}" type="slidenum">
              <a:rPr lang="en-US" smtClean="0"/>
              <a:t>5</a:t>
            </a:fld>
            <a:endParaRPr lang="en-US"/>
          </a:p>
        </p:txBody>
      </p:sp>
    </p:spTree>
    <p:extLst>
      <p:ext uri="{BB962C8B-B14F-4D97-AF65-F5344CB8AC3E}">
        <p14:creationId xmlns:p14="http://schemas.microsoft.com/office/powerpoint/2010/main" val="1427459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 of Desperation, David Lies &amp; </a:t>
            </a:r>
            <a:r>
              <a:rPr lang="en-US" dirty="0" err="1"/>
              <a:t>Doeg</a:t>
            </a:r>
            <a:r>
              <a:rPr lang="en-US" dirty="0"/>
              <a:t> Overhears It. (21:1-2, 7)</a:t>
            </a:r>
          </a:p>
          <a:p>
            <a:r>
              <a:rPr lang="en-US" dirty="0"/>
              <a:t>Out of Desperation, David Runs To…Gath? (17:4, 21:10)</a:t>
            </a:r>
          </a:p>
          <a:p>
            <a:endParaRPr lang="en-US" dirty="0"/>
          </a:p>
          <a:p>
            <a:r>
              <a:rPr lang="en-US" dirty="0"/>
              <a:t>In desperation, David lies about a mission from Saul.  We will see that there are Devastating Consequences Later.</a:t>
            </a:r>
          </a:p>
          <a:p>
            <a:endParaRPr lang="en-US" dirty="0"/>
          </a:p>
          <a:p>
            <a:r>
              <a:rPr lang="en-US" dirty="0"/>
              <a:t>Don’t jump ship.  Don’t throw in the towel.</a:t>
            </a:r>
          </a:p>
          <a:p>
            <a:endParaRPr lang="en-US" dirty="0"/>
          </a:p>
          <a:p>
            <a:r>
              <a:rPr lang="en-US" dirty="0"/>
              <a:t>Don’t compromise your morality and integrity.</a:t>
            </a:r>
          </a:p>
          <a:p>
            <a:endParaRPr lang="en-US" dirty="0"/>
          </a:p>
          <a:p>
            <a:r>
              <a:rPr lang="en-US" dirty="0"/>
              <a:t>Don’t betray true friends.</a:t>
            </a:r>
          </a:p>
          <a:p>
            <a:endParaRPr lang="en-US" dirty="0"/>
          </a:p>
          <a:p>
            <a:r>
              <a:rPr lang="en-US" dirty="0"/>
              <a:t>Don’t believe the lie “this will never end.”</a:t>
            </a:r>
          </a:p>
          <a:p>
            <a:endParaRPr lang="en-US" dirty="0"/>
          </a:p>
          <a:p>
            <a:r>
              <a:rPr lang="en-US" dirty="0"/>
              <a:t>Don’t act in rash anger or vengeance.</a:t>
            </a:r>
          </a:p>
          <a:p>
            <a:endParaRPr lang="en-US" dirty="0"/>
          </a:p>
          <a:p>
            <a:endParaRPr lang="en-US"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Be On The Alert For Satan’s Stumbling Blocks! Determine To Relentlessly Resist Temptation.</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71323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Guilt of the Action Lay With Saul &amp; </a:t>
            </a:r>
            <a:r>
              <a:rPr lang="en-US" dirty="0" err="1"/>
              <a:t>Doeg</a:t>
            </a:r>
            <a:r>
              <a:rPr lang="en-US" dirty="0"/>
              <a:t>, but David Recognizes He Created The Occasion For It.</a:t>
            </a:r>
          </a:p>
          <a:p>
            <a:pPr marL="171450" marR="0" lvl="0" indent="-171450" algn="l" defTabSz="71323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71323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Also Note This is the Outcome, Not Only of David’s Visit, But of Eli’s Failures as a Father &amp; God’s Promise To Punish His Descendants. (2:31-36, 3:11-14)</a:t>
            </a:r>
          </a:p>
          <a:p>
            <a:endParaRPr lang="en-US" dirty="0"/>
          </a:p>
          <a:p>
            <a:endParaRPr lang="en-US" dirty="0"/>
          </a:p>
          <a:p>
            <a:endParaRPr lang="en-US" dirty="0"/>
          </a:p>
          <a:p>
            <a:r>
              <a:rPr lang="en-US" dirty="0"/>
              <a:t>David is a good man, and even good men, sometimes turn to a lie in fear and panic.  It is wrong. It sets in motion a terrible series of events.  But the lesson remains – even our greatest heroes are not perfect.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E602F89-F5CB-0043-BD5E-8866CFE2E3BC}" type="slidenum">
              <a:rPr lang="en-US" smtClean="0"/>
              <a:t>6</a:t>
            </a:fld>
            <a:endParaRPr lang="en-US"/>
          </a:p>
        </p:txBody>
      </p:sp>
    </p:spTree>
    <p:extLst>
      <p:ext uri="{BB962C8B-B14F-4D97-AF65-F5344CB8AC3E}">
        <p14:creationId xmlns:p14="http://schemas.microsoft.com/office/powerpoint/2010/main" val="1287524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David Knows – The agony of the Outcast… David feels so cut off, so distressed, so full of sorrows…</a:t>
            </a:r>
          </a:p>
          <a:p>
            <a:endParaRPr lang="en-US" dirty="0"/>
          </a:p>
          <a:p>
            <a:endParaRPr lang="en-US" dirty="0"/>
          </a:p>
          <a:p>
            <a:r>
              <a:rPr lang="en-US" dirty="0"/>
              <a:t>Appreciate The Power of An Intangible Expression of Encouragement</a:t>
            </a:r>
          </a:p>
          <a:p>
            <a:pPr lvl="1"/>
            <a:r>
              <a:rPr lang="en-US" dirty="0"/>
              <a:t>Jonathan Advocates for David. </a:t>
            </a:r>
          </a:p>
          <a:p>
            <a:pPr lvl="1"/>
            <a:r>
              <a:rPr lang="en-US" dirty="0"/>
              <a:t>Jonathan Expresses His Confidence In The Future.  </a:t>
            </a:r>
          </a:p>
          <a:p>
            <a:pPr lvl="1"/>
            <a:r>
              <a:rPr lang="en-US" dirty="0"/>
              <a:t>Jonathan Shows David He Is Not Alone In Putting God First In Life. </a:t>
            </a:r>
          </a:p>
          <a:p>
            <a:pPr lvl="1"/>
            <a:r>
              <a:rPr lang="en-US" dirty="0"/>
              <a:t>Jonathan Weeps With David.</a:t>
            </a:r>
            <a:endParaRPr lang="en-US" sz="2400" dirty="0"/>
          </a:p>
          <a:p>
            <a:r>
              <a:rPr lang="en-US" sz="2400" dirty="0"/>
              <a:t>What Non-Tangible Ways Can I Serve Others Who Are Distressed?</a:t>
            </a:r>
          </a:p>
          <a:p>
            <a:pPr lvl="0"/>
            <a:r>
              <a:rPr lang="en-US" sz="2400" dirty="0"/>
              <a:t>How Can I Use My Presence?</a:t>
            </a:r>
          </a:p>
          <a:p>
            <a:pPr lvl="0"/>
            <a:r>
              <a:rPr lang="en-US" sz="2400" dirty="0"/>
              <a:t>How Can I Serve With Humility, Not Jealousy?</a:t>
            </a:r>
          </a:p>
          <a:p>
            <a:pPr lvl="0"/>
            <a:r>
              <a:rPr lang="en-US" sz="2400" dirty="0"/>
              <a:t>How Can I Rejoice With Others</a:t>
            </a:r>
          </a:p>
          <a:p>
            <a:pPr lvl="0"/>
            <a:r>
              <a:rPr lang="en-US" sz="2400" dirty="0"/>
              <a:t>How Can I Use My Voice</a:t>
            </a:r>
          </a:p>
          <a:p>
            <a:pPr lvl="0"/>
            <a:r>
              <a:rPr lang="en-US" sz="2400" dirty="0"/>
              <a:t>How Can I Express My Friendship</a:t>
            </a:r>
          </a:p>
          <a:p>
            <a:pPr lvl="0"/>
            <a:r>
              <a:rPr lang="en-US" sz="2400" dirty="0"/>
              <a:t>How Can I Advocate For Their Well-Being</a:t>
            </a:r>
          </a:p>
          <a:p>
            <a:pPr lvl="0"/>
            <a:r>
              <a:rPr lang="en-US" sz="2400" dirty="0"/>
              <a:t>How Can I Point To God’s Blessings</a:t>
            </a:r>
          </a:p>
          <a:p>
            <a:pPr lvl="0"/>
            <a:endParaRPr lang="en-US" sz="2400" dirty="0"/>
          </a:p>
          <a:p>
            <a:pPr lvl="0"/>
            <a:endParaRPr lang="en-US" sz="2400"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sz="2400" dirty="0"/>
              <a:t>Contrast Jonathan with the Ungrateful People of </a:t>
            </a:r>
            <a:r>
              <a:rPr lang="en-US" sz="2400" dirty="0" err="1"/>
              <a:t>Keilah</a:t>
            </a:r>
            <a:endParaRPr lang="en-US" sz="2400" dirty="0"/>
          </a:p>
          <a:p>
            <a:pPr lvl="0"/>
            <a:endParaRPr lang="en-US" sz="2400" dirty="0"/>
          </a:p>
          <a:p>
            <a:endParaRPr lang="en-US" dirty="0"/>
          </a:p>
          <a:p>
            <a:endParaRPr lang="en-US" dirty="0"/>
          </a:p>
        </p:txBody>
      </p:sp>
      <p:sp>
        <p:nvSpPr>
          <p:cNvPr id="4" name="Slide Number Placeholder 3"/>
          <p:cNvSpPr>
            <a:spLocks noGrp="1"/>
          </p:cNvSpPr>
          <p:nvPr>
            <p:ph type="sldNum" sz="quarter" idx="5"/>
          </p:nvPr>
        </p:nvSpPr>
        <p:spPr/>
        <p:txBody>
          <a:bodyPr/>
          <a:lstStyle/>
          <a:p>
            <a:fld id="{2E602F89-F5CB-0043-BD5E-8866CFE2E3BC}" type="slidenum">
              <a:rPr lang="en-US" smtClean="0"/>
              <a:t>7</a:t>
            </a:fld>
            <a:endParaRPr lang="en-US"/>
          </a:p>
        </p:txBody>
      </p:sp>
    </p:spTree>
    <p:extLst>
      <p:ext uri="{BB962C8B-B14F-4D97-AF65-F5344CB8AC3E}">
        <p14:creationId xmlns:p14="http://schemas.microsoft.com/office/powerpoint/2010/main" val="3443368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 with Courage &amp; Compassion To Do The Right Thing.</a:t>
            </a:r>
          </a:p>
          <a:p>
            <a:pPr lvl="1"/>
            <a:r>
              <a:rPr lang="en-US" dirty="0"/>
              <a:t>Don’t get so self-centered that we forget others are having a hard time too. Be sure to do what we can to comfort them.</a:t>
            </a:r>
          </a:p>
          <a:p>
            <a:endParaRPr lang="en-US" dirty="0"/>
          </a:p>
          <a:p>
            <a:endParaRPr lang="en-US" dirty="0"/>
          </a:p>
          <a:p>
            <a:r>
              <a:rPr lang="en-US" dirty="0"/>
              <a:t>David had the exact skill-set these people needed.  A defender and a leader.</a:t>
            </a:r>
          </a:p>
          <a:p>
            <a:endParaRPr lang="en-US" dirty="0"/>
          </a:p>
          <a:p>
            <a:r>
              <a:rPr lang="en-US" dirty="0"/>
              <a:t>But his courage and compassion is seen just as clearly in taking his parents to Moab.</a:t>
            </a:r>
          </a:p>
          <a:p>
            <a:endParaRPr lang="en-US" dirty="0"/>
          </a:p>
          <a:p>
            <a:r>
              <a:rPr lang="en-US" dirty="0"/>
              <a:t>Acts 20: Help the weak…</a:t>
            </a:r>
          </a:p>
          <a:p>
            <a:endParaRPr lang="en-US" dirty="0"/>
          </a:p>
          <a:p>
            <a:endParaRPr lang="en-US" dirty="0"/>
          </a:p>
        </p:txBody>
      </p:sp>
      <p:sp>
        <p:nvSpPr>
          <p:cNvPr id="4" name="Slide Number Placeholder 3"/>
          <p:cNvSpPr>
            <a:spLocks noGrp="1"/>
          </p:cNvSpPr>
          <p:nvPr>
            <p:ph type="sldNum" sz="quarter" idx="5"/>
          </p:nvPr>
        </p:nvSpPr>
        <p:spPr/>
        <p:txBody>
          <a:bodyPr/>
          <a:lstStyle/>
          <a:p>
            <a:fld id="{2E602F89-F5CB-0043-BD5E-8866CFE2E3BC}" type="slidenum">
              <a:rPr lang="en-US" smtClean="0"/>
              <a:t>8</a:t>
            </a:fld>
            <a:endParaRPr lang="en-US"/>
          </a:p>
        </p:txBody>
      </p:sp>
    </p:spTree>
    <p:extLst>
      <p:ext uri="{BB962C8B-B14F-4D97-AF65-F5344CB8AC3E}">
        <p14:creationId xmlns:p14="http://schemas.microsoft.com/office/powerpoint/2010/main" val="3877903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is the TRUE KING!  Not Saul, Not even David.  GOD is the King we exalt. God is the King we honor. God is the King we serve.</a:t>
            </a:r>
          </a:p>
          <a:p>
            <a:endParaRPr lang="en-US" dirty="0"/>
          </a:p>
          <a:p>
            <a:r>
              <a:rPr lang="en-US" dirty="0"/>
              <a:t>God Is The True Deliverer….It Was God That Lifted David Up.</a:t>
            </a:r>
          </a:p>
          <a:p>
            <a:endParaRPr lang="en-US" dirty="0"/>
          </a:p>
          <a:p>
            <a:r>
              <a:rPr lang="en-US" dirty="0"/>
              <a:t>These chapters remind us that people are pulled by a complex range of competing emotions.</a:t>
            </a:r>
          </a:p>
          <a:p>
            <a:pPr lvl="1"/>
            <a:r>
              <a:rPr lang="en-US" dirty="0"/>
              <a:t>Saul can’t be trusted. The people of </a:t>
            </a:r>
            <a:r>
              <a:rPr lang="en-US" dirty="0" err="1"/>
              <a:t>Keilah</a:t>
            </a:r>
            <a:r>
              <a:rPr lang="en-US" dirty="0"/>
              <a:t> are grateful, but not loyal. God who searches the Hearts sees they won’t protect David.</a:t>
            </a:r>
          </a:p>
          <a:p>
            <a:pPr lvl="1"/>
            <a:r>
              <a:rPr lang="en-US" dirty="0"/>
              <a:t>In these times it is great to know GOD IS THE RELIABLE, DEPENDABLE, FAITHFUL LORD WE CAN COUNT ON.</a:t>
            </a:r>
          </a:p>
          <a:p>
            <a:endParaRPr lang="en-US" dirty="0"/>
          </a:p>
          <a:p>
            <a:r>
              <a:rPr lang="en-US" dirty="0"/>
              <a:t>I hope we can see in these series of chapters – that Saul is building on the sand.  </a:t>
            </a:r>
          </a:p>
          <a:p>
            <a:r>
              <a:rPr lang="en-US" dirty="0"/>
              <a:t>His anger, his jealousy, his pride, all lead him to make evil partnerships, violent outburst, wasteful pursuits, and ungodly goals.</a:t>
            </a:r>
          </a:p>
          <a:p>
            <a:endParaRPr lang="en-US" dirty="0"/>
          </a:p>
          <a:p>
            <a:r>
              <a:rPr lang="en-US" dirty="0"/>
              <a:t>But in all the ups and downs, David is building on the Rock.  </a:t>
            </a:r>
          </a:p>
          <a:p>
            <a:r>
              <a:rPr lang="en-US" dirty="0"/>
              <a:t>His faith, his prayers, his friendships, his compassion, his courage, are reflective of submission to God, not personal ambition.</a:t>
            </a:r>
          </a:p>
          <a:p>
            <a:endParaRPr lang="en-US" dirty="0"/>
          </a:p>
          <a:p>
            <a:r>
              <a:rPr lang="en-US" dirty="0"/>
              <a:t>God Proves That He Is Our True Source of Security.</a:t>
            </a:r>
          </a:p>
          <a:p>
            <a:pPr lvl="1"/>
            <a:r>
              <a:rPr lang="en-US" dirty="0"/>
              <a:t>Not food or a sword.  Not friends or foreign places.  Not money or fame.</a:t>
            </a:r>
          </a:p>
          <a:p>
            <a:pPr lvl="1"/>
            <a:r>
              <a:rPr lang="en-US" dirty="0"/>
              <a:t>David Depends on God’s Protection &amp; Faithfulness.</a:t>
            </a:r>
          </a:p>
          <a:p>
            <a:r>
              <a:rPr lang="en-US" dirty="0"/>
              <a:t>God Refines David’s Character For Future Leadership.</a:t>
            </a:r>
          </a:p>
          <a:p>
            <a:pPr lvl="1"/>
            <a:r>
              <a:rPr lang="en-US" dirty="0"/>
              <a:t>Romans 5:1-5</a:t>
            </a:r>
          </a:p>
          <a:p>
            <a:r>
              <a:rPr lang="en-US" dirty="0"/>
              <a:t>God Continues To Bring Judgment On The Philistines.</a:t>
            </a:r>
          </a:p>
          <a:p>
            <a:pPr lvl="1"/>
            <a:r>
              <a:rPr lang="en-US" dirty="0"/>
              <a:t>200 (1 Sam. 18) + David’s Battles (19) + </a:t>
            </a:r>
            <a:r>
              <a:rPr lang="en-US" dirty="0" err="1"/>
              <a:t>Keilah</a:t>
            </a:r>
            <a:r>
              <a:rPr lang="en-US" dirty="0"/>
              <a:t> (23)</a:t>
            </a:r>
          </a:p>
          <a:p>
            <a:r>
              <a:rPr lang="en-US" dirty="0"/>
              <a:t>God Brings Priceless Friends Into David’s Life</a:t>
            </a:r>
          </a:p>
          <a:p>
            <a:pPr lvl="1"/>
            <a:r>
              <a:rPr lang="en-US" dirty="0"/>
              <a:t>Jonathan, Samuel, His Mighty Men, &amp; More</a:t>
            </a:r>
          </a:p>
          <a:p>
            <a:r>
              <a:rPr lang="en-US" dirty="0"/>
              <a:t>God Provides The Peace In The Storm &amp; The Peace To End The Storm.</a:t>
            </a:r>
          </a:p>
          <a:p>
            <a:endParaRPr lang="en-US" dirty="0"/>
          </a:p>
          <a:p>
            <a:endParaRPr lang="en-US" dirty="0"/>
          </a:p>
        </p:txBody>
      </p:sp>
      <p:sp>
        <p:nvSpPr>
          <p:cNvPr id="4" name="Slide Number Placeholder 3"/>
          <p:cNvSpPr>
            <a:spLocks noGrp="1"/>
          </p:cNvSpPr>
          <p:nvPr>
            <p:ph type="sldNum" sz="quarter" idx="5"/>
          </p:nvPr>
        </p:nvSpPr>
        <p:spPr/>
        <p:txBody>
          <a:bodyPr/>
          <a:lstStyle/>
          <a:p>
            <a:fld id="{2E602F89-F5CB-0043-BD5E-8866CFE2E3BC}" type="slidenum">
              <a:rPr lang="en-US" smtClean="0"/>
              <a:t>9</a:t>
            </a:fld>
            <a:endParaRPr lang="en-US"/>
          </a:p>
        </p:txBody>
      </p:sp>
    </p:spTree>
    <p:extLst>
      <p:ext uri="{BB962C8B-B14F-4D97-AF65-F5344CB8AC3E}">
        <p14:creationId xmlns:p14="http://schemas.microsoft.com/office/powerpoint/2010/main" val="1361014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08E7A6-1DA4-EC4D-A5EC-686511F84AA3}" type="datetimeFigureOut">
              <a:rPr lang="en-US" smtClean="0"/>
              <a:t>1/14/22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777F5-68C7-8A46-8C74-59FBB94F6C32}" type="slidenum">
              <a:rPr lang="en-US" smtClean="0"/>
              <a:t>‹#›</a:t>
            </a:fld>
            <a:endParaRPr lang="en-US"/>
          </a:p>
        </p:txBody>
      </p:sp>
    </p:spTree>
    <p:extLst>
      <p:ext uri="{BB962C8B-B14F-4D97-AF65-F5344CB8AC3E}">
        <p14:creationId xmlns:p14="http://schemas.microsoft.com/office/powerpoint/2010/main" val="2017756036"/>
      </p:ext>
    </p:extLst>
  </p:cSld>
  <p:clrMapOvr>
    <a:masterClrMapping/>
  </p:clrMapOvr>
  <p:transition spd="med">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08E7A6-1DA4-EC4D-A5EC-686511F84AA3}" type="datetimeFigureOut">
              <a:rPr lang="en-US" smtClean="0"/>
              <a:t>1/14/22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777F5-68C7-8A46-8C74-59FBB94F6C32}" type="slidenum">
              <a:rPr lang="en-US" smtClean="0"/>
              <a:t>‹#›</a:t>
            </a:fld>
            <a:endParaRPr lang="en-US"/>
          </a:p>
        </p:txBody>
      </p:sp>
    </p:spTree>
    <p:extLst>
      <p:ext uri="{BB962C8B-B14F-4D97-AF65-F5344CB8AC3E}">
        <p14:creationId xmlns:p14="http://schemas.microsoft.com/office/powerpoint/2010/main" val="621845848"/>
      </p:ext>
    </p:extLst>
  </p:cSld>
  <p:clrMapOvr>
    <a:masterClrMapping/>
  </p:clrMapOvr>
  <p:transition spd="med">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08E7A6-1DA4-EC4D-A5EC-686511F84AA3}" type="datetimeFigureOut">
              <a:rPr lang="en-US" smtClean="0"/>
              <a:t>1/14/22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777F5-68C7-8A46-8C74-59FBB94F6C32}" type="slidenum">
              <a:rPr lang="en-US" smtClean="0"/>
              <a:t>‹#›</a:t>
            </a:fld>
            <a:endParaRPr lang="en-US"/>
          </a:p>
        </p:txBody>
      </p:sp>
    </p:spTree>
    <p:extLst>
      <p:ext uri="{BB962C8B-B14F-4D97-AF65-F5344CB8AC3E}">
        <p14:creationId xmlns:p14="http://schemas.microsoft.com/office/powerpoint/2010/main" val="3015300590"/>
      </p:ext>
    </p:extLst>
  </p:cSld>
  <p:clrMapOvr>
    <a:masterClrMapping/>
  </p:clrMapOvr>
  <p:transition spd="med">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08E7A6-1DA4-EC4D-A5EC-686511F84AA3}" type="datetimeFigureOut">
              <a:rPr lang="en-US" smtClean="0"/>
              <a:t>1/14/22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777F5-68C7-8A46-8C74-59FBB94F6C32}" type="slidenum">
              <a:rPr lang="en-US" smtClean="0"/>
              <a:t>‹#›</a:t>
            </a:fld>
            <a:endParaRPr lang="en-US"/>
          </a:p>
        </p:txBody>
      </p:sp>
    </p:spTree>
    <p:extLst>
      <p:ext uri="{BB962C8B-B14F-4D97-AF65-F5344CB8AC3E}">
        <p14:creationId xmlns:p14="http://schemas.microsoft.com/office/powerpoint/2010/main" val="4160417268"/>
      </p:ext>
    </p:extLst>
  </p:cSld>
  <p:clrMapOvr>
    <a:masterClrMapping/>
  </p:clrMapOvr>
  <p:transition spd="med">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08E7A6-1DA4-EC4D-A5EC-686511F84AA3}" type="datetimeFigureOut">
              <a:rPr lang="en-US" smtClean="0"/>
              <a:t>1/14/22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777F5-68C7-8A46-8C74-59FBB94F6C32}" type="slidenum">
              <a:rPr lang="en-US" smtClean="0"/>
              <a:t>‹#›</a:t>
            </a:fld>
            <a:endParaRPr lang="en-US"/>
          </a:p>
        </p:txBody>
      </p:sp>
    </p:spTree>
    <p:extLst>
      <p:ext uri="{BB962C8B-B14F-4D97-AF65-F5344CB8AC3E}">
        <p14:creationId xmlns:p14="http://schemas.microsoft.com/office/powerpoint/2010/main" val="3359643758"/>
      </p:ext>
    </p:extLst>
  </p:cSld>
  <p:clrMapOvr>
    <a:masterClrMapping/>
  </p:clrMapOvr>
  <p:transition spd="med">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08E7A6-1DA4-EC4D-A5EC-686511F84AA3}" type="datetimeFigureOut">
              <a:rPr lang="en-US" smtClean="0"/>
              <a:t>1/14/22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4777F5-68C7-8A46-8C74-59FBB94F6C32}" type="slidenum">
              <a:rPr lang="en-US" smtClean="0"/>
              <a:t>‹#›</a:t>
            </a:fld>
            <a:endParaRPr lang="en-US"/>
          </a:p>
        </p:txBody>
      </p:sp>
    </p:spTree>
    <p:extLst>
      <p:ext uri="{BB962C8B-B14F-4D97-AF65-F5344CB8AC3E}">
        <p14:creationId xmlns:p14="http://schemas.microsoft.com/office/powerpoint/2010/main" val="1134167570"/>
      </p:ext>
    </p:extLst>
  </p:cSld>
  <p:clrMapOvr>
    <a:masterClrMapping/>
  </p:clrMapOvr>
  <p:transition spd="med">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08E7A6-1DA4-EC4D-A5EC-686511F84AA3}" type="datetimeFigureOut">
              <a:rPr lang="en-US" smtClean="0"/>
              <a:t>1/14/22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4777F5-68C7-8A46-8C74-59FBB94F6C32}" type="slidenum">
              <a:rPr lang="en-US" smtClean="0"/>
              <a:t>‹#›</a:t>
            </a:fld>
            <a:endParaRPr lang="en-US"/>
          </a:p>
        </p:txBody>
      </p:sp>
    </p:spTree>
    <p:extLst>
      <p:ext uri="{BB962C8B-B14F-4D97-AF65-F5344CB8AC3E}">
        <p14:creationId xmlns:p14="http://schemas.microsoft.com/office/powerpoint/2010/main" val="660605383"/>
      </p:ext>
    </p:extLst>
  </p:cSld>
  <p:clrMapOvr>
    <a:masterClrMapping/>
  </p:clrMapOvr>
  <p:transition spd="med">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08E7A6-1DA4-EC4D-A5EC-686511F84AA3}" type="datetimeFigureOut">
              <a:rPr lang="en-US" smtClean="0"/>
              <a:t>1/14/22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4777F5-68C7-8A46-8C74-59FBB94F6C32}" type="slidenum">
              <a:rPr lang="en-US" smtClean="0"/>
              <a:t>‹#›</a:t>
            </a:fld>
            <a:endParaRPr lang="en-US"/>
          </a:p>
        </p:txBody>
      </p:sp>
    </p:spTree>
    <p:extLst>
      <p:ext uri="{BB962C8B-B14F-4D97-AF65-F5344CB8AC3E}">
        <p14:creationId xmlns:p14="http://schemas.microsoft.com/office/powerpoint/2010/main" val="4047722506"/>
      </p:ext>
    </p:extLst>
  </p:cSld>
  <p:clrMapOvr>
    <a:masterClrMapping/>
  </p:clrMapOvr>
  <p:transition spd="med">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08E7A6-1DA4-EC4D-A5EC-686511F84AA3}" type="datetimeFigureOut">
              <a:rPr lang="en-US" smtClean="0"/>
              <a:t>1/14/22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4777F5-68C7-8A46-8C74-59FBB94F6C32}" type="slidenum">
              <a:rPr lang="en-US" smtClean="0"/>
              <a:t>‹#›</a:t>
            </a:fld>
            <a:endParaRPr lang="en-US"/>
          </a:p>
        </p:txBody>
      </p:sp>
    </p:spTree>
    <p:extLst>
      <p:ext uri="{BB962C8B-B14F-4D97-AF65-F5344CB8AC3E}">
        <p14:creationId xmlns:p14="http://schemas.microsoft.com/office/powerpoint/2010/main" val="2813416105"/>
      </p:ext>
    </p:extLst>
  </p:cSld>
  <p:clrMapOvr>
    <a:masterClrMapping/>
  </p:clrMapOvr>
  <p:transition spd="med">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708E7A6-1DA4-EC4D-A5EC-686511F84AA3}" type="datetimeFigureOut">
              <a:rPr lang="en-US" smtClean="0"/>
              <a:t>1/14/22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4777F5-68C7-8A46-8C74-59FBB94F6C32}" type="slidenum">
              <a:rPr lang="en-US" smtClean="0"/>
              <a:t>‹#›</a:t>
            </a:fld>
            <a:endParaRPr lang="en-US"/>
          </a:p>
        </p:txBody>
      </p:sp>
    </p:spTree>
    <p:extLst>
      <p:ext uri="{BB962C8B-B14F-4D97-AF65-F5344CB8AC3E}">
        <p14:creationId xmlns:p14="http://schemas.microsoft.com/office/powerpoint/2010/main" val="801423537"/>
      </p:ext>
    </p:extLst>
  </p:cSld>
  <p:clrMapOvr>
    <a:masterClrMapping/>
  </p:clrMapOvr>
  <p:transition spd="med">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708E7A6-1DA4-EC4D-A5EC-686511F84AA3}" type="datetimeFigureOut">
              <a:rPr lang="en-US" smtClean="0"/>
              <a:t>1/14/22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4777F5-68C7-8A46-8C74-59FBB94F6C32}" type="slidenum">
              <a:rPr lang="en-US" smtClean="0"/>
              <a:t>‹#›</a:t>
            </a:fld>
            <a:endParaRPr lang="en-US"/>
          </a:p>
        </p:txBody>
      </p:sp>
    </p:spTree>
    <p:extLst>
      <p:ext uri="{BB962C8B-B14F-4D97-AF65-F5344CB8AC3E}">
        <p14:creationId xmlns:p14="http://schemas.microsoft.com/office/powerpoint/2010/main" val="1044033098"/>
      </p:ext>
    </p:extLst>
  </p:cSld>
  <p:clrMapOvr>
    <a:masterClrMapping/>
  </p:clrMapOvr>
  <p:transition spd="med">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0708E7A6-1DA4-EC4D-A5EC-686511F84AA3}" type="datetimeFigureOut">
              <a:rPr lang="en-US" smtClean="0"/>
              <a:t>1/14/22</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B94777F5-68C7-8A46-8C74-59FBB94F6C32}" type="slidenum">
              <a:rPr lang="en-US" smtClean="0"/>
              <a:t>‹#›</a:t>
            </a:fld>
            <a:endParaRPr lang="en-US"/>
          </a:p>
        </p:txBody>
      </p:sp>
    </p:spTree>
    <p:extLst>
      <p:ext uri="{BB962C8B-B14F-4D97-AF65-F5344CB8AC3E}">
        <p14:creationId xmlns:p14="http://schemas.microsoft.com/office/powerpoint/2010/main" val="971214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circl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8F879-34BE-C549-B016-626785AD0F68}"/>
              </a:ext>
            </a:extLst>
          </p:cNvPr>
          <p:cNvSpPr>
            <a:spLocks noGrp="1"/>
          </p:cNvSpPr>
          <p:nvPr>
            <p:ph type="ctrTitle"/>
          </p:nvPr>
        </p:nvSpPr>
        <p:spPr/>
        <p:txBody>
          <a:bodyPr/>
          <a:lstStyle/>
          <a:p>
            <a:r>
              <a:rPr lang="en-US" dirty="0"/>
              <a:t>David On The Run</a:t>
            </a:r>
          </a:p>
        </p:txBody>
      </p:sp>
      <p:sp>
        <p:nvSpPr>
          <p:cNvPr id="3" name="Subtitle 2">
            <a:extLst>
              <a:ext uri="{FF2B5EF4-FFF2-40B4-BE49-F238E27FC236}">
                <a16:creationId xmlns:a16="http://schemas.microsoft.com/office/drawing/2014/main" id="{5BB3172B-ADDD-C14B-865A-35897F04609C}"/>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FCA09CC4-29A6-584E-BB1E-B98325DB4D7B}"/>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1363900286"/>
      </p:ext>
    </p:extLst>
  </p:cSld>
  <p:clrMapOvr>
    <a:masterClrMapping/>
  </p:clrMapOvr>
  <p:transition spd="med">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8F879-34BE-C549-B016-626785AD0F68}"/>
              </a:ext>
            </a:extLst>
          </p:cNvPr>
          <p:cNvSpPr>
            <a:spLocks noGrp="1"/>
          </p:cNvSpPr>
          <p:nvPr>
            <p:ph type="ctrTitle"/>
          </p:nvPr>
        </p:nvSpPr>
        <p:spPr/>
        <p:txBody>
          <a:bodyPr/>
          <a:lstStyle/>
          <a:p>
            <a:r>
              <a:rPr lang="en-US" dirty="0"/>
              <a:t>David On The Run</a:t>
            </a:r>
          </a:p>
        </p:txBody>
      </p:sp>
      <p:sp>
        <p:nvSpPr>
          <p:cNvPr id="3" name="Subtitle 2">
            <a:extLst>
              <a:ext uri="{FF2B5EF4-FFF2-40B4-BE49-F238E27FC236}">
                <a16:creationId xmlns:a16="http://schemas.microsoft.com/office/drawing/2014/main" id="{5BB3172B-ADDD-C14B-865A-35897F04609C}"/>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FCA09CC4-29A6-584E-BB1E-B98325DB4D7B}"/>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3790360068"/>
      </p:ext>
    </p:extLst>
  </p:cSld>
  <p:clrMapOvr>
    <a:masterClrMapping/>
  </p:clrMapOvr>
  <p:transition spd="med">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C56EA3-8F3F-334B-B1B5-5AFC56B05B9B}"/>
              </a:ext>
            </a:extLst>
          </p:cNvPr>
          <p:cNvPicPr>
            <a:picLocks noChangeAspect="1"/>
          </p:cNvPicPr>
          <p:nvPr/>
        </p:nvPicPr>
        <p:blipFill>
          <a:blip r:embed="rId3"/>
          <a:stretch>
            <a:fillRect/>
          </a:stretch>
        </p:blipFill>
        <p:spPr>
          <a:xfrm>
            <a:off x="0" y="0"/>
            <a:ext cx="9144000" cy="5715000"/>
          </a:xfrm>
          <a:prstGeom prst="rect">
            <a:avLst/>
          </a:prstGeom>
        </p:spPr>
      </p:pic>
      <p:sp>
        <p:nvSpPr>
          <p:cNvPr id="8" name="TextBox 7">
            <a:extLst>
              <a:ext uri="{FF2B5EF4-FFF2-40B4-BE49-F238E27FC236}">
                <a16:creationId xmlns:a16="http://schemas.microsoft.com/office/drawing/2014/main" id="{020F71B5-3086-884F-849B-B5CB795487C6}"/>
              </a:ext>
            </a:extLst>
          </p:cNvPr>
          <p:cNvSpPr txBox="1"/>
          <p:nvPr/>
        </p:nvSpPr>
        <p:spPr>
          <a:xfrm>
            <a:off x="2216427" y="1353408"/>
            <a:ext cx="5595731" cy="769441"/>
          </a:xfrm>
          <a:prstGeom prst="rect">
            <a:avLst/>
          </a:prstGeom>
          <a:noFill/>
        </p:spPr>
        <p:txBody>
          <a:bodyPr wrap="square" rtlCol="0">
            <a:spAutoFit/>
          </a:bodyPr>
          <a:lstStyle/>
          <a:p>
            <a:r>
              <a:rPr lang="en-US" sz="4400" dirty="0">
                <a:solidFill>
                  <a:srgbClr val="7030A0"/>
                </a:solidFill>
              </a:rPr>
              <a:t>Adapt. 	</a:t>
            </a:r>
            <a:r>
              <a:rPr lang="en-US" sz="2800" b="1" dirty="0">
                <a:solidFill>
                  <a:srgbClr val="7030A0"/>
                </a:solidFill>
              </a:rPr>
              <a:t>1 Samuel 18:7</a:t>
            </a:r>
            <a:endParaRPr lang="en-US" sz="4400" b="1" dirty="0">
              <a:solidFill>
                <a:srgbClr val="7030A0"/>
              </a:solidFill>
            </a:endParaRPr>
          </a:p>
        </p:txBody>
      </p:sp>
      <p:sp>
        <p:nvSpPr>
          <p:cNvPr id="9" name="TextBox 8">
            <a:extLst>
              <a:ext uri="{FF2B5EF4-FFF2-40B4-BE49-F238E27FC236}">
                <a16:creationId xmlns:a16="http://schemas.microsoft.com/office/drawing/2014/main" id="{96FDA5D8-EBE1-7549-8C9D-72EEABAEF567}"/>
              </a:ext>
            </a:extLst>
          </p:cNvPr>
          <p:cNvSpPr txBox="1"/>
          <p:nvPr/>
        </p:nvSpPr>
        <p:spPr>
          <a:xfrm>
            <a:off x="2216427" y="2088059"/>
            <a:ext cx="5595731" cy="769441"/>
          </a:xfrm>
          <a:prstGeom prst="rect">
            <a:avLst/>
          </a:prstGeom>
          <a:noFill/>
        </p:spPr>
        <p:txBody>
          <a:bodyPr wrap="square" rtlCol="0">
            <a:spAutoFit/>
          </a:bodyPr>
          <a:lstStyle/>
          <a:p>
            <a:pPr lvl="0"/>
            <a:r>
              <a:rPr lang="en-US" sz="4400" dirty="0">
                <a:solidFill>
                  <a:srgbClr val="7030A0"/>
                </a:solidFill>
              </a:rPr>
              <a:t>Adapt. 	</a:t>
            </a:r>
            <a:r>
              <a:rPr lang="en-US" sz="2800" b="1" dirty="0">
                <a:solidFill>
                  <a:srgbClr val="7030A0"/>
                </a:solidFill>
              </a:rPr>
              <a:t>1 Samuel 18:29</a:t>
            </a:r>
            <a:endParaRPr lang="en-US" sz="4400" b="1" dirty="0">
              <a:solidFill>
                <a:srgbClr val="7030A0"/>
              </a:solidFill>
            </a:endParaRPr>
          </a:p>
        </p:txBody>
      </p:sp>
      <p:sp>
        <p:nvSpPr>
          <p:cNvPr id="10" name="TextBox 9">
            <a:extLst>
              <a:ext uri="{FF2B5EF4-FFF2-40B4-BE49-F238E27FC236}">
                <a16:creationId xmlns:a16="http://schemas.microsoft.com/office/drawing/2014/main" id="{6CED35A9-2B7A-BE49-9256-39CAACABAE83}"/>
              </a:ext>
            </a:extLst>
          </p:cNvPr>
          <p:cNvSpPr txBox="1"/>
          <p:nvPr/>
        </p:nvSpPr>
        <p:spPr>
          <a:xfrm>
            <a:off x="2216427" y="2838466"/>
            <a:ext cx="5595731" cy="769441"/>
          </a:xfrm>
          <a:prstGeom prst="rect">
            <a:avLst/>
          </a:prstGeom>
          <a:noFill/>
        </p:spPr>
        <p:txBody>
          <a:bodyPr wrap="square" rtlCol="0">
            <a:spAutoFit/>
          </a:bodyPr>
          <a:lstStyle/>
          <a:p>
            <a:pPr lvl="0"/>
            <a:r>
              <a:rPr lang="en-US" sz="4400" dirty="0">
                <a:solidFill>
                  <a:srgbClr val="7030A0"/>
                </a:solidFill>
              </a:rPr>
              <a:t>Adapt. 	</a:t>
            </a:r>
            <a:r>
              <a:rPr lang="en-US" sz="2800" b="1" dirty="0">
                <a:solidFill>
                  <a:srgbClr val="7030A0"/>
                </a:solidFill>
              </a:rPr>
              <a:t>1 Samuel 19:11-12</a:t>
            </a:r>
            <a:endParaRPr lang="en-US" sz="4400" b="1" dirty="0">
              <a:solidFill>
                <a:srgbClr val="7030A0"/>
              </a:solidFill>
            </a:endParaRPr>
          </a:p>
        </p:txBody>
      </p:sp>
      <p:sp>
        <p:nvSpPr>
          <p:cNvPr id="11" name="TextBox 10">
            <a:extLst>
              <a:ext uri="{FF2B5EF4-FFF2-40B4-BE49-F238E27FC236}">
                <a16:creationId xmlns:a16="http://schemas.microsoft.com/office/drawing/2014/main" id="{6DD32741-44F5-1540-A194-89DDC9D91B3A}"/>
              </a:ext>
            </a:extLst>
          </p:cNvPr>
          <p:cNvSpPr txBox="1"/>
          <p:nvPr/>
        </p:nvSpPr>
        <p:spPr>
          <a:xfrm>
            <a:off x="2216427" y="3554083"/>
            <a:ext cx="5595731" cy="769441"/>
          </a:xfrm>
          <a:prstGeom prst="rect">
            <a:avLst/>
          </a:prstGeom>
          <a:noFill/>
        </p:spPr>
        <p:txBody>
          <a:bodyPr wrap="square" rtlCol="0">
            <a:spAutoFit/>
          </a:bodyPr>
          <a:lstStyle/>
          <a:p>
            <a:pPr lvl="0"/>
            <a:r>
              <a:rPr lang="en-US" sz="4400" dirty="0">
                <a:solidFill>
                  <a:srgbClr val="7030A0"/>
                </a:solidFill>
              </a:rPr>
              <a:t>Adapt. 	</a:t>
            </a:r>
            <a:r>
              <a:rPr lang="en-US" sz="2800" b="1" dirty="0">
                <a:solidFill>
                  <a:srgbClr val="7030A0"/>
                </a:solidFill>
              </a:rPr>
              <a:t>1 Samuel 21:3</a:t>
            </a:r>
            <a:endParaRPr lang="en-US" sz="4400" b="1" dirty="0">
              <a:solidFill>
                <a:srgbClr val="7030A0"/>
              </a:solidFill>
            </a:endParaRPr>
          </a:p>
        </p:txBody>
      </p:sp>
      <p:sp>
        <p:nvSpPr>
          <p:cNvPr id="12" name="TextBox 11">
            <a:extLst>
              <a:ext uri="{FF2B5EF4-FFF2-40B4-BE49-F238E27FC236}">
                <a16:creationId xmlns:a16="http://schemas.microsoft.com/office/drawing/2014/main" id="{AAC418B7-1F50-034E-A169-06E908EF280C}"/>
              </a:ext>
            </a:extLst>
          </p:cNvPr>
          <p:cNvSpPr txBox="1"/>
          <p:nvPr/>
        </p:nvSpPr>
        <p:spPr>
          <a:xfrm>
            <a:off x="2216427" y="4269700"/>
            <a:ext cx="5595731" cy="769441"/>
          </a:xfrm>
          <a:prstGeom prst="rect">
            <a:avLst/>
          </a:prstGeom>
          <a:noFill/>
        </p:spPr>
        <p:txBody>
          <a:bodyPr wrap="square" rtlCol="0">
            <a:spAutoFit/>
          </a:bodyPr>
          <a:lstStyle/>
          <a:p>
            <a:pPr lvl="0"/>
            <a:r>
              <a:rPr lang="en-US" sz="4400" dirty="0">
                <a:solidFill>
                  <a:srgbClr val="7030A0"/>
                </a:solidFill>
              </a:rPr>
              <a:t>Adapt. 	</a:t>
            </a:r>
            <a:r>
              <a:rPr lang="en-US" sz="2800" b="1" dirty="0">
                <a:solidFill>
                  <a:srgbClr val="7030A0"/>
                </a:solidFill>
              </a:rPr>
              <a:t>1 Samuel 22:22-23</a:t>
            </a:r>
            <a:endParaRPr lang="en-US" sz="4400" b="1" dirty="0">
              <a:solidFill>
                <a:srgbClr val="7030A0"/>
              </a:solidFill>
            </a:endParaRPr>
          </a:p>
        </p:txBody>
      </p:sp>
    </p:spTree>
    <p:extLst>
      <p:ext uri="{BB962C8B-B14F-4D97-AF65-F5344CB8AC3E}">
        <p14:creationId xmlns:p14="http://schemas.microsoft.com/office/powerpoint/2010/main" val="151011856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80C8C-B8A6-DA4D-AACF-286221D561B9}"/>
              </a:ext>
            </a:extLst>
          </p:cNvPr>
          <p:cNvSpPr>
            <a:spLocks noGrp="1"/>
          </p:cNvSpPr>
          <p:nvPr>
            <p:ph type="title"/>
          </p:nvPr>
        </p:nvSpPr>
        <p:spPr>
          <a:xfrm>
            <a:off x="628650" y="1053548"/>
            <a:ext cx="7886700" cy="2663687"/>
          </a:xfrm>
        </p:spPr>
        <p:txBody>
          <a:bodyPr>
            <a:normAutofit/>
          </a:bodyPr>
          <a:lstStyle/>
          <a:p>
            <a:pPr algn="ctr"/>
            <a:r>
              <a:rPr lang="en-US" sz="4800" dirty="0">
                <a:solidFill>
                  <a:srgbClr val="0070C0"/>
                </a:solidFill>
              </a:rPr>
              <a:t>By Anyone’s Definition, </a:t>
            </a:r>
            <a:br>
              <a:rPr lang="en-US" sz="4800" dirty="0">
                <a:solidFill>
                  <a:srgbClr val="0070C0"/>
                </a:solidFill>
              </a:rPr>
            </a:br>
            <a:r>
              <a:rPr lang="en-US" sz="4800" dirty="0">
                <a:solidFill>
                  <a:srgbClr val="0070C0"/>
                </a:solidFill>
              </a:rPr>
              <a:t>David Is In Survival Mode.</a:t>
            </a:r>
          </a:p>
        </p:txBody>
      </p:sp>
      <p:sp>
        <p:nvSpPr>
          <p:cNvPr id="3" name="Content Placeholder 2">
            <a:extLst>
              <a:ext uri="{FF2B5EF4-FFF2-40B4-BE49-F238E27FC236}">
                <a16:creationId xmlns:a16="http://schemas.microsoft.com/office/drawing/2014/main" id="{7A616C1F-5552-BC46-AF84-FA6E3B78A1E7}"/>
              </a:ext>
            </a:extLst>
          </p:cNvPr>
          <p:cNvSpPr>
            <a:spLocks noGrp="1"/>
          </p:cNvSpPr>
          <p:nvPr>
            <p:ph idx="1"/>
          </p:nvPr>
        </p:nvSpPr>
        <p:spPr>
          <a:xfrm>
            <a:off x="628650" y="3717235"/>
            <a:ext cx="7886700" cy="1430234"/>
          </a:xfrm>
        </p:spPr>
        <p:txBody>
          <a:bodyPr/>
          <a:lstStyle/>
          <a:p>
            <a:endParaRPr lang="en-US" dirty="0"/>
          </a:p>
        </p:txBody>
      </p:sp>
    </p:spTree>
    <p:extLst>
      <p:ext uri="{BB962C8B-B14F-4D97-AF65-F5344CB8AC3E}">
        <p14:creationId xmlns:p14="http://schemas.microsoft.com/office/powerpoint/2010/main" val="1442962516"/>
      </p:ext>
    </p:extLst>
  </p:cSld>
  <p:clrMapOvr>
    <a:masterClrMapping/>
  </p:clrMapOvr>
  <p:transition spd="med">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0E4835-2CCD-C64C-A165-85E211739C5C}"/>
              </a:ext>
            </a:extLst>
          </p:cNvPr>
          <p:cNvPicPr>
            <a:picLocks noChangeAspect="1"/>
          </p:cNvPicPr>
          <p:nvPr/>
        </p:nvPicPr>
        <p:blipFill>
          <a:blip r:embed="rId3"/>
          <a:stretch>
            <a:fillRect/>
          </a:stretch>
        </p:blipFill>
        <p:spPr>
          <a:xfrm>
            <a:off x="0" y="0"/>
            <a:ext cx="9144000" cy="5715000"/>
          </a:xfrm>
          <a:prstGeom prst="rect">
            <a:avLst/>
          </a:prstGeom>
        </p:spPr>
      </p:pic>
      <p:sp>
        <p:nvSpPr>
          <p:cNvPr id="2" name="Title 1">
            <a:extLst>
              <a:ext uri="{FF2B5EF4-FFF2-40B4-BE49-F238E27FC236}">
                <a16:creationId xmlns:a16="http://schemas.microsoft.com/office/drawing/2014/main" id="{1AD80C8C-B8A6-DA4D-AACF-286221D561B9}"/>
              </a:ext>
            </a:extLst>
          </p:cNvPr>
          <p:cNvSpPr>
            <a:spLocks noGrp="1"/>
          </p:cNvSpPr>
          <p:nvPr>
            <p:ph type="title"/>
          </p:nvPr>
        </p:nvSpPr>
        <p:spPr>
          <a:xfrm>
            <a:off x="628650" y="1053548"/>
            <a:ext cx="7886700" cy="2663687"/>
          </a:xfrm>
        </p:spPr>
        <p:txBody>
          <a:bodyPr>
            <a:normAutofit/>
          </a:bodyPr>
          <a:lstStyle/>
          <a:p>
            <a:pPr algn="ctr"/>
            <a:r>
              <a:rPr lang="en-US" sz="4800" dirty="0">
                <a:solidFill>
                  <a:srgbClr val="7030A0"/>
                </a:solidFill>
              </a:rPr>
              <a:t>Embrace Flexibility:</a:t>
            </a:r>
            <a:br>
              <a:rPr lang="en-US" sz="4400" dirty="0"/>
            </a:br>
            <a:r>
              <a:rPr lang="en-US" sz="4400" dirty="0">
                <a:solidFill>
                  <a:srgbClr val="0070C0"/>
                </a:solidFill>
                <a:latin typeface="+mn-lt"/>
              </a:rPr>
              <a:t>Accept that adapting will be a frequent feature in this season.</a:t>
            </a:r>
          </a:p>
        </p:txBody>
      </p:sp>
      <p:sp>
        <p:nvSpPr>
          <p:cNvPr id="3" name="Content Placeholder 2">
            <a:extLst>
              <a:ext uri="{FF2B5EF4-FFF2-40B4-BE49-F238E27FC236}">
                <a16:creationId xmlns:a16="http://schemas.microsoft.com/office/drawing/2014/main" id="{7A616C1F-5552-BC46-AF84-FA6E3B78A1E7}"/>
              </a:ext>
            </a:extLst>
          </p:cNvPr>
          <p:cNvSpPr>
            <a:spLocks noGrp="1"/>
          </p:cNvSpPr>
          <p:nvPr>
            <p:ph idx="1"/>
          </p:nvPr>
        </p:nvSpPr>
        <p:spPr>
          <a:xfrm>
            <a:off x="628650" y="3717235"/>
            <a:ext cx="7886700" cy="1430234"/>
          </a:xfrm>
        </p:spPr>
        <p:txBody>
          <a:bodyPr>
            <a:normAutofit/>
          </a:bodyPr>
          <a:lstStyle/>
          <a:p>
            <a:pPr algn="ctr"/>
            <a:r>
              <a:rPr lang="en-US" sz="2800" dirty="0"/>
              <a:t>1 Samuel 18:28-20, 19:1-10, Mark 3:1-7</a:t>
            </a:r>
          </a:p>
        </p:txBody>
      </p:sp>
    </p:spTree>
    <p:extLst>
      <p:ext uri="{BB962C8B-B14F-4D97-AF65-F5344CB8AC3E}">
        <p14:creationId xmlns:p14="http://schemas.microsoft.com/office/powerpoint/2010/main" val="3698404529"/>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0E4835-2CCD-C64C-A165-85E211739C5C}"/>
              </a:ext>
            </a:extLst>
          </p:cNvPr>
          <p:cNvPicPr>
            <a:picLocks noChangeAspect="1"/>
          </p:cNvPicPr>
          <p:nvPr/>
        </p:nvPicPr>
        <p:blipFill>
          <a:blip r:embed="rId3"/>
          <a:stretch>
            <a:fillRect/>
          </a:stretch>
        </p:blipFill>
        <p:spPr>
          <a:xfrm>
            <a:off x="0" y="0"/>
            <a:ext cx="9144000" cy="5715000"/>
          </a:xfrm>
          <a:prstGeom prst="rect">
            <a:avLst/>
          </a:prstGeom>
        </p:spPr>
      </p:pic>
      <p:sp>
        <p:nvSpPr>
          <p:cNvPr id="2" name="Title 1">
            <a:extLst>
              <a:ext uri="{FF2B5EF4-FFF2-40B4-BE49-F238E27FC236}">
                <a16:creationId xmlns:a16="http://schemas.microsoft.com/office/drawing/2014/main" id="{1AD80C8C-B8A6-DA4D-AACF-286221D561B9}"/>
              </a:ext>
            </a:extLst>
          </p:cNvPr>
          <p:cNvSpPr>
            <a:spLocks noGrp="1"/>
          </p:cNvSpPr>
          <p:nvPr>
            <p:ph type="title"/>
          </p:nvPr>
        </p:nvSpPr>
        <p:spPr>
          <a:xfrm>
            <a:off x="628650" y="1053548"/>
            <a:ext cx="7886700" cy="2663687"/>
          </a:xfrm>
        </p:spPr>
        <p:txBody>
          <a:bodyPr>
            <a:normAutofit/>
          </a:bodyPr>
          <a:lstStyle/>
          <a:p>
            <a:pPr algn="ctr"/>
            <a:r>
              <a:rPr lang="en-US" sz="4800" dirty="0">
                <a:solidFill>
                  <a:srgbClr val="7030A0"/>
                </a:solidFill>
              </a:rPr>
              <a:t>Practice Contentment:</a:t>
            </a:r>
            <a:br>
              <a:rPr lang="en-US" sz="4400" dirty="0"/>
            </a:br>
            <a:r>
              <a:rPr lang="en-US" sz="4400" dirty="0">
                <a:solidFill>
                  <a:srgbClr val="0070C0"/>
                </a:solidFill>
                <a:latin typeface="+mn-lt"/>
              </a:rPr>
              <a:t>It will help us regroup and focus on the true priorities.</a:t>
            </a:r>
          </a:p>
        </p:txBody>
      </p:sp>
      <p:sp>
        <p:nvSpPr>
          <p:cNvPr id="3" name="Content Placeholder 2">
            <a:extLst>
              <a:ext uri="{FF2B5EF4-FFF2-40B4-BE49-F238E27FC236}">
                <a16:creationId xmlns:a16="http://schemas.microsoft.com/office/drawing/2014/main" id="{7A616C1F-5552-BC46-AF84-FA6E3B78A1E7}"/>
              </a:ext>
            </a:extLst>
          </p:cNvPr>
          <p:cNvSpPr>
            <a:spLocks noGrp="1"/>
          </p:cNvSpPr>
          <p:nvPr>
            <p:ph idx="1"/>
          </p:nvPr>
        </p:nvSpPr>
        <p:spPr>
          <a:xfrm>
            <a:off x="628650" y="3717235"/>
            <a:ext cx="7886700" cy="1430234"/>
          </a:xfrm>
        </p:spPr>
        <p:txBody>
          <a:bodyPr>
            <a:normAutofit/>
          </a:bodyPr>
          <a:lstStyle/>
          <a:p>
            <a:pPr algn="ctr"/>
            <a:r>
              <a:rPr lang="en-US" sz="2800" dirty="0"/>
              <a:t>1 Samuel 19:18-19 and 22:1, 1 Timothy 6:1-6, </a:t>
            </a:r>
          </a:p>
        </p:txBody>
      </p:sp>
    </p:spTree>
    <p:extLst>
      <p:ext uri="{BB962C8B-B14F-4D97-AF65-F5344CB8AC3E}">
        <p14:creationId xmlns:p14="http://schemas.microsoft.com/office/powerpoint/2010/main" val="1716415211"/>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14CEC8-71A7-9F46-83CC-499CEC281FDF}"/>
              </a:ext>
            </a:extLst>
          </p:cNvPr>
          <p:cNvPicPr>
            <a:picLocks noChangeAspect="1"/>
          </p:cNvPicPr>
          <p:nvPr/>
        </p:nvPicPr>
        <p:blipFill>
          <a:blip r:embed="rId3"/>
          <a:stretch>
            <a:fillRect/>
          </a:stretch>
        </p:blipFill>
        <p:spPr>
          <a:xfrm>
            <a:off x="0" y="0"/>
            <a:ext cx="9144000" cy="5715000"/>
          </a:xfrm>
          <a:prstGeom prst="rect">
            <a:avLst/>
          </a:prstGeom>
        </p:spPr>
      </p:pic>
      <p:sp>
        <p:nvSpPr>
          <p:cNvPr id="2" name="Title 1">
            <a:extLst>
              <a:ext uri="{FF2B5EF4-FFF2-40B4-BE49-F238E27FC236}">
                <a16:creationId xmlns:a16="http://schemas.microsoft.com/office/drawing/2014/main" id="{1AD80C8C-B8A6-DA4D-AACF-286221D561B9}"/>
              </a:ext>
            </a:extLst>
          </p:cNvPr>
          <p:cNvSpPr>
            <a:spLocks noGrp="1"/>
          </p:cNvSpPr>
          <p:nvPr>
            <p:ph type="title"/>
          </p:nvPr>
        </p:nvSpPr>
        <p:spPr>
          <a:xfrm>
            <a:off x="628650" y="1053548"/>
            <a:ext cx="7886700" cy="2663687"/>
          </a:xfrm>
        </p:spPr>
        <p:txBody>
          <a:bodyPr>
            <a:normAutofit/>
          </a:bodyPr>
          <a:lstStyle/>
          <a:p>
            <a:pPr algn="ctr"/>
            <a:r>
              <a:rPr lang="en-US" sz="4800" dirty="0">
                <a:solidFill>
                  <a:srgbClr val="7030A0"/>
                </a:solidFill>
              </a:rPr>
              <a:t>Beware Desperate Decisions:</a:t>
            </a:r>
            <a:br>
              <a:rPr lang="en-US" sz="4400" dirty="0"/>
            </a:br>
            <a:r>
              <a:rPr lang="en-US" sz="4400" dirty="0">
                <a:solidFill>
                  <a:srgbClr val="0070C0"/>
                </a:solidFill>
                <a:latin typeface="+mn-lt"/>
              </a:rPr>
              <a:t>Lies and other sins will only amplify the problems later.</a:t>
            </a:r>
          </a:p>
        </p:txBody>
      </p:sp>
      <p:sp>
        <p:nvSpPr>
          <p:cNvPr id="3" name="Content Placeholder 2">
            <a:extLst>
              <a:ext uri="{FF2B5EF4-FFF2-40B4-BE49-F238E27FC236}">
                <a16:creationId xmlns:a16="http://schemas.microsoft.com/office/drawing/2014/main" id="{7A616C1F-5552-BC46-AF84-FA6E3B78A1E7}"/>
              </a:ext>
            </a:extLst>
          </p:cNvPr>
          <p:cNvSpPr>
            <a:spLocks noGrp="1"/>
          </p:cNvSpPr>
          <p:nvPr>
            <p:ph idx="1"/>
          </p:nvPr>
        </p:nvSpPr>
        <p:spPr>
          <a:xfrm>
            <a:off x="628650" y="3717235"/>
            <a:ext cx="7886700" cy="1430234"/>
          </a:xfrm>
        </p:spPr>
        <p:txBody>
          <a:bodyPr>
            <a:normAutofit/>
          </a:bodyPr>
          <a:lstStyle/>
          <a:p>
            <a:pPr algn="ctr"/>
            <a:r>
              <a:rPr lang="en-US" sz="2800" dirty="0"/>
              <a:t>1 Samuel 21:2, 9-11 and 1 Samuel 22:9-19</a:t>
            </a:r>
          </a:p>
        </p:txBody>
      </p:sp>
    </p:spTree>
    <p:extLst>
      <p:ext uri="{BB962C8B-B14F-4D97-AF65-F5344CB8AC3E}">
        <p14:creationId xmlns:p14="http://schemas.microsoft.com/office/powerpoint/2010/main" val="1360024116"/>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80C8C-B8A6-DA4D-AACF-286221D561B9}"/>
              </a:ext>
            </a:extLst>
          </p:cNvPr>
          <p:cNvSpPr>
            <a:spLocks noGrp="1"/>
          </p:cNvSpPr>
          <p:nvPr>
            <p:ph type="title"/>
          </p:nvPr>
        </p:nvSpPr>
        <p:spPr>
          <a:xfrm>
            <a:off x="628650" y="1053548"/>
            <a:ext cx="7886700" cy="2663687"/>
          </a:xfrm>
        </p:spPr>
        <p:txBody>
          <a:bodyPr>
            <a:normAutofit/>
          </a:bodyPr>
          <a:lstStyle/>
          <a:p>
            <a:pPr algn="ctr"/>
            <a:r>
              <a:rPr lang="en-US" sz="4800" dirty="0">
                <a:solidFill>
                  <a:srgbClr val="7030A0"/>
                </a:solidFill>
              </a:rPr>
              <a:t>Encourage Others:</a:t>
            </a:r>
            <a:br>
              <a:rPr lang="en-US" sz="4400" dirty="0"/>
            </a:br>
            <a:r>
              <a:rPr lang="en-US" sz="4400" dirty="0">
                <a:solidFill>
                  <a:srgbClr val="0070C0"/>
                </a:solidFill>
                <a:latin typeface="+mn-lt"/>
              </a:rPr>
              <a:t>Intangible help can make a surprising difference.</a:t>
            </a:r>
          </a:p>
        </p:txBody>
      </p:sp>
      <p:sp>
        <p:nvSpPr>
          <p:cNvPr id="3" name="Content Placeholder 2">
            <a:extLst>
              <a:ext uri="{FF2B5EF4-FFF2-40B4-BE49-F238E27FC236}">
                <a16:creationId xmlns:a16="http://schemas.microsoft.com/office/drawing/2014/main" id="{7A616C1F-5552-BC46-AF84-FA6E3B78A1E7}"/>
              </a:ext>
            </a:extLst>
          </p:cNvPr>
          <p:cNvSpPr>
            <a:spLocks noGrp="1"/>
          </p:cNvSpPr>
          <p:nvPr>
            <p:ph idx="1"/>
          </p:nvPr>
        </p:nvSpPr>
        <p:spPr>
          <a:xfrm>
            <a:off x="628650" y="3717235"/>
            <a:ext cx="7886700" cy="1430234"/>
          </a:xfrm>
        </p:spPr>
        <p:txBody>
          <a:bodyPr>
            <a:normAutofit/>
          </a:bodyPr>
          <a:lstStyle/>
          <a:p>
            <a:pPr algn="ctr"/>
            <a:r>
              <a:rPr lang="en-US" sz="2800" dirty="0"/>
              <a:t>1 Samuel 19:5, 20:3, 42, 23:17</a:t>
            </a:r>
          </a:p>
        </p:txBody>
      </p:sp>
    </p:spTree>
    <p:extLst>
      <p:ext uri="{BB962C8B-B14F-4D97-AF65-F5344CB8AC3E}">
        <p14:creationId xmlns:p14="http://schemas.microsoft.com/office/powerpoint/2010/main" val="4069695591"/>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E724D2-FF46-954C-A897-9996D56550FB}"/>
              </a:ext>
            </a:extLst>
          </p:cNvPr>
          <p:cNvPicPr>
            <a:picLocks noChangeAspect="1"/>
          </p:cNvPicPr>
          <p:nvPr/>
        </p:nvPicPr>
        <p:blipFill>
          <a:blip r:embed="rId3"/>
          <a:stretch>
            <a:fillRect/>
          </a:stretch>
        </p:blipFill>
        <p:spPr>
          <a:xfrm>
            <a:off x="0" y="0"/>
            <a:ext cx="9144000" cy="5715000"/>
          </a:xfrm>
          <a:prstGeom prst="rect">
            <a:avLst/>
          </a:prstGeom>
        </p:spPr>
      </p:pic>
      <p:sp>
        <p:nvSpPr>
          <p:cNvPr id="2" name="Title 1">
            <a:extLst>
              <a:ext uri="{FF2B5EF4-FFF2-40B4-BE49-F238E27FC236}">
                <a16:creationId xmlns:a16="http://schemas.microsoft.com/office/drawing/2014/main" id="{1AD80C8C-B8A6-DA4D-AACF-286221D561B9}"/>
              </a:ext>
            </a:extLst>
          </p:cNvPr>
          <p:cNvSpPr>
            <a:spLocks noGrp="1"/>
          </p:cNvSpPr>
          <p:nvPr>
            <p:ph type="title"/>
          </p:nvPr>
        </p:nvSpPr>
        <p:spPr>
          <a:xfrm>
            <a:off x="628650" y="1053548"/>
            <a:ext cx="7886700" cy="2663687"/>
          </a:xfrm>
        </p:spPr>
        <p:txBody>
          <a:bodyPr>
            <a:normAutofit/>
          </a:bodyPr>
          <a:lstStyle/>
          <a:p>
            <a:pPr algn="ctr"/>
            <a:r>
              <a:rPr lang="en-US" sz="4800" dirty="0">
                <a:solidFill>
                  <a:srgbClr val="7030A0"/>
                </a:solidFill>
              </a:rPr>
              <a:t>Blend Courage &amp; Compassion:</a:t>
            </a:r>
            <a:br>
              <a:rPr lang="en-US" sz="4400" dirty="0"/>
            </a:br>
            <a:r>
              <a:rPr lang="en-US" sz="4400" dirty="0">
                <a:solidFill>
                  <a:srgbClr val="0070C0"/>
                </a:solidFill>
                <a:latin typeface="+mn-lt"/>
              </a:rPr>
              <a:t>Even on the run, God calls us to help the weak.</a:t>
            </a:r>
          </a:p>
        </p:txBody>
      </p:sp>
      <p:sp>
        <p:nvSpPr>
          <p:cNvPr id="3" name="Content Placeholder 2">
            <a:extLst>
              <a:ext uri="{FF2B5EF4-FFF2-40B4-BE49-F238E27FC236}">
                <a16:creationId xmlns:a16="http://schemas.microsoft.com/office/drawing/2014/main" id="{7A616C1F-5552-BC46-AF84-FA6E3B78A1E7}"/>
              </a:ext>
            </a:extLst>
          </p:cNvPr>
          <p:cNvSpPr>
            <a:spLocks noGrp="1"/>
          </p:cNvSpPr>
          <p:nvPr>
            <p:ph idx="1"/>
          </p:nvPr>
        </p:nvSpPr>
        <p:spPr>
          <a:xfrm>
            <a:off x="628650" y="3717235"/>
            <a:ext cx="7886700" cy="1430234"/>
          </a:xfrm>
        </p:spPr>
        <p:txBody>
          <a:bodyPr>
            <a:normAutofit/>
          </a:bodyPr>
          <a:lstStyle/>
          <a:p>
            <a:pPr algn="ctr"/>
            <a:r>
              <a:rPr lang="en-US" sz="2800" dirty="0"/>
              <a:t>1 Samuel 23:1-5, 9-14, Acts 20:32-36 </a:t>
            </a:r>
          </a:p>
        </p:txBody>
      </p:sp>
    </p:spTree>
    <p:extLst>
      <p:ext uri="{BB962C8B-B14F-4D97-AF65-F5344CB8AC3E}">
        <p14:creationId xmlns:p14="http://schemas.microsoft.com/office/powerpoint/2010/main" val="3983765736"/>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0E4835-2CCD-C64C-A165-85E211739C5C}"/>
              </a:ext>
            </a:extLst>
          </p:cNvPr>
          <p:cNvPicPr>
            <a:picLocks noChangeAspect="1"/>
          </p:cNvPicPr>
          <p:nvPr/>
        </p:nvPicPr>
        <p:blipFill>
          <a:blip r:embed="rId3"/>
          <a:stretch>
            <a:fillRect/>
          </a:stretch>
        </p:blipFill>
        <p:spPr>
          <a:xfrm>
            <a:off x="0" y="0"/>
            <a:ext cx="9144000" cy="5715000"/>
          </a:xfrm>
          <a:prstGeom prst="rect">
            <a:avLst/>
          </a:prstGeom>
        </p:spPr>
      </p:pic>
      <p:sp>
        <p:nvSpPr>
          <p:cNvPr id="2" name="Title 1">
            <a:extLst>
              <a:ext uri="{FF2B5EF4-FFF2-40B4-BE49-F238E27FC236}">
                <a16:creationId xmlns:a16="http://schemas.microsoft.com/office/drawing/2014/main" id="{1AD80C8C-B8A6-DA4D-AACF-286221D561B9}"/>
              </a:ext>
            </a:extLst>
          </p:cNvPr>
          <p:cNvSpPr>
            <a:spLocks noGrp="1"/>
          </p:cNvSpPr>
          <p:nvPr>
            <p:ph type="title"/>
          </p:nvPr>
        </p:nvSpPr>
        <p:spPr>
          <a:xfrm>
            <a:off x="628650" y="1053548"/>
            <a:ext cx="7886700" cy="2663687"/>
          </a:xfrm>
        </p:spPr>
        <p:txBody>
          <a:bodyPr>
            <a:normAutofit/>
          </a:bodyPr>
          <a:lstStyle/>
          <a:p>
            <a:pPr algn="ctr"/>
            <a:r>
              <a:rPr lang="en-US" sz="4800" dirty="0">
                <a:solidFill>
                  <a:srgbClr val="7030A0"/>
                </a:solidFill>
              </a:rPr>
              <a:t>Trust The True King:</a:t>
            </a:r>
            <a:br>
              <a:rPr lang="en-US" sz="4400" dirty="0"/>
            </a:br>
            <a:r>
              <a:rPr lang="en-US" sz="4400" dirty="0">
                <a:solidFill>
                  <a:srgbClr val="0070C0"/>
                </a:solidFill>
                <a:latin typeface="+mn-lt"/>
              </a:rPr>
              <a:t>God is still working behind</a:t>
            </a:r>
            <a:br>
              <a:rPr lang="en-US" sz="4400" dirty="0">
                <a:solidFill>
                  <a:srgbClr val="0070C0"/>
                </a:solidFill>
                <a:latin typeface="+mn-lt"/>
              </a:rPr>
            </a:br>
            <a:r>
              <a:rPr lang="en-US" sz="4400" dirty="0">
                <a:solidFill>
                  <a:srgbClr val="0070C0"/>
                </a:solidFill>
                <a:latin typeface="+mn-lt"/>
              </a:rPr>
              <a:t>the scenes.</a:t>
            </a:r>
          </a:p>
        </p:txBody>
      </p:sp>
      <p:sp>
        <p:nvSpPr>
          <p:cNvPr id="3" name="Content Placeholder 2">
            <a:extLst>
              <a:ext uri="{FF2B5EF4-FFF2-40B4-BE49-F238E27FC236}">
                <a16:creationId xmlns:a16="http://schemas.microsoft.com/office/drawing/2014/main" id="{7A616C1F-5552-BC46-AF84-FA6E3B78A1E7}"/>
              </a:ext>
            </a:extLst>
          </p:cNvPr>
          <p:cNvSpPr>
            <a:spLocks noGrp="1"/>
          </p:cNvSpPr>
          <p:nvPr>
            <p:ph idx="1"/>
          </p:nvPr>
        </p:nvSpPr>
        <p:spPr>
          <a:xfrm>
            <a:off x="628650" y="3717235"/>
            <a:ext cx="7886700" cy="1430234"/>
          </a:xfrm>
        </p:spPr>
        <p:txBody>
          <a:bodyPr>
            <a:normAutofit/>
          </a:bodyPr>
          <a:lstStyle/>
          <a:p>
            <a:pPr algn="ctr"/>
            <a:r>
              <a:rPr lang="en-US" sz="2800" dirty="0"/>
              <a:t>1 Samuel 18:27, 22:1-5, 23:5, Romans 5:1-5</a:t>
            </a:r>
          </a:p>
        </p:txBody>
      </p:sp>
    </p:spTree>
    <p:extLst>
      <p:ext uri="{BB962C8B-B14F-4D97-AF65-F5344CB8AC3E}">
        <p14:creationId xmlns:p14="http://schemas.microsoft.com/office/powerpoint/2010/main" val="4060577288"/>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1620</TotalTime>
  <Words>1942</Words>
  <Application>Microsoft Macintosh PowerPoint</Application>
  <PresentationFormat>On-screen Show (16:10)</PresentationFormat>
  <Paragraphs>192</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David On The Run</vt:lpstr>
      <vt:lpstr>PowerPoint Presentation</vt:lpstr>
      <vt:lpstr>By Anyone’s Definition,  David Is In Survival Mode.</vt:lpstr>
      <vt:lpstr>Embrace Flexibility: Accept that adapting will be a frequent feature in this season.</vt:lpstr>
      <vt:lpstr>Practice Contentment: It will help us regroup and focus on the true priorities.</vt:lpstr>
      <vt:lpstr>Beware Desperate Decisions: Lies and other sins will only amplify the problems later.</vt:lpstr>
      <vt:lpstr>Encourage Others: Intangible help can make a surprising difference.</vt:lpstr>
      <vt:lpstr>Blend Courage &amp; Compassion: Even on the run, God calls us to help the weak.</vt:lpstr>
      <vt:lpstr>Trust The True King: God is still working behind the scenes.</vt:lpstr>
      <vt:lpstr>David On The Run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David On The Run</dc:title>
  <dc:creator>Phillip Shumake</dc:creator>
  <cp:lastModifiedBy>Phillip Shumake</cp:lastModifiedBy>
  <cp:revision>91</cp:revision>
  <dcterms:created xsi:type="dcterms:W3CDTF">2022-01-14T14:16:09Z</dcterms:created>
  <dcterms:modified xsi:type="dcterms:W3CDTF">2022-01-15T17:16:22Z</dcterms:modified>
</cp:coreProperties>
</file>