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715000" type="screen16x10"/>
  <p:notesSz cx="6858000" cy="9144000"/>
  <p:embeddedFontLst>
    <p:embeddedFont>
      <p:font typeface="Merriweather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018" y="8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686104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6104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efb5f782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61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efb5f782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092b647ab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61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092b647ab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0efb5f782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61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0efb5f782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092b647aba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61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092b647aba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092b647aba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6104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092b647aba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827306"/>
            <a:ext cx="8520600" cy="228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149028"/>
            <a:ext cx="8520600" cy="8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29028"/>
            <a:ext cx="8520600" cy="218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502472"/>
            <a:ext cx="8520600" cy="144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3999900" cy="37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280528"/>
            <a:ext cx="3999900" cy="37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617333"/>
            <a:ext cx="2808000" cy="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544000"/>
            <a:ext cx="2808000" cy="353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500167"/>
            <a:ext cx="6367800" cy="454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39"/>
            <a:ext cx="4572000" cy="5715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370194"/>
            <a:ext cx="4045200" cy="164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114528"/>
            <a:ext cx="4045200" cy="13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804528"/>
            <a:ext cx="3837000" cy="410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700639"/>
            <a:ext cx="5998800" cy="67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827306"/>
            <a:ext cx="8520600" cy="228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</a:br>
            <a:r>
              <a:rPr lang="en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The Altar</a:t>
            </a:r>
            <a:endParaRPr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149028"/>
            <a:ext cx="8520600" cy="8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</a:rPr>
              <a:t>Leviticus 1, 16, 23</a:t>
            </a:r>
            <a:endParaRPr b="1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250639"/>
            <a:ext cx="85206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solidFill>
                  <a:srgbClr val="FF9900"/>
                </a:solidFill>
                <a:latin typeface="Merriweather"/>
                <a:ea typeface="Merriweather"/>
                <a:cs typeface="Merriweather"/>
                <a:sym typeface="Merriweather"/>
              </a:rPr>
              <a:t>Purpose of the Altar:</a:t>
            </a:r>
            <a:endParaRPr sz="4000" b="1">
              <a:solidFill>
                <a:srgbClr val="FF990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12889"/>
            <a:ext cx="8520600" cy="37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To honor God/bring about His presence because God…</a:t>
            </a:r>
            <a:endParaRPr sz="2400" b="1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6195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Clr>
                <a:srgbClr val="EFEFEF"/>
              </a:buClr>
              <a:buSzPts val="2100"/>
              <a:buFont typeface="Merriweather"/>
              <a:buAutoNum type="arabicPeriod"/>
            </a:pPr>
            <a:r>
              <a:rPr lang="en" sz="2100" b="1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Made/kept a promise</a:t>
            </a:r>
            <a:endParaRPr sz="2100" b="1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1" indent="-355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000"/>
              <a:buFont typeface="Merriweather"/>
              <a:buAutoNum type="alphaLcPeriod"/>
            </a:pPr>
            <a:r>
              <a:rPr lang="en" sz="17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Noah (Gen. 8:20), Abraham (Gen. 12:7-8; 13:18); Isaac (Gen. 26:25); Moses (Ex. 24:1-8); Gideon (Judg. 6:24); Manoah (Judg. 13:20)</a:t>
            </a:r>
            <a:endParaRPr sz="20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619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100"/>
              <a:buFont typeface="Merriweather"/>
              <a:buAutoNum type="arabicPeriod"/>
            </a:pPr>
            <a:r>
              <a:rPr lang="en" sz="2100" b="1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Brought about deliverance</a:t>
            </a:r>
            <a:endParaRPr sz="2100" b="1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1" indent="-355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000"/>
              <a:buFont typeface="Merriweather"/>
              <a:buAutoNum type="alphaLcPeriod"/>
            </a:pPr>
            <a:r>
              <a:rPr lang="en" sz="17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Jacob (Gen. 33:20; 35:1-7); Moses (Ex. 17:15); Joshua (Josh. 8:30); also see monuments built in these situations</a:t>
            </a:r>
            <a:endParaRPr sz="20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619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100"/>
              <a:buFont typeface="Merriweather"/>
              <a:buAutoNum type="arabicPeriod"/>
            </a:pPr>
            <a:r>
              <a:rPr lang="en" sz="2100" b="1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Provided atonement for sin</a:t>
            </a:r>
            <a:endParaRPr sz="2100" b="1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1" indent="-355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000"/>
              <a:buFont typeface="Merriweather"/>
              <a:buAutoNum type="alphaLcPeriod"/>
            </a:pPr>
            <a:r>
              <a:rPr lang="en" sz="17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Saul (1 Sam. 14:35); David (2 Sam. 24:25); Moses (Ex. 27:1-8); Solomon (1 Kings 6:20-21; 7:48; 9:25)</a:t>
            </a:r>
            <a:endParaRPr sz="20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128722"/>
            <a:ext cx="85206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solidFill>
                  <a:srgbClr val="FF9900"/>
                </a:solidFill>
                <a:latin typeface="Merriweather"/>
                <a:ea typeface="Merriweather"/>
                <a:cs typeface="Merriweather"/>
                <a:sym typeface="Merriweather"/>
              </a:rPr>
              <a:t>Burnt Offering</a:t>
            </a:r>
            <a:endParaRPr sz="4000" b="1">
              <a:solidFill>
                <a:srgbClr val="FF990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959500"/>
            <a:ext cx="8520600" cy="466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Leviticus 1</a:t>
            </a:r>
            <a:endParaRPr sz="2400" b="1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619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100"/>
              <a:buFont typeface="Merriweather"/>
              <a:buChar char="●"/>
            </a:pPr>
            <a:r>
              <a:rPr lang="en" sz="21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Offeror:</a:t>
            </a:r>
            <a:endParaRPr sz="21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1" indent="-3429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Merriweather"/>
              <a:buChar char="○"/>
            </a:pPr>
            <a:r>
              <a:rPr lang="en" sz="18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All children of Israel</a:t>
            </a:r>
            <a:endParaRPr sz="18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1" indent="-3429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Merriweather"/>
              <a:buChar char="○"/>
            </a:pPr>
            <a:r>
              <a:rPr lang="en" sz="18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Freely give of his own possession</a:t>
            </a:r>
            <a:endParaRPr sz="18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1" indent="-3429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Merriweather"/>
              <a:buChar char="○"/>
            </a:pPr>
            <a:r>
              <a:rPr lang="en" sz="18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Hold the head of the sacrifice and kill it</a:t>
            </a:r>
            <a:endParaRPr sz="18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619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100"/>
              <a:buFont typeface="Merriweather"/>
              <a:buChar char="●"/>
            </a:pPr>
            <a:r>
              <a:rPr lang="en" sz="21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Sacrifice</a:t>
            </a:r>
            <a:endParaRPr sz="21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1" indent="-3429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Merriweather"/>
              <a:buChar char="○"/>
            </a:pPr>
            <a:r>
              <a:rPr lang="en" sz="18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Livestock, flock, or bird</a:t>
            </a:r>
            <a:endParaRPr sz="18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1" indent="-3429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Merriweather"/>
              <a:buChar char="○"/>
            </a:pPr>
            <a:r>
              <a:rPr lang="en" sz="18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Male, without blemish</a:t>
            </a:r>
            <a:endParaRPr sz="18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619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100"/>
              <a:buFont typeface="Merriweather"/>
              <a:buChar char="●"/>
            </a:pPr>
            <a:r>
              <a:rPr lang="en" sz="21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Priest:</a:t>
            </a:r>
            <a:endParaRPr sz="21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1" indent="-3429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Merriweather"/>
              <a:buChar char="○"/>
            </a:pPr>
            <a:r>
              <a:rPr lang="en" sz="18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Blood sprinkled on the altar</a:t>
            </a:r>
            <a:endParaRPr sz="18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1" indent="-3429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Merriweather"/>
              <a:buChar char="○"/>
            </a:pPr>
            <a:r>
              <a:rPr lang="en" sz="18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Animal burnt on the altar</a:t>
            </a:r>
            <a:endParaRPr sz="21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619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100"/>
              <a:buFont typeface="Merriweather"/>
              <a:buChar char="●"/>
            </a:pPr>
            <a:r>
              <a:rPr lang="en" sz="21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Altar:</a:t>
            </a:r>
            <a:endParaRPr sz="21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1" indent="-3429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Merriweather"/>
              <a:buChar char="○"/>
            </a:pPr>
            <a:r>
              <a:rPr lang="en" sz="18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Bronze Altar (Ex. 27)</a:t>
            </a:r>
            <a:endParaRPr sz="18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68" name="Google Shape;68;p15"/>
          <p:cNvSpPr/>
          <p:nvPr/>
        </p:nvSpPr>
        <p:spPr>
          <a:xfrm>
            <a:off x="4887450" y="2857500"/>
            <a:ext cx="4089000" cy="27051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“[the burnt offering] will be accepted on his behalf to </a:t>
            </a:r>
            <a:r>
              <a:rPr lang="en" sz="1900" b="1" u="sng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make atonement for him</a:t>
            </a:r>
            <a:r>
              <a:rPr lang="en" sz="1900" b="1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” (v.4)</a:t>
            </a:r>
            <a:endParaRPr sz="1900" b="1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 b="1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“It </a:t>
            </a:r>
            <a:r>
              <a:rPr lang="en" sz="1900" b="1" i="1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is</a:t>
            </a:r>
            <a:r>
              <a:rPr lang="en" sz="1900" b="1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 a burnt sacrifice, an offering made by fire, a </a:t>
            </a:r>
            <a:r>
              <a:rPr lang="en" sz="1900" b="1" u="sng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sweet aroma to the Lord</a:t>
            </a:r>
            <a:r>
              <a:rPr lang="en" sz="1900" b="1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.” (v. 9, 13, 17)</a:t>
            </a:r>
            <a:endParaRPr sz="1900" b="1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128722"/>
            <a:ext cx="85206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solidFill>
                  <a:srgbClr val="FF9900"/>
                </a:solidFill>
                <a:latin typeface="Merriweather"/>
                <a:ea typeface="Merriweather"/>
                <a:cs typeface="Merriweather"/>
                <a:sym typeface="Merriweather"/>
              </a:rPr>
              <a:t>Day of Atonement</a:t>
            </a:r>
            <a:endParaRPr sz="4000" b="1">
              <a:solidFill>
                <a:srgbClr val="FF990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959500"/>
            <a:ext cx="8520600" cy="37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Leviticus 16; 23:26-32</a:t>
            </a:r>
            <a:endParaRPr sz="2400" b="1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619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100"/>
              <a:buFont typeface="Merriweather"/>
              <a:buChar char="●"/>
            </a:pPr>
            <a:r>
              <a:rPr lang="en" sz="21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Follows the “profane fire” of Nadab and Abihu (Lev. 10)</a:t>
            </a:r>
            <a:endParaRPr sz="21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619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100"/>
              <a:buFont typeface="Merriweather"/>
              <a:buChar char="●"/>
            </a:pPr>
            <a:r>
              <a:rPr lang="en" sz="21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The priest was to…</a:t>
            </a:r>
            <a:endParaRPr sz="21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1" indent="-3429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Merriweather"/>
              <a:buChar char="○"/>
            </a:pPr>
            <a:r>
              <a:rPr lang="en" sz="18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Offer a bull as a sin offering for himself/household</a:t>
            </a:r>
            <a:endParaRPr sz="18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1" indent="-3429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Merriweather"/>
              <a:buChar char="○"/>
            </a:pPr>
            <a:r>
              <a:rPr lang="en" sz="18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Offer two goats as a sin offering for the people (one as a sacrifice and one as a scapegoat)</a:t>
            </a:r>
            <a:endParaRPr sz="18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1" indent="-3429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Merriweather"/>
              <a:buChar char="○"/>
            </a:pPr>
            <a:r>
              <a:rPr lang="en" sz="18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Offer a ram as burnt offering</a:t>
            </a:r>
            <a:endParaRPr sz="18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619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100"/>
              <a:buFont typeface="Merriweather"/>
              <a:buChar char="●"/>
            </a:pPr>
            <a:r>
              <a:rPr lang="en" sz="21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Done once a year (10th day of 7th month)</a:t>
            </a:r>
            <a:endParaRPr sz="21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1" indent="-3429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Merriweather"/>
              <a:buChar char="○"/>
            </a:pPr>
            <a:r>
              <a:rPr lang="en" sz="18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A holy assembly; a humbling experience; no work done on this day</a:t>
            </a:r>
            <a:endParaRPr sz="18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619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100"/>
              <a:buFont typeface="Merriweather"/>
              <a:buChar char="●"/>
            </a:pPr>
            <a:r>
              <a:rPr lang="en" sz="21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For the purpose of atoning…</a:t>
            </a:r>
            <a:endParaRPr sz="21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1" indent="-3429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Merriweather"/>
              <a:buChar char="○"/>
            </a:pPr>
            <a:r>
              <a:rPr lang="en" sz="18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Uncleanness</a:t>
            </a:r>
            <a:endParaRPr sz="18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1" indent="-3429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Merriweather"/>
              <a:buChar char="○"/>
            </a:pPr>
            <a:r>
              <a:rPr lang="en" sz="18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Rebellion </a:t>
            </a:r>
            <a:endParaRPr sz="18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1" indent="-3429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Merriweather"/>
              <a:buChar char="○"/>
            </a:pPr>
            <a:r>
              <a:rPr lang="en" sz="18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All sins</a:t>
            </a:r>
            <a:endParaRPr sz="18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137150" y="250639"/>
            <a:ext cx="89292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solidFill>
                  <a:srgbClr val="FF9900"/>
                </a:solidFill>
                <a:latin typeface="Merriweather"/>
                <a:ea typeface="Merriweather"/>
                <a:cs typeface="Merriweather"/>
                <a:sym typeface="Merriweather"/>
              </a:rPr>
              <a:t>Jesus and the Altar (Heb. 7:20-28)</a:t>
            </a:r>
            <a:endParaRPr sz="4000" b="1">
              <a:solidFill>
                <a:srgbClr val="FF990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137150" y="1067175"/>
            <a:ext cx="4434900" cy="37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OT Sacrifices</a:t>
            </a:r>
            <a:endParaRPr sz="2400" u="sng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Sacrifice:</a:t>
            </a:r>
            <a:endParaRPr sz="21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429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Merriweather"/>
              <a:buChar char="●"/>
            </a:pPr>
            <a:r>
              <a:rPr lang="en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Male, without blemish, valuable</a:t>
            </a:r>
            <a:endParaRPr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Priest:</a:t>
            </a:r>
            <a:endParaRPr sz="21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429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Merriweather"/>
              <a:buChar char="●"/>
            </a:pPr>
            <a:r>
              <a:rPr lang="en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Needed first a sacrifice for himself; needed holy garments</a:t>
            </a:r>
            <a:endParaRPr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Altar:</a:t>
            </a:r>
            <a:endParaRPr sz="21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429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Merriweather"/>
              <a:buChar char="●"/>
            </a:pPr>
            <a:r>
              <a:rPr lang="en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Made/kept promises</a:t>
            </a:r>
            <a:endParaRPr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429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Merriweather"/>
              <a:buChar char="●"/>
            </a:pPr>
            <a:r>
              <a:rPr lang="en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Deliverance</a:t>
            </a:r>
            <a:endParaRPr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429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Merriweather"/>
              <a:buChar char="●"/>
            </a:pPr>
            <a:r>
              <a:rPr lang="en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Atonement</a:t>
            </a:r>
            <a:endParaRPr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Frequency:</a:t>
            </a:r>
            <a:endParaRPr sz="21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429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Merriweather"/>
              <a:buChar char="●"/>
            </a:pPr>
            <a:r>
              <a:rPr lang="en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Daily/yearly</a:t>
            </a:r>
            <a:endParaRPr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4572000" y="1067175"/>
            <a:ext cx="4434900" cy="37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Jesus</a:t>
            </a:r>
            <a:endParaRPr sz="2400" u="sng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Sacrifice:</a:t>
            </a:r>
            <a:endParaRPr sz="21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429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Merriweather"/>
              <a:buChar char="●"/>
            </a:pPr>
            <a:r>
              <a:rPr lang="en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“Holy, undefiled, separate from sinners”</a:t>
            </a:r>
            <a:endParaRPr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Priest:</a:t>
            </a:r>
            <a:endParaRPr sz="21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429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Merriweather"/>
              <a:buChar char="●"/>
            </a:pPr>
            <a:r>
              <a:rPr lang="en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“Does not need…to offer sacrifices…for himself”</a:t>
            </a:r>
            <a:endParaRPr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Altar:</a:t>
            </a:r>
            <a:endParaRPr sz="21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429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Merriweather"/>
              <a:buChar char="●"/>
            </a:pPr>
            <a:r>
              <a:rPr lang="en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“Word of oath”</a:t>
            </a:r>
            <a:endParaRPr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429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Merriweather"/>
              <a:buChar char="●"/>
            </a:pPr>
            <a:r>
              <a:rPr lang="en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Deliverer from sin</a:t>
            </a:r>
            <a:endParaRPr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429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Merriweather"/>
              <a:buChar char="●"/>
            </a:pPr>
            <a:r>
              <a:rPr lang="en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True atonement</a:t>
            </a:r>
            <a:endParaRPr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Frequency:</a:t>
            </a:r>
            <a:endParaRPr sz="2100"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429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Merriweather"/>
              <a:buChar char="●"/>
            </a:pPr>
            <a:r>
              <a:rPr lang="en">
                <a:solidFill>
                  <a:srgbClr val="EFEFEF"/>
                </a:solidFill>
                <a:latin typeface="Merriweather"/>
                <a:ea typeface="Merriweather"/>
                <a:cs typeface="Merriweather"/>
                <a:sym typeface="Merriweather"/>
              </a:rPr>
              <a:t>“Once and for all…”</a:t>
            </a:r>
            <a:endParaRPr>
              <a:solidFill>
                <a:srgbClr val="EFEFE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ctrTitle"/>
          </p:nvPr>
        </p:nvSpPr>
        <p:spPr>
          <a:xfrm>
            <a:off x="311708" y="827306"/>
            <a:ext cx="8520600" cy="228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</a:br>
            <a:r>
              <a:rPr lang="en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Jesus and the Altar</a:t>
            </a:r>
            <a:endParaRPr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7" name="Google Shape;87;p18"/>
          <p:cNvSpPr txBox="1">
            <a:spLocks noGrp="1"/>
          </p:cNvSpPr>
          <p:nvPr>
            <p:ph type="subTitle" idx="1"/>
          </p:nvPr>
        </p:nvSpPr>
        <p:spPr>
          <a:xfrm>
            <a:off x="311700" y="3149028"/>
            <a:ext cx="8520600" cy="8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</a:rPr>
              <a:t>Leviticus 1, 16, 23</a:t>
            </a:r>
            <a:endParaRPr b="1">
              <a:solidFill>
                <a:schemeClr val="accent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</a:rPr>
              <a:t>Hebrews 7, 9, 10</a:t>
            </a:r>
            <a:endParaRPr b="1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447</Words>
  <Application>Microsoft Office PowerPoint</Application>
  <PresentationFormat>On-screen Show (16:10)</PresentationFormat>
  <Paragraphs>66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Merriweather</vt:lpstr>
      <vt:lpstr>Simple Light</vt:lpstr>
      <vt:lpstr> The Altar</vt:lpstr>
      <vt:lpstr>Purpose of the Altar:</vt:lpstr>
      <vt:lpstr>Burnt Offering</vt:lpstr>
      <vt:lpstr>Day of Atonement</vt:lpstr>
      <vt:lpstr>Jesus and the Altar (Heb. 7:20-28)</vt:lpstr>
      <vt:lpstr> Jesus and the Altar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The Altar</dc:title>
  <cp:lastModifiedBy>Beutjer, Brad</cp:lastModifiedBy>
  <cp:revision>1</cp:revision>
  <dcterms:modified xsi:type="dcterms:W3CDTF">2022-01-22T22:21:04Z</dcterms:modified>
</cp:coreProperties>
</file>