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81" r:id="rId3"/>
    <p:sldId id="328" r:id="rId4"/>
    <p:sldId id="260" r:id="rId5"/>
    <p:sldId id="327" r:id="rId6"/>
    <p:sldId id="329" r:id="rId7"/>
    <p:sldId id="336" r:id="rId8"/>
    <p:sldId id="337" r:id="rId9"/>
    <p:sldId id="338" r:id="rId10"/>
    <p:sldId id="326" r:id="rId11"/>
    <p:sldId id="339" r:id="rId12"/>
    <p:sldId id="340" r:id="rId13"/>
    <p:sldId id="330" r:id="rId14"/>
    <p:sldId id="341" r:id="rId15"/>
    <p:sldId id="342" r:id="rId16"/>
    <p:sldId id="343" r:id="rId17"/>
    <p:sldId id="344" r:id="rId18"/>
    <p:sldId id="345" r:id="rId19"/>
    <p:sldId id="331" r:id="rId20"/>
    <p:sldId id="332" r:id="rId21"/>
    <p:sldId id="346" r:id="rId22"/>
    <p:sldId id="333" r:id="rId23"/>
    <p:sldId id="347" r:id="rId24"/>
    <p:sldId id="348" r:id="rId25"/>
    <p:sldId id="349" r:id="rId26"/>
    <p:sldId id="350" r:id="rId27"/>
    <p:sldId id="334" r:id="rId28"/>
    <p:sldId id="351" r:id="rId29"/>
    <p:sldId id="352" r:id="rId30"/>
    <p:sldId id="335" r:id="rId31"/>
    <p:sldId id="353" r:id="rId32"/>
    <p:sldId id="354" r:id="rId33"/>
    <p:sldId id="355" r:id="rId3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58"/>
    <p:restoredTop sz="96240"/>
  </p:normalViewPr>
  <p:slideViewPr>
    <p:cSldViewPr snapToGrid="0" snapToObjects="1">
      <p:cViewPr varScale="1">
        <p:scale>
          <a:sx n="139" d="100"/>
          <a:sy n="139" d="100"/>
        </p:scale>
        <p:origin x="176"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7426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26672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2613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45735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BC7BBB-EFAA-4F4F-A723-97C03AED4CC5}" type="datetimeFigureOut">
              <a:rPr lang="en-US" smtClean="0"/>
              <a:t>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5362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BC7BBB-EFAA-4F4F-A723-97C03AED4CC5}" type="datetimeFigureOut">
              <a:rPr lang="en-US" smtClean="0"/>
              <a:t>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81152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BC7BBB-EFAA-4F4F-A723-97C03AED4CC5}" type="datetimeFigureOut">
              <a:rPr lang="en-US" smtClean="0"/>
              <a:t>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69428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BC7BBB-EFAA-4F4F-A723-97C03AED4CC5}" type="datetimeFigureOut">
              <a:rPr lang="en-US" smtClean="0"/>
              <a:t>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50957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C7BBB-EFAA-4F4F-A723-97C03AED4CC5}" type="datetimeFigureOut">
              <a:rPr lang="en-US" smtClean="0"/>
              <a:t>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2898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DBC7BBB-EFAA-4F4F-A723-97C03AED4CC5}" type="datetimeFigureOut">
              <a:rPr lang="en-US" smtClean="0"/>
              <a:t>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807614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DBC7BBB-EFAA-4F4F-A723-97C03AED4CC5}" type="datetimeFigureOut">
              <a:rPr lang="en-US" smtClean="0"/>
              <a:t>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206368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DBC7BBB-EFAA-4F4F-A723-97C03AED4CC5}" type="datetimeFigureOut">
              <a:rPr lang="en-US" smtClean="0"/>
              <a:t>1/5/22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265799F-07BA-0442-AF94-AAF7024FED6D}" type="slidenum">
              <a:rPr lang="en-US" smtClean="0"/>
              <a:t>‹#›</a:t>
            </a:fld>
            <a:endParaRPr lang="en-US"/>
          </a:p>
        </p:txBody>
      </p:sp>
    </p:spTree>
    <p:extLst>
      <p:ext uri="{BB962C8B-B14F-4D97-AF65-F5344CB8AC3E}">
        <p14:creationId xmlns:p14="http://schemas.microsoft.com/office/powerpoint/2010/main" val="3958389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628650" y="599594"/>
            <a:ext cx="7886700" cy="4515812"/>
          </a:xfrm>
        </p:spPr>
        <p:txBody>
          <a:bodyPr>
            <a:normAutofit/>
          </a:bodyPr>
          <a:lstStyle/>
          <a:p>
            <a:pPr algn="ctr"/>
            <a:r>
              <a:rPr lang="en-US" sz="4400" dirty="0">
                <a:solidFill>
                  <a:schemeClr val="bg1"/>
                </a:solidFill>
              </a:rPr>
              <a:t>When bad things occur in your life, what are some temptations to believe about God and His relationship with you?</a:t>
            </a:r>
          </a:p>
        </p:txBody>
      </p:sp>
    </p:spTree>
    <p:extLst>
      <p:ext uri="{BB962C8B-B14F-4D97-AF65-F5344CB8AC3E}">
        <p14:creationId xmlns:p14="http://schemas.microsoft.com/office/powerpoint/2010/main" val="293533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85000" lnSpcReduction="10000"/>
          </a:bodyPr>
          <a:lstStyle/>
          <a:p>
            <a:pPr marL="0" indent="0" algn="ctr">
              <a:buNone/>
            </a:pPr>
            <a:r>
              <a:rPr lang="en-US" sz="2400" dirty="0">
                <a:solidFill>
                  <a:schemeClr val="bg1"/>
                </a:solidFill>
              </a:rPr>
              <a:t>6 So when </a:t>
            </a:r>
            <a:r>
              <a:rPr lang="en-US" sz="2400" b="1" u="sng" dirty="0">
                <a:solidFill>
                  <a:schemeClr val="bg1"/>
                </a:solidFill>
              </a:rPr>
              <a:t>He heard that he was sick, He then stayed two days [longer] in the place where He was</a:t>
            </a:r>
            <a:r>
              <a:rPr lang="en-US" sz="2400" dirty="0">
                <a:solidFill>
                  <a:schemeClr val="bg1"/>
                </a:solidFill>
              </a:rPr>
              <a:t>. 7 Then after this He said to the disciples, "Let us go to Judea again." 8 The disciples said to Him, "Rabbi, the Jews were just now seeking to stone You, and are You going there again?" 9 Jesus answered, "Are there not twelve hours in the day? If anyone walks in the day, he does not stumble, because he sees the light of this world. 10 "But if anyone walks in the night, he stumbles, because the light is not in him." 11 This He said, and after that He said to them, "Our friend Lazarus has fallen asleep; but I go, so that I may awaken him out of sleep." 12 The disciples then said to Him, "Lord, if he has fallen asleep, he will recover." 13 Now Jesus had spoken of his death, but they thought that He was speaking of literal sleep. 14 So Jesus then said to them plainly, "Lazarus is dead, 15 and I am glad for your sakes that I was not there, so that you may believe; but let us go to him." 16 Therefore Thomas, who is called Didymus, said to [his] fellow disciples, "Let us also go, so that we may die with Him."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
        <p:nvSpPr>
          <p:cNvPr id="12" name="TextBox 11">
            <a:extLst>
              <a:ext uri="{FF2B5EF4-FFF2-40B4-BE49-F238E27FC236}">
                <a16:creationId xmlns:a16="http://schemas.microsoft.com/office/drawing/2014/main" id="{81924569-631B-CF4D-949B-950319FC9724}"/>
              </a:ext>
            </a:extLst>
          </p:cNvPr>
          <p:cNvSpPr txBox="1"/>
          <p:nvPr/>
        </p:nvSpPr>
        <p:spPr>
          <a:xfrm>
            <a:off x="130629" y="1496747"/>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If he waits two days there’s no denying that Lazarus was dead.</a:t>
            </a:r>
          </a:p>
        </p:txBody>
      </p:sp>
    </p:spTree>
    <p:extLst>
      <p:ext uri="{BB962C8B-B14F-4D97-AF65-F5344CB8AC3E}">
        <p14:creationId xmlns:p14="http://schemas.microsoft.com/office/powerpoint/2010/main" val="367123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85000" lnSpcReduction="10000"/>
          </a:bodyPr>
          <a:lstStyle/>
          <a:p>
            <a:pPr marL="0" indent="0" algn="ctr">
              <a:buNone/>
            </a:pPr>
            <a:r>
              <a:rPr lang="en-US" sz="2400" dirty="0">
                <a:solidFill>
                  <a:schemeClr val="bg1"/>
                </a:solidFill>
              </a:rPr>
              <a:t>6 So when He heard that he was sick, He then stayed two days [longer] in the place where He was. 7 Then after this He said to the disciples, "</a:t>
            </a:r>
            <a:r>
              <a:rPr lang="en-US" sz="2400" b="1" u="sng" dirty="0">
                <a:solidFill>
                  <a:schemeClr val="bg1"/>
                </a:solidFill>
              </a:rPr>
              <a:t>Let us go to Judea again</a:t>
            </a:r>
            <a:r>
              <a:rPr lang="en-US" sz="2400" dirty="0">
                <a:solidFill>
                  <a:schemeClr val="bg1"/>
                </a:solidFill>
              </a:rPr>
              <a:t>." 8 The disciples said to Him, "</a:t>
            </a:r>
            <a:r>
              <a:rPr lang="en-US" sz="2400" u="sng" dirty="0">
                <a:solidFill>
                  <a:schemeClr val="bg1"/>
                </a:solidFill>
              </a:rPr>
              <a:t>Rabbi, the Jews were just now seeking to stone You, and are You going there again</a:t>
            </a:r>
            <a:r>
              <a:rPr lang="en-US" sz="2400" dirty="0">
                <a:solidFill>
                  <a:schemeClr val="bg1"/>
                </a:solidFill>
              </a:rPr>
              <a:t>?" 9 Jesus answered, "Are there not twelve hours in the day? If anyone walks in the day, he does not stumble, because he sees the light of this world. 10 "But if anyone walks in the night, he stumbles, because the light is not in him." 11 This He said, and after that He said to them, "Our friend Lazarus has fallen asleep; but I go, so that I may awaken him out of sleep." 12 The disciples then said to Him, "</a:t>
            </a:r>
            <a:r>
              <a:rPr lang="en-US" sz="2400" u="sng" dirty="0">
                <a:solidFill>
                  <a:schemeClr val="bg1"/>
                </a:solidFill>
              </a:rPr>
              <a:t>Lord, if he has fallen asleep, he will recover.</a:t>
            </a:r>
            <a:r>
              <a:rPr lang="en-US" sz="2400" dirty="0">
                <a:solidFill>
                  <a:schemeClr val="bg1"/>
                </a:solidFill>
              </a:rPr>
              <a:t>" 13 Now Jesus had spoken of his death, but they thought that He was speaking of literal sleep. 14 So Jesus then said to them plainly, "</a:t>
            </a:r>
            <a:r>
              <a:rPr lang="en-US" sz="2400" b="1" u="sng" dirty="0">
                <a:solidFill>
                  <a:schemeClr val="bg1"/>
                </a:solidFill>
              </a:rPr>
              <a:t>Lazarus is dead, 15 and I am glad for your sakes that I was not there, so that you may believe; but let us go to him</a:t>
            </a:r>
            <a:r>
              <a:rPr lang="en-US" sz="2400" dirty="0">
                <a:solidFill>
                  <a:schemeClr val="bg1"/>
                </a:solidFill>
              </a:rPr>
              <a:t>." 16 Therefore Thomas, who is called Didymus, said to [his] fellow disciples, "</a:t>
            </a:r>
            <a:r>
              <a:rPr lang="en-US" sz="2400" u="sng" dirty="0">
                <a:solidFill>
                  <a:schemeClr val="bg1"/>
                </a:solidFill>
              </a:rPr>
              <a:t>Let us also go, so that we may die with Him</a:t>
            </a:r>
            <a:r>
              <a:rPr lang="en-US" sz="24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
        <p:nvSpPr>
          <p:cNvPr id="12" name="TextBox 11">
            <a:extLst>
              <a:ext uri="{FF2B5EF4-FFF2-40B4-BE49-F238E27FC236}">
                <a16:creationId xmlns:a16="http://schemas.microsoft.com/office/drawing/2014/main" id="{81924569-631B-CF4D-949B-950319FC9724}"/>
              </a:ext>
            </a:extLst>
          </p:cNvPr>
          <p:cNvSpPr txBox="1"/>
          <p:nvPr/>
        </p:nvSpPr>
        <p:spPr>
          <a:xfrm>
            <a:off x="130629" y="1496747"/>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If he waits two days there’s no denying that </a:t>
            </a:r>
            <a:r>
              <a:rPr kumimoji="0" lang="en-US" sz="2160" b="0" i="0" u="none" strike="noStrike" kern="1200" cap="none" spc="0" normalizeH="0" baseline="0" noProof="0">
                <a:ln>
                  <a:noFill/>
                </a:ln>
                <a:solidFill>
                  <a:srgbClr val="FFC000">
                    <a:lumMod val="20000"/>
                    <a:lumOff val="80000"/>
                  </a:srgbClr>
                </a:solidFill>
                <a:effectLst/>
                <a:uLnTx/>
                <a:uFillTx/>
                <a:latin typeface="Calibri" panose="020F0502020204030204"/>
                <a:ea typeface="+mn-ea"/>
                <a:cs typeface="+mn-cs"/>
              </a:rPr>
              <a:t>Lazarus was dead.</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A7A0CFA8-F9DB-F44F-90A0-057EE20B5EF7}"/>
              </a:ext>
            </a:extLst>
          </p:cNvPr>
          <p:cNvSpPr txBox="1"/>
          <p:nvPr/>
        </p:nvSpPr>
        <p:spPr>
          <a:xfrm>
            <a:off x="130628" y="2918675"/>
            <a:ext cx="2351313" cy="1754326"/>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chemeClr val="bg1"/>
                </a:solidFill>
                <a:effectLst/>
                <a:uLnTx/>
                <a:uFillTx/>
                <a:latin typeface="Calibri" panose="020F0502020204030204"/>
                <a:ea typeface="+mn-ea"/>
                <a:cs typeface="+mn-cs"/>
              </a:rPr>
              <a:t>Jesus and the disciple </a:t>
            </a:r>
            <a:r>
              <a:rPr kumimoji="0" lang="en-US" sz="2160" b="0" i="0" u="none" strike="noStrike" kern="1200" cap="none" spc="0" normalizeH="0" baseline="0" noProof="0" dirty="0" err="1">
                <a:ln>
                  <a:noFill/>
                </a:ln>
                <a:solidFill>
                  <a:schemeClr val="bg1"/>
                </a:solidFill>
                <a:effectLst/>
                <a:uLnTx/>
                <a:uFillTx/>
                <a:latin typeface="Calibri" panose="020F0502020204030204"/>
                <a:ea typeface="+mn-ea"/>
                <a:cs typeface="+mn-cs"/>
              </a:rPr>
              <a:t>understoo</a:t>
            </a:r>
            <a:r>
              <a:rPr lang="en-US" sz="2160" dirty="0">
                <a:solidFill>
                  <a:schemeClr val="bg1"/>
                </a:solidFill>
                <a:latin typeface="Calibri" panose="020F0502020204030204"/>
              </a:rPr>
              <a:t>d the risk of seeing this dead man. </a:t>
            </a:r>
            <a:endParaRPr kumimoji="0" lang="en-US" sz="216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67382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85000" lnSpcReduction="10000"/>
          </a:bodyPr>
          <a:lstStyle/>
          <a:p>
            <a:pPr marL="0" indent="0" algn="ctr">
              <a:buNone/>
            </a:pPr>
            <a:r>
              <a:rPr lang="en-US" sz="2400" dirty="0">
                <a:solidFill>
                  <a:schemeClr val="bg1"/>
                </a:solidFill>
              </a:rPr>
              <a:t>6 So when He heard that he was sick, He then stayed two days [longer] in the place where He was. 7 Then after this He said to the disciples, "Let us go to Judea again." 8 The disciples said to Him, "Rabbi, the Jews were just now seeking to stone You, and are You going there again?" 9 </a:t>
            </a:r>
            <a:r>
              <a:rPr lang="en-US" sz="2400" b="1" u="sng" dirty="0">
                <a:solidFill>
                  <a:schemeClr val="bg1"/>
                </a:solidFill>
              </a:rPr>
              <a:t>Jesus answered, "Are there not twelve hours in the day? If anyone walks in the day, he does not stumble, because he sees the light of this world. 10 "But if anyone walks in the night, he stumbles, because the light is not in him.</a:t>
            </a:r>
            <a:r>
              <a:rPr lang="en-US" sz="2400" dirty="0">
                <a:solidFill>
                  <a:schemeClr val="bg1"/>
                </a:solidFill>
              </a:rPr>
              <a:t>" 11 This He said, and after that He said to them, "Our friend Lazarus has fallen asleep; but I go, so that I may awaken him out of sleep." 12 The disciples then said to Him, "Lord, if he has fallen asleep, he will recover." 13 Now Jesus had spoken of his death, but they thought that He was speaking of literal sleep. 14 So Jesus then said to them plainly, "Lazarus is dead, 15 and I am glad for your sakes that I was not there, so that you may believe; but let us go to him." 16 Therefore Thomas, who is called Didymus, said to [his] fellow disciples, "Let us also go, so that we may die with Him."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
        <p:nvSpPr>
          <p:cNvPr id="12" name="TextBox 11">
            <a:extLst>
              <a:ext uri="{FF2B5EF4-FFF2-40B4-BE49-F238E27FC236}">
                <a16:creationId xmlns:a16="http://schemas.microsoft.com/office/drawing/2014/main" id="{81924569-631B-CF4D-949B-950319FC9724}"/>
              </a:ext>
            </a:extLst>
          </p:cNvPr>
          <p:cNvSpPr txBox="1"/>
          <p:nvPr/>
        </p:nvSpPr>
        <p:spPr>
          <a:xfrm>
            <a:off x="130629" y="1496747"/>
            <a:ext cx="2351313" cy="9787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If he waits two days there’s no denying that Lazarus was dead</a:t>
            </a: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a:t>
            </a:r>
          </a:p>
        </p:txBody>
      </p:sp>
      <p:sp>
        <p:nvSpPr>
          <p:cNvPr id="9" name="TextBox 8">
            <a:extLst>
              <a:ext uri="{FF2B5EF4-FFF2-40B4-BE49-F238E27FC236}">
                <a16:creationId xmlns:a16="http://schemas.microsoft.com/office/drawing/2014/main" id="{A7A0CFA8-F9DB-F44F-90A0-057EE20B5EF7}"/>
              </a:ext>
            </a:extLst>
          </p:cNvPr>
          <p:cNvSpPr txBox="1"/>
          <p:nvPr/>
        </p:nvSpPr>
        <p:spPr>
          <a:xfrm>
            <a:off x="130628" y="2475476"/>
            <a:ext cx="2351313" cy="9233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bg1"/>
                </a:solidFill>
                <a:effectLst/>
                <a:uLnTx/>
                <a:uFillTx/>
                <a:latin typeface="Calibri" panose="020F0502020204030204"/>
                <a:ea typeface="+mn-ea"/>
                <a:cs typeface="+mn-cs"/>
              </a:rPr>
              <a:t>Jesus and the disciple </a:t>
            </a:r>
            <a:r>
              <a:rPr kumimoji="0" lang="en-US" b="0" i="0" u="none" strike="noStrike" kern="1200" cap="none" spc="0" normalizeH="0" baseline="0" noProof="0" dirty="0" err="1">
                <a:ln>
                  <a:noFill/>
                </a:ln>
                <a:solidFill>
                  <a:schemeClr val="bg1"/>
                </a:solidFill>
                <a:effectLst/>
                <a:uLnTx/>
                <a:uFillTx/>
                <a:latin typeface="Calibri" panose="020F0502020204030204"/>
                <a:ea typeface="+mn-ea"/>
                <a:cs typeface="+mn-cs"/>
              </a:rPr>
              <a:t>understoo</a:t>
            </a:r>
            <a:r>
              <a:rPr lang="en-US" dirty="0">
                <a:solidFill>
                  <a:schemeClr val="bg1"/>
                </a:solidFill>
                <a:latin typeface="Calibri" panose="020F0502020204030204"/>
              </a:rPr>
              <a:t>d the risk of seeing this dead man. </a:t>
            </a:r>
            <a:endParaRPr kumimoji="0" lang="en-US"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90ADF20A-512E-C944-B1B9-69F787646BA0}"/>
              </a:ext>
            </a:extLst>
          </p:cNvPr>
          <p:cNvSpPr txBox="1"/>
          <p:nvPr/>
        </p:nvSpPr>
        <p:spPr>
          <a:xfrm>
            <a:off x="130628" y="3398806"/>
            <a:ext cx="2351313" cy="2308324"/>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Jesus probably knew that this was “still” daytime so He would be able to work. </a:t>
            </a:r>
            <a:endParaRPr kumimoji="0" lang="en-US" sz="2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02544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sz="2400" dirty="0">
                <a:solidFill>
                  <a:schemeClr val="bg1"/>
                </a:solidFill>
              </a:rPr>
              <a:t>17 So when Jesus came, He found that he had already been in the tomb four days. 18 Now Bethany was near Jerusalem, about two miles off; 19 and many of the Jews had come to Martha and Mary, to console them concerning [their] brother.  20 Martha therefore, when she heard that Jesus was coming, went to meet Him, but Mary stayed at the house. 21 Martha then said to Jesus, "Lord, if You had been here, my brother would not have died. 22 "Even now I know that whatever You ask of God, God will give You." 23 Jesus said to her, "Your brother will rise again." 24 Martha said to Him, "I know that he will rise again in the resurrection on the last day." 25 Jesus said to her, "I am the resurrection and the life; he who believes in Me will live even if he dies, 26 and everyone who lives and believes in Me will never die. Do you believe this?" 27 She said to Him, "Yes, Lord; I have believed that You are the Christ, the Son of God, [even] He who comes into the world."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Martha and Jesus</a:t>
            </a:r>
          </a:p>
        </p:txBody>
      </p:sp>
    </p:spTree>
    <p:extLst>
      <p:ext uri="{BB962C8B-B14F-4D97-AF65-F5344CB8AC3E}">
        <p14:creationId xmlns:p14="http://schemas.microsoft.com/office/powerpoint/2010/main" val="3380455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sz="2400" dirty="0">
                <a:solidFill>
                  <a:schemeClr val="bg1"/>
                </a:solidFill>
              </a:rPr>
              <a:t>17 So when Jesus came, He found that he had already been in the tomb four days. 18 Now Bethany was near Jerusalem, about two miles off; 19 and many of the Jews had come to Martha and Mary, to console them concerning [their] brother.  20 </a:t>
            </a:r>
            <a:r>
              <a:rPr lang="en-US" sz="2400" b="1" dirty="0">
                <a:solidFill>
                  <a:schemeClr val="bg1"/>
                </a:solidFill>
              </a:rPr>
              <a:t>Martha therefore, when she heard that Jesus was coming</a:t>
            </a:r>
            <a:r>
              <a:rPr lang="en-US" sz="2400" dirty="0">
                <a:solidFill>
                  <a:schemeClr val="bg1"/>
                </a:solidFill>
              </a:rPr>
              <a:t>, went to meet Him, but Mary stayed at the house. 21 Martha then said to Jesus, "</a:t>
            </a:r>
            <a:r>
              <a:rPr lang="en-US" sz="2400" u="sng" dirty="0">
                <a:solidFill>
                  <a:schemeClr val="bg1"/>
                </a:solidFill>
              </a:rPr>
              <a:t>Lord, if You had been here, my brother would not have died. 22 "Even now I know that whatever You ask of God, God will give You</a:t>
            </a:r>
            <a:r>
              <a:rPr lang="en-US" sz="2400" dirty="0">
                <a:solidFill>
                  <a:schemeClr val="bg1"/>
                </a:solidFill>
              </a:rPr>
              <a:t>." 23 Jesus said to her, "Your brother will rise again." 24 Martha said to Him, "</a:t>
            </a:r>
            <a:r>
              <a:rPr lang="en-US" sz="2400" u="sng" dirty="0">
                <a:solidFill>
                  <a:schemeClr val="bg1"/>
                </a:solidFill>
              </a:rPr>
              <a:t>I know that he will rise again in the resurrection on the last day</a:t>
            </a:r>
            <a:r>
              <a:rPr lang="en-US" sz="2400" dirty="0">
                <a:solidFill>
                  <a:schemeClr val="bg1"/>
                </a:solidFill>
              </a:rPr>
              <a:t>." 25 Jesus said to her, "I am the resurrection and the life; he who believes in Me will live even if he dies, 26 and everyone who lives and believes in Me will never die. Do you believe this?" 27 She said to Him, "</a:t>
            </a:r>
            <a:r>
              <a:rPr lang="en-US" sz="2400" u="sng" dirty="0">
                <a:solidFill>
                  <a:schemeClr val="bg1"/>
                </a:solidFill>
              </a:rPr>
              <a:t>Yes, Lord; I have believed that You are the Christ, the Son of God, [even] He who comes into the world</a:t>
            </a:r>
            <a:r>
              <a:rPr lang="en-US" sz="24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Martha and Jesus</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Interesting to see the difference between Mary and Martha. </a:t>
            </a:r>
          </a:p>
        </p:txBody>
      </p:sp>
      <p:sp>
        <p:nvSpPr>
          <p:cNvPr id="9" name="TextBox 8">
            <a:extLst>
              <a:ext uri="{FF2B5EF4-FFF2-40B4-BE49-F238E27FC236}">
                <a16:creationId xmlns:a16="http://schemas.microsoft.com/office/drawing/2014/main" id="{D77E4FA4-8BC1-904B-B494-2C20578D1884}"/>
              </a:ext>
            </a:extLst>
          </p:cNvPr>
          <p:cNvSpPr txBox="1"/>
          <p:nvPr/>
        </p:nvSpPr>
        <p:spPr>
          <a:xfrm>
            <a:off x="125184" y="2918675"/>
            <a:ext cx="2356758"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Martha leaves </a:t>
            </a:r>
            <a:r>
              <a:rPr lang="en-US" sz="2160" dirty="0">
                <a:solidFill>
                  <a:prstClr val="white"/>
                </a:solidFill>
                <a:latin typeface="Calibri" panose="020F0502020204030204"/>
              </a:rPr>
              <a:t>“</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comforters” for the Comforter.</a:t>
            </a:r>
          </a:p>
        </p:txBody>
      </p:sp>
      <p:sp>
        <p:nvSpPr>
          <p:cNvPr id="12" name="TextBox 11">
            <a:extLst>
              <a:ext uri="{FF2B5EF4-FFF2-40B4-BE49-F238E27FC236}">
                <a16:creationId xmlns:a16="http://schemas.microsoft.com/office/drawing/2014/main" id="{4757D17A-36DD-7E4B-A345-20164CA3C730}"/>
              </a:ext>
            </a:extLst>
          </p:cNvPr>
          <p:cNvSpPr txBox="1"/>
          <p:nvPr/>
        </p:nvSpPr>
        <p:spPr>
          <a:xfrm>
            <a:off x="125184" y="4008204"/>
            <a:ext cx="2351313" cy="1421928"/>
          </a:xfrm>
          <a:prstGeom prst="rect">
            <a:avLst/>
          </a:prstGeom>
          <a:noFill/>
          <a:ln>
            <a:solidFill>
              <a:schemeClr val="bg1"/>
            </a:solidFill>
          </a:ln>
        </p:spPr>
        <p:txBody>
          <a:bodyPr wrap="square" rtlCol="0">
            <a:spAutoFit/>
          </a:bodyPr>
          <a:lstStyle/>
          <a:p>
            <a:pPr lvl="0" algn="ctr" defTabSz="411480">
              <a:defRPr/>
            </a:pPr>
            <a:r>
              <a:rPr lang="en-US" sz="2160" dirty="0">
                <a:solidFill>
                  <a:srgbClr val="FFC000">
                    <a:lumMod val="20000"/>
                    <a:lumOff val="80000"/>
                  </a:srgbClr>
                </a:solidFill>
              </a:rPr>
              <a:t>Martha’s grief doesn’t change her belief on Who Jesus is. </a:t>
            </a:r>
          </a:p>
        </p:txBody>
      </p:sp>
    </p:spTree>
    <p:extLst>
      <p:ext uri="{BB962C8B-B14F-4D97-AF65-F5344CB8AC3E}">
        <p14:creationId xmlns:p14="http://schemas.microsoft.com/office/powerpoint/2010/main" val="18630100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sz="2400" dirty="0">
                <a:solidFill>
                  <a:schemeClr val="bg1"/>
                </a:solidFill>
              </a:rPr>
              <a:t>17 So when Jesus came, He found that he had already been in the tomb four days. 18 Now Bethany was near Jerusalem, about two miles off; 19 and many of the Jews had come to Martha and Mary, to console them concerning [their] brother.  20 Martha therefore, when she heard that Jesus was coming, went to meet Him, but Mary stayed at the house. 21 Martha then said to Jesus, "Lord, if You had been here, my brother would not have died. 22 "Even now I know that whatever You ask of God, God will give You." 23 Jesus said to her, "</a:t>
            </a:r>
            <a:r>
              <a:rPr lang="en-US" sz="2400" b="1" u="sng" dirty="0">
                <a:solidFill>
                  <a:schemeClr val="bg1"/>
                </a:solidFill>
              </a:rPr>
              <a:t>Your brother will rise again</a:t>
            </a:r>
            <a:r>
              <a:rPr lang="en-US" sz="2400" dirty="0">
                <a:solidFill>
                  <a:schemeClr val="bg1"/>
                </a:solidFill>
              </a:rPr>
              <a:t>." 24 Martha said to Him, "I know that he will rise again in the resurrection on the last day." 25 Jesus said to her, "</a:t>
            </a:r>
            <a:r>
              <a:rPr lang="en-US" sz="2400" b="1" u="sng" dirty="0">
                <a:solidFill>
                  <a:schemeClr val="bg1"/>
                </a:solidFill>
              </a:rPr>
              <a:t>I am the resurrection and the life; he who believes in Me will live even if he dies, 26 and everyone who lives and believes in Me will never die</a:t>
            </a:r>
            <a:r>
              <a:rPr lang="en-US" sz="2400" dirty="0">
                <a:solidFill>
                  <a:schemeClr val="bg1"/>
                </a:solidFill>
              </a:rPr>
              <a:t>. </a:t>
            </a:r>
            <a:r>
              <a:rPr lang="en-US" sz="2400" b="1" u="sng" dirty="0">
                <a:solidFill>
                  <a:schemeClr val="bg1"/>
                </a:solidFill>
              </a:rPr>
              <a:t>Do you believe this?" </a:t>
            </a:r>
            <a:r>
              <a:rPr lang="en-US" sz="2400" dirty="0">
                <a:solidFill>
                  <a:schemeClr val="bg1"/>
                </a:solidFill>
              </a:rPr>
              <a:t>27 She said to Him, "Yes, Lord; I have believed that You are the Christ, the Son of God, [even] He who comes into the world."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Martha and Jesus</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Jesus</a:t>
            </a:r>
            <a:r>
              <a:rPr lang="en-US" sz="2160" dirty="0">
                <a:solidFill>
                  <a:srgbClr val="FFC000">
                    <a:lumMod val="20000"/>
                    <a:lumOff val="80000"/>
                  </a:srgbClr>
                </a:solidFill>
                <a:latin typeface="Calibri" panose="020F0502020204030204"/>
              </a:rPr>
              <a:t>’ deity allows to Him to see past this life.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8" y="2586276"/>
            <a:ext cx="2345869"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I am</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the resurrection and the life.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4757D17A-36DD-7E4B-A345-20164CA3C730}"/>
              </a:ext>
            </a:extLst>
          </p:cNvPr>
          <p:cNvSpPr txBox="1"/>
          <p:nvPr/>
        </p:nvSpPr>
        <p:spPr>
          <a:xfrm>
            <a:off x="125184" y="3675805"/>
            <a:ext cx="2351313" cy="757130"/>
          </a:xfrm>
          <a:prstGeom prst="rect">
            <a:avLst/>
          </a:prstGeom>
          <a:noFill/>
          <a:ln>
            <a:solidFill>
              <a:schemeClr val="bg1"/>
            </a:solidFill>
          </a:ln>
        </p:spPr>
        <p:txBody>
          <a:bodyPr wrap="square" rtlCol="0">
            <a:spAutoFit/>
          </a:bodyPr>
          <a:lstStyle/>
          <a:p>
            <a:pPr lvl="0" algn="ctr" defTabSz="411480">
              <a:defRPr/>
            </a:pPr>
            <a:r>
              <a:rPr lang="en-US" sz="2160" dirty="0">
                <a:solidFill>
                  <a:srgbClr val="FFC000">
                    <a:lumMod val="20000"/>
                    <a:lumOff val="80000"/>
                  </a:srgbClr>
                </a:solidFill>
              </a:rPr>
              <a:t>Do you believe this?</a:t>
            </a:r>
          </a:p>
        </p:txBody>
      </p:sp>
    </p:spTree>
    <p:extLst>
      <p:ext uri="{BB962C8B-B14F-4D97-AF65-F5344CB8AC3E}">
        <p14:creationId xmlns:p14="http://schemas.microsoft.com/office/powerpoint/2010/main" val="21965242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422030" y="1008097"/>
            <a:ext cx="8299940"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Confessions of belief in Jesus</a:t>
            </a:r>
          </a:p>
        </p:txBody>
      </p:sp>
      <p:sp>
        <p:nvSpPr>
          <p:cNvPr id="10" name="TextBox 9">
            <a:extLst>
              <a:ext uri="{FF2B5EF4-FFF2-40B4-BE49-F238E27FC236}">
                <a16:creationId xmlns:a16="http://schemas.microsoft.com/office/drawing/2014/main" id="{DA126F2A-C7EC-5040-8DB7-438AFFD4F7B3}"/>
              </a:ext>
            </a:extLst>
          </p:cNvPr>
          <p:cNvSpPr txBox="1"/>
          <p:nvPr/>
        </p:nvSpPr>
        <p:spPr>
          <a:xfrm>
            <a:off x="64008"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Woman at the well</a:t>
            </a:r>
          </a:p>
        </p:txBody>
      </p:sp>
      <p:sp>
        <p:nvSpPr>
          <p:cNvPr id="11" name="TextBox 10">
            <a:extLst>
              <a:ext uri="{FF2B5EF4-FFF2-40B4-BE49-F238E27FC236}">
                <a16:creationId xmlns:a16="http://schemas.microsoft.com/office/drawing/2014/main" id="{799655D8-D1FC-0848-9B65-21F6335B269E}"/>
              </a:ext>
            </a:extLst>
          </p:cNvPr>
          <p:cNvSpPr txBox="1"/>
          <p:nvPr/>
        </p:nvSpPr>
        <p:spPr>
          <a:xfrm>
            <a:off x="1859516"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Peter </a:t>
            </a:r>
          </a:p>
        </p:txBody>
      </p:sp>
      <p:sp>
        <p:nvSpPr>
          <p:cNvPr id="13" name="TextBox 12">
            <a:extLst>
              <a:ext uri="{FF2B5EF4-FFF2-40B4-BE49-F238E27FC236}">
                <a16:creationId xmlns:a16="http://schemas.microsoft.com/office/drawing/2014/main" id="{CF21715D-8BD1-E24B-8FBF-69D527868219}"/>
              </a:ext>
            </a:extLst>
          </p:cNvPr>
          <p:cNvSpPr txBox="1"/>
          <p:nvPr/>
        </p:nvSpPr>
        <p:spPr>
          <a:xfrm>
            <a:off x="3655024"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Ex-blind man </a:t>
            </a:r>
          </a:p>
        </p:txBody>
      </p:sp>
      <p:sp>
        <p:nvSpPr>
          <p:cNvPr id="14" name="TextBox 13">
            <a:extLst>
              <a:ext uri="{FF2B5EF4-FFF2-40B4-BE49-F238E27FC236}">
                <a16:creationId xmlns:a16="http://schemas.microsoft.com/office/drawing/2014/main" id="{FC899CDD-91DB-3A43-B193-129FBC8D27D6}"/>
              </a:ext>
            </a:extLst>
          </p:cNvPr>
          <p:cNvSpPr txBox="1"/>
          <p:nvPr/>
        </p:nvSpPr>
        <p:spPr>
          <a:xfrm>
            <a:off x="5450532"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Martha</a:t>
            </a:r>
          </a:p>
        </p:txBody>
      </p:sp>
      <p:sp>
        <p:nvSpPr>
          <p:cNvPr id="15" name="TextBox 14">
            <a:extLst>
              <a:ext uri="{FF2B5EF4-FFF2-40B4-BE49-F238E27FC236}">
                <a16:creationId xmlns:a16="http://schemas.microsoft.com/office/drawing/2014/main" id="{DCF0AE48-0197-054A-86EB-28C7FF2A2B21}"/>
              </a:ext>
            </a:extLst>
          </p:cNvPr>
          <p:cNvSpPr txBox="1"/>
          <p:nvPr/>
        </p:nvSpPr>
        <p:spPr>
          <a:xfrm>
            <a:off x="7246040"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Thomas</a:t>
            </a:r>
          </a:p>
        </p:txBody>
      </p:sp>
      <p:sp>
        <p:nvSpPr>
          <p:cNvPr id="16" name="TextBox 15">
            <a:extLst>
              <a:ext uri="{FF2B5EF4-FFF2-40B4-BE49-F238E27FC236}">
                <a16:creationId xmlns:a16="http://schemas.microsoft.com/office/drawing/2014/main" id="{1A97221C-5B75-A640-A9C7-0AA33C8A5685}"/>
              </a:ext>
            </a:extLst>
          </p:cNvPr>
          <p:cNvSpPr txBox="1"/>
          <p:nvPr/>
        </p:nvSpPr>
        <p:spPr>
          <a:xfrm>
            <a:off x="64008" y="2072908"/>
            <a:ext cx="1795508" cy="3642092"/>
          </a:xfrm>
          <a:prstGeom prst="rect">
            <a:avLst/>
          </a:prstGeom>
          <a:noFill/>
          <a:ln>
            <a:solidFill>
              <a:schemeClr val="bg1"/>
            </a:solidFill>
          </a:ln>
        </p:spPr>
        <p:txBody>
          <a:bodyPr wrap="square" rtlCol="0" anchor="ctr">
            <a:noAutofit/>
          </a:bodyPr>
          <a:lstStyle/>
          <a:p>
            <a:pPr lvl="0" algn="ctr" defTabSz="411480">
              <a:defRPr/>
            </a:pPr>
            <a:r>
              <a:rPr lang="en-US" dirty="0">
                <a:solidFill>
                  <a:schemeClr val="bg1"/>
                </a:solidFill>
              </a:rPr>
              <a:t>25 The woman said to Him, "I know that Messiah is coming (He who is called Christ); when that One comes, He will declare all things to us." 26 Jesus said to her, "I who speak to you am [He.]"</a:t>
            </a:r>
            <a:endParaRPr kumimoji="0" lang="en-US"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B770A0F3-97DE-934E-965F-11F7289B068F}"/>
              </a:ext>
            </a:extLst>
          </p:cNvPr>
          <p:cNvSpPr txBox="1"/>
          <p:nvPr/>
        </p:nvSpPr>
        <p:spPr>
          <a:xfrm>
            <a:off x="1859516" y="2072908"/>
            <a:ext cx="1795508" cy="3642092"/>
          </a:xfrm>
          <a:prstGeom prst="rect">
            <a:avLst/>
          </a:prstGeom>
          <a:noFill/>
          <a:ln>
            <a:solidFill>
              <a:schemeClr val="bg1"/>
            </a:solidFill>
          </a:ln>
        </p:spPr>
        <p:txBody>
          <a:bodyPr wrap="square" rtlCol="0" anchor="ctr">
            <a:noAutofit/>
          </a:bodyPr>
          <a:lstStyle/>
          <a:p>
            <a:pPr algn="ctr" defTabSz="411480">
              <a:defRPr/>
            </a:pPr>
            <a:r>
              <a:rPr lang="en-US" dirty="0">
                <a:solidFill>
                  <a:schemeClr val="bg1"/>
                </a:solidFill>
              </a:rPr>
              <a:t>68 Simon Peter answered Him, "Lord, to whom shall we go? You have words of eternal life. 69 "We have believed and have come to know that You are the Holy One of God." </a:t>
            </a:r>
            <a:endParaRPr kumimoji="0" lang="en-US"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2746F4C1-6259-844B-A052-B3FA031F919D}"/>
              </a:ext>
            </a:extLst>
          </p:cNvPr>
          <p:cNvSpPr txBox="1"/>
          <p:nvPr/>
        </p:nvSpPr>
        <p:spPr>
          <a:xfrm>
            <a:off x="3655024" y="2072908"/>
            <a:ext cx="1795508" cy="3642092"/>
          </a:xfrm>
          <a:prstGeom prst="rect">
            <a:avLst/>
          </a:prstGeom>
          <a:noFill/>
          <a:ln>
            <a:solidFill>
              <a:schemeClr val="bg1"/>
            </a:solidFill>
          </a:ln>
        </p:spPr>
        <p:txBody>
          <a:bodyPr wrap="square" rtlCol="0" anchor="ctr">
            <a:noAutofit/>
          </a:bodyPr>
          <a:lstStyle/>
          <a:p>
            <a:pPr lvl="0" algn="ctr" defTabSz="411480">
              <a:defRPr/>
            </a:pPr>
            <a:r>
              <a:rPr lang="en-US" dirty="0">
                <a:solidFill>
                  <a:schemeClr val="bg1"/>
                </a:solidFill>
              </a:rPr>
              <a:t>36 “…Who is He, Lord, that I may believe in Him?" 37 Jesus said to him, "You have both seen Him, and He is the one who is talking with you." 38 And he said, "Lord, I believe." And he worshiped Him</a:t>
            </a:r>
            <a:endParaRPr kumimoji="0" lang="en-US"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19" name="TextBox 18">
            <a:extLst>
              <a:ext uri="{FF2B5EF4-FFF2-40B4-BE49-F238E27FC236}">
                <a16:creationId xmlns:a16="http://schemas.microsoft.com/office/drawing/2014/main" id="{FAD1893F-0611-274C-9416-FE6EA8DE3212}"/>
              </a:ext>
            </a:extLst>
          </p:cNvPr>
          <p:cNvSpPr txBox="1"/>
          <p:nvPr/>
        </p:nvSpPr>
        <p:spPr>
          <a:xfrm>
            <a:off x="5450532" y="2072908"/>
            <a:ext cx="1795508" cy="3642092"/>
          </a:xfrm>
          <a:prstGeom prst="rect">
            <a:avLst/>
          </a:prstGeom>
          <a:noFill/>
          <a:ln>
            <a:solidFill>
              <a:schemeClr val="bg1"/>
            </a:solidFill>
          </a:ln>
        </p:spPr>
        <p:txBody>
          <a:bodyPr wrap="square" rtlCol="0" anchor="ctr">
            <a:noAutofit/>
          </a:bodyPr>
          <a:lstStyle/>
          <a:p>
            <a:pPr lvl="0" algn="ctr" defTabSz="411480">
              <a:defRPr/>
            </a:pPr>
            <a:r>
              <a:rPr lang="en-US" dirty="0">
                <a:solidFill>
                  <a:schemeClr val="bg1"/>
                </a:solidFill>
              </a:rPr>
              <a:t>Do you believe this?" 27 She said to Him, "Yes, Lord; I have believed that You are the Christ, the Son of God, [even] He who comes into the world." </a:t>
            </a:r>
            <a:endParaRPr kumimoji="0" lang="en-US"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C303222B-B574-6F4E-96C2-9ACBE1F82D24}"/>
              </a:ext>
            </a:extLst>
          </p:cNvPr>
          <p:cNvSpPr txBox="1"/>
          <p:nvPr/>
        </p:nvSpPr>
        <p:spPr>
          <a:xfrm>
            <a:off x="7246040" y="2072908"/>
            <a:ext cx="1795508" cy="3642092"/>
          </a:xfrm>
          <a:prstGeom prst="rect">
            <a:avLst/>
          </a:prstGeom>
          <a:noFill/>
          <a:ln>
            <a:solidFill>
              <a:schemeClr val="bg1"/>
            </a:solidFill>
          </a:ln>
        </p:spPr>
        <p:txBody>
          <a:bodyPr wrap="square" rtlCol="0" anchor="ctr">
            <a:noAutofit/>
          </a:bodyPr>
          <a:lstStyle/>
          <a:p>
            <a:pPr lvl="0" algn="ctr" defTabSz="411480">
              <a:defRPr/>
            </a:pPr>
            <a:r>
              <a:rPr lang="en-US" dirty="0">
                <a:solidFill>
                  <a:schemeClr val="bg1"/>
                </a:solidFill>
              </a:rPr>
              <a:t>27 Then He said to Thomas, “…do not be unbelieving, but believing." 28 Thomas answered and said to Him, "My Lord and my God!"</a:t>
            </a:r>
            <a:endParaRPr kumimoji="0" lang="en-US"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6329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422030" y="1008097"/>
            <a:ext cx="8299940"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Confessions of belief in Jesus</a:t>
            </a:r>
          </a:p>
        </p:txBody>
      </p:sp>
      <p:sp>
        <p:nvSpPr>
          <p:cNvPr id="10" name="TextBox 9">
            <a:extLst>
              <a:ext uri="{FF2B5EF4-FFF2-40B4-BE49-F238E27FC236}">
                <a16:creationId xmlns:a16="http://schemas.microsoft.com/office/drawing/2014/main" id="{DA126F2A-C7EC-5040-8DB7-438AFFD4F7B3}"/>
              </a:ext>
            </a:extLst>
          </p:cNvPr>
          <p:cNvSpPr txBox="1"/>
          <p:nvPr/>
        </p:nvSpPr>
        <p:spPr>
          <a:xfrm>
            <a:off x="64008"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Woman at the well</a:t>
            </a:r>
          </a:p>
        </p:txBody>
      </p:sp>
      <p:sp>
        <p:nvSpPr>
          <p:cNvPr id="11" name="TextBox 10">
            <a:extLst>
              <a:ext uri="{FF2B5EF4-FFF2-40B4-BE49-F238E27FC236}">
                <a16:creationId xmlns:a16="http://schemas.microsoft.com/office/drawing/2014/main" id="{799655D8-D1FC-0848-9B65-21F6335B269E}"/>
              </a:ext>
            </a:extLst>
          </p:cNvPr>
          <p:cNvSpPr txBox="1"/>
          <p:nvPr/>
        </p:nvSpPr>
        <p:spPr>
          <a:xfrm>
            <a:off x="1859516"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Peter </a:t>
            </a:r>
          </a:p>
        </p:txBody>
      </p:sp>
      <p:sp>
        <p:nvSpPr>
          <p:cNvPr id="13" name="TextBox 12">
            <a:extLst>
              <a:ext uri="{FF2B5EF4-FFF2-40B4-BE49-F238E27FC236}">
                <a16:creationId xmlns:a16="http://schemas.microsoft.com/office/drawing/2014/main" id="{CF21715D-8BD1-E24B-8FBF-69D527868219}"/>
              </a:ext>
            </a:extLst>
          </p:cNvPr>
          <p:cNvSpPr txBox="1"/>
          <p:nvPr/>
        </p:nvSpPr>
        <p:spPr>
          <a:xfrm>
            <a:off x="3655024"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Ex-blind man </a:t>
            </a:r>
          </a:p>
        </p:txBody>
      </p:sp>
      <p:sp>
        <p:nvSpPr>
          <p:cNvPr id="14" name="TextBox 13">
            <a:extLst>
              <a:ext uri="{FF2B5EF4-FFF2-40B4-BE49-F238E27FC236}">
                <a16:creationId xmlns:a16="http://schemas.microsoft.com/office/drawing/2014/main" id="{FC899CDD-91DB-3A43-B193-129FBC8D27D6}"/>
              </a:ext>
            </a:extLst>
          </p:cNvPr>
          <p:cNvSpPr txBox="1"/>
          <p:nvPr/>
        </p:nvSpPr>
        <p:spPr>
          <a:xfrm>
            <a:off x="5450532"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Martha</a:t>
            </a:r>
          </a:p>
        </p:txBody>
      </p:sp>
      <p:sp>
        <p:nvSpPr>
          <p:cNvPr id="15" name="TextBox 14">
            <a:extLst>
              <a:ext uri="{FF2B5EF4-FFF2-40B4-BE49-F238E27FC236}">
                <a16:creationId xmlns:a16="http://schemas.microsoft.com/office/drawing/2014/main" id="{DCF0AE48-0197-054A-86EB-28C7FF2A2B21}"/>
              </a:ext>
            </a:extLst>
          </p:cNvPr>
          <p:cNvSpPr txBox="1"/>
          <p:nvPr/>
        </p:nvSpPr>
        <p:spPr>
          <a:xfrm>
            <a:off x="7246040" y="1432829"/>
            <a:ext cx="1795508" cy="64008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Thomas</a:t>
            </a:r>
          </a:p>
        </p:txBody>
      </p:sp>
      <p:sp>
        <p:nvSpPr>
          <p:cNvPr id="16" name="TextBox 15">
            <a:extLst>
              <a:ext uri="{FF2B5EF4-FFF2-40B4-BE49-F238E27FC236}">
                <a16:creationId xmlns:a16="http://schemas.microsoft.com/office/drawing/2014/main" id="{1A97221C-5B75-A640-A9C7-0AA33C8A5685}"/>
              </a:ext>
            </a:extLst>
          </p:cNvPr>
          <p:cNvSpPr txBox="1"/>
          <p:nvPr/>
        </p:nvSpPr>
        <p:spPr>
          <a:xfrm>
            <a:off x="64008" y="2072908"/>
            <a:ext cx="8977540" cy="3642092"/>
          </a:xfrm>
          <a:prstGeom prst="rect">
            <a:avLst/>
          </a:prstGeom>
          <a:noFill/>
          <a:ln>
            <a:solidFill>
              <a:schemeClr val="bg1"/>
            </a:solidFill>
          </a:ln>
        </p:spPr>
        <p:txBody>
          <a:bodyPr wrap="square" rtlCol="0" anchor="ctr">
            <a:noAutofit/>
          </a:bodyPr>
          <a:lstStyle/>
          <a:p>
            <a:pPr lvl="0" algn="ctr" defTabSz="411480">
              <a:defRPr/>
            </a:pPr>
            <a:r>
              <a:rPr lang="en-US" sz="4000" dirty="0">
                <a:solidFill>
                  <a:schemeClr val="bg1"/>
                </a:solidFill>
              </a:rPr>
              <a:t>Belief shines brightest in hardship. </a:t>
            </a:r>
          </a:p>
        </p:txBody>
      </p:sp>
    </p:spTree>
    <p:extLst>
      <p:ext uri="{BB962C8B-B14F-4D97-AF65-F5344CB8AC3E}">
        <p14:creationId xmlns:p14="http://schemas.microsoft.com/office/powerpoint/2010/main" val="39902608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lnSpcReduction="10000"/>
          </a:bodyPr>
          <a:lstStyle/>
          <a:p>
            <a:pPr marL="0" indent="0" algn="ctr">
              <a:buNone/>
            </a:pPr>
            <a:r>
              <a:rPr lang="en-US" sz="2400" dirty="0">
                <a:solidFill>
                  <a:schemeClr val="bg1"/>
                </a:solidFill>
              </a:rPr>
              <a:t>28 When she had said this, she went away and called Mary her sister, saying secretly, "The Teacher is here and is calling for you." 29 And when she heard it, she got up quickly and was coming to Him. 30 Now Jesus had not yet come into the village, but was still in the place where Martha met Him. 31 Then the Jews who were with her in the house, and consoling her, when they saw that Mary got up quickly and went out, they followed her, supposing that she was going to the tomb to weep there. 32 Therefore, when Mary came where Jesus was, she saw Him, and fell at His feet, saying to Him, "Lord, if You had been here, my brother would not have died."</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and Mary</a:t>
            </a:r>
          </a:p>
        </p:txBody>
      </p:sp>
    </p:spTree>
    <p:extLst>
      <p:ext uri="{BB962C8B-B14F-4D97-AF65-F5344CB8AC3E}">
        <p14:creationId xmlns:p14="http://schemas.microsoft.com/office/powerpoint/2010/main" val="3543698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lnSpcReduction="10000"/>
          </a:bodyPr>
          <a:lstStyle/>
          <a:p>
            <a:pPr marL="0" indent="0" algn="ctr">
              <a:buNone/>
            </a:pPr>
            <a:r>
              <a:rPr lang="en-US" sz="2400" dirty="0">
                <a:solidFill>
                  <a:schemeClr val="bg1"/>
                </a:solidFill>
              </a:rPr>
              <a:t>28 When she had said this, she went away and called Mary her sister, saying secretly, "</a:t>
            </a:r>
            <a:r>
              <a:rPr lang="en-US" sz="2400" u="sng" dirty="0">
                <a:solidFill>
                  <a:schemeClr val="bg1"/>
                </a:solidFill>
              </a:rPr>
              <a:t>The Teacher is here and is calling for you</a:t>
            </a:r>
            <a:r>
              <a:rPr lang="en-US" sz="2400" dirty="0">
                <a:solidFill>
                  <a:schemeClr val="bg1"/>
                </a:solidFill>
              </a:rPr>
              <a:t>." 29 And when </a:t>
            </a:r>
            <a:r>
              <a:rPr lang="en-US" sz="2400" u="sng" dirty="0">
                <a:solidFill>
                  <a:schemeClr val="bg1"/>
                </a:solidFill>
              </a:rPr>
              <a:t>she heard it, she got up quickly and was coming to Him</a:t>
            </a:r>
            <a:r>
              <a:rPr lang="en-US" sz="2400" dirty="0">
                <a:solidFill>
                  <a:schemeClr val="bg1"/>
                </a:solidFill>
              </a:rPr>
              <a:t>. 30 Now Jesus had not yet come into the village, but was still in the place where Martha met Him. 31 Then the Jews who were with her in the house, and consoling her, when they saw that Mary got up quickly and went out, they followed her, supposing that she was going to the tomb to weep there. 32 Therefore, when Mary came where Jesus was, </a:t>
            </a:r>
            <a:r>
              <a:rPr lang="en-US" sz="2400" u="sng" dirty="0">
                <a:solidFill>
                  <a:schemeClr val="bg1"/>
                </a:solidFill>
              </a:rPr>
              <a:t>she saw Him, and fell at His feet, saying to Him</a:t>
            </a:r>
            <a:r>
              <a:rPr lang="en-US" sz="2400" dirty="0">
                <a:solidFill>
                  <a:schemeClr val="bg1"/>
                </a:solidFill>
              </a:rPr>
              <a:t>, "</a:t>
            </a:r>
            <a:r>
              <a:rPr lang="en-US" sz="2400" u="sng" dirty="0">
                <a:solidFill>
                  <a:schemeClr val="bg1"/>
                </a:solidFill>
              </a:rPr>
              <a:t>Lord, if You had been here, my brother would not have died."</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and Mary</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Martha</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comes to Jesus, but Jesus calls Mary.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82B1C6BD-A532-4546-A539-E1573B362698}"/>
              </a:ext>
            </a:extLst>
          </p:cNvPr>
          <p:cNvSpPr txBox="1"/>
          <p:nvPr/>
        </p:nvSpPr>
        <p:spPr>
          <a:xfrm>
            <a:off x="130629" y="2586276"/>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Her words are the same as Martha’s</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ADCF55E9-0C5D-1543-B317-CE1CB37562E6}"/>
              </a:ext>
            </a:extLst>
          </p:cNvPr>
          <p:cNvSpPr txBox="1"/>
          <p:nvPr/>
        </p:nvSpPr>
        <p:spPr>
          <a:xfrm>
            <a:off x="130628" y="3358277"/>
            <a:ext cx="2351313" cy="2086725"/>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It’s possible the crowd is the impediment for the same</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conclusion being reached.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72827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158161-350B-9F4C-B219-80F60E3D7481}"/>
              </a:ext>
            </a:extLst>
          </p:cNvPr>
          <p:cNvSpPr>
            <a:spLocks noGrp="1"/>
          </p:cNvSpPr>
          <p:nvPr>
            <p:ph sz="half" idx="1"/>
          </p:nvPr>
        </p:nvSpPr>
        <p:spPr>
          <a:xfrm>
            <a:off x="0" y="0"/>
            <a:ext cx="4424796" cy="5715000"/>
          </a:xfrm>
        </p:spPr>
        <p:txBody>
          <a:bodyPr>
            <a:normAutofit fontScale="92500" lnSpcReduction="10000"/>
          </a:bodyPr>
          <a:lstStyle/>
          <a:p>
            <a:pPr marL="0" indent="0" algn="ctr">
              <a:buNone/>
            </a:pPr>
            <a:r>
              <a:rPr lang="en-US" sz="2400" dirty="0">
                <a:solidFill>
                  <a:schemeClr val="accent4">
                    <a:lumMod val="20000"/>
                    <a:lumOff val="80000"/>
                  </a:schemeClr>
                </a:solidFill>
              </a:rPr>
              <a:t>[</a:t>
            </a:r>
            <a:r>
              <a:rPr lang="en-US" sz="2400" dirty="0" err="1">
                <a:solidFill>
                  <a:schemeClr val="accent4">
                    <a:lumMod val="20000"/>
                    <a:lumOff val="80000"/>
                  </a:schemeClr>
                </a:solidFill>
              </a:rPr>
              <a:t>Jhn</a:t>
            </a:r>
            <a:r>
              <a:rPr lang="en-US" sz="2400" dirty="0">
                <a:solidFill>
                  <a:schemeClr val="accent4">
                    <a:lumMod val="20000"/>
                    <a:lumOff val="80000"/>
                  </a:schemeClr>
                </a:solidFill>
              </a:rPr>
              <a:t> 4:16-18 NASB95] 16 He said to her, "Go, call your husband and come here." 17 The woman answered and said, "I have no husband." Jesus said to her, "You have correctly said, 'I have no husband'; 18 </a:t>
            </a:r>
            <a:r>
              <a:rPr lang="en-US" sz="2400" b="1" u="sng" dirty="0">
                <a:solidFill>
                  <a:schemeClr val="accent4">
                    <a:lumMod val="20000"/>
                    <a:lumOff val="80000"/>
                  </a:schemeClr>
                </a:solidFill>
              </a:rPr>
              <a:t>for you have had five husbands, and the one whom you now have is not your husband</a:t>
            </a:r>
            <a:r>
              <a:rPr lang="en-US" sz="2400" dirty="0">
                <a:solidFill>
                  <a:schemeClr val="accent4">
                    <a:lumMod val="20000"/>
                    <a:lumOff val="80000"/>
                  </a:schemeClr>
                </a:solidFill>
              </a:rPr>
              <a:t>; this you have said truly." </a:t>
            </a:r>
            <a:br>
              <a:rPr lang="en-US" sz="2400" dirty="0">
                <a:solidFill>
                  <a:schemeClr val="accent4">
                    <a:lumMod val="20000"/>
                    <a:lumOff val="80000"/>
                  </a:schemeClr>
                </a:solidFill>
              </a:rPr>
            </a:br>
            <a:endParaRPr lang="en-US" sz="2400" dirty="0">
              <a:solidFill>
                <a:schemeClr val="accent4">
                  <a:lumMod val="20000"/>
                  <a:lumOff val="80000"/>
                </a:schemeClr>
              </a:solidFill>
            </a:endParaRPr>
          </a:p>
          <a:p>
            <a:pPr marL="0" indent="0" algn="ctr">
              <a:buNone/>
            </a:pPr>
            <a:endParaRPr lang="en-US" sz="2400" dirty="0">
              <a:solidFill>
                <a:schemeClr val="accent4">
                  <a:lumMod val="20000"/>
                  <a:lumOff val="80000"/>
                </a:schemeClr>
              </a:solidFill>
            </a:endParaRPr>
          </a:p>
          <a:p>
            <a:pPr marL="0" indent="0" algn="ctr">
              <a:buNone/>
            </a:pPr>
            <a:r>
              <a:rPr lang="en-US" sz="2400" dirty="0">
                <a:solidFill>
                  <a:schemeClr val="accent4">
                    <a:lumMod val="20000"/>
                    <a:lumOff val="80000"/>
                  </a:schemeClr>
                </a:solidFill>
              </a:rPr>
              <a:t>[</a:t>
            </a:r>
            <a:r>
              <a:rPr lang="en-US" sz="2400" dirty="0" err="1">
                <a:solidFill>
                  <a:schemeClr val="accent4">
                    <a:lumMod val="20000"/>
                    <a:lumOff val="80000"/>
                  </a:schemeClr>
                </a:solidFill>
              </a:rPr>
              <a:t>Jhn</a:t>
            </a:r>
            <a:r>
              <a:rPr lang="en-US" sz="2400" dirty="0">
                <a:solidFill>
                  <a:schemeClr val="accent4">
                    <a:lumMod val="20000"/>
                    <a:lumOff val="80000"/>
                  </a:schemeClr>
                </a:solidFill>
              </a:rPr>
              <a:t> 5:14 NASB95] 14 Afterward Jesus found him in the temple and said to him, "Behold, you have become well; </a:t>
            </a:r>
            <a:r>
              <a:rPr lang="en-US" sz="2400" b="1" u="sng" dirty="0">
                <a:solidFill>
                  <a:schemeClr val="accent4">
                    <a:lumMod val="20000"/>
                    <a:lumOff val="80000"/>
                  </a:schemeClr>
                </a:solidFill>
              </a:rPr>
              <a:t>do not sin </a:t>
            </a:r>
            <a:r>
              <a:rPr lang="en-US" sz="2400" dirty="0">
                <a:solidFill>
                  <a:schemeClr val="accent4">
                    <a:lumMod val="20000"/>
                    <a:lumOff val="80000"/>
                  </a:schemeClr>
                </a:solidFill>
              </a:rPr>
              <a:t>anymore, so that nothing worse happens to you." </a:t>
            </a:r>
          </a:p>
        </p:txBody>
      </p:sp>
      <p:sp>
        <p:nvSpPr>
          <p:cNvPr id="3" name="Content Placeholder 2">
            <a:extLst>
              <a:ext uri="{FF2B5EF4-FFF2-40B4-BE49-F238E27FC236}">
                <a16:creationId xmlns:a16="http://schemas.microsoft.com/office/drawing/2014/main" id="{45ABDCE9-D64E-2441-865C-5450327F10C3}"/>
              </a:ext>
            </a:extLst>
          </p:cNvPr>
          <p:cNvSpPr>
            <a:spLocks noGrp="1"/>
          </p:cNvSpPr>
          <p:nvPr>
            <p:ph sz="half" idx="2"/>
          </p:nvPr>
        </p:nvSpPr>
        <p:spPr>
          <a:xfrm>
            <a:off x="4719206" y="0"/>
            <a:ext cx="4424794" cy="5715000"/>
          </a:xfrm>
        </p:spPr>
        <p:txBody>
          <a:bodyPr anchor="ctr">
            <a:normAutofit fontScale="92500" lnSpcReduction="10000"/>
          </a:bodyPr>
          <a:lstStyle/>
          <a:p>
            <a:pPr marL="0" indent="0" algn="ctr">
              <a:buNone/>
            </a:pPr>
            <a:r>
              <a:rPr lang="en-US" sz="2400" dirty="0">
                <a:solidFill>
                  <a:schemeClr val="bg1"/>
                </a:solidFill>
              </a:rPr>
              <a:t>[</a:t>
            </a:r>
            <a:r>
              <a:rPr lang="en-US" sz="2400" dirty="0" err="1">
                <a:solidFill>
                  <a:schemeClr val="bg1"/>
                </a:solidFill>
              </a:rPr>
              <a:t>Jhn</a:t>
            </a:r>
            <a:r>
              <a:rPr lang="en-US" sz="2400" dirty="0">
                <a:solidFill>
                  <a:schemeClr val="bg1"/>
                </a:solidFill>
              </a:rPr>
              <a:t> 9:2-3 NASB95] 2 And His disciples asked Him, "Rabbi, </a:t>
            </a:r>
            <a:r>
              <a:rPr lang="en-US" sz="2400" b="1" dirty="0">
                <a:solidFill>
                  <a:schemeClr val="bg1"/>
                </a:solidFill>
              </a:rPr>
              <a:t>who sinned</a:t>
            </a:r>
            <a:r>
              <a:rPr lang="en-US" sz="2400" dirty="0">
                <a:solidFill>
                  <a:schemeClr val="bg1"/>
                </a:solidFill>
              </a:rPr>
              <a:t>, this man or his parents, that he would be born blind?" 3 Jesus answered, "[It was] neither [that] this man sinned, nor his parents; but [it was] </a:t>
            </a:r>
            <a:r>
              <a:rPr lang="en-US" sz="2400" u="sng" dirty="0">
                <a:solidFill>
                  <a:schemeClr val="bg1"/>
                </a:solidFill>
              </a:rPr>
              <a:t>so that the works of God might be displayed in him</a:t>
            </a:r>
            <a:r>
              <a:rPr lang="en-US" sz="2400" dirty="0">
                <a:solidFill>
                  <a:schemeClr val="bg1"/>
                </a:solidFill>
              </a:rPr>
              <a:t>. </a:t>
            </a:r>
            <a:br>
              <a:rPr lang="en-US" sz="2400" dirty="0">
                <a:solidFill>
                  <a:schemeClr val="bg1"/>
                </a:solidFill>
              </a:rPr>
            </a:br>
            <a:br>
              <a:rPr lang="en-US" sz="2400" dirty="0">
                <a:solidFill>
                  <a:schemeClr val="bg1"/>
                </a:solidFill>
              </a:rPr>
            </a:br>
            <a:r>
              <a:rPr lang="en-US" sz="2400" dirty="0">
                <a:solidFill>
                  <a:schemeClr val="bg1"/>
                </a:solidFill>
              </a:rPr>
              <a:t>[</a:t>
            </a:r>
            <a:r>
              <a:rPr lang="en-US" sz="2400" dirty="0" err="1">
                <a:solidFill>
                  <a:schemeClr val="bg1"/>
                </a:solidFill>
              </a:rPr>
              <a:t>Jhn</a:t>
            </a:r>
            <a:r>
              <a:rPr lang="en-US" sz="2400" dirty="0">
                <a:solidFill>
                  <a:schemeClr val="bg1"/>
                </a:solidFill>
              </a:rPr>
              <a:t> 11:4 NASB95] 4 But when Jesus heard [this,] He said, "</a:t>
            </a:r>
            <a:r>
              <a:rPr lang="en-US" sz="2400" b="1" dirty="0">
                <a:solidFill>
                  <a:schemeClr val="bg1"/>
                </a:solidFill>
              </a:rPr>
              <a:t>This sickness </a:t>
            </a:r>
            <a:r>
              <a:rPr lang="en-US" sz="2400" dirty="0">
                <a:solidFill>
                  <a:schemeClr val="bg1"/>
                </a:solidFill>
              </a:rPr>
              <a:t>is not to end in death, but </a:t>
            </a:r>
            <a:r>
              <a:rPr lang="en-US" sz="2400" u="sng" dirty="0">
                <a:solidFill>
                  <a:schemeClr val="bg1"/>
                </a:solidFill>
              </a:rPr>
              <a:t>for the glory of God, so that the Son of God may be glorified by it</a:t>
            </a:r>
            <a:r>
              <a:rPr lang="en-US" sz="2400" dirty="0">
                <a:solidFill>
                  <a:schemeClr val="bg1"/>
                </a:solidFill>
              </a:rPr>
              <a:t>." </a:t>
            </a:r>
            <a:br>
              <a:rPr lang="en-US" sz="2400" dirty="0">
                <a:solidFill>
                  <a:schemeClr val="bg1"/>
                </a:solidFill>
              </a:rPr>
            </a:br>
            <a:br>
              <a:rPr lang="en-US" sz="2400" dirty="0">
                <a:solidFill>
                  <a:schemeClr val="bg1"/>
                </a:solidFill>
              </a:rPr>
            </a:br>
            <a:r>
              <a:rPr lang="en-US" sz="2400" dirty="0">
                <a:solidFill>
                  <a:schemeClr val="bg1"/>
                </a:solidFill>
              </a:rPr>
              <a:t>[</a:t>
            </a:r>
            <a:r>
              <a:rPr lang="en-US" sz="2400" dirty="0" err="1">
                <a:solidFill>
                  <a:schemeClr val="bg1"/>
                </a:solidFill>
              </a:rPr>
              <a:t>Jhn</a:t>
            </a:r>
            <a:r>
              <a:rPr lang="en-US" sz="2400" dirty="0">
                <a:solidFill>
                  <a:schemeClr val="bg1"/>
                </a:solidFill>
              </a:rPr>
              <a:t> 19:18 NASB95] 18 There they </a:t>
            </a:r>
            <a:r>
              <a:rPr lang="en-US" sz="2400" b="1" dirty="0">
                <a:solidFill>
                  <a:schemeClr val="bg1"/>
                </a:solidFill>
              </a:rPr>
              <a:t>crucified Him</a:t>
            </a:r>
            <a:r>
              <a:rPr lang="en-US" sz="2400" dirty="0">
                <a:solidFill>
                  <a:schemeClr val="bg1"/>
                </a:solidFill>
              </a:rPr>
              <a:t>, and with Him two other men, one on either side, and Jesus in between.</a:t>
            </a:r>
          </a:p>
        </p:txBody>
      </p:sp>
    </p:spTree>
    <p:extLst>
      <p:ext uri="{BB962C8B-B14F-4D97-AF65-F5344CB8AC3E}">
        <p14:creationId xmlns:p14="http://schemas.microsoft.com/office/powerpoint/2010/main" val="271862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33 When Jesus therefore saw her weeping, and the Jews who came with her [also] weeping, He was deeply moved in spirit and was troubled, 34 and said, "Where have you laid him?" They said to Him, "Lord, come and see." 35 Jesus wept. 36 So the Jews were saying, "See how He loved him!" 37 But some of them said, "Could not this man, who opened the eyes of the blind man, have kept this man also from dying?" 38 So Jesus, again being deeply moved within, came to the tomb. Now it was a cave, and a stone was lying against it.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humanity</a:t>
            </a:r>
          </a:p>
        </p:txBody>
      </p:sp>
    </p:spTree>
    <p:extLst>
      <p:ext uri="{BB962C8B-B14F-4D97-AF65-F5344CB8AC3E}">
        <p14:creationId xmlns:p14="http://schemas.microsoft.com/office/powerpoint/2010/main" val="1159804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33 When </a:t>
            </a:r>
            <a:r>
              <a:rPr lang="en-US" sz="2400" u="sng" dirty="0">
                <a:solidFill>
                  <a:schemeClr val="bg1"/>
                </a:solidFill>
              </a:rPr>
              <a:t>Jesus therefore saw her weeping</a:t>
            </a:r>
            <a:r>
              <a:rPr lang="en-US" sz="2400" dirty="0">
                <a:solidFill>
                  <a:schemeClr val="bg1"/>
                </a:solidFill>
              </a:rPr>
              <a:t>, and the Jews who came with her [</a:t>
            </a:r>
            <a:r>
              <a:rPr lang="en-US" sz="2400" u="sng" dirty="0">
                <a:solidFill>
                  <a:schemeClr val="bg1"/>
                </a:solidFill>
              </a:rPr>
              <a:t>also] weeping</a:t>
            </a:r>
            <a:r>
              <a:rPr lang="en-US" sz="2400" dirty="0">
                <a:solidFill>
                  <a:schemeClr val="bg1"/>
                </a:solidFill>
              </a:rPr>
              <a:t>, He was </a:t>
            </a:r>
            <a:r>
              <a:rPr lang="en-US" sz="2400" b="1" dirty="0">
                <a:solidFill>
                  <a:schemeClr val="bg1"/>
                </a:solidFill>
              </a:rPr>
              <a:t>deeply moved in spirit </a:t>
            </a:r>
            <a:r>
              <a:rPr lang="en-US" sz="2400" dirty="0">
                <a:solidFill>
                  <a:schemeClr val="bg1"/>
                </a:solidFill>
              </a:rPr>
              <a:t>and </a:t>
            </a:r>
            <a:r>
              <a:rPr lang="en-US" sz="2400" b="1" dirty="0">
                <a:solidFill>
                  <a:schemeClr val="bg1"/>
                </a:solidFill>
              </a:rPr>
              <a:t>was troubled</a:t>
            </a:r>
            <a:r>
              <a:rPr lang="en-US" sz="2400" dirty="0">
                <a:solidFill>
                  <a:schemeClr val="bg1"/>
                </a:solidFill>
              </a:rPr>
              <a:t>, 34 and said, "Where have you laid him?" They said to Him, "Lord, come and see." 35 </a:t>
            </a:r>
            <a:r>
              <a:rPr lang="en-US" sz="2400" b="1" u="sng" dirty="0">
                <a:solidFill>
                  <a:schemeClr val="bg1"/>
                </a:solidFill>
              </a:rPr>
              <a:t>Jesus wept</a:t>
            </a:r>
            <a:r>
              <a:rPr lang="en-US" sz="2400" dirty="0">
                <a:solidFill>
                  <a:schemeClr val="bg1"/>
                </a:solidFill>
              </a:rPr>
              <a:t>. 36 So the Jews were saying, "See how He loved him!" 37 But some of them said, "Could not this man, who opened the eyes of the blind man, have kept this man also from dying?" 38 So Jesus, </a:t>
            </a:r>
            <a:r>
              <a:rPr lang="en-US" sz="2400" b="1" u="sng" dirty="0">
                <a:solidFill>
                  <a:schemeClr val="bg1"/>
                </a:solidFill>
              </a:rPr>
              <a:t>again being deeply moved within</a:t>
            </a:r>
            <a:r>
              <a:rPr lang="en-US" sz="2400" dirty="0">
                <a:solidFill>
                  <a:schemeClr val="bg1"/>
                </a:solidFill>
              </a:rPr>
              <a:t>, came to the tomb. Now it was a cave, and a stone was lying against it.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humanity</a:t>
            </a:r>
          </a:p>
        </p:txBody>
      </p:sp>
      <p:sp>
        <p:nvSpPr>
          <p:cNvPr id="5" name="TextBox 4">
            <a:extLst>
              <a:ext uri="{FF2B5EF4-FFF2-40B4-BE49-F238E27FC236}">
                <a16:creationId xmlns:a16="http://schemas.microsoft.com/office/drawing/2014/main" id="{01E43FEC-C049-CD4A-9C62-257B5396672C}"/>
              </a:ext>
            </a:extLst>
          </p:cNvPr>
          <p:cNvSpPr txBox="1"/>
          <p:nvPr/>
        </p:nvSpPr>
        <p:spPr>
          <a:xfrm>
            <a:off x="130629" y="1496747"/>
            <a:ext cx="2351313" cy="1421928"/>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Jesus knowing</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what He’s going to do doesn’t sap Him of emotions.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6AA54800-99B1-3E47-876D-014D2A07874E}"/>
              </a:ext>
            </a:extLst>
          </p:cNvPr>
          <p:cNvSpPr txBox="1"/>
          <p:nvPr/>
        </p:nvSpPr>
        <p:spPr>
          <a:xfrm>
            <a:off x="130628" y="2918675"/>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Mourn with those who mourn. </a:t>
            </a:r>
          </a:p>
        </p:txBody>
      </p:sp>
      <p:sp>
        <p:nvSpPr>
          <p:cNvPr id="10" name="TextBox 9">
            <a:extLst>
              <a:ext uri="{FF2B5EF4-FFF2-40B4-BE49-F238E27FC236}">
                <a16:creationId xmlns:a16="http://schemas.microsoft.com/office/drawing/2014/main" id="{1D49AEC3-8397-1343-8FE4-BDB34B550842}"/>
              </a:ext>
            </a:extLst>
          </p:cNvPr>
          <p:cNvSpPr txBox="1"/>
          <p:nvPr/>
        </p:nvSpPr>
        <p:spPr>
          <a:xfrm>
            <a:off x="130627" y="3675805"/>
            <a:ext cx="2351313" cy="1754326"/>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It’s </a:t>
            </a:r>
            <a:r>
              <a:rPr kumimoji="0" lang="en-US" sz="216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eviden</a:t>
            </a:r>
            <a:r>
              <a:rPr lang="en-US" sz="2160" dirty="0">
                <a:solidFill>
                  <a:srgbClr val="FFC000">
                    <a:lumMod val="20000"/>
                    <a:lumOff val="80000"/>
                  </a:srgbClr>
                </a:solidFill>
                <a:latin typeface="Calibri" panose="020F0502020204030204"/>
              </a:rPr>
              <a:t>t that Jesus loved Lazarus. Even the mourners realize His mourning.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5724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a:bodyPr>
          <a:lstStyle/>
          <a:p>
            <a:pPr marL="0" indent="0" algn="ctr">
              <a:buNone/>
            </a:pPr>
            <a:r>
              <a:rPr lang="en-US" sz="2400" dirty="0">
                <a:solidFill>
                  <a:schemeClr val="bg1"/>
                </a:solidFill>
              </a:rPr>
              <a:t>39 Jesus said, "Remove the stone." Martha, the sister of the deceased, said to Him, "Lord, by this time there will be a stench, for he has been [dead] four days." 40 Jesus said to her, "Did I not say to you that if you believe, you will see the glory of God?" 41 So they removed the stone. Then Jesus raised His eyes, and said, "Father, I thank You that You have heard Me. 42 "I knew that You always hear Me; but because of the people standing around I said it, so that they may believe that You sent Me." 43 When He had said these things, He cried out with a loud voice, "Lazarus, come forth." 44 The man who had died came forth, bound hand and foot with wrappings, and his face was wrapped around with a cloth. Jesus said to them, "Unbind him, and let him go."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deity</a:t>
            </a:r>
          </a:p>
        </p:txBody>
      </p:sp>
    </p:spTree>
    <p:extLst>
      <p:ext uri="{BB962C8B-B14F-4D97-AF65-F5344CB8AC3E}">
        <p14:creationId xmlns:p14="http://schemas.microsoft.com/office/powerpoint/2010/main" val="25851503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a:bodyPr>
          <a:lstStyle/>
          <a:p>
            <a:pPr marL="0" indent="0" algn="ctr">
              <a:buNone/>
            </a:pPr>
            <a:r>
              <a:rPr lang="en-US" sz="2400" dirty="0">
                <a:solidFill>
                  <a:schemeClr val="bg1"/>
                </a:solidFill>
              </a:rPr>
              <a:t>39 Jesus said, "</a:t>
            </a:r>
            <a:r>
              <a:rPr lang="en-US" sz="2400" b="1" u="sng" dirty="0">
                <a:solidFill>
                  <a:schemeClr val="bg1"/>
                </a:solidFill>
              </a:rPr>
              <a:t>Remove the stone</a:t>
            </a:r>
            <a:r>
              <a:rPr lang="en-US" sz="2400" dirty="0">
                <a:solidFill>
                  <a:schemeClr val="bg1"/>
                </a:solidFill>
              </a:rPr>
              <a:t>." Martha, the sister of the deceased, said to Him, "Lord, by this time there will be a stench, for he has been [dead] four days." 40 Jesus said to her, "Did I not say to you that if you believe, </a:t>
            </a:r>
            <a:r>
              <a:rPr lang="en-US" sz="2400" b="1" u="sng" dirty="0">
                <a:solidFill>
                  <a:schemeClr val="bg1"/>
                </a:solidFill>
              </a:rPr>
              <a:t>you will see the glory of God?</a:t>
            </a:r>
            <a:r>
              <a:rPr lang="en-US" sz="2400" dirty="0">
                <a:solidFill>
                  <a:schemeClr val="bg1"/>
                </a:solidFill>
              </a:rPr>
              <a:t>" 41 So they removed the stone. Then Jesus raised His eyes, and said, "Father, I thank You that You have heard Me. 42 "I knew that You always hear Me; but because of the people standing around I said it, </a:t>
            </a:r>
            <a:r>
              <a:rPr lang="en-US" sz="2400" b="1" u="sng" dirty="0">
                <a:solidFill>
                  <a:schemeClr val="bg1"/>
                </a:solidFill>
              </a:rPr>
              <a:t>so that they may believe that You sent Me.</a:t>
            </a:r>
            <a:r>
              <a:rPr lang="en-US" sz="2400" dirty="0">
                <a:solidFill>
                  <a:schemeClr val="bg1"/>
                </a:solidFill>
              </a:rPr>
              <a:t>" 43 When He had said these things, He cried out with a loud voice, "</a:t>
            </a:r>
            <a:r>
              <a:rPr lang="en-US" sz="2400" b="1" u="sng" dirty="0">
                <a:solidFill>
                  <a:schemeClr val="bg1"/>
                </a:solidFill>
              </a:rPr>
              <a:t>Lazarus, come forth</a:t>
            </a:r>
            <a:r>
              <a:rPr lang="en-US" sz="2400" dirty="0">
                <a:solidFill>
                  <a:schemeClr val="bg1"/>
                </a:solidFill>
              </a:rPr>
              <a:t>." 44 The man who had died came forth, bound hand and foot with wrappings, and his face was wrapped around with a cloth. Jesus said to them, "Unbind him, and let him go."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deity</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Jesus is aware of His control</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of death.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30629" y="2586276"/>
            <a:ext cx="2351314"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came that we might see the glory</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of God.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20277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a:bodyPr>
          <a:lstStyle/>
          <a:p>
            <a:pPr marL="0" indent="0" algn="ctr">
              <a:buNone/>
            </a:pPr>
            <a:r>
              <a:rPr lang="en-US" sz="2400" dirty="0">
                <a:solidFill>
                  <a:schemeClr val="bg1"/>
                </a:solidFill>
              </a:rPr>
              <a:t>39 Jesus said, "</a:t>
            </a:r>
            <a:r>
              <a:rPr lang="en-US" sz="2400" b="1" u="sng" dirty="0">
                <a:solidFill>
                  <a:schemeClr val="bg1"/>
                </a:solidFill>
              </a:rPr>
              <a:t>Remove the stone</a:t>
            </a:r>
            <a:r>
              <a:rPr lang="en-US" sz="2400" dirty="0">
                <a:solidFill>
                  <a:schemeClr val="bg1"/>
                </a:solidFill>
              </a:rPr>
              <a:t>." Martha, the sister of the deceased, said to Him, "Lord, by this time there will be a stench, for he has been [dead] four days." 40 Jesus said to her, "Did I not say to you that if you believe, </a:t>
            </a:r>
            <a:r>
              <a:rPr lang="en-US" sz="2400" b="1" u="sng" dirty="0">
                <a:solidFill>
                  <a:schemeClr val="bg1"/>
                </a:solidFill>
              </a:rPr>
              <a:t>you will see the glory of God?</a:t>
            </a:r>
            <a:r>
              <a:rPr lang="en-US" sz="2400" dirty="0">
                <a:solidFill>
                  <a:schemeClr val="bg1"/>
                </a:solidFill>
              </a:rPr>
              <a:t>" 41 So they removed the stone. Then Jesus raised His eyes, and said, "Father, I thank You that You have heard Me. 42 "I knew that You always hear Me; but because of the people standing around I said it, </a:t>
            </a:r>
            <a:r>
              <a:rPr lang="en-US" sz="2400" b="1" u="sng" dirty="0">
                <a:solidFill>
                  <a:schemeClr val="bg1"/>
                </a:solidFill>
              </a:rPr>
              <a:t>so that they may believe that You sent Me.</a:t>
            </a:r>
            <a:r>
              <a:rPr lang="en-US" sz="2400" dirty="0">
                <a:solidFill>
                  <a:schemeClr val="bg1"/>
                </a:solidFill>
              </a:rPr>
              <a:t>" 43 When He had said these things, He cried out with a loud voice, "</a:t>
            </a:r>
            <a:r>
              <a:rPr lang="en-US" sz="2400" b="1" u="sng" dirty="0">
                <a:solidFill>
                  <a:schemeClr val="bg1"/>
                </a:solidFill>
              </a:rPr>
              <a:t>Lazarus, come forth</a:t>
            </a:r>
            <a:r>
              <a:rPr lang="en-US" sz="2400" dirty="0">
                <a:solidFill>
                  <a:schemeClr val="bg1"/>
                </a:solidFill>
              </a:rPr>
              <a:t>." 44 The man who had died came forth, bound hand and foot with wrappings, and his face was wrapped around with a cloth. Jesus said to them, "</a:t>
            </a:r>
            <a:r>
              <a:rPr lang="en-US" sz="2400" b="1" u="sng" dirty="0">
                <a:solidFill>
                  <a:schemeClr val="bg1"/>
                </a:solidFill>
              </a:rPr>
              <a:t>Unbind him, and let him go</a:t>
            </a:r>
            <a:r>
              <a:rPr lang="en-US" sz="24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deity</a:t>
            </a:r>
          </a:p>
        </p:txBody>
      </p:sp>
      <p:sp>
        <p:nvSpPr>
          <p:cNvPr id="5" name="TextBox 4">
            <a:extLst>
              <a:ext uri="{FF2B5EF4-FFF2-40B4-BE49-F238E27FC236}">
                <a16:creationId xmlns:a16="http://schemas.microsoft.com/office/drawing/2014/main" id="{88E549E3-D139-314E-B87A-914CD0B64B4B}"/>
              </a:ext>
            </a:extLst>
          </p:cNvPr>
          <p:cNvSpPr txBox="1"/>
          <p:nvPr/>
        </p:nvSpPr>
        <p:spPr>
          <a:xfrm>
            <a:off x="130629" y="1496747"/>
            <a:ext cx="2351313" cy="1754326"/>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People weep at a funeral</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they call on the deceased to no avail, Jesus calls Lazarus to life.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D77E4FA4-8BC1-904B-B494-2C20578D1884}"/>
              </a:ext>
            </a:extLst>
          </p:cNvPr>
          <p:cNvSpPr txBox="1"/>
          <p:nvPr/>
        </p:nvSpPr>
        <p:spPr>
          <a:xfrm>
            <a:off x="141516" y="3251073"/>
            <a:ext cx="2351314"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Death could not hold the one that Jesus sets free. </a:t>
            </a:r>
          </a:p>
        </p:txBody>
      </p:sp>
    </p:spTree>
    <p:extLst>
      <p:ext uri="{BB962C8B-B14F-4D97-AF65-F5344CB8AC3E}">
        <p14:creationId xmlns:p14="http://schemas.microsoft.com/office/powerpoint/2010/main" val="3487963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422030" y="1008097"/>
            <a:ext cx="8299940"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glory of God </a:t>
            </a:r>
          </a:p>
        </p:txBody>
      </p:sp>
      <p:sp>
        <p:nvSpPr>
          <p:cNvPr id="13" name="TextBox 12">
            <a:extLst>
              <a:ext uri="{FF2B5EF4-FFF2-40B4-BE49-F238E27FC236}">
                <a16:creationId xmlns:a16="http://schemas.microsoft.com/office/drawing/2014/main" id="{CF21715D-8BD1-E24B-8FBF-69D527868219}"/>
              </a:ext>
            </a:extLst>
          </p:cNvPr>
          <p:cNvSpPr txBox="1"/>
          <p:nvPr/>
        </p:nvSpPr>
        <p:spPr>
          <a:xfrm>
            <a:off x="1281340" y="1432828"/>
            <a:ext cx="1795508" cy="45720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Ex-blind man </a:t>
            </a:r>
          </a:p>
        </p:txBody>
      </p:sp>
      <p:sp>
        <p:nvSpPr>
          <p:cNvPr id="14" name="TextBox 13">
            <a:extLst>
              <a:ext uri="{FF2B5EF4-FFF2-40B4-BE49-F238E27FC236}">
                <a16:creationId xmlns:a16="http://schemas.microsoft.com/office/drawing/2014/main" id="{FC899CDD-91DB-3A43-B193-129FBC8D27D6}"/>
              </a:ext>
            </a:extLst>
          </p:cNvPr>
          <p:cNvSpPr txBox="1"/>
          <p:nvPr/>
        </p:nvSpPr>
        <p:spPr>
          <a:xfrm>
            <a:off x="3655024" y="1432828"/>
            <a:ext cx="1795508" cy="45720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Jesus</a:t>
            </a:r>
          </a:p>
        </p:txBody>
      </p:sp>
      <p:sp>
        <p:nvSpPr>
          <p:cNvPr id="15" name="TextBox 14">
            <a:extLst>
              <a:ext uri="{FF2B5EF4-FFF2-40B4-BE49-F238E27FC236}">
                <a16:creationId xmlns:a16="http://schemas.microsoft.com/office/drawing/2014/main" id="{DCF0AE48-0197-054A-86EB-28C7FF2A2B21}"/>
              </a:ext>
            </a:extLst>
          </p:cNvPr>
          <p:cNvSpPr txBox="1"/>
          <p:nvPr/>
        </p:nvSpPr>
        <p:spPr>
          <a:xfrm>
            <a:off x="6028708" y="1432828"/>
            <a:ext cx="1795508" cy="45720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Lazarus</a:t>
            </a:r>
          </a:p>
        </p:txBody>
      </p:sp>
      <p:sp>
        <p:nvSpPr>
          <p:cNvPr id="17" name="TextBox 16">
            <a:extLst>
              <a:ext uri="{FF2B5EF4-FFF2-40B4-BE49-F238E27FC236}">
                <a16:creationId xmlns:a16="http://schemas.microsoft.com/office/drawing/2014/main" id="{B770A0F3-97DE-934E-965F-11F7289B068F}"/>
              </a:ext>
            </a:extLst>
          </p:cNvPr>
          <p:cNvSpPr txBox="1"/>
          <p:nvPr/>
        </p:nvSpPr>
        <p:spPr>
          <a:xfrm>
            <a:off x="1281340" y="2003927"/>
            <a:ext cx="1795508" cy="3642092"/>
          </a:xfrm>
          <a:prstGeom prst="rect">
            <a:avLst/>
          </a:prstGeom>
          <a:noFill/>
          <a:ln>
            <a:solidFill>
              <a:schemeClr val="bg1"/>
            </a:solidFill>
          </a:ln>
        </p:spPr>
        <p:txBody>
          <a:bodyPr wrap="square" rtlCol="0" anchor="ctr">
            <a:noAutofit/>
          </a:bodyPr>
          <a:lstStyle/>
          <a:p>
            <a:pPr lvl="0" algn="ctr" defTabSz="411480">
              <a:defRPr/>
            </a:pPr>
            <a:r>
              <a:rPr lang="en-US" dirty="0">
                <a:solidFill>
                  <a:prstClr val="white"/>
                </a:solidFill>
              </a:rPr>
              <a:t>[it was] so that the works of God might be displayed in him</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TextBox 17">
            <a:extLst>
              <a:ext uri="{FF2B5EF4-FFF2-40B4-BE49-F238E27FC236}">
                <a16:creationId xmlns:a16="http://schemas.microsoft.com/office/drawing/2014/main" id="{2746F4C1-6259-844B-A052-B3FA031F919D}"/>
              </a:ext>
            </a:extLst>
          </p:cNvPr>
          <p:cNvSpPr txBox="1"/>
          <p:nvPr/>
        </p:nvSpPr>
        <p:spPr>
          <a:xfrm>
            <a:off x="3655024" y="2003927"/>
            <a:ext cx="1795508" cy="3642092"/>
          </a:xfrm>
          <a:prstGeom prst="rect">
            <a:avLst/>
          </a:prstGeom>
          <a:noFill/>
          <a:ln>
            <a:solidFill>
              <a:schemeClr val="bg1"/>
            </a:solidFill>
          </a:ln>
        </p:spPr>
        <p:txBody>
          <a:bodyPr wrap="square" rtlCol="0" anchor="ctr">
            <a:noAutofit/>
          </a:bodyPr>
          <a:lstStyle/>
          <a:p>
            <a:pPr lvl="0" algn="ctr" defTabSz="411480">
              <a:defRPr/>
            </a:pPr>
            <a:r>
              <a:rPr lang="en-US" dirty="0">
                <a:solidFill>
                  <a:prstClr val="white"/>
                </a:solidFill>
              </a:rPr>
              <a:t>14 And the Word became flesh, and dwelt among us, and we saw His glory, glory as of the only begotten from the Father, full of grace and truth.</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TextBox 19">
            <a:extLst>
              <a:ext uri="{FF2B5EF4-FFF2-40B4-BE49-F238E27FC236}">
                <a16:creationId xmlns:a16="http://schemas.microsoft.com/office/drawing/2014/main" id="{C303222B-B574-6F4E-96C2-9ACBE1F82D24}"/>
              </a:ext>
            </a:extLst>
          </p:cNvPr>
          <p:cNvSpPr txBox="1"/>
          <p:nvPr/>
        </p:nvSpPr>
        <p:spPr>
          <a:xfrm>
            <a:off x="6028708" y="2003927"/>
            <a:ext cx="1795508" cy="3642092"/>
          </a:xfrm>
          <a:prstGeom prst="rect">
            <a:avLst/>
          </a:prstGeom>
          <a:noFill/>
          <a:ln>
            <a:solidFill>
              <a:schemeClr val="bg1"/>
            </a:solidFill>
          </a:ln>
        </p:spPr>
        <p:txBody>
          <a:bodyPr wrap="square" rtlCol="0" anchor="ctr">
            <a:noAutofit/>
          </a:bodyPr>
          <a:lstStyle/>
          <a:p>
            <a:pPr lvl="0" algn="ctr" defTabSz="411480">
              <a:defRPr/>
            </a:pPr>
            <a:r>
              <a:rPr lang="en-US" dirty="0">
                <a:solidFill>
                  <a:prstClr val="white"/>
                </a:solidFill>
              </a:rPr>
              <a:t>but for the glory of God, so that the Son of God may be glorified by it." </a:t>
            </a:r>
          </a:p>
        </p:txBody>
      </p:sp>
    </p:spTree>
    <p:extLst>
      <p:ext uri="{BB962C8B-B14F-4D97-AF65-F5344CB8AC3E}">
        <p14:creationId xmlns:p14="http://schemas.microsoft.com/office/powerpoint/2010/main" val="37513880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422030" y="1008097"/>
            <a:ext cx="8299940"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glory of God </a:t>
            </a:r>
          </a:p>
        </p:txBody>
      </p:sp>
      <p:sp>
        <p:nvSpPr>
          <p:cNvPr id="13" name="TextBox 12">
            <a:extLst>
              <a:ext uri="{FF2B5EF4-FFF2-40B4-BE49-F238E27FC236}">
                <a16:creationId xmlns:a16="http://schemas.microsoft.com/office/drawing/2014/main" id="{CF21715D-8BD1-E24B-8FBF-69D527868219}"/>
              </a:ext>
            </a:extLst>
          </p:cNvPr>
          <p:cNvSpPr txBox="1"/>
          <p:nvPr/>
        </p:nvSpPr>
        <p:spPr>
          <a:xfrm>
            <a:off x="1281340" y="1432828"/>
            <a:ext cx="1795508" cy="45720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Ex-blind man </a:t>
            </a:r>
          </a:p>
        </p:txBody>
      </p:sp>
      <p:sp>
        <p:nvSpPr>
          <p:cNvPr id="14" name="TextBox 13">
            <a:extLst>
              <a:ext uri="{FF2B5EF4-FFF2-40B4-BE49-F238E27FC236}">
                <a16:creationId xmlns:a16="http://schemas.microsoft.com/office/drawing/2014/main" id="{FC899CDD-91DB-3A43-B193-129FBC8D27D6}"/>
              </a:ext>
            </a:extLst>
          </p:cNvPr>
          <p:cNvSpPr txBox="1"/>
          <p:nvPr/>
        </p:nvSpPr>
        <p:spPr>
          <a:xfrm>
            <a:off x="3655024" y="1432828"/>
            <a:ext cx="1795508" cy="45720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Jesus</a:t>
            </a:r>
          </a:p>
        </p:txBody>
      </p:sp>
      <p:sp>
        <p:nvSpPr>
          <p:cNvPr id="15" name="TextBox 14">
            <a:extLst>
              <a:ext uri="{FF2B5EF4-FFF2-40B4-BE49-F238E27FC236}">
                <a16:creationId xmlns:a16="http://schemas.microsoft.com/office/drawing/2014/main" id="{DCF0AE48-0197-054A-86EB-28C7FF2A2B21}"/>
              </a:ext>
            </a:extLst>
          </p:cNvPr>
          <p:cNvSpPr txBox="1"/>
          <p:nvPr/>
        </p:nvSpPr>
        <p:spPr>
          <a:xfrm>
            <a:off x="6028708" y="1432828"/>
            <a:ext cx="1795508" cy="457200"/>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Lazarus</a:t>
            </a:r>
          </a:p>
        </p:txBody>
      </p:sp>
      <p:sp>
        <p:nvSpPr>
          <p:cNvPr id="17" name="TextBox 16">
            <a:extLst>
              <a:ext uri="{FF2B5EF4-FFF2-40B4-BE49-F238E27FC236}">
                <a16:creationId xmlns:a16="http://schemas.microsoft.com/office/drawing/2014/main" id="{B770A0F3-97DE-934E-965F-11F7289B068F}"/>
              </a:ext>
            </a:extLst>
          </p:cNvPr>
          <p:cNvSpPr txBox="1"/>
          <p:nvPr/>
        </p:nvSpPr>
        <p:spPr>
          <a:xfrm>
            <a:off x="1281340" y="2003927"/>
            <a:ext cx="6542876" cy="3642092"/>
          </a:xfrm>
          <a:prstGeom prst="rect">
            <a:avLst/>
          </a:prstGeom>
          <a:noFill/>
          <a:ln>
            <a:solidFill>
              <a:schemeClr val="bg1"/>
            </a:solidFill>
          </a:ln>
        </p:spPr>
        <p:txBody>
          <a:bodyPr wrap="square" rtlCol="0" anchor="ctr">
            <a:noAutofit/>
          </a:bodyPr>
          <a:lstStyle/>
          <a:p>
            <a:pPr lvl="0" algn="ctr" defTabSz="411480">
              <a:defRPr/>
            </a:pPr>
            <a:r>
              <a:rPr lang="en-US" sz="2800" dirty="0">
                <a:solidFill>
                  <a:prstClr val="white"/>
                </a:solidFill>
              </a:rPr>
              <a:t>God’s glory isn’t demonstrated in our lives to strength, intelligence, or status. It’s demonstrated when we allow God to use us for His will how He sees fit. Wherever it takes us. That others may see His truth and grace through us. </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877228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sz="2400" dirty="0">
                <a:solidFill>
                  <a:schemeClr val="bg1"/>
                </a:solidFill>
              </a:rPr>
              <a:t>45 Therefore many of the Jews who came to Mary, and saw what He had done, believed in Him. 46 But some of them went to the Pharisees and told them the things which Jesus had done. 47 Therefore the chief priests and the Pharisees convened a council, and were saying, "What are we doing? For this man is performing many signs. 48 "If we let Him [go on] like this, all men will believe in Him, and the Romans will come and take away both our place and our nation." 49 But one of them, Caiaphas, who was high priest that year, said to them, "You know nothing at all, 50 nor do you take into account that it is expedient for you that one man die for the people, and that the whole nation not perish." 51 Now he did not say this on his own initiative, but being high priest that year, he prophesied that Jesus was going to die for the nation, 52 and not for the nation only, but in order that He might also gather together into one the children of God who are scattered abroad. 53 So from that day on they planned together to kill Him.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response</a:t>
            </a:r>
          </a:p>
        </p:txBody>
      </p:sp>
    </p:spTree>
    <p:extLst>
      <p:ext uri="{BB962C8B-B14F-4D97-AF65-F5344CB8AC3E}">
        <p14:creationId xmlns:p14="http://schemas.microsoft.com/office/powerpoint/2010/main" val="2410519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sz="2400" dirty="0">
                <a:solidFill>
                  <a:schemeClr val="bg1"/>
                </a:solidFill>
              </a:rPr>
              <a:t>45 Therefore </a:t>
            </a:r>
            <a:r>
              <a:rPr lang="en-US" sz="2400" b="1" dirty="0">
                <a:solidFill>
                  <a:schemeClr val="bg1"/>
                </a:solidFill>
              </a:rPr>
              <a:t>many of the Jews</a:t>
            </a:r>
            <a:r>
              <a:rPr lang="en-US" sz="2400" dirty="0">
                <a:solidFill>
                  <a:schemeClr val="bg1"/>
                </a:solidFill>
              </a:rPr>
              <a:t> who came to Mary, and saw what He had done, </a:t>
            </a:r>
            <a:r>
              <a:rPr lang="en-US" sz="2400" u="sng" dirty="0">
                <a:solidFill>
                  <a:schemeClr val="bg1"/>
                </a:solidFill>
              </a:rPr>
              <a:t>believed in Him</a:t>
            </a:r>
            <a:r>
              <a:rPr lang="en-US" sz="2400" dirty="0">
                <a:solidFill>
                  <a:schemeClr val="bg1"/>
                </a:solidFill>
              </a:rPr>
              <a:t>. 46 </a:t>
            </a:r>
            <a:r>
              <a:rPr lang="en-US" sz="2400" b="1" dirty="0">
                <a:solidFill>
                  <a:schemeClr val="bg1"/>
                </a:solidFill>
              </a:rPr>
              <a:t>But some </a:t>
            </a:r>
            <a:r>
              <a:rPr lang="en-US" sz="2400" dirty="0">
                <a:solidFill>
                  <a:schemeClr val="bg1"/>
                </a:solidFill>
              </a:rPr>
              <a:t>of them </a:t>
            </a:r>
            <a:r>
              <a:rPr lang="en-US" sz="2400" u="sng" dirty="0">
                <a:solidFill>
                  <a:schemeClr val="bg1"/>
                </a:solidFill>
              </a:rPr>
              <a:t>went to the Pharisees </a:t>
            </a:r>
            <a:r>
              <a:rPr lang="en-US" sz="2400" dirty="0">
                <a:solidFill>
                  <a:schemeClr val="bg1"/>
                </a:solidFill>
              </a:rPr>
              <a:t>and told them the things which Jesus had done. 47 </a:t>
            </a:r>
            <a:r>
              <a:rPr lang="en-US" sz="2400" b="1" dirty="0">
                <a:solidFill>
                  <a:schemeClr val="bg1"/>
                </a:solidFill>
              </a:rPr>
              <a:t>Therefore the chief priests and the Pharisees</a:t>
            </a:r>
            <a:r>
              <a:rPr lang="en-US" sz="2400" dirty="0">
                <a:solidFill>
                  <a:schemeClr val="bg1"/>
                </a:solidFill>
              </a:rPr>
              <a:t> convened a council, and were saying, "What are we doing? For this man is performing many signs. 48 "If we let Him [go on] like this, all men will believe in Him, and the Romans will come and take away both our place and our nation." 49 But one of them, Caiaphas, who was high priest that year, said to them, "You know nothing at all, 50 nor do you take into account that it is expedient for you that one man die for the people, and that the whole nation not perish." 51 Now he did not say this on his own initiative, but being high priest that year, he prophesied that Jesus was going to die for the nation, 52 and not for the nation only, but in order that He might also gather together into one the children of God who are scattered abroad. 53 So from that day on they </a:t>
            </a:r>
            <a:r>
              <a:rPr lang="en-US" sz="2400" u="sng" dirty="0">
                <a:solidFill>
                  <a:schemeClr val="bg1"/>
                </a:solidFill>
              </a:rPr>
              <a:t>planned together to kill Him</a:t>
            </a:r>
            <a:r>
              <a:rPr lang="en-US" sz="24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a:ln>
                  <a:noFill/>
                </a:ln>
                <a:solidFill>
                  <a:prstClr val="white"/>
                </a:solidFill>
                <a:effectLst/>
                <a:uLnTx/>
                <a:uFillTx/>
                <a:latin typeface="Calibri" panose="020F0502020204030204"/>
                <a:ea typeface="+mn-ea"/>
                <a:cs typeface="+mn-cs"/>
              </a:rPr>
              <a:t>The response</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F588A710-2E9F-6641-A57C-5779F0FE7BAC}"/>
              </a:ext>
            </a:extLst>
          </p:cNvPr>
          <p:cNvSpPr txBox="1"/>
          <p:nvPr/>
        </p:nvSpPr>
        <p:spPr>
          <a:xfrm>
            <a:off x="130629" y="1496747"/>
            <a:ext cx="2351313" cy="1754326"/>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 glory of God</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leads some to belief, others to disbelief, and some to hatred.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0417F53B-467C-FF4B-8135-AEC9F7FF8686}"/>
              </a:ext>
            </a:extLst>
          </p:cNvPr>
          <p:cNvSpPr txBox="1"/>
          <p:nvPr/>
        </p:nvSpPr>
        <p:spPr>
          <a:xfrm>
            <a:off x="119741" y="3251073"/>
            <a:ext cx="2351313" cy="2185214"/>
          </a:xfrm>
          <a:prstGeom prst="rect">
            <a:avLst/>
          </a:prstGeom>
          <a:noFill/>
          <a:ln>
            <a:solidFill>
              <a:schemeClr val="bg1"/>
            </a:solidFill>
          </a:ln>
        </p:spPr>
        <p:txBody>
          <a:bodyPr wrap="square" rtlCol="0">
            <a:spAutoFit/>
          </a:bodyPr>
          <a:lstStyle/>
          <a:p>
            <a:pPr lvl="0" algn="ctr" defTabSz="411480">
              <a:defRPr/>
            </a:pPr>
            <a:r>
              <a:rPr lang="en-US" sz="2400" dirty="0">
                <a:solidFill>
                  <a:schemeClr val="bg1"/>
                </a:solidFill>
              </a:rPr>
              <a:t>The greater the miracle, the stronger the response. </a:t>
            </a:r>
          </a:p>
          <a:p>
            <a:pPr lvl="0" algn="ctr" defTabSz="411480">
              <a:defRPr/>
            </a:pPr>
            <a:r>
              <a:rPr lang="en-US" sz="1600" dirty="0">
                <a:solidFill>
                  <a:schemeClr val="bg1"/>
                </a:solidFill>
              </a:rPr>
              <a:t>See verses 7:12, 40-44, 8:30, 59, 9:16, 10:19-21</a:t>
            </a:r>
            <a:r>
              <a:rPr lang="en-US" sz="2000" dirty="0">
                <a:solidFill>
                  <a:schemeClr val="bg1"/>
                </a:solidFill>
              </a:rPr>
              <a:t>.</a:t>
            </a:r>
            <a:endParaRPr kumimoji="0" lang="en-US" sz="1600" b="0" i="0" u="none" strike="noStrike" kern="1200" cap="none" spc="0" normalizeH="0" baseline="0" noProof="0" dirty="0">
              <a:ln>
                <a:noFill/>
              </a:ln>
              <a:solidFill>
                <a:schemeClr val="bg1"/>
              </a:solidFill>
              <a:effectLst/>
              <a:uLnTx/>
              <a:uFillTx/>
              <a:latin typeface="Calibri" panose="020F0502020204030204"/>
            </a:endParaRPr>
          </a:p>
        </p:txBody>
      </p:sp>
    </p:spTree>
    <p:extLst>
      <p:ext uri="{BB962C8B-B14F-4D97-AF65-F5344CB8AC3E}">
        <p14:creationId xmlns:p14="http://schemas.microsoft.com/office/powerpoint/2010/main" val="32636695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sz="2400" dirty="0">
                <a:solidFill>
                  <a:schemeClr val="bg1"/>
                </a:solidFill>
              </a:rPr>
              <a:t>45 Therefore many of the Jews who came to Mary, and saw what He had done, believed in Him. 46 But some of them went to the Pharisees and told them the things which Jesus had done. 47 Therefore the chief priests and the Pharisees convened a council, and were saying, "What are we doing? For this man is performing many signs. 48 "</a:t>
            </a:r>
            <a:r>
              <a:rPr lang="en-US" sz="2400" u="sng" dirty="0">
                <a:solidFill>
                  <a:schemeClr val="bg1"/>
                </a:solidFill>
              </a:rPr>
              <a:t>If we let Him [go on] like this, all men will believe in Him, and the Romans will come and take away both our place and our nation</a:t>
            </a:r>
            <a:r>
              <a:rPr lang="en-US" sz="2400" dirty="0">
                <a:solidFill>
                  <a:schemeClr val="bg1"/>
                </a:solidFill>
              </a:rPr>
              <a:t>." 49 </a:t>
            </a:r>
            <a:r>
              <a:rPr lang="en-US" sz="2400" b="1" dirty="0">
                <a:solidFill>
                  <a:schemeClr val="bg1"/>
                </a:solidFill>
              </a:rPr>
              <a:t>But one of them, Caiaphas</a:t>
            </a:r>
            <a:r>
              <a:rPr lang="en-US" sz="2400" dirty="0">
                <a:solidFill>
                  <a:schemeClr val="bg1"/>
                </a:solidFill>
              </a:rPr>
              <a:t>, who was high priest that year, said to them, "You know nothing at all, 50 nor do you take into account that it is expedient </a:t>
            </a:r>
            <a:r>
              <a:rPr lang="en-US" sz="2400" u="sng" dirty="0">
                <a:solidFill>
                  <a:schemeClr val="bg1"/>
                </a:solidFill>
              </a:rPr>
              <a:t>for you that one man die for the people, and that the whole nation not perish</a:t>
            </a:r>
            <a:r>
              <a:rPr lang="en-US" sz="2400" dirty="0">
                <a:solidFill>
                  <a:schemeClr val="bg1"/>
                </a:solidFill>
              </a:rPr>
              <a:t>." 51 Now he did not say this on his own initiative, but being high priest that year, </a:t>
            </a:r>
            <a:r>
              <a:rPr lang="en-US" sz="2400" b="1" u="sng" dirty="0">
                <a:solidFill>
                  <a:schemeClr val="bg1"/>
                </a:solidFill>
              </a:rPr>
              <a:t>he prophesied that Jesus was going to die for the nation, 52 and not for the nation only, but in order that He might also gather together into one the children of God who are scattered abroad</a:t>
            </a:r>
            <a:r>
              <a:rPr lang="en-US" sz="2400" dirty="0">
                <a:solidFill>
                  <a:schemeClr val="bg1"/>
                </a:solidFill>
              </a:rPr>
              <a:t>. 53 So from that day on they planned together to kill Him.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 Pharisees’ fear</a:t>
            </a:r>
          </a:p>
        </p:txBody>
      </p:sp>
      <p:sp>
        <p:nvSpPr>
          <p:cNvPr id="5" name="TextBox 4">
            <a:extLst>
              <a:ext uri="{FF2B5EF4-FFF2-40B4-BE49-F238E27FC236}">
                <a16:creationId xmlns:a16="http://schemas.microsoft.com/office/drawing/2014/main" id="{F588A710-2E9F-6641-A57C-5779F0FE7BAC}"/>
              </a:ext>
            </a:extLst>
          </p:cNvPr>
          <p:cNvSpPr txBox="1"/>
          <p:nvPr/>
        </p:nvSpPr>
        <p:spPr>
          <a:xfrm>
            <a:off x="130629" y="1496747"/>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noProof="0" dirty="0">
                <a:solidFill>
                  <a:srgbClr val="FFC000">
                    <a:lumMod val="20000"/>
                    <a:lumOff val="80000"/>
                  </a:srgbClr>
                </a:solidFill>
                <a:latin typeface="Calibri" panose="020F0502020204030204"/>
              </a:rPr>
              <a:t>Unbelief because:</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C99D457B-2B25-AE49-96C2-5302DF13C643}"/>
              </a:ext>
            </a:extLst>
          </p:cNvPr>
          <p:cNvSpPr txBox="1"/>
          <p:nvPr/>
        </p:nvSpPr>
        <p:spPr>
          <a:xfrm>
            <a:off x="130628" y="1921479"/>
            <a:ext cx="2351313" cy="2308324"/>
          </a:xfrm>
          <a:prstGeom prst="rect">
            <a:avLst/>
          </a:prstGeom>
          <a:noFill/>
          <a:ln>
            <a:solidFill>
              <a:schemeClr val="bg1"/>
            </a:solidFill>
          </a:ln>
        </p:spPr>
        <p:txBody>
          <a:bodyPr wrap="square" rtlCol="0">
            <a:spAutoFit/>
          </a:bodyPr>
          <a:lstStyle/>
          <a:p>
            <a:pPr lvl="0" algn="ctr" defTabSz="411480">
              <a:defRPr/>
            </a:pPr>
            <a:r>
              <a:rPr lang="en-US" sz="2400" dirty="0">
                <a:solidFill>
                  <a:schemeClr val="bg1"/>
                </a:solidFill>
              </a:rPr>
              <a:t>- fear of losing land and nation</a:t>
            </a:r>
          </a:p>
          <a:p>
            <a:pPr lvl="0" algn="ctr" defTabSz="411480">
              <a:defRPr/>
            </a:pPr>
            <a:r>
              <a:rPr kumimoji="0" lang="en-US" sz="2400" b="0" i="0" u="none" strike="noStrike" kern="1200" cap="none" spc="0" normalizeH="0" baseline="0" noProof="0" dirty="0">
                <a:ln>
                  <a:noFill/>
                </a:ln>
                <a:solidFill>
                  <a:schemeClr val="bg1"/>
                </a:solidFill>
                <a:effectLst/>
                <a:uLnTx/>
                <a:uFillTx/>
                <a:latin typeface="Calibri" panose="020F0502020204030204"/>
              </a:rPr>
              <a:t>- fear that</a:t>
            </a:r>
            <a:r>
              <a:rPr kumimoji="0" lang="en-US" sz="2400" b="0" i="0" u="none" strike="noStrike" kern="1200" cap="none" spc="0" normalizeH="0" noProof="0" dirty="0">
                <a:ln>
                  <a:noFill/>
                </a:ln>
                <a:solidFill>
                  <a:schemeClr val="bg1"/>
                </a:solidFill>
                <a:effectLst/>
                <a:uLnTx/>
                <a:uFillTx/>
                <a:latin typeface="Calibri" panose="020F0502020204030204"/>
              </a:rPr>
              <a:t> the nation would be punished (cursed).</a:t>
            </a:r>
            <a:endParaRPr kumimoji="0" lang="en-US" sz="1600" b="0" i="0" u="none" strike="noStrike" kern="1200" cap="none" spc="0" normalizeH="0" baseline="0" noProof="0" dirty="0">
              <a:ln>
                <a:noFill/>
              </a:ln>
              <a:solidFill>
                <a:schemeClr val="bg1"/>
              </a:solidFill>
              <a:effectLst/>
              <a:uLnTx/>
              <a:uFillTx/>
              <a:latin typeface="Calibri" panose="020F0502020204030204"/>
            </a:endParaRPr>
          </a:p>
        </p:txBody>
      </p:sp>
      <p:sp>
        <p:nvSpPr>
          <p:cNvPr id="11" name="TextBox 10">
            <a:extLst>
              <a:ext uri="{FF2B5EF4-FFF2-40B4-BE49-F238E27FC236}">
                <a16:creationId xmlns:a16="http://schemas.microsoft.com/office/drawing/2014/main" id="{64BE7316-DE06-7E46-B4CF-588772F55E2B}"/>
              </a:ext>
            </a:extLst>
          </p:cNvPr>
          <p:cNvSpPr txBox="1"/>
          <p:nvPr/>
        </p:nvSpPr>
        <p:spPr>
          <a:xfrm>
            <a:off x="130628" y="4229803"/>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Their unbelief led</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to this.</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68863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158161-350B-9F4C-B219-80F60E3D7481}"/>
              </a:ext>
            </a:extLst>
          </p:cNvPr>
          <p:cNvSpPr>
            <a:spLocks noGrp="1"/>
          </p:cNvSpPr>
          <p:nvPr>
            <p:ph sz="half" idx="1"/>
          </p:nvPr>
        </p:nvSpPr>
        <p:spPr>
          <a:xfrm>
            <a:off x="187036" y="623456"/>
            <a:ext cx="4237760" cy="4925290"/>
          </a:xfrm>
        </p:spPr>
        <p:txBody>
          <a:bodyPr>
            <a:normAutofit/>
          </a:bodyPr>
          <a:lstStyle/>
          <a:p>
            <a:pPr marL="0" indent="0" algn="ctr">
              <a:buNone/>
            </a:pPr>
            <a:r>
              <a:rPr lang="en-US" sz="2400" dirty="0">
                <a:solidFill>
                  <a:schemeClr val="accent4">
                    <a:lumMod val="20000"/>
                    <a:lumOff val="80000"/>
                  </a:schemeClr>
                </a:solidFill>
              </a:rPr>
              <a:t>20:30 Therefore many other signs Jesus also performed in the presence of the disciples, which are not written in this book</a:t>
            </a:r>
          </a:p>
          <a:p>
            <a:pPr marL="0" indent="0" algn="ctr">
              <a:buNone/>
            </a:pPr>
            <a:endParaRPr lang="en-US" sz="2400" dirty="0">
              <a:solidFill>
                <a:schemeClr val="accent4">
                  <a:lumMod val="20000"/>
                  <a:lumOff val="80000"/>
                </a:schemeClr>
              </a:solidFill>
            </a:endParaRPr>
          </a:p>
          <a:p>
            <a:pPr marL="0" indent="0" algn="ctr">
              <a:buNone/>
            </a:pPr>
            <a:endParaRPr lang="en-US" sz="2400" dirty="0">
              <a:solidFill>
                <a:schemeClr val="accent4">
                  <a:lumMod val="20000"/>
                  <a:lumOff val="80000"/>
                </a:schemeClr>
              </a:solidFill>
            </a:endParaRPr>
          </a:p>
          <a:p>
            <a:pPr marL="0" indent="0" algn="ctr">
              <a:buNone/>
            </a:pPr>
            <a:r>
              <a:rPr lang="en-US" sz="2400" dirty="0">
                <a:solidFill>
                  <a:schemeClr val="accent4">
                    <a:lumMod val="20000"/>
                    <a:lumOff val="80000"/>
                  </a:schemeClr>
                </a:solidFill>
              </a:rPr>
              <a:t>21:25 And there are also many other things which Jesus did, which if they were written in detail, I suppose that even the world itself would not contain the books that would be written.</a:t>
            </a:r>
          </a:p>
        </p:txBody>
      </p:sp>
      <p:sp>
        <p:nvSpPr>
          <p:cNvPr id="3" name="Content Placeholder 2">
            <a:extLst>
              <a:ext uri="{FF2B5EF4-FFF2-40B4-BE49-F238E27FC236}">
                <a16:creationId xmlns:a16="http://schemas.microsoft.com/office/drawing/2014/main" id="{45ABDCE9-D64E-2441-865C-5450327F10C3}"/>
              </a:ext>
            </a:extLst>
          </p:cNvPr>
          <p:cNvSpPr>
            <a:spLocks noGrp="1"/>
          </p:cNvSpPr>
          <p:nvPr>
            <p:ph sz="half" idx="2"/>
          </p:nvPr>
        </p:nvSpPr>
        <p:spPr>
          <a:xfrm>
            <a:off x="4719206" y="623456"/>
            <a:ext cx="4237760" cy="4925290"/>
          </a:xfrm>
        </p:spPr>
        <p:txBody>
          <a:bodyPr anchor="ctr">
            <a:normAutofit/>
          </a:bodyPr>
          <a:lstStyle/>
          <a:p>
            <a:pPr marL="0" indent="0" algn="ctr">
              <a:buNone/>
            </a:pPr>
            <a:r>
              <a:rPr lang="en-US" sz="2400" dirty="0">
                <a:solidFill>
                  <a:schemeClr val="bg1"/>
                </a:solidFill>
              </a:rPr>
              <a:t>20:31 but </a:t>
            </a:r>
            <a:r>
              <a:rPr lang="en-US" sz="2400" b="1" dirty="0">
                <a:solidFill>
                  <a:schemeClr val="bg1"/>
                </a:solidFill>
              </a:rPr>
              <a:t>these</a:t>
            </a:r>
            <a:r>
              <a:rPr lang="en-US" sz="2400" dirty="0">
                <a:solidFill>
                  <a:schemeClr val="bg1"/>
                </a:solidFill>
              </a:rPr>
              <a:t> have been written so that you may believe that Jesus is the Christ, the Son of God; and that believing you may have life in His name. </a:t>
            </a:r>
          </a:p>
        </p:txBody>
      </p:sp>
    </p:spTree>
    <p:extLst>
      <p:ext uri="{BB962C8B-B14F-4D97-AF65-F5344CB8AC3E}">
        <p14:creationId xmlns:p14="http://schemas.microsoft.com/office/powerpoint/2010/main" val="23683978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54 Therefore Jesus no longer continued to walk publicly among the Jews, but went away from there to the country near the wilderness, into a city called Ephraim; and there He stayed with the disciples. 55 Now the Passover of the Jews was near, and many went up to Jerusalem out of the country before the Passover to purify themselves. 56 So they were seeking for Jesus, and were saying to one another as they stood in the temple, "What do you think; that He will not come to the feast at all?" 57 Now the chief priests and the Pharisees had given orders that if anyone knew where He was, he was to report it, so that they might seize Him.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Continued response</a:t>
            </a:r>
          </a:p>
        </p:txBody>
      </p:sp>
    </p:spTree>
    <p:extLst>
      <p:ext uri="{BB962C8B-B14F-4D97-AF65-F5344CB8AC3E}">
        <p14:creationId xmlns:p14="http://schemas.microsoft.com/office/powerpoint/2010/main" val="23316351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54 Therefore Jesus no longer continued to walk publicly among the Jews, but went away from there to the country near the wilderness, into a city called Ephraim; and there He stayed with the disciples. 55 Now the </a:t>
            </a:r>
            <a:r>
              <a:rPr lang="en-US" sz="2400" b="1" u="sng" dirty="0">
                <a:solidFill>
                  <a:schemeClr val="bg1"/>
                </a:solidFill>
              </a:rPr>
              <a:t>Passover of the Jews was near</a:t>
            </a:r>
            <a:r>
              <a:rPr lang="en-US" sz="2400" dirty="0">
                <a:solidFill>
                  <a:schemeClr val="bg1"/>
                </a:solidFill>
              </a:rPr>
              <a:t>, and many went up to Jerusalem out of the country before the Passover to </a:t>
            </a:r>
            <a:r>
              <a:rPr lang="en-US" sz="2400" b="1" u="sng" dirty="0">
                <a:solidFill>
                  <a:schemeClr val="bg1"/>
                </a:solidFill>
              </a:rPr>
              <a:t>purify themselves</a:t>
            </a:r>
            <a:r>
              <a:rPr lang="en-US" sz="2400" dirty="0">
                <a:solidFill>
                  <a:schemeClr val="bg1"/>
                </a:solidFill>
              </a:rPr>
              <a:t>. 56 So they were seeking for Jesus, and were saying to one another as they stood in the temple, "What do you think; that He will not come to the feast at all?" 57 Now the chief priests and the Pharisees had given orders that if anyone knew where He was, </a:t>
            </a:r>
            <a:r>
              <a:rPr lang="en-US" sz="2400" b="1" u="sng" dirty="0">
                <a:solidFill>
                  <a:schemeClr val="bg1"/>
                </a:solidFill>
              </a:rPr>
              <a:t>he was to report it, so that they might seize Him.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Continued response</a:t>
            </a:r>
          </a:p>
        </p:txBody>
      </p:sp>
      <p:sp>
        <p:nvSpPr>
          <p:cNvPr id="9" name="TextBox 8">
            <a:extLst>
              <a:ext uri="{FF2B5EF4-FFF2-40B4-BE49-F238E27FC236}">
                <a16:creationId xmlns:a16="http://schemas.microsoft.com/office/drawing/2014/main" id="{DCF17B3E-FE6E-1D49-ADA8-0F7D90728E9C}"/>
              </a:ext>
            </a:extLst>
          </p:cNvPr>
          <p:cNvSpPr txBox="1"/>
          <p:nvPr/>
        </p:nvSpPr>
        <p:spPr>
          <a:xfrm>
            <a:off x="130629" y="2595509"/>
            <a:ext cx="2351313" cy="1569660"/>
          </a:xfrm>
          <a:prstGeom prst="rect">
            <a:avLst/>
          </a:prstGeom>
          <a:noFill/>
          <a:ln>
            <a:solidFill>
              <a:schemeClr val="bg1"/>
            </a:solidFill>
          </a:ln>
        </p:spPr>
        <p:txBody>
          <a:bodyPr wrap="square" rtlCol="0">
            <a:spAutoFit/>
          </a:bodyPr>
          <a:lstStyle/>
          <a:p>
            <a:pPr lvl="0" algn="ctr" defTabSz="411480">
              <a:defRPr/>
            </a:pPr>
            <a:r>
              <a:rPr lang="en-US" sz="2400" dirty="0">
                <a:solidFill>
                  <a:schemeClr val="bg1"/>
                </a:solidFill>
              </a:rPr>
              <a:t>They sought Jesus, to take the life of a Man who can give it. </a:t>
            </a:r>
            <a:endParaRPr kumimoji="0" lang="en-US" sz="1600" b="0" i="0" u="none" strike="noStrike" kern="1200" cap="none" spc="0" normalizeH="0" baseline="0" noProof="0" dirty="0">
              <a:ln>
                <a:noFill/>
              </a:ln>
              <a:solidFill>
                <a:schemeClr val="bg1"/>
              </a:solidFill>
              <a:effectLst/>
              <a:uLnTx/>
              <a:uFillTx/>
              <a:latin typeface="Calibri" panose="020F0502020204030204"/>
            </a:endParaRPr>
          </a:p>
        </p:txBody>
      </p:sp>
      <p:sp>
        <p:nvSpPr>
          <p:cNvPr id="10" name="TextBox 9">
            <a:extLst>
              <a:ext uri="{FF2B5EF4-FFF2-40B4-BE49-F238E27FC236}">
                <a16:creationId xmlns:a16="http://schemas.microsoft.com/office/drawing/2014/main" id="{7F20A7B2-6396-3147-93B1-64A29D10F464}"/>
              </a:ext>
            </a:extLst>
          </p:cNvPr>
          <p:cNvSpPr txBox="1"/>
          <p:nvPr/>
        </p:nvSpPr>
        <p:spPr>
          <a:xfrm>
            <a:off x="130629" y="183837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Their unbelief leads to hypocrisy.</a:t>
            </a:r>
          </a:p>
        </p:txBody>
      </p:sp>
    </p:spTree>
    <p:extLst>
      <p:ext uri="{BB962C8B-B14F-4D97-AF65-F5344CB8AC3E}">
        <p14:creationId xmlns:p14="http://schemas.microsoft.com/office/powerpoint/2010/main" val="14471723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12:1 Jesus, therefore, six days before the Passover, came to Bethany where Lazarus was, whom Jesus had raised from the dead. 2 So they made Him a supper there, and Martha was serving; but Lazarus was one of those reclining [at the table] with Him. 3 Mary then took a pound of very costly perfume of pure nard, and anointed the feet of Jesus and wiped His feet with her hair; and the house was filled with the fragrance of the perfume. </a:t>
            </a:r>
          </a:p>
          <a:p>
            <a:pPr marL="0" indent="0" algn="ctr">
              <a:buNone/>
            </a:pPr>
            <a:endParaRPr lang="en-US" sz="2400" b="1" u="sng"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went to a different feast…</a:t>
            </a:r>
          </a:p>
        </p:txBody>
      </p:sp>
    </p:spTree>
    <p:extLst>
      <p:ext uri="{BB962C8B-B14F-4D97-AF65-F5344CB8AC3E}">
        <p14:creationId xmlns:p14="http://schemas.microsoft.com/office/powerpoint/2010/main" val="16348011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12:1 Jesus, therefore, six days before the Passover, came to Bethany where Lazarus was, whom Jesus had raised from the dead. 2 So they made Him a </a:t>
            </a:r>
            <a:r>
              <a:rPr lang="en-US" sz="2400" b="1" dirty="0">
                <a:solidFill>
                  <a:schemeClr val="bg1"/>
                </a:solidFill>
              </a:rPr>
              <a:t>supper</a:t>
            </a:r>
            <a:r>
              <a:rPr lang="en-US" sz="2400" dirty="0">
                <a:solidFill>
                  <a:schemeClr val="bg1"/>
                </a:solidFill>
              </a:rPr>
              <a:t> there, and </a:t>
            </a:r>
            <a:r>
              <a:rPr lang="en-US" sz="2400" b="1" u="sng" dirty="0">
                <a:solidFill>
                  <a:schemeClr val="bg1"/>
                </a:solidFill>
              </a:rPr>
              <a:t>Martha was serving</a:t>
            </a:r>
            <a:r>
              <a:rPr lang="en-US" sz="2400" dirty="0">
                <a:solidFill>
                  <a:schemeClr val="bg1"/>
                </a:solidFill>
              </a:rPr>
              <a:t>; but </a:t>
            </a:r>
            <a:r>
              <a:rPr lang="en-US" sz="2400" b="1" u="sng" dirty="0">
                <a:solidFill>
                  <a:schemeClr val="bg1"/>
                </a:solidFill>
              </a:rPr>
              <a:t>Lazarus was one of those reclining</a:t>
            </a:r>
            <a:r>
              <a:rPr lang="en-US" sz="2400" dirty="0">
                <a:solidFill>
                  <a:schemeClr val="bg1"/>
                </a:solidFill>
              </a:rPr>
              <a:t> [at the table] with Him. 3 </a:t>
            </a:r>
            <a:r>
              <a:rPr lang="en-US" sz="2400" b="1" u="sng" dirty="0">
                <a:solidFill>
                  <a:schemeClr val="bg1"/>
                </a:solidFill>
              </a:rPr>
              <a:t>Mary</a:t>
            </a:r>
            <a:r>
              <a:rPr lang="en-US" sz="2400" dirty="0">
                <a:solidFill>
                  <a:schemeClr val="bg1"/>
                </a:solidFill>
              </a:rPr>
              <a:t> then took a pound of very costly perfume of pure nard, and </a:t>
            </a:r>
            <a:r>
              <a:rPr lang="en-US" sz="2400" b="1" u="sng" dirty="0">
                <a:solidFill>
                  <a:schemeClr val="bg1"/>
                </a:solidFill>
              </a:rPr>
              <a:t>anointed the feet of Jesus and wiped His feet with her hair</a:t>
            </a:r>
            <a:r>
              <a:rPr lang="en-US" sz="2400" dirty="0">
                <a:solidFill>
                  <a:schemeClr val="bg1"/>
                </a:solidFill>
              </a:rPr>
              <a:t>; and the </a:t>
            </a:r>
            <a:r>
              <a:rPr lang="en-US" sz="2400" b="1" u="sng" dirty="0">
                <a:solidFill>
                  <a:schemeClr val="accent4">
                    <a:lumMod val="20000"/>
                    <a:lumOff val="80000"/>
                  </a:schemeClr>
                </a:solidFill>
              </a:rPr>
              <a:t>house was filled with the fragrance of the perfume. </a:t>
            </a:r>
          </a:p>
          <a:p>
            <a:pPr marL="0" indent="0" algn="ctr">
              <a:buNone/>
            </a:pPr>
            <a:r>
              <a:rPr lang="en-US" sz="2400" b="1" u="sng" dirty="0">
                <a:solidFill>
                  <a:schemeClr val="bg1"/>
                </a:solidFill>
              </a:rPr>
              <a:t>[Mar 14:9 NASB95] 9 "Truly I say to you, wherever the gospel is preached in the whole world, what this woman has done will also be spoken of in memory of her."</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prstClr val="white"/>
                </a:solidFill>
                <a:effectLst/>
                <a:uLnTx/>
                <a:uFillTx/>
                <a:latin typeface="Calibri" panose="020F0502020204030204"/>
                <a:ea typeface="+mn-ea"/>
                <a:cs typeface="+mn-cs"/>
              </a:rPr>
              <a:t>Jesus went to a different feast…</a:t>
            </a:r>
          </a:p>
        </p:txBody>
      </p:sp>
      <p:sp>
        <p:nvSpPr>
          <p:cNvPr id="9" name="TextBox 8">
            <a:extLst>
              <a:ext uri="{FF2B5EF4-FFF2-40B4-BE49-F238E27FC236}">
                <a16:creationId xmlns:a16="http://schemas.microsoft.com/office/drawing/2014/main" id="{DCF17B3E-FE6E-1D49-ADA8-0F7D90728E9C}"/>
              </a:ext>
            </a:extLst>
          </p:cNvPr>
          <p:cNvSpPr txBox="1"/>
          <p:nvPr/>
        </p:nvSpPr>
        <p:spPr>
          <a:xfrm>
            <a:off x="130628" y="2900208"/>
            <a:ext cx="2351313" cy="1061829"/>
          </a:xfrm>
          <a:prstGeom prst="rect">
            <a:avLst/>
          </a:prstGeom>
          <a:noFill/>
          <a:ln>
            <a:solidFill>
              <a:schemeClr val="bg1"/>
            </a:solidFill>
          </a:ln>
        </p:spPr>
        <p:txBody>
          <a:bodyPr wrap="square" rtlCol="0">
            <a:spAutoFit/>
          </a:bodyPr>
          <a:lstStyle/>
          <a:p>
            <a:pPr lvl="0" algn="ctr" defTabSz="411480">
              <a:defRPr/>
            </a:pPr>
            <a:r>
              <a:rPr lang="en-US" sz="2100" dirty="0">
                <a:solidFill>
                  <a:schemeClr val="bg1"/>
                </a:solidFill>
              </a:rPr>
              <a:t>The stench of death has been turned to fragrant smells.  </a:t>
            </a:r>
            <a:endParaRPr kumimoji="0" lang="en-US" sz="2100" b="0" i="0" u="none" strike="noStrike" kern="1200" cap="none" spc="0" normalizeH="0" baseline="0" noProof="0" dirty="0">
              <a:ln>
                <a:noFill/>
              </a:ln>
              <a:solidFill>
                <a:schemeClr val="bg1"/>
              </a:solidFill>
              <a:effectLst/>
              <a:uLnTx/>
              <a:uFillTx/>
              <a:latin typeface="Calibri" panose="020F0502020204030204"/>
            </a:endParaRPr>
          </a:p>
        </p:txBody>
      </p:sp>
      <p:sp>
        <p:nvSpPr>
          <p:cNvPr id="10" name="TextBox 9">
            <a:extLst>
              <a:ext uri="{FF2B5EF4-FFF2-40B4-BE49-F238E27FC236}">
                <a16:creationId xmlns:a16="http://schemas.microsoft.com/office/drawing/2014/main" id="{7F20A7B2-6396-3147-93B1-64A29D10F464}"/>
              </a:ext>
            </a:extLst>
          </p:cNvPr>
          <p:cNvSpPr txBox="1"/>
          <p:nvPr/>
        </p:nvSpPr>
        <p:spPr>
          <a:xfrm>
            <a:off x="130629" y="1838379"/>
            <a:ext cx="2351313" cy="10618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 same who</a:t>
            </a:r>
            <a:r>
              <a:rPr kumimoji="0" lang="en-US" sz="210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mourned are feasting with Jesus. </a:t>
            </a:r>
            <a:endParaRPr kumimoji="0" lang="en-US" sz="21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FB05C0F7-4264-7249-AD0C-EA41BF836615}"/>
              </a:ext>
            </a:extLst>
          </p:cNvPr>
          <p:cNvSpPr txBox="1"/>
          <p:nvPr/>
        </p:nvSpPr>
        <p:spPr>
          <a:xfrm>
            <a:off x="130627" y="3962037"/>
            <a:ext cx="2351313" cy="738664"/>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Mary gave</a:t>
            </a:r>
            <a:r>
              <a:rPr kumimoji="0" lang="en-US" sz="210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and the pharisees wouldn’t. </a:t>
            </a:r>
            <a:endParaRPr kumimoji="0" lang="en-US" sz="21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7FF7E758-F024-504C-84BC-1B07D455D4FA}"/>
              </a:ext>
            </a:extLst>
          </p:cNvPr>
          <p:cNvSpPr txBox="1"/>
          <p:nvPr/>
        </p:nvSpPr>
        <p:spPr>
          <a:xfrm>
            <a:off x="130626" y="4700701"/>
            <a:ext cx="2351313" cy="10618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chemeClr val="bg1"/>
                </a:solidFill>
                <a:effectLst/>
                <a:uLnTx/>
                <a:uFillTx/>
                <a:latin typeface="Calibri" panose="020F0502020204030204"/>
                <a:ea typeface="+mn-ea"/>
                <a:cs typeface="+mn-cs"/>
              </a:rPr>
              <a:t>Years </a:t>
            </a:r>
            <a:r>
              <a:rPr kumimoji="0" lang="en-US" sz="2100" b="0" i="0" u="none" strike="noStrike" kern="1200" cap="none" spc="0" normalizeH="0" noProof="0" dirty="0">
                <a:ln>
                  <a:noFill/>
                </a:ln>
                <a:solidFill>
                  <a:schemeClr val="bg1"/>
                </a:solidFill>
                <a:effectLst/>
                <a:uLnTx/>
                <a:uFillTx/>
                <a:latin typeface="Calibri" panose="020F0502020204030204"/>
                <a:ea typeface="+mn-ea"/>
                <a:cs typeface="+mn-cs"/>
              </a:rPr>
              <a:t>after her death, she lives and is remembered</a:t>
            </a:r>
            <a:endParaRPr kumimoji="0" lang="en-US" sz="2100" b="0" i="0" u="none" strike="noStrike" kern="1200" cap="none" spc="0" normalizeH="0" baseline="0" noProof="0" dirty="0">
              <a:ln>
                <a:noFill/>
              </a:ln>
              <a:solidFill>
                <a:schemeClr val="bg1"/>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411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FA-1986-9248-B1C9-5D3ACF699B24}"/>
              </a:ext>
            </a:extLst>
          </p:cNvPr>
          <p:cNvSpPr>
            <a:spLocks noGrp="1"/>
          </p:cNvSpPr>
          <p:nvPr>
            <p:ph type="ctrTitle"/>
          </p:nvPr>
        </p:nvSpPr>
        <p:spPr>
          <a:xfrm>
            <a:off x="1143000" y="132869"/>
            <a:ext cx="6858000" cy="1989667"/>
          </a:xfrm>
        </p:spPr>
        <p:txBody>
          <a:bodyPr>
            <a:normAutofit/>
          </a:bodyPr>
          <a:lstStyle/>
          <a:p>
            <a:r>
              <a:rPr lang="en-US" sz="5400" dirty="0">
                <a:solidFill>
                  <a:schemeClr val="bg1"/>
                </a:solidFill>
              </a:rPr>
              <a:t>Gospel of John</a:t>
            </a:r>
          </a:p>
        </p:txBody>
      </p:sp>
      <p:sp>
        <p:nvSpPr>
          <p:cNvPr id="3" name="Subtitle 2">
            <a:extLst>
              <a:ext uri="{FF2B5EF4-FFF2-40B4-BE49-F238E27FC236}">
                <a16:creationId xmlns:a16="http://schemas.microsoft.com/office/drawing/2014/main" id="{E794210B-07BF-1D49-9147-8010E5ACDEAD}"/>
              </a:ext>
            </a:extLst>
          </p:cNvPr>
          <p:cNvSpPr>
            <a:spLocks noGrp="1"/>
          </p:cNvSpPr>
          <p:nvPr>
            <p:ph type="subTitle" idx="1"/>
          </p:nvPr>
        </p:nvSpPr>
        <p:spPr>
          <a:xfrm>
            <a:off x="1143000" y="2199265"/>
            <a:ext cx="6858000" cy="1379802"/>
          </a:xfrm>
        </p:spPr>
        <p:txBody>
          <a:bodyPr>
            <a:normAutofit/>
          </a:bodyPr>
          <a:lstStyle/>
          <a:p>
            <a:r>
              <a:rPr lang="en-US" sz="3200" dirty="0">
                <a:solidFill>
                  <a:schemeClr val="accent4">
                    <a:lumMod val="20000"/>
                    <a:lumOff val="80000"/>
                  </a:schemeClr>
                </a:solidFill>
              </a:rPr>
              <a:t>Raising of Lazarus</a:t>
            </a:r>
          </a:p>
          <a:p>
            <a:r>
              <a:rPr lang="en-US" sz="3200" dirty="0">
                <a:solidFill>
                  <a:schemeClr val="accent4">
                    <a:lumMod val="20000"/>
                    <a:lumOff val="80000"/>
                  </a:schemeClr>
                </a:solidFill>
              </a:rPr>
              <a:t>(11:1-57)</a:t>
            </a:r>
          </a:p>
        </p:txBody>
      </p:sp>
      <p:sp>
        <p:nvSpPr>
          <p:cNvPr id="4" name="TextBox 3">
            <a:extLst>
              <a:ext uri="{FF2B5EF4-FFF2-40B4-BE49-F238E27FC236}">
                <a16:creationId xmlns:a16="http://schemas.microsoft.com/office/drawing/2014/main" id="{65B09133-C349-DD41-8E7F-B86F52DFBC77}"/>
              </a:ext>
            </a:extLst>
          </p:cNvPr>
          <p:cNvSpPr txBox="1"/>
          <p:nvPr/>
        </p:nvSpPr>
        <p:spPr>
          <a:xfrm>
            <a:off x="1143000" y="3747018"/>
            <a:ext cx="6858000" cy="1200329"/>
          </a:xfrm>
          <a:prstGeom prst="rect">
            <a:avLst/>
          </a:prstGeom>
          <a:noFill/>
          <a:ln>
            <a:solidFill>
              <a:schemeClr val="bg1"/>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249573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John 10:36-38 NASB95 36 do you say of Him, whom the Father sanctified and sent into the world, 'You are blaspheming,' because I said, 'I am the Son of God'? 37 "If I do not do the works of My Father, do not believe Me; 38 but if I do them, though you do not believe Me, believe the works, so that you may know and understand that the Father is in Me, and I in the Father."</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Tree>
    <p:extLst>
      <p:ext uri="{BB962C8B-B14F-4D97-AF65-F5344CB8AC3E}">
        <p14:creationId xmlns:p14="http://schemas.microsoft.com/office/powerpoint/2010/main" val="1793099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1 Now a certain man was sick, Lazarus of Bethany, the village of Mary and her sister Martha. 2 It was the Mary who anointed the Lord with ointment, and wiped His feet with her hair, whose brother Lazarus was sick. 3 So the sisters sent [word] to Him, saying, "Lord, behold, he whom You love is sick." 4 But when Jesus heard [this,] He said, "This sickness is not to end in death, but for the glory of God, so that the Son of God may be glorified by it." 5 </a:t>
            </a:r>
            <a:r>
              <a:rPr lang="en-US" sz="2400" b="1" dirty="0">
                <a:solidFill>
                  <a:schemeClr val="bg1"/>
                </a:solidFill>
              </a:rPr>
              <a:t>Now Jesus loved Martha and her sister and Lazarus</a:t>
            </a:r>
            <a:r>
              <a:rPr lang="en-US" sz="2400" dirty="0">
                <a:solidFill>
                  <a:schemeClr val="bg1"/>
                </a:solidFill>
              </a:rPr>
              <a: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Tree>
    <p:extLst>
      <p:ext uri="{BB962C8B-B14F-4D97-AF65-F5344CB8AC3E}">
        <p14:creationId xmlns:p14="http://schemas.microsoft.com/office/powerpoint/2010/main" val="4720779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1 Now a certain man was sick, </a:t>
            </a:r>
            <a:r>
              <a:rPr lang="en-US" sz="2400" b="1" dirty="0">
                <a:solidFill>
                  <a:schemeClr val="bg1"/>
                </a:solidFill>
              </a:rPr>
              <a:t>Lazarus</a:t>
            </a:r>
            <a:r>
              <a:rPr lang="en-US" sz="2400" dirty="0">
                <a:solidFill>
                  <a:schemeClr val="bg1"/>
                </a:solidFill>
              </a:rPr>
              <a:t> of </a:t>
            </a:r>
            <a:r>
              <a:rPr lang="en-US" sz="2400" b="1" u="sng" dirty="0">
                <a:solidFill>
                  <a:schemeClr val="bg1"/>
                </a:solidFill>
              </a:rPr>
              <a:t>Bethany</a:t>
            </a:r>
            <a:r>
              <a:rPr lang="en-US" sz="2400" dirty="0">
                <a:solidFill>
                  <a:schemeClr val="bg1"/>
                </a:solidFill>
              </a:rPr>
              <a:t>, the village of </a:t>
            </a:r>
            <a:r>
              <a:rPr lang="en-US" sz="2400" b="1" dirty="0">
                <a:solidFill>
                  <a:schemeClr val="bg1"/>
                </a:solidFill>
              </a:rPr>
              <a:t>Mary</a:t>
            </a:r>
            <a:r>
              <a:rPr lang="en-US" sz="2400" dirty="0">
                <a:solidFill>
                  <a:schemeClr val="bg1"/>
                </a:solidFill>
              </a:rPr>
              <a:t> and her sister </a:t>
            </a:r>
            <a:r>
              <a:rPr lang="en-US" sz="2400" b="1" dirty="0">
                <a:solidFill>
                  <a:schemeClr val="bg1"/>
                </a:solidFill>
              </a:rPr>
              <a:t>Martha</a:t>
            </a:r>
            <a:r>
              <a:rPr lang="en-US" sz="2400" dirty="0">
                <a:solidFill>
                  <a:schemeClr val="bg1"/>
                </a:solidFill>
              </a:rPr>
              <a:t>. 2 </a:t>
            </a:r>
            <a:r>
              <a:rPr lang="en-US" sz="2400" b="1" dirty="0">
                <a:solidFill>
                  <a:schemeClr val="bg1"/>
                </a:solidFill>
              </a:rPr>
              <a:t>It was the Mary who anointed the Lord with ointment</a:t>
            </a:r>
            <a:r>
              <a:rPr lang="en-US" sz="2400" dirty="0">
                <a:solidFill>
                  <a:schemeClr val="bg1"/>
                </a:solidFill>
              </a:rPr>
              <a:t>, and wiped His feet with her hair, </a:t>
            </a:r>
            <a:r>
              <a:rPr lang="en-US" sz="2400" b="1" dirty="0">
                <a:solidFill>
                  <a:schemeClr val="bg1"/>
                </a:solidFill>
              </a:rPr>
              <a:t>whose brother Lazarus</a:t>
            </a:r>
            <a:r>
              <a:rPr lang="en-US" sz="2400" dirty="0">
                <a:solidFill>
                  <a:schemeClr val="bg1"/>
                </a:solidFill>
              </a:rPr>
              <a:t> was sick. 3 So the sisters sent [word] to Him, saying, "</a:t>
            </a:r>
            <a:r>
              <a:rPr lang="en-US" sz="2400" b="1" dirty="0">
                <a:solidFill>
                  <a:schemeClr val="bg1"/>
                </a:solidFill>
              </a:rPr>
              <a:t>Lord, behold, he whom You love is sick.</a:t>
            </a:r>
            <a:r>
              <a:rPr lang="en-US" sz="2400" dirty="0">
                <a:solidFill>
                  <a:schemeClr val="bg1"/>
                </a:solidFill>
              </a:rPr>
              <a:t>" 4 But when Jesus heard [this,] He said, "This sickness is not to end in death, but for the glory of God, so that the Son of God may be glorified by it." 5 Now Jesus loved Martha and her sister and Lazarus.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
        <p:nvSpPr>
          <p:cNvPr id="5" name="TextBox 4">
            <a:extLst>
              <a:ext uri="{FF2B5EF4-FFF2-40B4-BE49-F238E27FC236}">
                <a16:creationId xmlns:a16="http://schemas.microsoft.com/office/drawing/2014/main" id="{53AC364F-A6B6-8A40-AE25-6477FFFE54FE}"/>
              </a:ext>
            </a:extLst>
          </p:cNvPr>
          <p:cNvSpPr txBox="1"/>
          <p:nvPr/>
        </p:nvSpPr>
        <p:spPr>
          <a:xfrm>
            <a:off x="130629" y="1496747"/>
            <a:ext cx="2351313" cy="1754326"/>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There is</a:t>
            </a:r>
            <a:r>
              <a:rPr kumimoji="0" lang="en-US" sz="2160" b="0" i="0" u="none" strike="noStrike" kern="1200" cap="none" spc="0" normalizeH="0" noProof="0" dirty="0">
                <a:ln>
                  <a:noFill/>
                </a:ln>
                <a:solidFill>
                  <a:srgbClr val="FFC000">
                    <a:lumMod val="20000"/>
                    <a:lumOff val="80000"/>
                  </a:srgbClr>
                </a:solidFill>
                <a:effectLst/>
                <a:uLnTx/>
                <a:uFillTx/>
                <a:latin typeface="Calibri" panose="020F0502020204030204"/>
                <a:ea typeface="+mn-ea"/>
                <a:cs typeface="+mn-cs"/>
              </a:rPr>
              <a:t> an intimate connection between Jesus and this </a:t>
            </a:r>
            <a:r>
              <a:rPr kumimoji="0" lang="en-US" sz="2160" b="0" i="0" u="none" strike="noStrike" kern="1200" cap="none" spc="0" normalizeH="0" noProof="0" dirty="0" err="1">
                <a:ln>
                  <a:noFill/>
                </a:ln>
                <a:solidFill>
                  <a:srgbClr val="FFC000">
                    <a:lumMod val="20000"/>
                    <a:lumOff val="80000"/>
                  </a:srgbClr>
                </a:solidFill>
                <a:effectLst/>
                <a:uLnTx/>
                <a:uFillTx/>
                <a:latin typeface="Calibri" panose="020F0502020204030204"/>
                <a:ea typeface="+mn-ea"/>
                <a:cs typeface="+mn-cs"/>
              </a:rPr>
              <a:t>famil</a:t>
            </a:r>
            <a:r>
              <a:rPr lang="en-US" sz="2160" dirty="0">
                <a:solidFill>
                  <a:srgbClr val="FFC000">
                    <a:lumMod val="20000"/>
                    <a:lumOff val="80000"/>
                  </a:srgbClr>
                </a:solidFill>
                <a:latin typeface="Calibri" panose="020F0502020204030204"/>
              </a:rPr>
              <a:t>y. </a:t>
            </a:r>
            <a:endPar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id="{4C1C87BE-09EB-4341-AE71-4F4C2026E19A}"/>
              </a:ext>
            </a:extLst>
          </p:cNvPr>
          <p:cNvSpPr txBox="1"/>
          <p:nvPr/>
        </p:nvSpPr>
        <p:spPr>
          <a:xfrm>
            <a:off x="130629" y="3251073"/>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Bethany is only 2 miles</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away from Jerusalem.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5976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pic>
        <p:nvPicPr>
          <p:cNvPr id="10" name="Picture 2" descr="https://s-media-cache-ak0.pinimg.com/736x/6c/01/b8/6c01b8c0d990c7375e52adedad902d19.jpg">
            <a:extLst>
              <a:ext uri="{FF2B5EF4-FFF2-40B4-BE49-F238E27FC236}">
                <a16:creationId xmlns:a16="http://schemas.microsoft.com/office/drawing/2014/main" id="{BED88F8A-405D-514E-AC8A-C979451A739D}"/>
              </a:ext>
            </a:extLst>
          </p:cNvPr>
          <p:cNvPicPr>
            <a:picLocks noChangeAspect="1" noChangeArrowheads="1"/>
          </p:cNvPicPr>
          <p:nvPr/>
        </p:nvPicPr>
        <p:blipFill>
          <a:blip r:embed="rId2" cstate="print"/>
          <a:srcRect/>
          <a:stretch>
            <a:fillRect/>
          </a:stretch>
        </p:blipFill>
        <p:spPr bwMode="auto">
          <a:xfrm>
            <a:off x="0" y="2095499"/>
            <a:ext cx="9144000" cy="3657601"/>
          </a:xfrm>
          <a:prstGeom prst="rect">
            <a:avLst/>
          </a:prstGeom>
          <a:noFill/>
        </p:spPr>
      </p:pic>
      <p:cxnSp>
        <p:nvCxnSpPr>
          <p:cNvPr id="11" name="Straight Connector 10">
            <a:extLst>
              <a:ext uri="{FF2B5EF4-FFF2-40B4-BE49-F238E27FC236}">
                <a16:creationId xmlns:a16="http://schemas.microsoft.com/office/drawing/2014/main" id="{7F674FBF-C3C4-5F46-AC9C-04C4B84D9D6A}"/>
              </a:ext>
            </a:extLst>
          </p:cNvPr>
          <p:cNvCxnSpPr/>
          <p:nvPr/>
        </p:nvCxnSpPr>
        <p:spPr>
          <a:xfrm>
            <a:off x="838200" y="3848100"/>
            <a:ext cx="7543800" cy="99060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9DDC796-6D02-FD45-8020-C1626993E119}"/>
              </a:ext>
            </a:extLst>
          </p:cNvPr>
          <p:cNvSpPr txBox="1"/>
          <p:nvPr/>
        </p:nvSpPr>
        <p:spPr>
          <a:xfrm rot="455937">
            <a:off x="3124200" y="4381500"/>
            <a:ext cx="2895600" cy="523220"/>
          </a:xfrm>
          <a:prstGeom prst="rect">
            <a:avLst/>
          </a:prstGeom>
          <a:noFill/>
        </p:spPr>
        <p:txBody>
          <a:bodyPr wrap="square" rtlCol="0">
            <a:spAutoFit/>
          </a:bodyPr>
          <a:lstStyle/>
          <a:p>
            <a:r>
              <a:rPr lang="en-US" sz="2800" b="1" dirty="0"/>
              <a:t>Less than 2 Miles</a:t>
            </a:r>
          </a:p>
        </p:txBody>
      </p:sp>
    </p:spTree>
    <p:extLst>
      <p:ext uri="{BB962C8B-B14F-4D97-AF65-F5344CB8AC3E}">
        <p14:creationId xmlns:p14="http://schemas.microsoft.com/office/powerpoint/2010/main" val="39913774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strVal val="#ppt_w*0.70"/>
                                          </p:val>
                                        </p:tav>
                                        <p:tav tm="100000">
                                          <p:val>
                                            <p:strVal val="#ppt_w"/>
                                          </p:val>
                                        </p:tav>
                                      </p:tavLst>
                                    </p:anim>
                                    <p:anim calcmode="lin" valueType="num">
                                      <p:cBhvr>
                                        <p:cTn id="12" dur="1000" fill="hold"/>
                                        <p:tgtEl>
                                          <p:spTgt spid="11"/>
                                        </p:tgtEl>
                                        <p:attrNameLst>
                                          <p:attrName>ppt_h</p:attrName>
                                        </p:attrNameLst>
                                      </p:cBhvr>
                                      <p:tavLst>
                                        <p:tav tm="0">
                                          <p:val>
                                            <p:strVal val="#ppt_h"/>
                                          </p:val>
                                        </p:tav>
                                        <p:tav tm="100000">
                                          <p:val>
                                            <p:strVal val="#ppt_h"/>
                                          </p:val>
                                        </p:tav>
                                      </p:tavLst>
                                    </p:anim>
                                    <p:animEffect transition="in" filter="fade">
                                      <p:cBhvr>
                                        <p:cTn id="13" dur="1000"/>
                                        <p:tgtEl>
                                          <p:spTgt spid="11"/>
                                        </p:tgtEl>
                                      </p:cBhvr>
                                    </p:animEffec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1 Now a certain man was sick, </a:t>
            </a:r>
            <a:r>
              <a:rPr lang="en-US" sz="2400" b="1" dirty="0">
                <a:solidFill>
                  <a:schemeClr val="bg1"/>
                </a:solidFill>
              </a:rPr>
              <a:t>Lazarus</a:t>
            </a:r>
            <a:r>
              <a:rPr lang="en-US" sz="2400" dirty="0">
                <a:solidFill>
                  <a:schemeClr val="bg1"/>
                </a:solidFill>
              </a:rPr>
              <a:t> of </a:t>
            </a:r>
            <a:r>
              <a:rPr lang="en-US" sz="2400" b="1" u="sng" dirty="0">
                <a:solidFill>
                  <a:schemeClr val="bg1"/>
                </a:solidFill>
              </a:rPr>
              <a:t>Bethany</a:t>
            </a:r>
            <a:r>
              <a:rPr lang="en-US" sz="2400" dirty="0">
                <a:solidFill>
                  <a:schemeClr val="bg1"/>
                </a:solidFill>
              </a:rPr>
              <a:t>, the village of </a:t>
            </a:r>
            <a:r>
              <a:rPr lang="en-US" sz="2400" b="1" dirty="0">
                <a:solidFill>
                  <a:schemeClr val="bg1"/>
                </a:solidFill>
              </a:rPr>
              <a:t>Mary</a:t>
            </a:r>
            <a:r>
              <a:rPr lang="en-US" sz="2400" dirty="0">
                <a:solidFill>
                  <a:schemeClr val="bg1"/>
                </a:solidFill>
              </a:rPr>
              <a:t> and her sister </a:t>
            </a:r>
            <a:r>
              <a:rPr lang="en-US" sz="2400" b="1" dirty="0">
                <a:solidFill>
                  <a:schemeClr val="bg1"/>
                </a:solidFill>
              </a:rPr>
              <a:t>Martha</a:t>
            </a:r>
            <a:r>
              <a:rPr lang="en-US" sz="2400" dirty="0">
                <a:solidFill>
                  <a:schemeClr val="bg1"/>
                </a:solidFill>
              </a:rPr>
              <a:t>. 2 </a:t>
            </a:r>
            <a:r>
              <a:rPr lang="en-US" sz="2400" b="1" dirty="0">
                <a:solidFill>
                  <a:schemeClr val="bg1"/>
                </a:solidFill>
              </a:rPr>
              <a:t>It was the Mary who anointed the Lord with ointment</a:t>
            </a:r>
            <a:r>
              <a:rPr lang="en-US" sz="2400" dirty="0">
                <a:solidFill>
                  <a:schemeClr val="bg1"/>
                </a:solidFill>
              </a:rPr>
              <a:t>, and wiped His feet with her hair, </a:t>
            </a:r>
            <a:r>
              <a:rPr lang="en-US" sz="2400" b="1" dirty="0">
                <a:solidFill>
                  <a:schemeClr val="bg1"/>
                </a:solidFill>
              </a:rPr>
              <a:t>whose brother Lazarus</a:t>
            </a:r>
            <a:r>
              <a:rPr lang="en-US" sz="2400" dirty="0">
                <a:solidFill>
                  <a:schemeClr val="bg1"/>
                </a:solidFill>
              </a:rPr>
              <a:t> was sick. 3 So the sisters sent [word] to Him, saying, "</a:t>
            </a:r>
            <a:r>
              <a:rPr lang="en-US" sz="2400" b="1" dirty="0">
                <a:solidFill>
                  <a:schemeClr val="bg1"/>
                </a:solidFill>
              </a:rPr>
              <a:t>Lord, behold, he whom You love is sick.</a:t>
            </a:r>
            <a:r>
              <a:rPr lang="en-US" sz="2400" dirty="0">
                <a:solidFill>
                  <a:schemeClr val="bg1"/>
                </a:solidFill>
              </a:rPr>
              <a:t>" 4 But when Jesus heard [this,] He said, "This sickness is not to end in death, but </a:t>
            </a:r>
            <a:r>
              <a:rPr lang="en-US" sz="2400" b="1" u="sng" dirty="0">
                <a:solidFill>
                  <a:schemeClr val="bg1"/>
                </a:solidFill>
              </a:rPr>
              <a:t>for the glory of God, so that the Son of God may be glorified by it</a:t>
            </a:r>
            <a:r>
              <a:rPr lang="en-US" sz="2400" dirty="0">
                <a:solidFill>
                  <a:schemeClr val="bg1"/>
                </a:solidFill>
              </a:rPr>
              <a:t>." 5 Now Jesus loved Martha and her sister and Lazarus.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
        <p:nvSpPr>
          <p:cNvPr id="5" name="TextBox 4">
            <a:extLst>
              <a:ext uri="{FF2B5EF4-FFF2-40B4-BE49-F238E27FC236}">
                <a16:creationId xmlns:a16="http://schemas.microsoft.com/office/drawing/2014/main" id="{53AC364F-A6B6-8A40-AE25-6477FFFE54FE}"/>
              </a:ext>
            </a:extLst>
          </p:cNvPr>
          <p:cNvSpPr txBox="1"/>
          <p:nvPr/>
        </p:nvSpPr>
        <p:spPr>
          <a:xfrm>
            <a:off x="130629" y="1496747"/>
            <a:ext cx="2351313" cy="1754326"/>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There is an intimate connection between Jesus and this </a:t>
            </a:r>
            <a:r>
              <a:rPr kumimoji="0" lang="en-US" sz="2160" b="0" i="0" u="none" strike="noStrike" kern="1200" cap="none" spc="0" normalizeH="0" baseline="0" noProof="0" dirty="0" err="1">
                <a:ln>
                  <a:noFill/>
                </a:ln>
                <a:solidFill>
                  <a:srgbClr val="FFC000">
                    <a:lumMod val="20000"/>
                    <a:lumOff val="80000"/>
                  </a:srgbClr>
                </a:solidFill>
                <a:effectLst/>
                <a:uLnTx/>
                <a:uFillTx/>
                <a:latin typeface="Calibri" panose="020F0502020204030204"/>
                <a:ea typeface="+mn-ea"/>
                <a:cs typeface="+mn-cs"/>
              </a:rPr>
              <a:t>famil</a:t>
            </a:r>
            <a:r>
              <a:rPr kumimoji="0" lang="en-US" sz="216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y. </a:t>
            </a:r>
          </a:p>
        </p:txBody>
      </p:sp>
      <p:sp>
        <p:nvSpPr>
          <p:cNvPr id="9" name="TextBox 8">
            <a:extLst>
              <a:ext uri="{FF2B5EF4-FFF2-40B4-BE49-F238E27FC236}">
                <a16:creationId xmlns:a16="http://schemas.microsoft.com/office/drawing/2014/main" id="{4C1C87BE-09EB-4341-AE71-4F4C2026E19A}"/>
              </a:ext>
            </a:extLst>
          </p:cNvPr>
          <p:cNvSpPr txBox="1"/>
          <p:nvPr/>
        </p:nvSpPr>
        <p:spPr>
          <a:xfrm>
            <a:off x="130629" y="3251073"/>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Bethany is only 2 miles away from Jerusalem. </a:t>
            </a:r>
          </a:p>
        </p:txBody>
      </p:sp>
      <p:sp>
        <p:nvSpPr>
          <p:cNvPr id="10" name="TextBox 9">
            <a:extLst>
              <a:ext uri="{FF2B5EF4-FFF2-40B4-BE49-F238E27FC236}">
                <a16:creationId xmlns:a16="http://schemas.microsoft.com/office/drawing/2014/main" id="{DE7B0697-ACE8-6742-97FF-9A93DB019A0E}"/>
              </a:ext>
            </a:extLst>
          </p:cNvPr>
          <p:cNvSpPr txBox="1"/>
          <p:nvPr/>
        </p:nvSpPr>
        <p:spPr>
          <a:xfrm>
            <a:off x="130628" y="4340602"/>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schemeClr val="accent4">
                    <a:lumMod val="20000"/>
                    <a:lumOff val="80000"/>
                  </a:schemeClr>
                </a:solidFill>
                <a:effectLst/>
                <a:uLnTx/>
                <a:uFillTx/>
                <a:latin typeface="Calibri" panose="020F0502020204030204"/>
                <a:ea typeface="+mn-ea"/>
                <a:cs typeface="+mn-cs"/>
              </a:rPr>
              <a:t>Everything in this chapter (and the book) is for this. </a:t>
            </a:r>
          </a:p>
        </p:txBody>
      </p:sp>
    </p:spTree>
    <p:extLst>
      <p:ext uri="{BB962C8B-B14F-4D97-AF65-F5344CB8AC3E}">
        <p14:creationId xmlns:p14="http://schemas.microsoft.com/office/powerpoint/2010/main" val="8567876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6558</Words>
  <Application>Microsoft Macintosh PowerPoint</Application>
  <PresentationFormat>On-screen Show (16:10)</PresentationFormat>
  <Paragraphs>163</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When bad things occur in your life, what are some temptations to believe about God and His relationship with you?</vt:lpstr>
      <vt:lpstr>PowerPoint Presentation</vt:lpstr>
      <vt:lpstr>PowerPoint Presentation</vt:lpstr>
      <vt:lpstr>Gospel of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bad things occur in your life, what are some temptations to believe about God and His relationship with you?</dc:title>
  <dc:creator>Bill Sanchez</dc:creator>
  <cp:lastModifiedBy>Bill Sanchez</cp:lastModifiedBy>
  <cp:revision>1</cp:revision>
  <dcterms:created xsi:type="dcterms:W3CDTF">2022-01-05T20:13:20Z</dcterms:created>
  <dcterms:modified xsi:type="dcterms:W3CDTF">2022-01-05T23:16:14Z</dcterms:modified>
</cp:coreProperties>
</file>