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6" r:id="rId2"/>
    <p:sldId id="297" r:id="rId3"/>
    <p:sldId id="298" r:id="rId4"/>
    <p:sldId id="299" r:id="rId5"/>
    <p:sldId id="300" r:id="rId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1" d="100"/>
          <a:sy n="91" d="100"/>
        </p:scale>
        <p:origin x="9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829" y="668582"/>
            <a:ext cx="6421310" cy="2117859"/>
          </a:xfrm>
        </p:spPr>
        <p:txBody>
          <a:bodyPr bIns="0" anchor="b">
            <a:normAutofit/>
          </a:bodyPr>
          <a:lstStyle>
            <a:lvl1pPr algn="l">
              <a:defRPr sz="4950"/>
            </a:lvl1pPr>
          </a:lstStyle>
          <a:p>
            <a:r>
              <a:rPr lang="en-US"/>
              <a:t>Click to edit Master title style</a:t>
            </a:r>
          </a:p>
        </p:txBody>
      </p:sp>
      <p:sp>
        <p:nvSpPr>
          <p:cNvPr id="3" name="Subtitle 2"/>
          <p:cNvSpPr>
            <a:spLocks noGrp="1"/>
          </p:cNvSpPr>
          <p:nvPr>
            <p:ph type="subTitle" idx="1"/>
          </p:nvPr>
        </p:nvSpPr>
        <p:spPr>
          <a:xfrm>
            <a:off x="1869829" y="2942671"/>
            <a:ext cx="6421310" cy="814684"/>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57F915B-ED7B-4CE3-957E-8D3AC2D9A434}" type="datetimeFigureOut">
              <a:rPr lang="en-US" smtClean="0"/>
              <a:t>1/23/2022</a:t>
            </a:fld>
            <a:endParaRPr lang="en-US"/>
          </a:p>
        </p:txBody>
      </p:sp>
      <p:sp>
        <p:nvSpPr>
          <p:cNvPr id="5" name="Footer Placeholder 4"/>
          <p:cNvSpPr>
            <a:spLocks noGrp="1"/>
          </p:cNvSpPr>
          <p:nvPr>
            <p:ph type="ftr" sz="quarter" idx="11"/>
          </p:nvPr>
        </p:nvSpPr>
        <p:spPr>
          <a:xfrm>
            <a:off x="1869829" y="274423"/>
            <a:ext cx="3672983" cy="257668"/>
          </a:xfrm>
        </p:spPr>
        <p:txBody>
          <a:bodyPr/>
          <a:lstStyle/>
          <a:p>
            <a:endParaRPr lang="en-US"/>
          </a:p>
        </p:txBody>
      </p:sp>
      <p:sp>
        <p:nvSpPr>
          <p:cNvPr id="6" name="Slide Number Placeholder 5"/>
          <p:cNvSpPr>
            <a:spLocks noGrp="1"/>
          </p:cNvSpPr>
          <p:nvPr>
            <p:ph type="sldNum" sz="quarter" idx="12"/>
          </p:nvPr>
        </p:nvSpPr>
        <p:spPr>
          <a:xfrm>
            <a:off x="1078249" y="665811"/>
            <a:ext cx="608264" cy="419648"/>
          </a:xfrm>
        </p:spPr>
        <p:txBody>
          <a:bodyPr/>
          <a:lstStyle/>
          <a:p>
            <a:fld id="{7D6D24CF-953A-4AA0-B341-F9946B30CFCF}" type="slidenum">
              <a:rPr lang="en-US" smtClean="0"/>
              <a:t>‹#›</a:t>
            </a:fld>
            <a:endParaRPr lang="en-US"/>
          </a:p>
        </p:txBody>
      </p:sp>
      <p:cxnSp>
        <p:nvCxnSpPr>
          <p:cNvPr id="8" name="Straight Connector 7"/>
          <p:cNvCxnSpPr/>
          <p:nvPr/>
        </p:nvCxnSpPr>
        <p:spPr>
          <a:xfrm>
            <a:off x="1750978" y="665811"/>
            <a:ext cx="0" cy="212063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689856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7F915B-ED7B-4CE3-957E-8D3AC2D9A434}"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0420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36553"/>
            <a:ext cx="1211807" cy="381249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151021" y="736553"/>
            <a:ext cx="5804105" cy="38124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7F915B-ED7B-4CE3-957E-8D3AC2D9A434}"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flipH="1">
            <a:off x="7079333" y="599393"/>
            <a:ext cx="1211807"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175808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7F915B-ED7B-4CE3-957E-8D3AC2D9A434}"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396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1110" y="1463442"/>
            <a:ext cx="6421935" cy="1573292"/>
          </a:xfrm>
        </p:spPr>
        <p:txBody>
          <a:bodyPr anchor="b">
            <a:normAutofit/>
          </a:bodyPr>
          <a:lstStyle>
            <a:lvl1pPr algn="l">
              <a:defRPr sz="2700"/>
            </a:lvl1pPr>
          </a:lstStyle>
          <a:p>
            <a:r>
              <a:rPr lang="en-US"/>
              <a:t>Click to edit Master title style</a:t>
            </a:r>
          </a:p>
        </p:txBody>
      </p:sp>
      <p:sp>
        <p:nvSpPr>
          <p:cNvPr id="3" name="Text Placeholder 2"/>
          <p:cNvSpPr>
            <a:spLocks noGrp="1"/>
          </p:cNvSpPr>
          <p:nvPr>
            <p:ph type="body" idx="1"/>
          </p:nvPr>
        </p:nvSpPr>
        <p:spPr>
          <a:xfrm>
            <a:off x="1151021" y="3171829"/>
            <a:ext cx="6412493" cy="844108"/>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7F915B-ED7B-4CE3-957E-8D3AC2D9A434}"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2370923"/>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131363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1022" y="670741"/>
            <a:ext cx="7140118" cy="882754"/>
          </a:xfrm>
        </p:spPr>
        <p:txBody>
          <a:bodyPr/>
          <a:lstStyle/>
          <a:p>
            <a:r>
              <a:rPr lang="en-US"/>
              <a:t>Click to edit Master title style</a:t>
            </a:r>
          </a:p>
        </p:txBody>
      </p:sp>
      <p:sp>
        <p:nvSpPr>
          <p:cNvPr id="3" name="Content Placeholder 2"/>
          <p:cNvSpPr>
            <a:spLocks noGrp="1"/>
          </p:cNvSpPr>
          <p:nvPr>
            <p:ph sz="half" idx="1"/>
          </p:nvPr>
        </p:nvSpPr>
        <p:spPr>
          <a:xfrm>
            <a:off x="1151021" y="1675732"/>
            <a:ext cx="3456432" cy="2865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41095" y="1681119"/>
            <a:ext cx="3453098" cy="28679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7F915B-ED7B-4CE3-957E-8D3AC2D9A434}"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9" name="Straight Connector 8"/>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987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1022" y="670136"/>
            <a:ext cx="7140118" cy="880266"/>
          </a:xfrm>
        </p:spPr>
        <p:txBody>
          <a:bodyPr/>
          <a:lstStyle/>
          <a:p>
            <a:r>
              <a:rPr lang="en-US"/>
              <a:t>Click to edit Master title style</a:t>
            </a:r>
          </a:p>
        </p:txBody>
      </p:sp>
      <p:sp>
        <p:nvSpPr>
          <p:cNvPr id="3" name="Text Placeholder 2"/>
          <p:cNvSpPr>
            <a:spLocks noGrp="1"/>
          </p:cNvSpPr>
          <p:nvPr>
            <p:ph type="body" idx="1"/>
          </p:nvPr>
        </p:nvSpPr>
        <p:spPr>
          <a:xfrm>
            <a:off x="1151021" y="1682958"/>
            <a:ext cx="3456432" cy="668286"/>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51021" y="2353558"/>
            <a:ext cx="3456432" cy="220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41093" y="1685836"/>
            <a:ext cx="3456432" cy="668531"/>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41094" y="2351243"/>
            <a:ext cx="3456432" cy="2197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7F915B-ED7B-4CE3-957E-8D3AC2D9A434}" type="datetimeFigureOut">
              <a:rPr lang="en-US" smtClean="0"/>
              <a:t>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D24CF-953A-4AA0-B341-F9946B30CFCF}" type="slidenum">
              <a:rPr lang="en-US" smtClean="0"/>
              <a:t>‹#›</a:t>
            </a:fld>
            <a:endParaRPr lang="en-US"/>
          </a:p>
        </p:txBody>
      </p:sp>
      <p:cxnSp>
        <p:nvCxnSpPr>
          <p:cNvPr id="11" name="Straight Connector 10"/>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985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7F915B-ED7B-4CE3-957E-8D3AC2D9A434}" type="datetimeFigureOut">
              <a:rPr lang="en-US" smtClean="0"/>
              <a:t>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D24CF-953A-4AA0-B341-F9946B30CFCF}" type="slidenum">
              <a:rPr lang="en-US" smtClean="0"/>
              <a:t>‹#›</a:t>
            </a:fld>
            <a:endParaRPr lang="en-US"/>
          </a:p>
        </p:txBody>
      </p:sp>
      <p:cxnSp>
        <p:nvCxnSpPr>
          <p:cNvPr id="7" name="Straight Connector 6"/>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368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915B-ED7B-4CE3-957E-8D3AC2D9A434}" type="datetimeFigureOut">
              <a:rPr lang="en-US" smtClean="0"/>
              <a:t>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317594646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0982" y="665811"/>
            <a:ext cx="2387346" cy="1872598"/>
          </a:xfrm>
        </p:spPr>
        <p:txBody>
          <a:bodyPr anchor="b">
            <a:normAutofit/>
          </a:bodyPr>
          <a:lstStyle>
            <a:lvl1pPr algn="l">
              <a:defRPr sz="1800"/>
            </a:lvl1pPr>
          </a:lstStyle>
          <a:p>
            <a:r>
              <a:rPr lang="en-US"/>
              <a:t>Click to edit Master title style</a:t>
            </a:r>
          </a:p>
        </p:txBody>
      </p:sp>
      <p:sp>
        <p:nvSpPr>
          <p:cNvPr id="3" name="Content Placeholder 2"/>
          <p:cNvSpPr>
            <a:spLocks noGrp="1"/>
          </p:cNvSpPr>
          <p:nvPr>
            <p:ph idx="1"/>
          </p:nvPr>
        </p:nvSpPr>
        <p:spPr>
          <a:xfrm>
            <a:off x="3782785" y="665812"/>
            <a:ext cx="4509353" cy="388235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1022" y="2671243"/>
            <a:ext cx="2388742" cy="1873484"/>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57F915B-ED7B-4CE3-957E-8D3AC2D9A434}"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9" name="Straight Connector 8"/>
          <p:cNvCxnSpPr/>
          <p:nvPr/>
        </p:nvCxnSpPr>
        <p:spPr>
          <a:xfrm>
            <a:off x="1028765" y="665811"/>
            <a:ext cx="0" cy="187259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398530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01809"/>
            <a:ext cx="3055900" cy="4290918"/>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51771" y="941261"/>
            <a:ext cx="4085880" cy="1525487"/>
          </a:xfrm>
        </p:spPr>
        <p:txBody>
          <a:bodyPr anchor="b">
            <a:normAutofit/>
          </a:bodyPr>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6093292" y="935452"/>
            <a:ext cx="2093378" cy="3221939"/>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151022" y="2621660"/>
            <a:ext cx="4080028" cy="1669785"/>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151021" y="4558214"/>
            <a:ext cx="4080029" cy="266769"/>
          </a:xfrm>
        </p:spPr>
        <p:txBody>
          <a:bodyPr/>
          <a:lstStyle>
            <a:lvl1pPr algn="l">
              <a:defRPr/>
            </a:lvl1pPr>
          </a:lstStyle>
          <a:p>
            <a:fld id="{957F915B-ED7B-4CE3-957E-8D3AC2D9A434}" type="datetimeFigureOut">
              <a:rPr lang="en-US" smtClean="0"/>
              <a:t>1/23/2022</a:t>
            </a:fld>
            <a:endParaRPr lang="en-US"/>
          </a:p>
        </p:txBody>
      </p:sp>
      <p:sp>
        <p:nvSpPr>
          <p:cNvPr id="6" name="Footer Placeholder 5"/>
          <p:cNvSpPr>
            <a:spLocks noGrp="1"/>
          </p:cNvSpPr>
          <p:nvPr>
            <p:ph type="ftr" sz="quarter" idx="11"/>
          </p:nvPr>
        </p:nvSpPr>
        <p:spPr>
          <a:xfrm>
            <a:off x="1151183" y="265534"/>
            <a:ext cx="4090106" cy="267443"/>
          </a:xfrm>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14" name="Straight Connector 13"/>
          <p:cNvCxnSpPr/>
          <p:nvPr/>
        </p:nvCxnSpPr>
        <p:spPr>
          <a:xfrm>
            <a:off x="1028765" y="665811"/>
            <a:ext cx="0" cy="180093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78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1679777"/>
            <a:ext cx="9144000" cy="3432358"/>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5113020"/>
            <a:ext cx="9144000" cy="619125"/>
          </a:xfrm>
          <a:prstGeom prst="rect">
            <a:avLst/>
          </a:prstGeom>
        </p:spPr>
      </p:pic>
      <p:sp>
        <p:nvSpPr>
          <p:cNvPr id="2" name="Title Placeholder 1"/>
          <p:cNvSpPr>
            <a:spLocks noGrp="1"/>
          </p:cNvSpPr>
          <p:nvPr>
            <p:ph type="title"/>
          </p:nvPr>
        </p:nvSpPr>
        <p:spPr>
          <a:xfrm>
            <a:off x="1151022" y="670433"/>
            <a:ext cx="7140119" cy="8743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151022" y="1679777"/>
            <a:ext cx="7140119" cy="28755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665604" y="275308"/>
            <a:ext cx="2625536" cy="257668"/>
          </a:xfrm>
          <a:prstGeom prst="rect">
            <a:avLst/>
          </a:prstGeom>
        </p:spPr>
        <p:txBody>
          <a:bodyPr vert="horz" lIns="91440" tIns="45720" rIns="91440" bIns="45720" rtlCol="0" anchor="ctr"/>
          <a:lstStyle>
            <a:lvl1pPr algn="r">
              <a:defRPr sz="750">
                <a:solidFill>
                  <a:schemeClr val="tx1">
                    <a:tint val="75000"/>
                  </a:schemeClr>
                </a:solidFill>
              </a:defRPr>
            </a:lvl1pPr>
          </a:lstStyle>
          <a:p>
            <a:fld id="{957F915B-ED7B-4CE3-957E-8D3AC2D9A434}" type="datetimeFigureOut">
              <a:rPr lang="en-US" smtClean="0"/>
              <a:t>1/23/2022</a:t>
            </a:fld>
            <a:endParaRPr lang="en-US"/>
          </a:p>
        </p:txBody>
      </p:sp>
      <p:sp>
        <p:nvSpPr>
          <p:cNvPr id="5" name="Footer Placeholder 4"/>
          <p:cNvSpPr>
            <a:spLocks noGrp="1"/>
          </p:cNvSpPr>
          <p:nvPr>
            <p:ph type="ftr" sz="quarter" idx="3"/>
          </p:nvPr>
        </p:nvSpPr>
        <p:spPr>
          <a:xfrm>
            <a:off x="1151022" y="274423"/>
            <a:ext cx="4391789" cy="257668"/>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046" y="665811"/>
            <a:ext cx="608264" cy="419648"/>
          </a:xfrm>
          <a:prstGeom prst="rect">
            <a:avLst/>
          </a:prstGeom>
        </p:spPr>
        <p:txBody>
          <a:bodyPr vert="horz" lIns="91440" tIns="45720" rIns="91440" bIns="45720" rtlCol="0" anchor="t"/>
          <a:lstStyle>
            <a:lvl1pPr algn="r">
              <a:defRPr sz="2100">
                <a:solidFill>
                  <a:schemeClr val="accent1"/>
                </a:solidFill>
              </a:defRPr>
            </a:lvl1pPr>
          </a:lstStyle>
          <a:p>
            <a:fld id="{7D6D24CF-953A-4AA0-B341-F9946B30CFCF}" type="slidenum">
              <a:rPr lang="en-US" smtClean="0"/>
              <a:t>‹#›</a:t>
            </a:fld>
            <a:endParaRPr lang="en-US"/>
          </a:p>
        </p:txBody>
      </p:sp>
      <p:cxnSp>
        <p:nvCxnSpPr>
          <p:cNvPr id="12" name="Straight Connector 11"/>
          <p:cNvCxnSpPr/>
          <p:nvPr/>
        </p:nvCxnSpPr>
        <p:spPr>
          <a:xfrm>
            <a:off x="0" y="511808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128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F9459A-1073-4DB8-9A55-A80117634D14}"/>
              </a:ext>
            </a:extLst>
          </p:cNvPr>
          <p:cNvSpPr txBox="1">
            <a:spLocks noChangeArrowheads="1"/>
          </p:cNvSpPr>
          <p:nvPr/>
        </p:nvSpPr>
        <p:spPr>
          <a:xfrm>
            <a:off x="500186" y="1899138"/>
            <a:ext cx="8292122" cy="735247"/>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400" b="0" i="0" u="none" strike="noStrike" kern="1200" cap="none" spc="0" normalizeH="0" baseline="0" noProof="0">
                <a:ln>
                  <a:noFill/>
                </a:ln>
                <a:solidFill>
                  <a:prstClr val="white"/>
                </a:solidFill>
                <a:effectLst/>
                <a:uLnTx/>
                <a:uFillTx/>
                <a:latin typeface="Calibri" panose="020F0502020204030204" pitchFamily="34" charset="0"/>
                <a:ea typeface="+mj-ea"/>
                <a:cs typeface="Calibri" panose="020F0502020204030204" pitchFamily="34" charset="0"/>
              </a:rPr>
              <a:t>Restoring a Broken Life</a:t>
            </a:r>
          </a:p>
        </p:txBody>
      </p:sp>
    </p:spTree>
    <p:extLst>
      <p:ext uri="{BB962C8B-B14F-4D97-AF65-F5344CB8AC3E}">
        <p14:creationId xmlns:p14="http://schemas.microsoft.com/office/powerpoint/2010/main" val="334771336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5413" y="114300"/>
            <a:ext cx="9018587" cy="800100"/>
          </a:xfrm>
          <a:noFill/>
        </p:spPr>
        <p:txBody>
          <a:bodyPr>
            <a:noAutofit/>
          </a:bodyPr>
          <a:lstStyle/>
          <a:p>
            <a:pPr algn="ctr" eaLnBrk="1" hangingPunct="1"/>
            <a:r>
              <a:rPr lang="en-US" sz="4800" b="1">
                <a:solidFill>
                  <a:schemeClr val="accent3">
                    <a:lumMod val="75000"/>
                  </a:schemeClr>
                </a:solidFill>
                <a:latin typeface="Calibri" pitchFamily="34" charset="0"/>
              </a:rPr>
              <a:t>A Double Purpose</a:t>
            </a:r>
            <a:endParaRPr lang="en-US" sz="4800" b="1">
              <a:solidFill>
                <a:schemeClr val="accent3">
                  <a:lumMod val="75000"/>
                </a:schemeClr>
              </a:solidFill>
              <a:effectLst/>
              <a:latin typeface="Calibri" pitchFamily="34" charset="0"/>
            </a:endParaRPr>
          </a:p>
        </p:txBody>
      </p:sp>
      <p:sp>
        <p:nvSpPr>
          <p:cNvPr id="2" name="TextBox 1"/>
          <p:cNvSpPr txBox="1"/>
          <p:nvPr/>
        </p:nvSpPr>
        <p:spPr>
          <a:xfrm>
            <a:off x="289847" y="1049428"/>
            <a:ext cx="8366190" cy="2862322"/>
          </a:xfrm>
          <a:prstGeom prst="rect">
            <a:avLst/>
          </a:prstGeom>
          <a:noFill/>
        </p:spPr>
        <p:txBody>
          <a:bodyPr wrap="square" rtlCol="0">
            <a:spAutoFit/>
          </a:bodyPr>
          <a:lstStyle/>
          <a:p>
            <a:pPr marL="514350" marR="0" lvl="0" indent="-514350"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36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Prepare us by recognizing the attitudes and actions that lead to a broken life.</a:t>
            </a:r>
          </a:p>
          <a:p>
            <a:pPr marL="514350" marR="0" lvl="0" indent="-514350"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endParaRPr kumimoji="0" lang="en-US" sz="36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a:p>
            <a:pPr marL="514350" marR="0" lvl="0" indent="-514350"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36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 Help those who already have a sense of hopelessness and confusion.</a:t>
            </a:r>
          </a:p>
        </p:txBody>
      </p:sp>
      <p:sp>
        <p:nvSpPr>
          <p:cNvPr id="6" name="TextBox 5">
            <a:extLst>
              <a:ext uri="{FF2B5EF4-FFF2-40B4-BE49-F238E27FC236}">
                <a16:creationId xmlns:a16="http://schemas.microsoft.com/office/drawing/2014/main" id="{D7140E0C-6B45-4803-B63B-EA79BCC583A1}"/>
              </a:ext>
            </a:extLst>
          </p:cNvPr>
          <p:cNvSpPr txBox="1"/>
          <p:nvPr/>
        </p:nvSpPr>
        <p:spPr>
          <a:xfrm>
            <a:off x="2259896" y="4080797"/>
            <a:ext cx="4066563" cy="584775"/>
          </a:xfrm>
          <a:prstGeom prst="rect">
            <a:avLst/>
          </a:prstGeom>
          <a:solidFill>
            <a:schemeClr val="bg1"/>
          </a:solidFill>
          <a:ln w="28575">
            <a:solidFill>
              <a:schemeClr val="accent3">
                <a:lumMod val="75000"/>
              </a:schemeClr>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mn-cs"/>
              </a:rPr>
              <a:t>Our Example - Peter </a:t>
            </a:r>
            <a:endParaRPr kumimoji="0" lang="en-US" sz="32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48845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5413" y="-86422"/>
            <a:ext cx="9018587" cy="800100"/>
          </a:xfrm>
          <a:noFill/>
        </p:spPr>
        <p:txBody>
          <a:bodyPr>
            <a:noAutofit/>
          </a:bodyPr>
          <a:lstStyle/>
          <a:p>
            <a:pPr algn="ctr" eaLnBrk="1" hangingPunct="1"/>
            <a:r>
              <a:rPr lang="en-US" sz="4400">
                <a:solidFill>
                  <a:schemeClr val="accent3">
                    <a:lumMod val="75000"/>
                  </a:schemeClr>
                </a:solidFill>
                <a:latin typeface="Calibri" pitchFamily="34" charset="0"/>
              </a:rPr>
              <a:t>Five Events That Changed Peter’s Life</a:t>
            </a:r>
            <a:endParaRPr lang="en-US" sz="4400">
              <a:solidFill>
                <a:schemeClr val="accent3">
                  <a:lumMod val="75000"/>
                </a:schemeClr>
              </a:solidFill>
              <a:effectLst/>
              <a:latin typeface="Calibri" pitchFamily="34" charset="0"/>
            </a:endParaRPr>
          </a:p>
        </p:txBody>
      </p:sp>
      <p:sp>
        <p:nvSpPr>
          <p:cNvPr id="2" name="TextBox 1"/>
          <p:cNvSpPr txBox="1"/>
          <p:nvPr/>
        </p:nvSpPr>
        <p:spPr>
          <a:xfrm>
            <a:off x="289847" y="1049428"/>
            <a:ext cx="4282153" cy="3785652"/>
          </a:xfrm>
          <a:prstGeom prst="rect">
            <a:avLst/>
          </a:prstGeom>
          <a:noFill/>
        </p:spPr>
        <p:txBody>
          <a:bodyPr wrap="square" rtlCol="0">
            <a:spAutoFit/>
          </a:bodyPr>
          <a:lstStyle/>
          <a:p>
            <a:pPr marL="341313" marR="0" lvl="0" indent="-341313"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Jesus washes his feet (John 13:1-5, 12-15) .</a:t>
            </a:r>
          </a:p>
          <a:p>
            <a:pPr marL="341313" marR="0" lvl="0" indent="-341313"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Peter speaks to Jesus (John 13:6-10)</a:t>
            </a:r>
          </a:p>
          <a:p>
            <a:pPr marL="341313" marR="0" lvl="0" indent="-341313"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Jesus predicts Peter’s denials (John 13:36-38)</a:t>
            </a:r>
          </a:p>
          <a:p>
            <a:pPr marL="341313" marR="0" lvl="0" indent="-341313"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Peter defends Jesus with a sword (John 18:1-11)</a:t>
            </a:r>
          </a:p>
          <a:p>
            <a:pPr marL="341313" marR="0" lvl="0" indent="-341313"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Peter denies Jesus (John 18:15-18, 25-27)</a:t>
            </a:r>
          </a:p>
        </p:txBody>
      </p:sp>
      <p:sp>
        <p:nvSpPr>
          <p:cNvPr id="6" name="TextBox 5">
            <a:extLst>
              <a:ext uri="{FF2B5EF4-FFF2-40B4-BE49-F238E27FC236}">
                <a16:creationId xmlns:a16="http://schemas.microsoft.com/office/drawing/2014/main" id="{F677937D-6016-46E5-8D92-9189A16D9A75}"/>
              </a:ext>
            </a:extLst>
          </p:cNvPr>
          <p:cNvSpPr txBox="1"/>
          <p:nvPr/>
        </p:nvSpPr>
        <p:spPr>
          <a:xfrm>
            <a:off x="1687467" y="558388"/>
            <a:ext cx="1241587" cy="646331"/>
          </a:xfrm>
          <a:prstGeom prst="rect">
            <a:avLst/>
          </a:prstGeom>
          <a:noFill/>
          <a:ln w="38100">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
                <a:srgbClr val="5FA534">
                  <a:lumMod val="75000"/>
                </a:srgbClr>
              </a:buClr>
              <a:buSzTx/>
              <a:buFontTx/>
              <a:buNone/>
              <a:tabLst/>
              <a:defRPr/>
            </a:pPr>
            <a:r>
              <a:rPr kumimoji="0" lang="en-US" sz="3600" b="0" i="1" u="sng" strike="noStrike" kern="1200" cap="none" spc="0" normalizeH="0" baseline="0" noProof="0">
                <a:ln>
                  <a:noFill/>
                </a:ln>
                <a:solidFill>
                  <a:prstClr val="black"/>
                </a:solidFill>
                <a:effectLst/>
                <a:uLnTx/>
                <a:uFillTx/>
                <a:latin typeface="Calibri" panose="020F0502020204030204" pitchFamily="34" charset="0"/>
                <a:ea typeface="+mn-ea"/>
                <a:cs typeface="+mn-cs"/>
              </a:rPr>
              <a:t>Event</a:t>
            </a:r>
          </a:p>
        </p:txBody>
      </p:sp>
      <p:sp>
        <p:nvSpPr>
          <p:cNvPr id="7" name="TextBox 6">
            <a:extLst>
              <a:ext uri="{FF2B5EF4-FFF2-40B4-BE49-F238E27FC236}">
                <a16:creationId xmlns:a16="http://schemas.microsoft.com/office/drawing/2014/main" id="{FABF0B2F-5568-4E1D-9D97-4A521A9EEA0E}"/>
              </a:ext>
            </a:extLst>
          </p:cNvPr>
          <p:cNvSpPr txBox="1"/>
          <p:nvPr/>
        </p:nvSpPr>
        <p:spPr>
          <a:xfrm>
            <a:off x="5136996" y="558388"/>
            <a:ext cx="3434575" cy="646331"/>
          </a:xfrm>
          <a:prstGeom prst="rect">
            <a:avLst/>
          </a:prstGeom>
          <a:noFill/>
          <a:ln w="38100">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
                <a:srgbClr val="5FA534">
                  <a:lumMod val="75000"/>
                </a:srgbClr>
              </a:buClr>
              <a:buSzTx/>
              <a:buFontTx/>
              <a:buNone/>
              <a:tabLst/>
              <a:defRPr/>
            </a:pPr>
            <a:r>
              <a:rPr kumimoji="0" lang="en-US" sz="3600" b="0" i="1" u="sng" strike="noStrike" kern="1200" cap="none" spc="0" normalizeH="0" baseline="0" noProof="0">
                <a:ln>
                  <a:noFill/>
                </a:ln>
                <a:solidFill>
                  <a:prstClr val="black"/>
                </a:solidFill>
                <a:effectLst/>
                <a:uLnTx/>
                <a:uFillTx/>
                <a:latin typeface="Calibri" panose="020F0502020204030204" pitchFamily="34" charset="0"/>
                <a:ea typeface="+mn-ea"/>
                <a:cs typeface="+mn-cs"/>
              </a:rPr>
              <a:t>Peter’s Character</a:t>
            </a:r>
          </a:p>
        </p:txBody>
      </p:sp>
      <p:sp>
        <p:nvSpPr>
          <p:cNvPr id="8" name="TextBox 7">
            <a:extLst>
              <a:ext uri="{FF2B5EF4-FFF2-40B4-BE49-F238E27FC236}">
                <a16:creationId xmlns:a16="http://schemas.microsoft.com/office/drawing/2014/main" id="{C6C14589-A831-4BA3-8D66-FD5152FD460D}"/>
              </a:ext>
            </a:extLst>
          </p:cNvPr>
          <p:cNvSpPr txBox="1"/>
          <p:nvPr/>
        </p:nvSpPr>
        <p:spPr>
          <a:xfrm>
            <a:off x="4713206" y="1049428"/>
            <a:ext cx="4282153" cy="34163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Pride and envy</a:t>
            </a: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Insecurity</a:t>
            </a: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Overconfidence</a:t>
            </a: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Courage but w/rashness</a:t>
            </a: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
                <a:srgbClr val="D26D23">
                  <a:lumMod val="75000"/>
                </a:srgbClr>
              </a:buClr>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Fear and anxiety</a:t>
            </a:r>
          </a:p>
        </p:txBody>
      </p:sp>
    </p:spTree>
    <p:extLst>
      <p:ext uri="{BB962C8B-B14F-4D97-AF65-F5344CB8AC3E}">
        <p14:creationId xmlns:p14="http://schemas.microsoft.com/office/powerpoint/2010/main" val="381956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dissolv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dissolv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dissolve">
                                      <p:cBhvr>
                                        <p:cTn id="27" dur="5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dissolv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dissolve">
                                      <p:cBhvr>
                                        <p:cTn id="37" dur="500"/>
                                        <p:tgtEl>
                                          <p:spTgt spid="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dissolve">
                                      <p:cBhvr>
                                        <p:cTn id="42" dur="5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animEffect transition="in" filter="dissolve">
                                      <p:cBhvr>
                                        <p:cTn id="47" dur="500"/>
                                        <p:tgtEl>
                                          <p:spTgt spid="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dissolve">
                                      <p:cBhvr>
                                        <p:cTn id="52" dur="500"/>
                                        <p:tgtEl>
                                          <p:spTgt spid="8">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Effect transition="in" filter="dissolve">
                                      <p:cBhvr>
                                        <p:cTn id="57" dur="500"/>
                                        <p:tgtEl>
                                          <p:spTgt spid="2">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8">
                                            <p:txEl>
                                              <p:pRg st="8" end="8"/>
                                            </p:txEl>
                                          </p:spTgt>
                                        </p:tgtEl>
                                        <p:attrNameLst>
                                          <p:attrName>style.visibility</p:attrName>
                                        </p:attrNameLst>
                                      </p:cBhvr>
                                      <p:to>
                                        <p:strVal val="visible"/>
                                      </p:to>
                                    </p:set>
                                    <p:animEffect transition="in" filter="dissolve">
                                      <p:cBhvr>
                                        <p:cTn id="62"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build="p"/>
      <p:bldP spid="7" grpId="0" build="p"/>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10536" y="-127968"/>
            <a:ext cx="8810625" cy="762000"/>
          </a:xfrm>
          <a:noFill/>
        </p:spPr>
        <p:txBody>
          <a:bodyPr>
            <a:noAutofit/>
          </a:bodyPr>
          <a:lstStyle/>
          <a:p>
            <a:pPr algn="ctr"/>
            <a:r>
              <a:rPr lang="en-US" sz="3600" b="1">
                <a:solidFill>
                  <a:schemeClr val="accent3">
                    <a:lumMod val="75000"/>
                  </a:schemeClr>
                </a:solidFill>
                <a:latin typeface="Calibri" pitchFamily="34" charset="0"/>
              </a:rPr>
              <a:t>Restoration</a:t>
            </a:r>
            <a:endParaRPr lang="en-US" sz="3600" b="1">
              <a:solidFill>
                <a:schemeClr val="accent3">
                  <a:lumMod val="75000"/>
                </a:schemeClr>
              </a:solidFill>
              <a:effectLst/>
              <a:latin typeface="Calibri" pitchFamily="34" charset="0"/>
            </a:endParaRPr>
          </a:p>
        </p:txBody>
      </p:sp>
      <p:sp>
        <p:nvSpPr>
          <p:cNvPr id="2" name="TextBox 1"/>
          <p:cNvSpPr txBox="1"/>
          <p:nvPr/>
        </p:nvSpPr>
        <p:spPr>
          <a:xfrm>
            <a:off x="535229" y="703064"/>
            <a:ext cx="7025860" cy="2000548"/>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mn-cs"/>
              </a:rPr>
              <a:t>An appearance to Peter</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mn-cs"/>
              </a:rPr>
              <a:t>At the Sea of Galilee – John 21</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mn-cs"/>
              </a:rPr>
              <a:t>What Jesus didn’t say</a:t>
            </a:r>
            <a:endParaRPr kumimoji="0" lang="en-US" sz="3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TextBox 3">
            <a:extLst>
              <a:ext uri="{FF2B5EF4-FFF2-40B4-BE49-F238E27FC236}">
                <a16:creationId xmlns:a16="http://schemas.microsoft.com/office/drawing/2014/main" id="{D1A76D9B-220B-4EE0-9756-78AE7B8588E6}"/>
              </a:ext>
            </a:extLst>
          </p:cNvPr>
          <p:cNvSpPr txBox="1"/>
          <p:nvPr/>
        </p:nvSpPr>
        <p:spPr>
          <a:xfrm>
            <a:off x="110536" y="2857500"/>
            <a:ext cx="8810625" cy="2062103"/>
          </a:xfrm>
          <a:prstGeom prst="rect">
            <a:avLst/>
          </a:prstGeom>
          <a:solidFill>
            <a:schemeClr val="accent2">
              <a:lumMod val="20000"/>
              <a:lumOff val="80000"/>
            </a:schemeClr>
          </a:solidFill>
          <a:ln w="28575">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30000" noProof="0">
                <a:ln>
                  <a:noFill/>
                </a:ln>
                <a:solidFill>
                  <a:srgbClr val="000000"/>
                </a:solidFill>
                <a:effectLst/>
                <a:uLnTx/>
                <a:uFillTx/>
                <a:latin typeface="system-ui"/>
                <a:ea typeface="+mn-ea"/>
                <a:cs typeface="+mn-cs"/>
              </a:rPr>
              <a:t>15 </a:t>
            </a:r>
            <a:r>
              <a:rPr kumimoji="0" lang="en-US" sz="1800" b="0" i="1" u="none" strike="noStrike" kern="1200" cap="none" spc="0" normalizeH="0" baseline="0" noProof="0">
                <a:ln>
                  <a:noFill/>
                </a:ln>
                <a:solidFill>
                  <a:srgbClr val="000000"/>
                </a:solidFill>
                <a:effectLst/>
                <a:uLnTx/>
                <a:uFillTx/>
                <a:latin typeface="system-ui"/>
                <a:ea typeface="+mn-ea"/>
                <a:cs typeface="+mn-cs"/>
              </a:rPr>
              <a:t>When they had finished breakfast, Jesus said to Simon Peter, “Simon, son of John, do you love me more than these?” He said to him, “Yes, Lord; you know that I love you.” He said to him, “Feed my lambs.” </a:t>
            </a:r>
            <a:r>
              <a:rPr kumimoji="0" lang="en-US" sz="1800" b="1" i="1" u="none" strike="noStrike" kern="1200" cap="none" spc="0" normalizeH="0" baseline="30000" noProof="0">
                <a:ln>
                  <a:noFill/>
                </a:ln>
                <a:solidFill>
                  <a:srgbClr val="000000"/>
                </a:solidFill>
                <a:effectLst/>
                <a:uLnTx/>
                <a:uFillTx/>
                <a:latin typeface="system-ui"/>
                <a:ea typeface="+mn-ea"/>
                <a:cs typeface="+mn-cs"/>
              </a:rPr>
              <a:t>16 </a:t>
            </a:r>
            <a:r>
              <a:rPr kumimoji="0" lang="en-US" sz="1800" b="0" i="1" u="none" strike="noStrike" kern="1200" cap="none" spc="0" normalizeH="0" baseline="0" noProof="0">
                <a:ln>
                  <a:noFill/>
                </a:ln>
                <a:solidFill>
                  <a:srgbClr val="000000"/>
                </a:solidFill>
                <a:effectLst/>
                <a:uLnTx/>
                <a:uFillTx/>
                <a:latin typeface="system-ui"/>
                <a:ea typeface="+mn-ea"/>
                <a:cs typeface="+mn-cs"/>
              </a:rPr>
              <a:t>He said to him a second time, “Simon, son of John, do you love me?” He said to him, “Yes, Lord; you know that I love you.” He said to him, “Tend my sheep.” </a:t>
            </a:r>
            <a:r>
              <a:rPr kumimoji="0" lang="en-US" sz="1800" b="1" i="1" u="none" strike="noStrike" kern="1200" cap="none" spc="0" normalizeH="0" baseline="30000" noProof="0">
                <a:ln>
                  <a:noFill/>
                </a:ln>
                <a:solidFill>
                  <a:srgbClr val="000000"/>
                </a:solidFill>
                <a:effectLst/>
                <a:uLnTx/>
                <a:uFillTx/>
                <a:latin typeface="system-ui"/>
                <a:ea typeface="+mn-ea"/>
                <a:cs typeface="+mn-cs"/>
              </a:rPr>
              <a:t>17 </a:t>
            </a:r>
            <a:r>
              <a:rPr kumimoji="0" lang="en-US" sz="1800" b="0" i="1" u="none" strike="noStrike" kern="1200" cap="none" spc="0" normalizeH="0" baseline="0" noProof="0">
                <a:ln>
                  <a:noFill/>
                </a:ln>
                <a:solidFill>
                  <a:srgbClr val="000000"/>
                </a:solidFill>
                <a:effectLst/>
                <a:uLnTx/>
                <a:uFillTx/>
                <a:latin typeface="system-ui"/>
                <a:ea typeface="+mn-ea"/>
                <a:cs typeface="+mn-cs"/>
              </a:rPr>
              <a:t>He said to him the third time, “Simon, son of John, do you love me?” Peter was grieved because he said to him the third time, “Do you love me?” and he said to him, “Lord, you know everything; you know that I love you.” Jesus said to him, “Feed my sheep.</a:t>
            </a:r>
            <a:r>
              <a:rPr kumimoji="0" lang="en-US" sz="2000" b="0"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mn-cs"/>
              </a:rPr>
              <a:t>  </a:t>
            </a:r>
            <a:endParaRPr kumimoji="0" lang="en-US" sz="20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05146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5413" y="114300"/>
            <a:ext cx="9018587" cy="800100"/>
          </a:xfrm>
          <a:noFill/>
        </p:spPr>
        <p:txBody>
          <a:bodyPr>
            <a:noAutofit/>
          </a:bodyPr>
          <a:lstStyle/>
          <a:p>
            <a:pPr algn="ctr" eaLnBrk="1" hangingPunct="1"/>
            <a:r>
              <a:rPr lang="en-US" sz="4800" b="1">
                <a:solidFill>
                  <a:schemeClr val="accent3">
                    <a:lumMod val="75000"/>
                  </a:schemeClr>
                </a:solidFill>
                <a:latin typeface="Calibri" pitchFamily="34" charset="0"/>
              </a:rPr>
              <a:t>What about us?</a:t>
            </a:r>
            <a:endParaRPr lang="en-US" sz="4800" b="1">
              <a:solidFill>
                <a:schemeClr val="accent3">
                  <a:lumMod val="75000"/>
                </a:schemeClr>
              </a:solidFill>
              <a:effectLst/>
              <a:latin typeface="Calibri" pitchFamily="34" charset="0"/>
            </a:endParaRPr>
          </a:p>
        </p:txBody>
      </p:sp>
      <p:sp>
        <p:nvSpPr>
          <p:cNvPr id="2" name="TextBox 1"/>
          <p:cNvSpPr txBox="1"/>
          <p:nvPr/>
        </p:nvSpPr>
        <p:spPr>
          <a:xfrm>
            <a:off x="289847" y="1049428"/>
            <a:ext cx="8366190" cy="3970318"/>
          </a:xfrm>
          <a:prstGeom prst="rect">
            <a:avLst/>
          </a:prstGeom>
          <a:noFill/>
        </p:spPr>
        <p:txBody>
          <a:bodyPr wrap="square" rtlCol="0">
            <a:spAutoFit/>
          </a:bodyPr>
          <a:lstStyle/>
          <a:p>
            <a:pPr marL="514350" marR="0" lvl="0" indent="-514350"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36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Be ready by recognizing the attitudes and actions that may lead to a broken life. </a:t>
            </a:r>
          </a:p>
          <a:p>
            <a:pPr marL="514350" marR="0" lvl="0" indent="-514350" algn="l" defTabSz="457200" rtl="0" eaLnBrk="1" fontAlgn="auto" latinLnBrk="0" hangingPunct="1">
              <a:lnSpc>
                <a:spcPct val="100000"/>
              </a:lnSpc>
              <a:spcBef>
                <a:spcPts val="0"/>
              </a:spcBef>
              <a:spcAft>
                <a:spcPts val="0"/>
              </a:spcAft>
              <a:buClr>
                <a:srgbClr val="D26D23">
                  <a:lumMod val="75000"/>
                </a:srgbClr>
              </a:buClr>
              <a:buSzTx/>
              <a:buFont typeface="+mj-lt"/>
              <a:buAutoNum type="arabicPeriod"/>
              <a:tabLst/>
              <a:defRPr/>
            </a:pPr>
            <a:r>
              <a:rPr kumimoji="0" lang="en-US" sz="36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See God’s willingness to forgive and help.  Know that hopelessness and confusion can be overcome.  Restoration and renewal are possible.</a:t>
            </a:r>
          </a:p>
        </p:txBody>
      </p:sp>
    </p:spTree>
    <p:extLst>
      <p:ext uri="{BB962C8B-B14F-4D97-AF65-F5344CB8AC3E}">
        <p14:creationId xmlns:p14="http://schemas.microsoft.com/office/powerpoint/2010/main" val="373560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339</Words>
  <Application>Microsoft Office PowerPoint</Application>
  <PresentationFormat>On-screen Show (16:10)</PresentationFormat>
  <Paragraphs>33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Palatino Linotype</vt:lpstr>
      <vt:lpstr>system-ui</vt:lpstr>
      <vt:lpstr>Times New Roman</vt:lpstr>
      <vt:lpstr>Gallery</vt:lpstr>
      <vt:lpstr>PowerPoint Presentation</vt:lpstr>
      <vt:lpstr>A Double Purpose</vt:lpstr>
      <vt:lpstr>Five Events That Changed Peter’s Life</vt:lpstr>
      <vt:lpstr>Restoration</vt:lpstr>
      <vt:lpstr>What about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Beutjer</dc:creator>
  <cp:lastModifiedBy>Brad Beutjer</cp:lastModifiedBy>
  <cp:revision>1</cp:revision>
  <dcterms:created xsi:type="dcterms:W3CDTF">2022-01-23T14:44:10Z</dcterms:created>
  <dcterms:modified xsi:type="dcterms:W3CDTF">2022-01-23T14:44:58Z</dcterms:modified>
</cp:coreProperties>
</file>