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67" r:id="rId2"/>
    <p:sldId id="268" r:id="rId3"/>
    <p:sldId id="270" r:id="rId4"/>
    <p:sldId id="271" r:id="rId5"/>
    <p:sldId id="274" r:id="rId6"/>
    <p:sldId id="275" r:id="rId7"/>
    <p:sldId id="257" r:id="rId8"/>
    <p:sldId id="258" r:id="rId9"/>
    <p:sldId id="260" r:id="rId10"/>
    <p:sldId id="259" r:id="rId11"/>
    <p:sldId id="264" r:id="rId12"/>
    <p:sldId id="272" r:id="rId13"/>
    <p:sldId id="273" r:id="rId14"/>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01"/>
    <p:restoredTop sz="96208"/>
  </p:normalViewPr>
  <p:slideViewPr>
    <p:cSldViewPr snapToGrid="0" snapToObjects="1">
      <p:cViewPr>
        <p:scale>
          <a:sx n="140" d="100"/>
          <a:sy n="140" d="100"/>
        </p:scale>
        <p:origin x="1264" y="10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F2ACD1-79EF-4C44-8CCA-FEABC2C61ADE}" type="datetimeFigureOut">
              <a:rPr lang="en-US" smtClean="0"/>
              <a:t>12/31/21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EBE8B-F477-E148-8169-2C7EACF6E260}" type="slidenum">
              <a:rPr lang="en-US" smtClean="0"/>
              <a:t>‹#›</a:t>
            </a:fld>
            <a:endParaRPr lang="en-US"/>
          </a:p>
        </p:txBody>
      </p:sp>
    </p:spTree>
    <p:extLst>
      <p:ext uri="{BB962C8B-B14F-4D97-AF65-F5344CB8AC3E}">
        <p14:creationId xmlns:p14="http://schemas.microsoft.com/office/powerpoint/2010/main" val="1297051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F2ACD1-79EF-4C44-8CCA-FEABC2C61ADE}" type="datetimeFigureOut">
              <a:rPr lang="en-US" smtClean="0"/>
              <a:t>12/31/21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EBE8B-F477-E148-8169-2C7EACF6E260}" type="slidenum">
              <a:rPr lang="en-US" smtClean="0"/>
              <a:t>‹#›</a:t>
            </a:fld>
            <a:endParaRPr lang="en-US"/>
          </a:p>
        </p:txBody>
      </p:sp>
    </p:spTree>
    <p:extLst>
      <p:ext uri="{BB962C8B-B14F-4D97-AF65-F5344CB8AC3E}">
        <p14:creationId xmlns:p14="http://schemas.microsoft.com/office/powerpoint/2010/main" val="1639681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F2ACD1-79EF-4C44-8CCA-FEABC2C61ADE}" type="datetimeFigureOut">
              <a:rPr lang="en-US" smtClean="0"/>
              <a:t>12/31/21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EBE8B-F477-E148-8169-2C7EACF6E260}" type="slidenum">
              <a:rPr lang="en-US" smtClean="0"/>
              <a:t>‹#›</a:t>
            </a:fld>
            <a:endParaRPr lang="en-US"/>
          </a:p>
        </p:txBody>
      </p:sp>
    </p:spTree>
    <p:extLst>
      <p:ext uri="{BB962C8B-B14F-4D97-AF65-F5344CB8AC3E}">
        <p14:creationId xmlns:p14="http://schemas.microsoft.com/office/powerpoint/2010/main" val="3403883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F2ACD1-79EF-4C44-8CCA-FEABC2C61ADE}" type="datetimeFigureOut">
              <a:rPr lang="en-US" smtClean="0"/>
              <a:t>12/31/21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EBE8B-F477-E148-8169-2C7EACF6E260}" type="slidenum">
              <a:rPr lang="en-US" smtClean="0"/>
              <a:t>‹#›</a:t>
            </a:fld>
            <a:endParaRPr lang="en-US"/>
          </a:p>
        </p:txBody>
      </p:sp>
    </p:spTree>
    <p:extLst>
      <p:ext uri="{BB962C8B-B14F-4D97-AF65-F5344CB8AC3E}">
        <p14:creationId xmlns:p14="http://schemas.microsoft.com/office/powerpoint/2010/main" val="87775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F2ACD1-79EF-4C44-8CCA-FEABC2C61ADE}" type="datetimeFigureOut">
              <a:rPr lang="en-US" smtClean="0"/>
              <a:t>12/31/21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EBE8B-F477-E148-8169-2C7EACF6E260}" type="slidenum">
              <a:rPr lang="en-US" smtClean="0"/>
              <a:t>‹#›</a:t>
            </a:fld>
            <a:endParaRPr lang="en-US"/>
          </a:p>
        </p:txBody>
      </p:sp>
    </p:spTree>
    <p:extLst>
      <p:ext uri="{BB962C8B-B14F-4D97-AF65-F5344CB8AC3E}">
        <p14:creationId xmlns:p14="http://schemas.microsoft.com/office/powerpoint/2010/main" val="336384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F2ACD1-79EF-4C44-8CCA-FEABC2C61ADE}" type="datetimeFigureOut">
              <a:rPr lang="en-US" smtClean="0"/>
              <a:t>12/31/21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EBE8B-F477-E148-8169-2C7EACF6E260}" type="slidenum">
              <a:rPr lang="en-US" smtClean="0"/>
              <a:t>‹#›</a:t>
            </a:fld>
            <a:endParaRPr lang="en-US"/>
          </a:p>
        </p:txBody>
      </p:sp>
    </p:spTree>
    <p:extLst>
      <p:ext uri="{BB962C8B-B14F-4D97-AF65-F5344CB8AC3E}">
        <p14:creationId xmlns:p14="http://schemas.microsoft.com/office/powerpoint/2010/main" val="2141604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F2ACD1-79EF-4C44-8CCA-FEABC2C61ADE}" type="datetimeFigureOut">
              <a:rPr lang="en-US" smtClean="0"/>
              <a:t>12/31/21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6EBE8B-F477-E148-8169-2C7EACF6E260}" type="slidenum">
              <a:rPr lang="en-US" smtClean="0"/>
              <a:t>‹#›</a:t>
            </a:fld>
            <a:endParaRPr lang="en-US"/>
          </a:p>
        </p:txBody>
      </p:sp>
    </p:spTree>
    <p:extLst>
      <p:ext uri="{BB962C8B-B14F-4D97-AF65-F5344CB8AC3E}">
        <p14:creationId xmlns:p14="http://schemas.microsoft.com/office/powerpoint/2010/main" val="2092887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F2ACD1-79EF-4C44-8CCA-FEABC2C61ADE}" type="datetimeFigureOut">
              <a:rPr lang="en-US" smtClean="0"/>
              <a:t>12/31/21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6EBE8B-F477-E148-8169-2C7EACF6E260}" type="slidenum">
              <a:rPr lang="en-US" smtClean="0"/>
              <a:t>‹#›</a:t>
            </a:fld>
            <a:endParaRPr lang="en-US"/>
          </a:p>
        </p:txBody>
      </p:sp>
    </p:spTree>
    <p:extLst>
      <p:ext uri="{BB962C8B-B14F-4D97-AF65-F5344CB8AC3E}">
        <p14:creationId xmlns:p14="http://schemas.microsoft.com/office/powerpoint/2010/main" val="2394788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F2ACD1-79EF-4C44-8CCA-FEABC2C61ADE}" type="datetimeFigureOut">
              <a:rPr lang="en-US" smtClean="0"/>
              <a:t>12/31/21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6EBE8B-F477-E148-8169-2C7EACF6E260}" type="slidenum">
              <a:rPr lang="en-US" smtClean="0"/>
              <a:t>‹#›</a:t>
            </a:fld>
            <a:endParaRPr lang="en-US"/>
          </a:p>
        </p:txBody>
      </p:sp>
    </p:spTree>
    <p:extLst>
      <p:ext uri="{BB962C8B-B14F-4D97-AF65-F5344CB8AC3E}">
        <p14:creationId xmlns:p14="http://schemas.microsoft.com/office/powerpoint/2010/main" val="3891348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8F2ACD1-79EF-4C44-8CCA-FEABC2C61ADE}" type="datetimeFigureOut">
              <a:rPr lang="en-US" smtClean="0"/>
              <a:t>12/31/21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EBE8B-F477-E148-8169-2C7EACF6E260}" type="slidenum">
              <a:rPr lang="en-US" smtClean="0"/>
              <a:t>‹#›</a:t>
            </a:fld>
            <a:endParaRPr lang="en-US"/>
          </a:p>
        </p:txBody>
      </p:sp>
    </p:spTree>
    <p:extLst>
      <p:ext uri="{BB962C8B-B14F-4D97-AF65-F5344CB8AC3E}">
        <p14:creationId xmlns:p14="http://schemas.microsoft.com/office/powerpoint/2010/main" val="3638017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8F2ACD1-79EF-4C44-8CCA-FEABC2C61ADE}" type="datetimeFigureOut">
              <a:rPr lang="en-US" smtClean="0"/>
              <a:t>12/31/21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EBE8B-F477-E148-8169-2C7EACF6E260}" type="slidenum">
              <a:rPr lang="en-US" smtClean="0"/>
              <a:t>‹#›</a:t>
            </a:fld>
            <a:endParaRPr lang="en-US"/>
          </a:p>
        </p:txBody>
      </p:sp>
    </p:spTree>
    <p:extLst>
      <p:ext uri="{BB962C8B-B14F-4D97-AF65-F5344CB8AC3E}">
        <p14:creationId xmlns:p14="http://schemas.microsoft.com/office/powerpoint/2010/main" val="4077662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08F2ACD1-79EF-4C44-8CCA-FEABC2C61ADE}" type="datetimeFigureOut">
              <a:rPr lang="en-US" smtClean="0"/>
              <a:t>12/31/21</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6C6EBE8B-F477-E148-8169-2C7EACF6E260}" type="slidenum">
              <a:rPr lang="en-US" smtClean="0"/>
              <a:t>‹#›</a:t>
            </a:fld>
            <a:endParaRPr lang="en-US"/>
          </a:p>
        </p:txBody>
      </p:sp>
    </p:spTree>
    <p:extLst>
      <p:ext uri="{BB962C8B-B14F-4D97-AF65-F5344CB8AC3E}">
        <p14:creationId xmlns:p14="http://schemas.microsoft.com/office/powerpoint/2010/main" val="50429059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B27E8-E73F-E44E-A090-7F7BDB13406F}"/>
              </a:ext>
            </a:extLst>
          </p:cNvPr>
          <p:cNvSpPr>
            <a:spLocks noGrp="1"/>
          </p:cNvSpPr>
          <p:nvPr>
            <p:ph type="ctrTitle"/>
          </p:nvPr>
        </p:nvSpPr>
        <p:spPr>
          <a:xfrm>
            <a:off x="531845" y="1463178"/>
            <a:ext cx="8080310" cy="2788643"/>
          </a:xfrm>
        </p:spPr>
        <p:txBody>
          <a:bodyPr anchor="ctr">
            <a:normAutofit/>
          </a:bodyPr>
          <a:lstStyle/>
          <a:p>
            <a:r>
              <a:rPr lang="en-US" sz="5400" dirty="0"/>
              <a:t>If we read the “acts” of you, what would the book contain?</a:t>
            </a:r>
          </a:p>
        </p:txBody>
      </p:sp>
    </p:spTree>
    <p:extLst>
      <p:ext uri="{BB962C8B-B14F-4D97-AF65-F5344CB8AC3E}">
        <p14:creationId xmlns:p14="http://schemas.microsoft.com/office/powerpoint/2010/main" val="42211340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F6C685-4C50-CF4C-9DAF-ADB96446DCCB}"/>
              </a:ext>
            </a:extLst>
          </p:cNvPr>
          <p:cNvSpPr>
            <a:spLocks noGrp="1"/>
          </p:cNvSpPr>
          <p:nvPr>
            <p:ph idx="1"/>
          </p:nvPr>
        </p:nvSpPr>
        <p:spPr>
          <a:xfrm>
            <a:off x="0" y="0"/>
            <a:ext cx="9144000" cy="5715000"/>
          </a:xfrm>
        </p:spPr>
        <p:txBody>
          <a:bodyPr anchor="ctr">
            <a:noAutofit/>
          </a:bodyPr>
          <a:lstStyle/>
          <a:p>
            <a:pPr marL="0" indent="0" algn="ctr">
              <a:buNone/>
            </a:pPr>
            <a:r>
              <a:rPr lang="en-US" sz="3200" dirty="0"/>
              <a:t>11 </a:t>
            </a:r>
            <a:r>
              <a:rPr lang="en-US" sz="3200" b="1" u="sng" dirty="0"/>
              <a:t>Then I said, "Lord, how long?" </a:t>
            </a:r>
            <a:r>
              <a:rPr lang="en-US" sz="3200" dirty="0"/>
              <a:t>And He answered, "Until cities are devastated [and] without inhabitant, Houses are without people And the land is utterly desolate, 12 "The LORD has removed men far away, And the forsaken places are many in the midst of the land. 13 "Yet there will be a tenth portion in it, And it will again be [subject] to burning, Like a terebinth or an oak Whose stump remains when it is felled. The holy seed is its stump."</a:t>
            </a:r>
          </a:p>
        </p:txBody>
      </p:sp>
    </p:spTree>
    <p:extLst>
      <p:ext uri="{BB962C8B-B14F-4D97-AF65-F5344CB8AC3E}">
        <p14:creationId xmlns:p14="http://schemas.microsoft.com/office/powerpoint/2010/main" val="4280799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70E82-40B3-E14C-AC53-2C37D407162D}"/>
              </a:ext>
            </a:extLst>
          </p:cNvPr>
          <p:cNvSpPr>
            <a:spLocks noGrp="1"/>
          </p:cNvSpPr>
          <p:nvPr>
            <p:ph type="title"/>
          </p:nvPr>
        </p:nvSpPr>
        <p:spPr>
          <a:xfrm>
            <a:off x="628650" y="84084"/>
            <a:ext cx="7886700" cy="1104636"/>
          </a:xfrm>
        </p:spPr>
        <p:txBody>
          <a:bodyPr/>
          <a:lstStyle/>
          <a:p>
            <a:pPr algn="ctr"/>
            <a:r>
              <a:rPr lang="en-US" dirty="0"/>
              <a:t>Isaiah prophesied to…</a:t>
            </a:r>
          </a:p>
        </p:txBody>
      </p:sp>
      <p:sp>
        <p:nvSpPr>
          <p:cNvPr id="3" name="Content Placeholder 2">
            <a:extLst>
              <a:ext uri="{FF2B5EF4-FFF2-40B4-BE49-F238E27FC236}">
                <a16:creationId xmlns:a16="http://schemas.microsoft.com/office/drawing/2014/main" id="{468BBF91-9F8F-6E49-94E8-58638585F860}"/>
              </a:ext>
            </a:extLst>
          </p:cNvPr>
          <p:cNvSpPr>
            <a:spLocks noGrp="1"/>
          </p:cNvSpPr>
          <p:nvPr>
            <p:ph idx="1"/>
          </p:nvPr>
        </p:nvSpPr>
        <p:spPr>
          <a:xfrm>
            <a:off x="628650" y="2544990"/>
            <a:ext cx="7886700" cy="3158596"/>
          </a:xfrm>
          <a:ln>
            <a:noFill/>
          </a:ln>
        </p:spPr>
        <p:txBody>
          <a:bodyPr/>
          <a:lstStyle/>
          <a:p>
            <a:pPr marL="0" indent="0" algn="ctr">
              <a:buNone/>
            </a:pPr>
            <a:r>
              <a:rPr lang="en-US" sz="3300" dirty="0">
                <a:latin typeface="+mj-lt"/>
              </a:rPr>
              <a:t>His message: </a:t>
            </a:r>
          </a:p>
          <a:p>
            <a:pPr marL="0" indent="0">
              <a:buNone/>
            </a:pPr>
            <a:endParaRPr lang="en-US" dirty="0"/>
          </a:p>
        </p:txBody>
      </p:sp>
      <p:sp>
        <p:nvSpPr>
          <p:cNvPr id="4" name="TextBox 3">
            <a:extLst>
              <a:ext uri="{FF2B5EF4-FFF2-40B4-BE49-F238E27FC236}">
                <a16:creationId xmlns:a16="http://schemas.microsoft.com/office/drawing/2014/main" id="{C865C1A0-0A37-0347-AC31-929D5C6A731E}"/>
              </a:ext>
            </a:extLst>
          </p:cNvPr>
          <p:cNvSpPr txBox="1"/>
          <p:nvPr/>
        </p:nvSpPr>
        <p:spPr>
          <a:xfrm>
            <a:off x="628650" y="1188720"/>
            <a:ext cx="2199610" cy="707886"/>
          </a:xfrm>
          <a:prstGeom prst="rect">
            <a:avLst/>
          </a:prstGeom>
          <a:noFill/>
          <a:ln>
            <a:solidFill>
              <a:schemeClr val="bg2">
                <a:lumMod val="40000"/>
                <a:lumOff val="60000"/>
              </a:schemeClr>
            </a:solidFill>
          </a:ln>
        </p:spPr>
        <p:txBody>
          <a:bodyPr wrap="square" rtlCol="0">
            <a:spAutoFit/>
          </a:bodyPr>
          <a:lstStyle/>
          <a:p>
            <a:pPr algn="ctr"/>
            <a:r>
              <a:rPr lang="en-US" sz="2000" dirty="0"/>
              <a:t>a people who resisted the Lord.</a:t>
            </a:r>
          </a:p>
        </p:txBody>
      </p:sp>
      <p:sp>
        <p:nvSpPr>
          <p:cNvPr id="5" name="TextBox 4">
            <a:extLst>
              <a:ext uri="{FF2B5EF4-FFF2-40B4-BE49-F238E27FC236}">
                <a16:creationId xmlns:a16="http://schemas.microsoft.com/office/drawing/2014/main" id="{B78AE1ED-F943-D140-9103-074B39E136B9}"/>
              </a:ext>
            </a:extLst>
          </p:cNvPr>
          <p:cNvSpPr txBox="1"/>
          <p:nvPr/>
        </p:nvSpPr>
        <p:spPr>
          <a:xfrm>
            <a:off x="3472195" y="1188720"/>
            <a:ext cx="2199610" cy="707886"/>
          </a:xfrm>
          <a:prstGeom prst="rect">
            <a:avLst/>
          </a:prstGeom>
          <a:noFill/>
          <a:ln>
            <a:solidFill>
              <a:schemeClr val="bg2">
                <a:lumMod val="40000"/>
                <a:lumOff val="60000"/>
              </a:schemeClr>
            </a:solidFill>
          </a:ln>
        </p:spPr>
        <p:txBody>
          <a:bodyPr wrap="square" rtlCol="0">
            <a:spAutoFit/>
          </a:bodyPr>
          <a:lstStyle/>
          <a:p>
            <a:pPr algn="ctr"/>
            <a:r>
              <a:rPr lang="en-US" sz="2000" dirty="0"/>
              <a:t>a people who irreligiously served.</a:t>
            </a:r>
          </a:p>
        </p:txBody>
      </p:sp>
      <p:sp>
        <p:nvSpPr>
          <p:cNvPr id="6" name="TextBox 5">
            <a:extLst>
              <a:ext uri="{FF2B5EF4-FFF2-40B4-BE49-F238E27FC236}">
                <a16:creationId xmlns:a16="http://schemas.microsoft.com/office/drawing/2014/main" id="{05CF98D6-3FAD-DA4D-8402-85BEA1E9E2DA}"/>
              </a:ext>
            </a:extLst>
          </p:cNvPr>
          <p:cNvSpPr txBox="1"/>
          <p:nvPr/>
        </p:nvSpPr>
        <p:spPr>
          <a:xfrm>
            <a:off x="6315740" y="1188720"/>
            <a:ext cx="2199610" cy="707886"/>
          </a:xfrm>
          <a:prstGeom prst="rect">
            <a:avLst/>
          </a:prstGeom>
          <a:noFill/>
          <a:ln>
            <a:solidFill>
              <a:schemeClr val="bg2">
                <a:lumMod val="40000"/>
                <a:lumOff val="60000"/>
              </a:schemeClr>
            </a:solidFill>
          </a:ln>
        </p:spPr>
        <p:txBody>
          <a:bodyPr wrap="square" rtlCol="0">
            <a:spAutoFit/>
          </a:bodyPr>
          <a:lstStyle/>
          <a:p>
            <a:pPr algn="ctr"/>
            <a:r>
              <a:rPr lang="en-US" sz="2000" dirty="0"/>
              <a:t>a people who had fallen away.</a:t>
            </a:r>
          </a:p>
        </p:txBody>
      </p:sp>
      <p:sp>
        <p:nvSpPr>
          <p:cNvPr id="7" name="TextBox 6">
            <a:extLst>
              <a:ext uri="{FF2B5EF4-FFF2-40B4-BE49-F238E27FC236}">
                <a16:creationId xmlns:a16="http://schemas.microsoft.com/office/drawing/2014/main" id="{A6CE9560-05CC-EB40-A9CC-DE4196DA5BF5}"/>
              </a:ext>
            </a:extLst>
          </p:cNvPr>
          <p:cNvSpPr txBox="1"/>
          <p:nvPr/>
        </p:nvSpPr>
        <p:spPr>
          <a:xfrm>
            <a:off x="628650" y="3418852"/>
            <a:ext cx="2199610" cy="1323439"/>
          </a:xfrm>
          <a:prstGeom prst="rect">
            <a:avLst/>
          </a:prstGeom>
          <a:noFill/>
          <a:ln>
            <a:solidFill>
              <a:schemeClr val="tx2">
                <a:lumMod val="75000"/>
              </a:schemeClr>
            </a:solidFill>
          </a:ln>
        </p:spPr>
        <p:txBody>
          <a:bodyPr wrap="square" rtlCol="0" anchor="t">
            <a:spAutoFit/>
          </a:bodyPr>
          <a:lstStyle/>
          <a:p>
            <a:pPr algn="ctr"/>
            <a:r>
              <a:rPr lang="en-US" sz="2000" dirty="0"/>
              <a:t>“Come to the mountain of the Lord and walk in His light.”</a:t>
            </a:r>
          </a:p>
        </p:txBody>
      </p:sp>
      <p:sp>
        <p:nvSpPr>
          <p:cNvPr id="8" name="TextBox 7">
            <a:extLst>
              <a:ext uri="{FF2B5EF4-FFF2-40B4-BE49-F238E27FC236}">
                <a16:creationId xmlns:a16="http://schemas.microsoft.com/office/drawing/2014/main" id="{49A1B65A-3307-BE48-B484-D35B547A543A}"/>
              </a:ext>
            </a:extLst>
          </p:cNvPr>
          <p:cNvSpPr txBox="1"/>
          <p:nvPr/>
        </p:nvSpPr>
        <p:spPr>
          <a:xfrm>
            <a:off x="3472195" y="3418852"/>
            <a:ext cx="2199610" cy="1323439"/>
          </a:xfrm>
          <a:prstGeom prst="rect">
            <a:avLst/>
          </a:prstGeom>
          <a:noFill/>
          <a:ln>
            <a:solidFill>
              <a:schemeClr val="tx2">
                <a:lumMod val="75000"/>
              </a:schemeClr>
            </a:solidFill>
          </a:ln>
        </p:spPr>
        <p:txBody>
          <a:bodyPr wrap="square" rtlCol="0">
            <a:spAutoFit/>
          </a:bodyPr>
          <a:lstStyle/>
          <a:p>
            <a:pPr algn="ctr"/>
            <a:r>
              <a:rPr lang="en-US" sz="2000" dirty="0"/>
              <a:t>The Lord will turn the pride of the people into their shame. </a:t>
            </a:r>
          </a:p>
        </p:txBody>
      </p:sp>
      <p:sp>
        <p:nvSpPr>
          <p:cNvPr id="9" name="TextBox 8">
            <a:extLst>
              <a:ext uri="{FF2B5EF4-FFF2-40B4-BE49-F238E27FC236}">
                <a16:creationId xmlns:a16="http://schemas.microsoft.com/office/drawing/2014/main" id="{A8735793-714F-744D-A7E1-DE4716B6D823}"/>
              </a:ext>
            </a:extLst>
          </p:cNvPr>
          <p:cNvSpPr txBox="1"/>
          <p:nvPr/>
        </p:nvSpPr>
        <p:spPr>
          <a:xfrm>
            <a:off x="6315740" y="3418852"/>
            <a:ext cx="2199610" cy="1323439"/>
          </a:xfrm>
          <a:prstGeom prst="rect">
            <a:avLst/>
          </a:prstGeom>
          <a:noFill/>
          <a:ln>
            <a:solidFill>
              <a:schemeClr val="tx2">
                <a:lumMod val="75000"/>
              </a:schemeClr>
            </a:solidFill>
          </a:ln>
        </p:spPr>
        <p:txBody>
          <a:bodyPr wrap="square" rtlCol="0">
            <a:spAutoFit/>
          </a:bodyPr>
          <a:lstStyle/>
          <a:p>
            <a:pPr algn="ctr"/>
            <a:r>
              <a:rPr lang="en-US" sz="2000" dirty="0"/>
              <a:t>A shelter to give shade from the heat, refuge, and protection. </a:t>
            </a:r>
          </a:p>
        </p:txBody>
      </p:sp>
    </p:spTree>
    <p:extLst>
      <p:ext uri="{BB962C8B-B14F-4D97-AF65-F5344CB8AC3E}">
        <p14:creationId xmlns:p14="http://schemas.microsoft.com/office/powerpoint/2010/main" val="26557784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500"/>
                                        <p:tgtEl>
                                          <p:spTgt spid="3">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P spid="7"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C9AA8-6504-644F-A7B6-BFB0A7960747}"/>
              </a:ext>
            </a:extLst>
          </p:cNvPr>
          <p:cNvSpPr>
            <a:spLocks noGrp="1"/>
          </p:cNvSpPr>
          <p:nvPr>
            <p:ph type="title"/>
          </p:nvPr>
        </p:nvSpPr>
        <p:spPr/>
        <p:txBody>
          <a:bodyPr/>
          <a:lstStyle/>
          <a:p>
            <a:r>
              <a:rPr lang="en-US" dirty="0"/>
              <a:t>The acts of Isaiah, the early Christians, and us </a:t>
            </a:r>
          </a:p>
        </p:txBody>
      </p:sp>
      <p:sp>
        <p:nvSpPr>
          <p:cNvPr id="3" name="Content Placeholder 2">
            <a:extLst>
              <a:ext uri="{FF2B5EF4-FFF2-40B4-BE49-F238E27FC236}">
                <a16:creationId xmlns:a16="http://schemas.microsoft.com/office/drawing/2014/main" id="{E0427749-F4E8-034A-875F-71C49D387931}"/>
              </a:ext>
            </a:extLst>
          </p:cNvPr>
          <p:cNvSpPr>
            <a:spLocks noGrp="1"/>
          </p:cNvSpPr>
          <p:nvPr>
            <p:ph idx="1"/>
          </p:nvPr>
        </p:nvSpPr>
        <p:spPr/>
        <p:txBody>
          <a:bodyPr>
            <a:normAutofit/>
          </a:bodyPr>
          <a:lstStyle/>
          <a:p>
            <a:r>
              <a:rPr lang="en-US" sz="2400" dirty="0"/>
              <a:t>See the Lord for Who He is. </a:t>
            </a:r>
          </a:p>
          <a:p>
            <a:r>
              <a:rPr lang="en-US" sz="2400" dirty="0"/>
              <a:t>In light of Him, see yourself for who you are. </a:t>
            </a:r>
          </a:p>
          <a:p>
            <a:r>
              <a:rPr lang="en-US" sz="2400" dirty="0"/>
              <a:t>Find forgiveness in the God and His Son. </a:t>
            </a:r>
          </a:p>
          <a:p>
            <a:r>
              <a:rPr lang="en-US" sz="2400" dirty="0"/>
              <a:t>Respond to the need/call to deliver His message to the world. </a:t>
            </a:r>
          </a:p>
          <a:p>
            <a:pPr lvl="1"/>
            <a:r>
              <a:rPr lang="en-US" sz="2000" dirty="0"/>
              <a:t>Many will reject it. Seek the remnant. </a:t>
            </a:r>
          </a:p>
          <a:p>
            <a:r>
              <a:rPr lang="en-US" sz="2400" dirty="0"/>
              <a:t>Await His return. </a:t>
            </a:r>
          </a:p>
        </p:txBody>
      </p:sp>
    </p:spTree>
    <p:extLst>
      <p:ext uri="{BB962C8B-B14F-4D97-AF65-F5344CB8AC3E}">
        <p14:creationId xmlns:p14="http://schemas.microsoft.com/office/powerpoint/2010/main" val="19544339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C9AA8-6504-644F-A7B6-BFB0A7960747}"/>
              </a:ext>
            </a:extLst>
          </p:cNvPr>
          <p:cNvSpPr>
            <a:spLocks noGrp="1"/>
          </p:cNvSpPr>
          <p:nvPr>
            <p:ph type="title"/>
          </p:nvPr>
        </p:nvSpPr>
        <p:spPr>
          <a:xfrm>
            <a:off x="628650" y="1752864"/>
            <a:ext cx="7886700" cy="1104636"/>
          </a:xfrm>
        </p:spPr>
        <p:txBody>
          <a:bodyPr>
            <a:normAutofit/>
          </a:bodyPr>
          <a:lstStyle/>
          <a:p>
            <a:pPr algn="ctr"/>
            <a:r>
              <a:rPr lang="en-US" sz="4800" b="1" dirty="0"/>
              <a:t>The acts of the saints of 2022</a:t>
            </a:r>
            <a:endParaRPr lang="en-US" sz="4800" dirty="0"/>
          </a:p>
        </p:txBody>
      </p:sp>
    </p:spTree>
    <p:extLst>
      <p:ext uri="{BB962C8B-B14F-4D97-AF65-F5344CB8AC3E}">
        <p14:creationId xmlns:p14="http://schemas.microsoft.com/office/powerpoint/2010/main" val="6045715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87EBE-6FBA-DE4D-8D57-1B3127A54957}"/>
              </a:ext>
            </a:extLst>
          </p:cNvPr>
          <p:cNvSpPr>
            <a:spLocks noGrp="1"/>
          </p:cNvSpPr>
          <p:nvPr>
            <p:ph type="title"/>
          </p:nvPr>
        </p:nvSpPr>
        <p:spPr>
          <a:xfrm>
            <a:off x="628650" y="176611"/>
            <a:ext cx="7886700" cy="1104636"/>
          </a:xfrm>
        </p:spPr>
        <p:txBody>
          <a:bodyPr/>
          <a:lstStyle/>
          <a:p>
            <a:pPr algn="ctr"/>
            <a:r>
              <a:rPr lang="en-US" dirty="0"/>
              <a:t>Two halves of the same story </a:t>
            </a:r>
          </a:p>
        </p:txBody>
      </p:sp>
      <p:sp>
        <p:nvSpPr>
          <p:cNvPr id="3" name="Content Placeholder 2">
            <a:extLst>
              <a:ext uri="{FF2B5EF4-FFF2-40B4-BE49-F238E27FC236}">
                <a16:creationId xmlns:a16="http://schemas.microsoft.com/office/drawing/2014/main" id="{F9D9DEDB-BBC1-3F41-B7D1-434F9D2769F6}"/>
              </a:ext>
            </a:extLst>
          </p:cNvPr>
          <p:cNvSpPr>
            <a:spLocks noGrp="1"/>
          </p:cNvSpPr>
          <p:nvPr>
            <p:ph sz="half" idx="1"/>
          </p:nvPr>
        </p:nvSpPr>
        <p:spPr>
          <a:xfrm>
            <a:off x="628650" y="1408907"/>
            <a:ext cx="3886200" cy="3626115"/>
          </a:xfrm>
        </p:spPr>
        <p:txBody>
          <a:bodyPr/>
          <a:lstStyle/>
          <a:p>
            <a:r>
              <a:rPr lang="en-US" dirty="0"/>
              <a:t>Begins in Jerusalem.</a:t>
            </a:r>
          </a:p>
          <a:p>
            <a:r>
              <a:rPr lang="en-US" dirty="0"/>
              <a:t>Focuses on the 12.</a:t>
            </a:r>
          </a:p>
          <a:p>
            <a:r>
              <a:rPr lang="en-US" dirty="0"/>
              <a:t>Happening in about A.D. 30.</a:t>
            </a:r>
          </a:p>
          <a:p>
            <a:r>
              <a:rPr lang="en-US" dirty="0"/>
              <a:t>The apostles are free. </a:t>
            </a:r>
          </a:p>
          <a:p>
            <a:r>
              <a:rPr lang="en-US" dirty="0"/>
              <a:t>Thousands of people are listening and obeying the gospel. </a:t>
            </a:r>
          </a:p>
        </p:txBody>
      </p:sp>
      <p:sp>
        <p:nvSpPr>
          <p:cNvPr id="4" name="Content Placeholder 3">
            <a:extLst>
              <a:ext uri="{FF2B5EF4-FFF2-40B4-BE49-F238E27FC236}">
                <a16:creationId xmlns:a16="http://schemas.microsoft.com/office/drawing/2014/main" id="{99F282D9-AD81-034F-8445-E535BD21FFD2}"/>
              </a:ext>
            </a:extLst>
          </p:cNvPr>
          <p:cNvSpPr>
            <a:spLocks noGrp="1"/>
          </p:cNvSpPr>
          <p:nvPr>
            <p:ph sz="half" idx="2"/>
          </p:nvPr>
        </p:nvSpPr>
        <p:spPr>
          <a:xfrm>
            <a:off x="4629150" y="1408907"/>
            <a:ext cx="3886200" cy="3626115"/>
          </a:xfrm>
        </p:spPr>
        <p:txBody>
          <a:bodyPr/>
          <a:lstStyle/>
          <a:p>
            <a:r>
              <a:rPr lang="en-US" dirty="0"/>
              <a:t>Ends in Rome.</a:t>
            </a:r>
          </a:p>
          <a:p>
            <a:r>
              <a:rPr lang="en-US" dirty="0"/>
              <a:t>Focused on Paul of Tarsus. </a:t>
            </a:r>
          </a:p>
          <a:p>
            <a:r>
              <a:rPr lang="en-US" dirty="0"/>
              <a:t>Happening in the early 60s.</a:t>
            </a:r>
          </a:p>
          <a:p>
            <a:r>
              <a:rPr lang="en-US" dirty="0"/>
              <a:t>The apostle Paul is in prison. </a:t>
            </a:r>
          </a:p>
          <a:p>
            <a:r>
              <a:rPr lang="en-US" dirty="0"/>
              <a:t>People are obeying the gospel but not with the same fervor as earlier in the book. </a:t>
            </a:r>
          </a:p>
        </p:txBody>
      </p:sp>
      <p:sp>
        <p:nvSpPr>
          <p:cNvPr id="5" name="TextBox 4">
            <a:extLst>
              <a:ext uri="{FF2B5EF4-FFF2-40B4-BE49-F238E27FC236}">
                <a16:creationId xmlns:a16="http://schemas.microsoft.com/office/drawing/2014/main" id="{86428852-DF4A-B34C-B326-7AA4074421E5}"/>
              </a:ext>
            </a:extLst>
          </p:cNvPr>
          <p:cNvSpPr txBox="1"/>
          <p:nvPr/>
        </p:nvSpPr>
        <p:spPr>
          <a:xfrm>
            <a:off x="106623" y="3960674"/>
            <a:ext cx="4182186" cy="1754326"/>
          </a:xfrm>
          <a:prstGeom prst="rect">
            <a:avLst/>
          </a:prstGeom>
          <a:noFill/>
          <a:ln>
            <a:solidFill>
              <a:schemeClr val="bg2">
                <a:lumMod val="40000"/>
                <a:lumOff val="60000"/>
              </a:schemeClr>
            </a:solidFill>
          </a:ln>
        </p:spPr>
        <p:txBody>
          <a:bodyPr wrap="square" rtlCol="0">
            <a:spAutoFit/>
          </a:bodyPr>
          <a:lstStyle/>
          <a:p>
            <a:pPr algn="ctr"/>
            <a:r>
              <a:rPr lang="en-US" dirty="0"/>
              <a:t>[Act 1:8 NASB95] 8 but you will receive power when the Holy Spirit has come upon you; and you shall be My witnesses both in Jerusalem, and in all Judea and Samaria, and even to the remotest part of the earth." </a:t>
            </a:r>
          </a:p>
        </p:txBody>
      </p:sp>
      <p:sp>
        <p:nvSpPr>
          <p:cNvPr id="6" name="TextBox 5">
            <a:extLst>
              <a:ext uri="{FF2B5EF4-FFF2-40B4-BE49-F238E27FC236}">
                <a16:creationId xmlns:a16="http://schemas.microsoft.com/office/drawing/2014/main" id="{E7D4F92B-9A87-5044-8031-24D5A6FB0938}"/>
              </a:ext>
            </a:extLst>
          </p:cNvPr>
          <p:cNvSpPr txBox="1"/>
          <p:nvPr/>
        </p:nvSpPr>
        <p:spPr>
          <a:xfrm>
            <a:off x="4688859" y="3960674"/>
            <a:ext cx="4182186" cy="1754326"/>
          </a:xfrm>
          <a:prstGeom prst="rect">
            <a:avLst/>
          </a:prstGeom>
          <a:noFill/>
          <a:ln>
            <a:solidFill>
              <a:schemeClr val="bg2">
                <a:lumMod val="40000"/>
                <a:lumOff val="60000"/>
              </a:schemeClr>
            </a:solidFill>
          </a:ln>
        </p:spPr>
        <p:txBody>
          <a:bodyPr wrap="square" rtlCol="0">
            <a:spAutoFit/>
          </a:bodyPr>
          <a:lstStyle/>
          <a:p>
            <a:pPr algn="ctr"/>
            <a:r>
              <a:rPr lang="en-US" dirty="0"/>
              <a:t>[Act 28:23 NASB95] 23...and he was explaining to them by solemnly testifying about the kingdom of God and trying to persuade them concerning Jesus, from both the Law of Moses and from the Prophets, from morning until evening.</a:t>
            </a:r>
          </a:p>
        </p:txBody>
      </p:sp>
    </p:spTree>
    <p:extLst>
      <p:ext uri="{BB962C8B-B14F-4D97-AF65-F5344CB8AC3E}">
        <p14:creationId xmlns:p14="http://schemas.microsoft.com/office/powerpoint/2010/main" val="31045027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fade">
                                      <p:cBhvr>
                                        <p:cTn id="32" dur="5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fade">
                                      <p:cBhvr>
                                        <p:cTn id="37" dur="5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fade">
                                      <p:cBhvr>
                                        <p:cTn id="42" dur="500"/>
                                        <p:tgtEl>
                                          <p:spTgt spid="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fade">
                                      <p:cBhvr>
                                        <p:cTn id="47" dur="500"/>
                                        <p:tgtEl>
                                          <p:spTgt spid="4">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Effect transition="in" filter="fade">
                                      <p:cBhvr>
                                        <p:cTn id="52" dur="500"/>
                                        <p:tgtEl>
                                          <p:spTgt spid="4">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500"/>
                                        <p:tgtEl>
                                          <p:spTgt spid="5"/>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6"/>
                                        </p:tgtEl>
                                        <p:attrNameLst>
                                          <p:attrName>style.visibility</p:attrName>
                                        </p:attrNameLst>
                                      </p:cBhvr>
                                      <p:to>
                                        <p:strVal val="visible"/>
                                      </p:to>
                                    </p:set>
                                    <p:animEffect transition="in" filter="fade">
                                      <p:cBhvr>
                                        <p:cTn id="6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p"/>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01A1A-7814-4449-9ED3-18B1977EA7FC}"/>
              </a:ext>
            </a:extLst>
          </p:cNvPr>
          <p:cNvSpPr>
            <a:spLocks noGrp="1"/>
          </p:cNvSpPr>
          <p:nvPr>
            <p:ph type="title"/>
          </p:nvPr>
        </p:nvSpPr>
        <p:spPr>
          <a:xfrm>
            <a:off x="628650" y="15213"/>
            <a:ext cx="7886700" cy="1104636"/>
          </a:xfrm>
        </p:spPr>
        <p:txBody>
          <a:bodyPr/>
          <a:lstStyle/>
          <a:p>
            <a:pPr algn="ctr"/>
            <a:r>
              <a:rPr lang="en-US" dirty="0"/>
              <a:t>People who have seen/heard of </a:t>
            </a:r>
            <a:br>
              <a:rPr lang="en-US" dirty="0"/>
            </a:br>
            <a:r>
              <a:rPr lang="en-US" dirty="0"/>
              <a:t>the Risen Lord</a:t>
            </a:r>
          </a:p>
        </p:txBody>
      </p:sp>
      <p:sp>
        <p:nvSpPr>
          <p:cNvPr id="4" name="Content Placeholder 3">
            <a:extLst>
              <a:ext uri="{FF2B5EF4-FFF2-40B4-BE49-F238E27FC236}">
                <a16:creationId xmlns:a16="http://schemas.microsoft.com/office/drawing/2014/main" id="{38D383C3-CF1B-DB43-B1D5-CB7851D2A4D1}"/>
              </a:ext>
            </a:extLst>
          </p:cNvPr>
          <p:cNvSpPr>
            <a:spLocks noGrp="1"/>
          </p:cNvSpPr>
          <p:nvPr>
            <p:ph sz="half" idx="1"/>
          </p:nvPr>
        </p:nvSpPr>
        <p:spPr>
          <a:xfrm>
            <a:off x="0" y="1275939"/>
            <a:ext cx="3377820" cy="4235489"/>
          </a:xfrm>
        </p:spPr>
        <p:txBody>
          <a:bodyPr>
            <a:normAutofit fontScale="70000" lnSpcReduction="20000"/>
          </a:bodyPr>
          <a:lstStyle/>
          <a:p>
            <a:pPr marL="0" indent="0" algn="ctr">
              <a:buNone/>
            </a:pPr>
            <a:r>
              <a:rPr lang="en-US" dirty="0"/>
              <a:t>[Act 2:37, 42 NASB95] 37 Now when they heard [this,] they were pierced to the heart, and said to Peter and the rest of the apostles, "Brethren, what shall we do?" ... 42 They were continually devoting themselves to the apostles' teaching and to fellowship, to the breaking of bread and to prayer. </a:t>
            </a:r>
            <a:br>
              <a:rPr lang="en-US" dirty="0"/>
            </a:br>
            <a:br>
              <a:rPr lang="en-US" dirty="0"/>
            </a:br>
            <a:r>
              <a:rPr lang="en-US" dirty="0"/>
              <a:t>[Act 3:19, 4:4 NASB95] 19 "Therefore repent and return, so that your sins may be wiped away, in order that times of refreshing may come from the presence of the Lord; …4 But many of those who had heard the message believed; and the number of the men came to be about five thousand. </a:t>
            </a:r>
            <a:br>
              <a:rPr lang="en-US" dirty="0"/>
            </a:br>
            <a:br>
              <a:rPr lang="en-US" dirty="0"/>
            </a:br>
            <a:r>
              <a:rPr lang="en-US" dirty="0"/>
              <a:t>[Act 9:21 NASB95] 21 All those hearing him continued to be </a:t>
            </a:r>
            <a:r>
              <a:rPr lang="en-US" dirty="0" err="1"/>
              <a:t>amazed,saying</a:t>
            </a:r>
            <a:r>
              <a:rPr lang="en-US" dirty="0"/>
              <a:t>, "Is this not he who in Jerusalem destroyed those who called on this name, and [who] had come here for the purpose of bringing them bound before the chief priests?" </a:t>
            </a:r>
          </a:p>
        </p:txBody>
      </p:sp>
      <p:sp>
        <p:nvSpPr>
          <p:cNvPr id="5" name="Content Placeholder 4">
            <a:extLst>
              <a:ext uri="{FF2B5EF4-FFF2-40B4-BE49-F238E27FC236}">
                <a16:creationId xmlns:a16="http://schemas.microsoft.com/office/drawing/2014/main" id="{6851A691-17CF-D84D-9E60-B9979E6A8C41}"/>
              </a:ext>
            </a:extLst>
          </p:cNvPr>
          <p:cNvSpPr>
            <a:spLocks noGrp="1"/>
          </p:cNvSpPr>
          <p:nvPr>
            <p:ph sz="half" idx="2"/>
          </p:nvPr>
        </p:nvSpPr>
        <p:spPr>
          <a:xfrm>
            <a:off x="5766180" y="1275938"/>
            <a:ext cx="3377820" cy="4235489"/>
          </a:xfrm>
        </p:spPr>
        <p:txBody>
          <a:bodyPr>
            <a:normAutofit fontScale="70000" lnSpcReduction="20000"/>
          </a:bodyPr>
          <a:lstStyle/>
          <a:p>
            <a:pPr marL="0" indent="0" algn="ctr">
              <a:buNone/>
            </a:pPr>
            <a:r>
              <a:rPr lang="en-US" dirty="0"/>
              <a:t>[Act 16:33-34 NASB95] 33 And he took them that [very] hour of the night and washed their wounds, and immediately he was baptized, he and all his [household.] 34 And he brought them into his house and set food before them, and rejoiced greatly, having believed in God with his whole household. </a:t>
            </a:r>
            <a:br>
              <a:rPr lang="en-US" dirty="0"/>
            </a:br>
            <a:br>
              <a:rPr lang="en-US" dirty="0"/>
            </a:br>
            <a:r>
              <a:rPr lang="en-US" dirty="0"/>
              <a:t>[Act 18:8 NASB95] 8 Crispus, the leader of the synagogue, believed in the Lord with all his household, and many of the Corinthians when they heard were believing and being baptized. </a:t>
            </a:r>
            <a:br>
              <a:rPr lang="en-US" dirty="0"/>
            </a:br>
            <a:br>
              <a:rPr lang="en-US" dirty="0"/>
            </a:br>
            <a:r>
              <a:rPr lang="en-US" dirty="0"/>
              <a:t>[Act 19:18-19 NASB95] 18 Many also of those who had believed kept coming, confessing and disclosing their practices. 19 And many of those who practiced magic brought their books together and [began] burning them in the sight of everyone; and they counted up the price of them and found it fifty thousand pieces of silver. </a:t>
            </a:r>
            <a:br>
              <a:rPr lang="en-US" dirty="0"/>
            </a:br>
            <a:endParaRPr lang="en-US" dirty="0"/>
          </a:p>
        </p:txBody>
      </p:sp>
      <p:sp>
        <p:nvSpPr>
          <p:cNvPr id="6" name="TextBox 5">
            <a:extLst>
              <a:ext uri="{FF2B5EF4-FFF2-40B4-BE49-F238E27FC236}">
                <a16:creationId xmlns:a16="http://schemas.microsoft.com/office/drawing/2014/main" id="{4BBC9772-9CD7-324A-81E8-9AD55187A6AC}"/>
              </a:ext>
            </a:extLst>
          </p:cNvPr>
          <p:cNvSpPr txBox="1"/>
          <p:nvPr/>
        </p:nvSpPr>
        <p:spPr>
          <a:xfrm>
            <a:off x="3391469" y="1275938"/>
            <a:ext cx="2361062" cy="769441"/>
          </a:xfrm>
          <a:prstGeom prst="rect">
            <a:avLst/>
          </a:prstGeom>
          <a:noFill/>
          <a:ln>
            <a:solidFill>
              <a:schemeClr val="accent4">
                <a:lumMod val="40000"/>
                <a:lumOff val="60000"/>
              </a:schemeClr>
            </a:solidFill>
          </a:ln>
        </p:spPr>
        <p:txBody>
          <a:bodyPr wrap="square" rtlCol="0">
            <a:spAutoFit/>
          </a:bodyPr>
          <a:lstStyle/>
          <a:p>
            <a:pPr algn="ctr"/>
            <a:r>
              <a:rPr lang="en-US" sz="2200" dirty="0"/>
              <a:t>live penitent  </a:t>
            </a:r>
          </a:p>
          <a:p>
            <a:pPr algn="ctr"/>
            <a:r>
              <a:rPr lang="en-US" sz="2200" dirty="0"/>
              <a:t>  lives</a:t>
            </a:r>
          </a:p>
        </p:txBody>
      </p:sp>
      <p:sp>
        <p:nvSpPr>
          <p:cNvPr id="7" name="TextBox 6">
            <a:extLst>
              <a:ext uri="{FF2B5EF4-FFF2-40B4-BE49-F238E27FC236}">
                <a16:creationId xmlns:a16="http://schemas.microsoft.com/office/drawing/2014/main" id="{FF07EC29-96E4-2048-A8BB-A278892E697E}"/>
              </a:ext>
            </a:extLst>
          </p:cNvPr>
          <p:cNvSpPr txBox="1"/>
          <p:nvPr/>
        </p:nvSpPr>
        <p:spPr>
          <a:xfrm>
            <a:off x="3377820" y="2142450"/>
            <a:ext cx="2361062" cy="769441"/>
          </a:xfrm>
          <a:prstGeom prst="rect">
            <a:avLst/>
          </a:prstGeom>
          <a:noFill/>
          <a:ln>
            <a:solidFill>
              <a:schemeClr val="accent4">
                <a:lumMod val="40000"/>
                <a:lumOff val="60000"/>
              </a:schemeClr>
            </a:solidFill>
          </a:ln>
        </p:spPr>
        <p:txBody>
          <a:bodyPr wrap="square" rtlCol="0">
            <a:spAutoFit/>
          </a:bodyPr>
          <a:lstStyle/>
          <a:p>
            <a:pPr algn="ctr"/>
            <a:r>
              <a:rPr lang="en-US" sz="2200" dirty="0"/>
              <a:t>follow the same doctrine</a:t>
            </a:r>
          </a:p>
        </p:txBody>
      </p:sp>
      <p:sp>
        <p:nvSpPr>
          <p:cNvPr id="8" name="TextBox 7">
            <a:extLst>
              <a:ext uri="{FF2B5EF4-FFF2-40B4-BE49-F238E27FC236}">
                <a16:creationId xmlns:a16="http://schemas.microsoft.com/office/drawing/2014/main" id="{C3196697-111D-FA4A-BEFE-83081D442245}"/>
              </a:ext>
            </a:extLst>
          </p:cNvPr>
          <p:cNvSpPr txBox="1"/>
          <p:nvPr/>
        </p:nvSpPr>
        <p:spPr>
          <a:xfrm>
            <a:off x="3391469" y="3008963"/>
            <a:ext cx="2361062" cy="769441"/>
          </a:xfrm>
          <a:prstGeom prst="rect">
            <a:avLst/>
          </a:prstGeom>
          <a:noFill/>
          <a:ln>
            <a:solidFill>
              <a:schemeClr val="accent4">
                <a:lumMod val="40000"/>
                <a:lumOff val="60000"/>
              </a:schemeClr>
            </a:solidFill>
          </a:ln>
        </p:spPr>
        <p:txBody>
          <a:bodyPr wrap="square" rtlCol="0">
            <a:spAutoFit/>
          </a:bodyPr>
          <a:lstStyle/>
          <a:p>
            <a:pPr algn="ctr"/>
            <a:r>
              <a:rPr lang="en-US" sz="2200" dirty="0"/>
              <a:t>desire fellowship with saints</a:t>
            </a:r>
          </a:p>
        </p:txBody>
      </p:sp>
      <p:sp>
        <p:nvSpPr>
          <p:cNvPr id="9" name="TextBox 8">
            <a:extLst>
              <a:ext uri="{FF2B5EF4-FFF2-40B4-BE49-F238E27FC236}">
                <a16:creationId xmlns:a16="http://schemas.microsoft.com/office/drawing/2014/main" id="{8723BAB5-E3FC-AD4C-A55F-9444CF181FA9}"/>
              </a:ext>
            </a:extLst>
          </p:cNvPr>
          <p:cNvSpPr txBox="1"/>
          <p:nvPr/>
        </p:nvSpPr>
        <p:spPr>
          <a:xfrm>
            <a:off x="3391469" y="3875475"/>
            <a:ext cx="2361062" cy="769441"/>
          </a:xfrm>
          <a:prstGeom prst="rect">
            <a:avLst/>
          </a:prstGeom>
          <a:noFill/>
          <a:ln>
            <a:solidFill>
              <a:schemeClr val="accent4">
                <a:lumMod val="40000"/>
                <a:lumOff val="60000"/>
              </a:schemeClr>
            </a:solidFill>
          </a:ln>
        </p:spPr>
        <p:txBody>
          <a:bodyPr wrap="square" rtlCol="0">
            <a:spAutoFit/>
          </a:bodyPr>
          <a:lstStyle/>
          <a:p>
            <a:pPr algn="ctr"/>
            <a:r>
              <a:rPr lang="en-US" sz="2200" dirty="0"/>
              <a:t>suffer hardships, external &amp; internal </a:t>
            </a:r>
          </a:p>
        </p:txBody>
      </p:sp>
      <p:sp>
        <p:nvSpPr>
          <p:cNvPr id="10" name="TextBox 9">
            <a:extLst>
              <a:ext uri="{FF2B5EF4-FFF2-40B4-BE49-F238E27FC236}">
                <a16:creationId xmlns:a16="http://schemas.microsoft.com/office/drawing/2014/main" id="{CBB19288-7C54-E047-B56A-B8D938ED8541}"/>
              </a:ext>
            </a:extLst>
          </p:cNvPr>
          <p:cNvSpPr txBox="1"/>
          <p:nvPr/>
        </p:nvSpPr>
        <p:spPr>
          <a:xfrm>
            <a:off x="3391469" y="4741987"/>
            <a:ext cx="2361062" cy="769441"/>
          </a:xfrm>
          <a:prstGeom prst="rect">
            <a:avLst/>
          </a:prstGeom>
          <a:noFill/>
          <a:ln>
            <a:solidFill>
              <a:schemeClr val="accent4">
                <a:lumMod val="40000"/>
                <a:lumOff val="60000"/>
              </a:schemeClr>
            </a:solidFill>
          </a:ln>
        </p:spPr>
        <p:txBody>
          <a:bodyPr wrap="square" rtlCol="0">
            <a:spAutoFit/>
          </a:bodyPr>
          <a:lstStyle/>
          <a:p>
            <a:pPr algn="ctr"/>
            <a:r>
              <a:rPr lang="en-US" sz="2200" dirty="0"/>
              <a:t>serve the saints and the lost</a:t>
            </a:r>
          </a:p>
        </p:txBody>
      </p:sp>
      <p:sp useBgFill="1">
        <p:nvSpPr>
          <p:cNvPr id="11" name="Content Placeholder 3">
            <a:extLst>
              <a:ext uri="{FF2B5EF4-FFF2-40B4-BE49-F238E27FC236}">
                <a16:creationId xmlns:a16="http://schemas.microsoft.com/office/drawing/2014/main" id="{9EE37CB9-E73E-CD4C-9DD7-6D793E0FEB2B}"/>
              </a:ext>
            </a:extLst>
          </p:cNvPr>
          <p:cNvSpPr txBox="1">
            <a:spLocks/>
          </p:cNvSpPr>
          <p:nvPr/>
        </p:nvSpPr>
        <p:spPr>
          <a:xfrm>
            <a:off x="0" y="1275810"/>
            <a:ext cx="3377820" cy="4235489"/>
          </a:xfrm>
          <a:prstGeom prst="rect">
            <a:avLst/>
          </a:prstGeom>
        </p:spPr>
        <p:txBody>
          <a:bodyPr vert="horz" lIns="91440" tIns="45720" rIns="91440" bIns="45720" rtlCol="0" anchor="ctr">
            <a:normAutofit fontScale="8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dirty="0"/>
              <a:t>[</a:t>
            </a:r>
            <a:r>
              <a:rPr lang="en-US" dirty="0" err="1"/>
              <a:t>Luk</a:t>
            </a:r>
            <a:r>
              <a:rPr lang="en-US" dirty="0"/>
              <a:t> 24:44-48 NASB95] 44 Now He said to them, "These are My words which I spoke to you while I was still with you, that all things which are </a:t>
            </a:r>
            <a:r>
              <a:rPr lang="en-US" u="sng" dirty="0"/>
              <a:t>written about Me in the Law of Moses and the Prophets and the Psalms must be fulfilled</a:t>
            </a:r>
            <a:r>
              <a:rPr lang="en-US" dirty="0"/>
              <a:t>." 45 Then He opened their minds to understand the Scriptures, 46 and He said to them, "Thus it is written, that the Christ would suffer and rise again from the dead the third day, 47 and that repentance for forgiveness of sins would be proclaimed in His name to all the nations, beginning from Jerusalem. 48 "</a:t>
            </a:r>
            <a:r>
              <a:rPr lang="en-US" u="sng" dirty="0"/>
              <a:t>You are witnesses of these things</a:t>
            </a:r>
            <a:r>
              <a:rPr lang="en-US" dirty="0"/>
              <a:t>. </a:t>
            </a:r>
            <a:br>
              <a:rPr lang="en-US" dirty="0"/>
            </a:br>
            <a:endParaRPr lang="en-US" dirty="0"/>
          </a:p>
        </p:txBody>
      </p:sp>
      <p:sp useBgFill="1">
        <p:nvSpPr>
          <p:cNvPr id="12" name="Content Placeholder 4">
            <a:extLst>
              <a:ext uri="{FF2B5EF4-FFF2-40B4-BE49-F238E27FC236}">
                <a16:creationId xmlns:a16="http://schemas.microsoft.com/office/drawing/2014/main" id="{09A4BCF9-8FA6-7341-8BBD-8F4C93795B4D}"/>
              </a:ext>
            </a:extLst>
          </p:cNvPr>
          <p:cNvSpPr txBox="1">
            <a:spLocks/>
          </p:cNvSpPr>
          <p:nvPr/>
        </p:nvSpPr>
        <p:spPr>
          <a:xfrm>
            <a:off x="5766180" y="1275809"/>
            <a:ext cx="3377820" cy="4235489"/>
          </a:xfrm>
          <a:prstGeom prst="rect">
            <a:avLst/>
          </a:prstGeom>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dirty="0"/>
              <a:t>[Act 8:35 NASB95] 35 Then Philip opened his mouth, and beginning from </a:t>
            </a:r>
            <a:r>
              <a:rPr lang="en-US" u="sng" dirty="0"/>
              <a:t>this Scripture he preached Jesus </a:t>
            </a:r>
            <a:r>
              <a:rPr lang="en-US" dirty="0"/>
              <a:t>to him. </a:t>
            </a:r>
            <a:br>
              <a:rPr lang="en-US" dirty="0"/>
            </a:br>
            <a:br>
              <a:rPr lang="en-US" dirty="0"/>
            </a:br>
            <a:r>
              <a:rPr lang="en-US" dirty="0"/>
              <a:t>[Act 28:23 NASB95] 23 When they had set a day for Paul, they came to him at his lodging in large numbers; and he was explaining to them by </a:t>
            </a:r>
            <a:r>
              <a:rPr lang="en-US" u="sng" dirty="0"/>
              <a:t>solemnly testifying </a:t>
            </a:r>
            <a:r>
              <a:rPr lang="en-US" dirty="0"/>
              <a:t>about the kingdom of God and trying to persuade them </a:t>
            </a:r>
            <a:r>
              <a:rPr lang="en-US" u="sng" dirty="0"/>
              <a:t>concerning Jesus, from both the Law of Moses and from the Prophets</a:t>
            </a:r>
            <a:r>
              <a:rPr lang="en-US" dirty="0"/>
              <a:t>, from morning until evening.</a:t>
            </a:r>
            <a:br>
              <a:rPr lang="en-US" dirty="0"/>
            </a:br>
            <a:endParaRPr lang="en-US" dirty="0"/>
          </a:p>
        </p:txBody>
      </p:sp>
      <p:sp useBgFill="1">
        <p:nvSpPr>
          <p:cNvPr id="15" name="Content Placeholder 3">
            <a:extLst>
              <a:ext uri="{FF2B5EF4-FFF2-40B4-BE49-F238E27FC236}">
                <a16:creationId xmlns:a16="http://schemas.microsoft.com/office/drawing/2014/main" id="{6822830A-43FA-F04F-BAE5-AA06326C2146}"/>
              </a:ext>
            </a:extLst>
          </p:cNvPr>
          <p:cNvSpPr txBox="1">
            <a:spLocks/>
          </p:cNvSpPr>
          <p:nvPr/>
        </p:nvSpPr>
        <p:spPr>
          <a:xfrm>
            <a:off x="0" y="1282118"/>
            <a:ext cx="3377820" cy="4235489"/>
          </a:xfrm>
          <a:prstGeom prst="rect">
            <a:avLst/>
          </a:prstGeom>
        </p:spPr>
        <p:txBody>
          <a:bodyPr vert="horz" lIns="91440" tIns="45720" rIns="91440" bIns="45720" rtlCol="0" anchor="ctr">
            <a:normAutofit fontScale="77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dirty="0"/>
              <a:t>[Act 2:44-46 NASB95] 44 And all those who had </a:t>
            </a:r>
            <a:r>
              <a:rPr lang="en-US" u="sng" dirty="0"/>
              <a:t>believed were together</a:t>
            </a:r>
            <a:r>
              <a:rPr lang="en-US" dirty="0"/>
              <a:t> and had all things in common; 46 </a:t>
            </a:r>
            <a:r>
              <a:rPr lang="en-US" u="sng" dirty="0"/>
              <a:t>Day by day</a:t>
            </a:r>
            <a:r>
              <a:rPr lang="en-US" dirty="0"/>
              <a:t> continuing with one mind in the temple, and breaking bread from house to house, they were taking their meals together with gladness and sincerity of heart, </a:t>
            </a:r>
            <a:br>
              <a:rPr lang="en-US" dirty="0"/>
            </a:br>
            <a:br>
              <a:rPr lang="en-US" dirty="0"/>
            </a:br>
            <a:r>
              <a:rPr lang="en-US" dirty="0"/>
              <a:t>[Act 4:31 NASB95] 31 And when </a:t>
            </a:r>
            <a:r>
              <a:rPr lang="en-US" u="sng" dirty="0"/>
              <a:t>they had prayed</a:t>
            </a:r>
            <a:r>
              <a:rPr lang="en-US" dirty="0"/>
              <a:t>, the place where they had </a:t>
            </a:r>
            <a:r>
              <a:rPr lang="en-US" u="sng" dirty="0"/>
              <a:t>gathered together </a:t>
            </a:r>
            <a:r>
              <a:rPr lang="en-US" dirty="0"/>
              <a:t>was shaken</a:t>
            </a:r>
          </a:p>
          <a:p>
            <a:pPr marL="0" indent="0" algn="ctr">
              <a:buNone/>
            </a:pPr>
            <a:br>
              <a:rPr lang="en-US" dirty="0"/>
            </a:br>
            <a:r>
              <a:rPr lang="en-US" dirty="0"/>
              <a:t>[Act 9:26 NASB95] 26 When he came to Jerusalem, he was trying to </a:t>
            </a:r>
            <a:r>
              <a:rPr lang="en-US" u="sng" dirty="0"/>
              <a:t>associate with the disciples</a:t>
            </a:r>
            <a:r>
              <a:rPr lang="en-US" dirty="0"/>
              <a:t>…</a:t>
            </a:r>
            <a:br>
              <a:rPr lang="en-US" dirty="0"/>
            </a:br>
            <a:br>
              <a:rPr lang="en-US" dirty="0"/>
            </a:br>
            <a:r>
              <a:rPr lang="en-US" dirty="0"/>
              <a:t>[Act 12:12 NASB95] 12 And when he realized [this,] he went to the house of Mary, the mother of John who was also called Mark, where many were </a:t>
            </a:r>
            <a:r>
              <a:rPr lang="en-US" u="sng" dirty="0"/>
              <a:t>gathered together and were praying</a:t>
            </a:r>
            <a:r>
              <a:rPr lang="en-US" dirty="0"/>
              <a:t>. </a:t>
            </a:r>
            <a:br>
              <a:rPr lang="en-US" dirty="0"/>
            </a:br>
            <a:endParaRPr lang="en-US" dirty="0"/>
          </a:p>
        </p:txBody>
      </p:sp>
      <p:sp useBgFill="1">
        <p:nvSpPr>
          <p:cNvPr id="16" name="Content Placeholder 4">
            <a:extLst>
              <a:ext uri="{FF2B5EF4-FFF2-40B4-BE49-F238E27FC236}">
                <a16:creationId xmlns:a16="http://schemas.microsoft.com/office/drawing/2014/main" id="{0D135B00-7FCC-C14D-BD3C-DC4705081736}"/>
              </a:ext>
            </a:extLst>
          </p:cNvPr>
          <p:cNvSpPr txBox="1">
            <a:spLocks/>
          </p:cNvSpPr>
          <p:nvPr/>
        </p:nvSpPr>
        <p:spPr>
          <a:xfrm>
            <a:off x="5766180" y="1275680"/>
            <a:ext cx="3377820" cy="4235489"/>
          </a:xfrm>
          <a:prstGeom prst="rect">
            <a:avLst/>
          </a:prstGeom>
        </p:spPr>
        <p:txBody>
          <a:bodyPr vert="horz" lIns="91440" tIns="45720" rIns="91440" bIns="45720" rtlCol="0" anchor="ctr">
            <a:normAutofit fontScale="70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dirty="0"/>
              <a:t>[Act 16:15 NASB95] 15 And when she and her household had been baptized, </a:t>
            </a:r>
            <a:r>
              <a:rPr lang="en-US" u="sng" dirty="0"/>
              <a:t>she urged us</a:t>
            </a:r>
            <a:r>
              <a:rPr lang="en-US" dirty="0"/>
              <a:t>, saying, "If you have judged me to be faithful to the Lord, </a:t>
            </a:r>
            <a:r>
              <a:rPr lang="en-US" u="sng" dirty="0"/>
              <a:t>come into my house and stay</a:t>
            </a:r>
            <a:r>
              <a:rPr lang="en-US" dirty="0"/>
              <a:t>." And she prevailed upon us. </a:t>
            </a:r>
            <a:br>
              <a:rPr lang="en-US" dirty="0"/>
            </a:br>
            <a:r>
              <a:rPr lang="en-US" sz="1100" dirty="0"/>
              <a:t> </a:t>
            </a:r>
            <a:br>
              <a:rPr lang="en-US" dirty="0"/>
            </a:br>
            <a:r>
              <a:rPr lang="en-US" dirty="0"/>
              <a:t>[Act 17:15 NASB95] 15 Now those who escorted Paul brought him as far as Athens; and receiving </a:t>
            </a:r>
            <a:r>
              <a:rPr lang="en-US" u="sng" dirty="0"/>
              <a:t>a command for Silas and Timothy to come to him as soon as possible</a:t>
            </a:r>
            <a:r>
              <a:rPr lang="en-US" dirty="0"/>
              <a:t>, they left. </a:t>
            </a:r>
            <a:br>
              <a:rPr lang="en-US" dirty="0"/>
            </a:br>
            <a:br>
              <a:rPr lang="en-US" sz="1400" dirty="0"/>
            </a:br>
            <a:r>
              <a:rPr lang="en-US" dirty="0"/>
              <a:t>[Act 20:37-38 NASB95] 37 And they [</a:t>
            </a:r>
            <a:r>
              <a:rPr lang="en-US" u="sng" dirty="0"/>
              <a:t>began] to weep aloud and embraced </a:t>
            </a:r>
            <a:r>
              <a:rPr lang="en-US" dirty="0"/>
              <a:t>Paul, and repeatedly kissed him, 38 </a:t>
            </a:r>
            <a:r>
              <a:rPr lang="en-US" u="sng" dirty="0"/>
              <a:t>grieving</a:t>
            </a:r>
            <a:r>
              <a:rPr lang="en-US" dirty="0"/>
              <a:t> especially over the word which he had spoken, </a:t>
            </a:r>
            <a:r>
              <a:rPr lang="en-US" u="sng" dirty="0"/>
              <a:t>that they would not see his face again</a:t>
            </a:r>
            <a:r>
              <a:rPr lang="en-US" dirty="0"/>
              <a:t>. And they were accompanying him to the ship. </a:t>
            </a:r>
            <a:br>
              <a:rPr lang="en-US" dirty="0"/>
            </a:br>
            <a:br>
              <a:rPr lang="en-US" dirty="0"/>
            </a:br>
            <a:r>
              <a:rPr lang="en-US" dirty="0"/>
              <a:t>[Act 28:14 NASB95] 14 There we found [some] brethren, and </a:t>
            </a:r>
            <a:r>
              <a:rPr lang="en-US" u="sng" dirty="0"/>
              <a:t>were invited to stay with them for seven days</a:t>
            </a:r>
            <a:r>
              <a:rPr lang="en-US" dirty="0"/>
              <a:t>…</a:t>
            </a:r>
          </a:p>
        </p:txBody>
      </p:sp>
      <p:sp useBgFill="1">
        <p:nvSpPr>
          <p:cNvPr id="19" name="Content Placeholder 3">
            <a:extLst>
              <a:ext uri="{FF2B5EF4-FFF2-40B4-BE49-F238E27FC236}">
                <a16:creationId xmlns:a16="http://schemas.microsoft.com/office/drawing/2014/main" id="{ACD62F57-AFD0-AF46-8212-954A05A5A32A}"/>
              </a:ext>
            </a:extLst>
          </p:cNvPr>
          <p:cNvSpPr txBox="1">
            <a:spLocks/>
          </p:cNvSpPr>
          <p:nvPr/>
        </p:nvSpPr>
        <p:spPr>
          <a:xfrm>
            <a:off x="0" y="1282118"/>
            <a:ext cx="3377820" cy="4235489"/>
          </a:xfrm>
          <a:prstGeom prst="rect">
            <a:avLst/>
          </a:prstGeom>
        </p:spPr>
        <p:txBody>
          <a:bodyPr vert="horz" lIns="91440" tIns="45720" rIns="91440" bIns="45720" rtlCol="0" anchor="ctr">
            <a:normAutofit fontScale="70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dirty="0"/>
              <a:t>[Act 4:3 (5:40) NASB95] 3 And </a:t>
            </a:r>
            <a:r>
              <a:rPr lang="en-US" u="sng" dirty="0"/>
              <a:t>they laid hands on them</a:t>
            </a:r>
            <a:r>
              <a:rPr lang="en-US" dirty="0"/>
              <a:t> and </a:t>
            </a:r>
            <a:r>
              <a:rPr lang="en-US" u="sng" dirty="0"/>
              <a:t>put them in jail</a:t>
            </a:r>
            <a:r>
              <a:rPr lang="en-US" dirty="0"/>
              <a:t> until the next day, for it was already evening…, (they flogged them and ordered them not to speak in the name of Jesus) </a:t>
            </a:r>
          </a:p>
          <a:p>
            <a:pPr marL="0" indent="0" algn="ctr">
              <a:buNone/>
            </a:pPr>
            <a:r>
              <a:rPr lang="en-US" dirty="0"/>
              <a:t>[Act 9:29 NASB95] 29 And he was </a:t>
            </a:r>
            <a:r>
              <a:rPr lang="en-US" b="1" dirty="0"/>
              <a:t>talking</a:t>
            </a:r>
            <a:r>
              <a:rPr lang="en-US" dirty="0"/>
              <a:t> and </a:t>
            </a:r>
            <a:r>
              <a:rPr lang="en-US" b="1" dirty="0"/>
              <a:t>arguing</a:t>
            </a:r>
            <a:r>
              <a:rPr lang="en-US" dirty="0"/>
              <a:t> with the Hellenistic [Jews;] but </a:t>
            </a:r>
            <a:r>
              <a:rPr lang="en-US" u="sng" dirty="0"/>
              <a:t>they were attempting to put him to death.</a:t>
            </a:r>
            <a:r>
              <a:rPr lang="en-US" dirty="0"/>
              <a:t> </a:t>
            </a:r>
            <a:br>
              <a:rPr lang="en-US" dirty="0"/>
            </a:br>
            <a:br>
              <a:rPr lang="en-US" dirty="0"/>
            </a:br>
            <a:r>
              <a:rPr lang="en-US" dirty="0"/>
              <a:t>[Act 12:1-3 NASB95] 1 Now about that time Herod the king </a:t>
            </a:r>
            <a:r>
              <a:rPr lang="en-US" u="sng" dirty="0"/>
              <a:t>laid hands on some who belonged to the church in order to mistreat them</a:t>
            </a:r>
            <a:r>
              <a:rPr lang="en-US" dirty="0"/>
              <a:t>. 2 And he had James the brother of John put to death with a sword. 3 </a:t>
            </a:r>
            <a:r>
              <a:rPr lang="en-US" b="1" dirty="0"/>
              <a:t>When he saw that it pleased the Jews</a:t>
            </a:r>
            <a:r>
              <a:rPr lang="en-US" dirty="0"/>
              <a:t>, he proceeded to arrest Peter also. </a:t>
            </a:r>
            <a:br>
              <a:rPr lang="en-US" dirty="0"/>
            </a:br>
            <a:br>
              <a:rPr lang="en-US" dirty="0"/>
            </a:br>
            <a:r>
              <a:rPr lang="en-US" dirty="0"/>
              <a:t>[Act 5:41 NASB95] 41 So they went on their way from the presence of the Council, </a:t>
            </a:r>
            <a:r>
              <a:rPr lang="en-US" b="1" u="sng" dirty="0"/>
              <a:t>rejoicing that they had been considered worthy to suffer shame for [His] name</a:t>
            </a:r>
            <a:r>
              <a:rPr lang="en-US" dirty="0"/>
              <a:t>. </a:t>
            </a:r>
          </a:p>
        </p:txBody>
      </p:sp>
      <p:sp useBgFill="1">
        <p:nvSpPr>
          <p:cNvPr id="20" name="Content Placeholder 4">
            <a:extLst>
              <a:ext uri="{FF2B5EF4-FFF2-40B4-BE49-F238E27FC236}">
                <a16:creationId xmlns:a16="http://schemas.microsoft.com/office/drawing/2014/main" id="{73C10176-44DA-994F-947F-B09F6A419F09}"/>
              </a:ext>
            </a:extLst>
          </p:cNvPr>
          <p:cNvSpPr txBox="1">
            <a:spLocks/>
          </p:cNvSpPr>
          <p:nvPr/>
        </p:nvSpPr>
        <p:spPr>
          <a:xfrm>
            <a:off x="5766180" y="1275680"/>
            <a:ext cx="3377820" cy="4235489"/>
          </a:xfrm>
          <a:prstGeom prst="rect">
            <a:avLst/>
          </a:prstGeom>
        </p:spPr>
        <p:txBody>
          <a:bodyPr vert="horz" lIns="91440" tIns="45720" rIns="91440" bIns="45720" rtlCol="0" anchor="ctr">
            <a:normAutofit fontScale="77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dirty="0"/>
              <a:t>[Act 14:19 NASB95] 19 But Jews came from Antioch and Iconium, and having won over the crowds, </a:t>
            </a:r>
            <a:r>
              <a:rPr lang="en-US" u="sng" dirty="0"/>
              <a:t>they stoned Paul and dragged him out of the city, supposing him to be dead</a:t>
            </a:r>
            <a:r>
              <a:rPr lang="en-US" dirty="0"/>
              <a:t>. </a:t>
            </a:r>
            <a:br>
              <a:rPr lang="en-US" dirty="0"/>
            </a:br>
            <a:br>
              <a:rPr lang="en-US" dirty="0"/>
            </a:br>
            <a:r>
              <a:rPr lang="en-US" dirty="0"/>
              <a:t>[Act 21:32 NASB95] 32 At once he took along [some] soldiers and centurions and ran down to them; and when they saw the commander and the soldiers, </a:t>
            </a:r>
            <a:r>
              <a:rPr lang="en-US" u="sng" dirty="0"/>
              <a:t>they stopped beating Paul. </a:t>
            </a:r>
            <a:br>
              <a:rPr lang="en-US" dirty="0"/>
            </a:br>
            <a:br>
              <a:rPr lang="en-US" dirty="0"/>
            </a:br>
            <a:r>
              <a:rPr lang="en-US" dirty="0"/>
              <a:t>[Act 28:3 NASB95] 3 But when Paul had gathered a bundle of sticks and laid them on the fire, </a:t>
            </a:r>
            <a:r>
              <a:rPr lang="en-US" u="sng" dirty="0"/>
              <a:t>a viper came out because of the heat and fastened itself on his hand</a:t>
            </a:r>
            <a:r>
              <a:rPr lang="en-US" dirty="0"/>
              <a:t>. </a:t>
            </a:r>
            <a:br>
              <a:rPr lang="en-US" dirty="0"/>
            </a:br>
            <a:br>
              <a:rPr lang="en-US" dirty="0"/>
            </a:br>
            <a:r>
              <a:rPr lang="en-US" dirty="0"/>
              <a:t>[Act 14:22 NASB95] 22 strengthening the souls of the disciples, encouraging them to continue in the faith, and [saying,] "</a:t>
            </a:r>
            <a:r>
              <a:rPr lang="en-US" b="1" u="sng" dirty="0"/>
              <a:t>Through many tribulations we must enter the kingdom of God</a:t>
            </a:r>
            <a:r>
              <a:rPr lang="en-US" dirty="0"/>
              <a:t>."</a:t>
            </a:r>
          </a:p>
        </p:txBody>
      </p:sp>
      <p:sp useBgFill="1">
        <p:nvSpPr>
          <p:cNvPr id="21" name="Content Placeholder 3">
            <a:extLst>
              <a:ext uri="{FF2B5EF4-FFF2-40B4-BE49-F238E27FC236}">
                <a16:creationId xmlns:a16="http://schemas.microsoft.com/office/drawing/2014/main" id="{787E9364-522D-A744-98AC-66B2A2B30A2D}"/>
              </a:ext>
            </a:extLst>
          </p:cNvPr>
          <p:cNvSpPr txBox="1">
            <a:spLocks/>
          </p:cNvSpPr>
          <p:nvPr/>
        </p:nvSpPr>
        <p:spPr>
          <a:xfrm>
            <a:off x="0" y="1282118"/>
            <a:ext cx="3377820" cy="4235489"/>
          </a:xfrm>
          <a:prstGeom prst="rect">
            <a:avLst/>
          </a:prstGeom>
        </p:spPr>
        <p:txBody>
          <a:bodyPr vert="horz" lIns="91440" tIns="45720" rIns="91440" bIns="45720" rtlCol="0" anchor="ctr">
            <a:normAutofit fontScale="70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dirty="0"/>
              <a:t>[Act 3:4-7 NASB95] 4 But Peter, along with John, </a:t>
            </a:r>
            <a:r>
              <a:rPr lang="en-US" u="sng" dirty="0"/>
              <a:t>fixed his gaze on him </a:t>
            </a:r>
            <a:r>
              <a:rPr lang="en-US" dirty="0"/>
              <a:t>and said, "Look at us!" …6 But Peter said, "I do not possess silver and gold, but </a:t>
            </a:r>
            <a:r>
              <a:rPr lang="en-US" u="sng" dirty="0"/>
              <a:t>what I do have I give to you</a:t>
            </a:r>
            <a:r>
              <a:rPr lang="en-US" dirty="0"/>
              <a:t>: In the name of Jesus Christ the Nazarene walk!" 7 And </a:t>
            </a:r>
            <a:r>
              <a:rPr lang="en-US" u="sng" dirty="0"/>
              <a:t>seizing him by the right hand</a:t>
            </a:r>
            <a:r>
              <a:rPr lang="en-US" dirty="0"/>
              <a:t>, </a:t>
            </a:r>
            <a:r>
              <a:rPr lang="en-US" u="sng" dirty="0"/>
              <a:t>he raised him up</a:t>
            </a:r>
            <a:br>
              <a:rPr lang="en-US" u="sng" dirty="0"/>
            </a:br>
            <a:br>
              <a:rPr lang="en-US" u="sng" dirty="0"/>
            </a:br>
            <a:r>
              <a:rPr lang="en-US" dirty="0"/>
              <a:t>[Act 6:3 NASB95] 3 "Therefore, brethren, select from among you seven men of good reputation, full of the Spirit and of wisdom, whom </a:t>
            </a:r>
            <a:r>
              <a:rPr lang="en-US" u="sng" dirty="0"/>
              <a:t>we may put in charge of this task</a:t>
            </a:r>
            <a:r>
              <a:rPr lang="en-US" dirty="0"/>
              <a:t>. </a:t>
            </a:r>
            <a:br>
              <a:rPr lang="en-US" dirty="0"/>
            </a:br>
            <a:br>
              <a:rPr lang="en-US" dirty="0"/>
            </a:br>
            <a:r>
              <a:rPr lang="en-US" dirty="0"/>
              <a:t>[Act 9:39 NASB95] 39 …all the widows stood beside him, weeping and </a:t>
            </a:r>
            <a:r>
              <a:rPr lang="en-US" u="sng" dirty="0"/>
              <a:t>showing all the tunics and garments that Dorcas </a:t>
            </a:r>
            <a:r>
              <a:rPr lang="en-US" dirty="0"/>
              <a:t>used to make while she was with them. </a:t>
            </a:r>
            <a:br>
              <a:rPr lang="en-US" dirty="0"/>
            </a:br>
            <a:br>
              <a:rPr lang="en-US" dirty="0"/>
            </a:br>
            <a:r>
              <a:rPr lang="en-US" dirty="0"/>
              <a:t>[Act 11:29 NASB95] 29 And in the proportion that a</a:t>
            </a:r>
            <a:r>
              <a:rPr lang="en-US" u="sng" dirty="0"/>
              <a:t>ny of the disciples had means, each of them determined to send</a:t>
            </a:r>
            <a:r>
              <a:rPr lang="en-US" dirty="0"/>
              <a:t> [a contribution] for the relief of the brethren living in Judea. </a:t>
            </a:r>
          </a:p>
        </p:txBody>
      </p:sp>
      <p:sp useBgFill="1">
        <p:nvSpPr>
          <p:cNvPr id="22" name="Content Placeholder 4">
            <a:extLst>
              <a:ext uri="{FF2B5EF4-FFF2-40B4-BE49-F238E27FC236}">
                <a16:creationId xmlns:a16="http://schemas.microsoft.com/office/drawing/2014/main" id="{6E7E452A-90D5-C943-9E23-0BB71CC674A6}"/>
              </a:ext>
            </a:extLst>
          </p:cNvPr>
          <p:cNvSpPr txBox="1">
            <a:spLocks/>
          </p:cNvSpPr>
          <p:nvPr/>
        </p:nvSpPr>
        <p:spPr>
          <a:xfrm>
            <a:off x="5766180" y="1275680"/>
            <a:ext cx="3377820" cy="4235489"/>
          </a:xfrm>
          <a:prstGeom prst="rect">
            <a:avLst/>
          </a:prstGeom>
        </p:spPr>
        <p:txBody>
          <a:bodyPr vert="horz" lIns="91440" tIns="45720" rIns="91440" bIns="45720" rtlCol="0" anchor="ctr">
            <a:normAutofit fontScale="77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dirty="0"/>
              <a:t>[Act 17:14-15 NASB95] 14 Then immediately the brethren sent </a:t>
            </a:r>
            <a:r>
              <a:rPr lang="en-US" u="sng" dirty="0"/>
              <a:t>Paul out to go as far as the sea</a:t>
            </a:r>
            <a:r>
              <a:rPr lang="en-US" dirty="0"/>
              <a:t>; and Silas and Timothy remained there. 15 </a:t>
            </a:r>
            <a:r>
              <a:rPr lang="en-US" u="sng" dirty="0"/>
              <a:t>Now those who escorted Paul brought him as far as Athens</a:t>
            </a:r>
            <a:r>
              <a:rPr lang="en-US" dirty="0"/>
              <a:t>…</a:t>
            </a:r>
            <a:br>
              <a:rPr lang="en-US" dirty="0"/>
            </a:br>
            <a:br>
              <a:rPr lang="en-US" dirty="0"/>
            </a:br>
            <a:r>
              <a:rPr lang="en-US" dirty="0"/>
              <a:t>[Act 18:5 NASB95] 5 But when Silas and Timothy came down from Macedonia, </a:t>
            </a:r>
            <a:r>
              <a:rPr lang="en-US" u="sng" dirty="0"/>
              <a:t>Paul [began] devoting himself completely to the word</a:t>
            </a:r>
            <a:r>
              <a:rPr lang="en-US" dirty="0"/>
              <a:t>, solemnly testifying to the Jews that Jesus was the Christ.</a:t>
            </a:r>
            <a:br>
              <a:rPr lang="en-US" dirty="0"/>
            </a:br>
            <a:br>
              <a:rPr lang="en-US" dirty="0"/>
            </a:br>
            <a:r>
              <a:rPr lang="en-US" dirty="0"/>
              <a:t>[Act 28:8-9 NASB95] 8 And it happened that the father of Publius was lying [in bed] afflicted with [recurrent] fever and dysentery; and </a:t>
            </a:r>
            <a:r>
              <a:rPr lang="en-US" u="sng" dirty="0"/>
              <a:t>Paul went in [to see] him and after he had prayed, he laid his hands on him and healed him</a:t>
            </a:r>
            <a:r>
              <a:rPr lang="en-US" dirty="0"/>
              <a:t>. 9 After this had happened, the rest of the people on the island who had diseases were coming to him and getting cured.</a:t>
            </a:r>
          </a:p>
        </p:txBody>
      </p:sp>
    </p:spTree>
    <p:extLst>
      <p:ext uri="{BB962C8B-B14F-4D97-AF65-F5344CB8AC3E}">
        <p14:creationId xmlns:p14="http://schemas.microsoft.com/office/powerpoint/2010/main" val="26512978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500"/>
                                        <p:tgtEl>
                                          <p:spTgt spid="1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500"/>
                                        <p:tgtEl>
                                          <p:spTgt spid="21"/>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5" grpId="0" animBg="1"/>
      <p:bldP spid="16" grpId="0" animBg="1"/>
      <p:bldP spid="19" grpId="0" animBg="1"/>
      <p:bldP spid="20" grpId="0" animBg="1"/>
      <p:bldP spid="21" grpId="0" animBg="1"/>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01A1A-7814-4449-9ED3-18B1977EA7FC}"/>
              </a:ext>
            </a:extLst>
          </p:cNvPr>
          <p:cNvSpPr>
            <a:spLocks noGrp="1"/>
          </p:cNvSpPr>
          <p:nvPr>
            <p:ph type="title"/>
          </p:nvPr>
        </p:nvSpPr>
        <p:spPr>
          <a:xfrm>
            <a:off x="628650" y="15213"/>
            <a:ext cx="7886700" cy="1104636"/>
          </a:xfrm>
        </p:spPr>
        <p:txBody>
          <a:bodyPr>
            <a:normAutofit/>
          </a:bodyPr>
          <a:lstStyle/>
          <a:p>
            <a:pPr algn="ctr"/>
            <a:r>
              <a:rPr lang="en-US" dirty="0"/>
              <a:t>People who have seen/heard of</a:t>
            </a:r>
            <a:br>
              <a:rPr lang="en-US" dirty="0"/>
            </a:br>
            <a:r>
              <a:rPr lang="en-US" dirty="0"/>
              <a:t>the Risen Lord</a:t>
            </a:r>
          </a:p>
        </p:txBody>
      </p:sp>
      <p:sp>
        <p:nvSpPr>
          <p:cNvPr id="4" name="Content Placeholder 3">
            <a:extLst>
              <a:ext uri="{FF2B5EF4-FFF2-40B4-BE49-F238E27FC236}">
                <a16:creationId xmlns:a16="http://schemas.microsoft.com/office/drawing/2014/main" id="{38D383C3-CF1B-DB43-B1D5-CB7851D2A4D1}"/>
              </a:ext>
            </a:extLst>
          </p:cNvPr>
          <p:cNvSpPr>
            <a:spLocks noGrp="1"/>
          </p:cNvSpPr>
          <p:nvPr>
            <p:ph sz="half" idx="1"/>
          </p:nvPr>
        </p:nvSpPr>
        <p:spPr>
          <a:xfrm>
            <a:off x="0" y="1275939"/>
            <a:ext cx="3377820" cy="3626115"/>
          </a:xfrm>
        </p:spPr>
        <p:txBody>
          <a:bodyPr>
            <a:normAutofit fontScale="77500" lnSpcReduction="20000"/>
          </a:bodyPr>
          <a:lstStyle/>
          <a:p>
            <a:pPr marL="0" indent="0" algn="ctr">
              <a:buNone/>
            </a:pPr>
            <a:r>
              <a:rPr lang="en-US" dirty="0"/>
              <a:t>[Act 2:24, 32 NASB95] 24 "</a:t>
            </a:r>
            <a:r>
              <a:rPr lang="en-US" b="1" dirty="0"/>
              <a:t>But God raised Him</a:t>
            </a:r>
            <a:r>
              <a:rPr lang="en-US" dirty="0"/>
              <a:t> ... 32 "This </a:t>
            </a:r>
            <a:r>
              <a:rPr lang="en-US" b="1" dirty="0"/>
              <a:t>Jesus God raised</a:t>
            </a:r>
            <a:br>
              <a:rPr lang="en-US" dirty="0"/>
            </a:br>
            <a:br>
              <a:rPr lang="en-US" dirty="0"/>
            </a:br>
            <a:r>
              <a:rPr lang="en-US" dirty="0"/>
              <a:t>[Act 4:10 NASB95] 10 let it be known to all of you and to all the people of Israel, that by the name of Jesus Christ the Nazarene, whom you crucified, whom </a:t>
            </a:r>
            <a:r>
              <a:rPr lang="en-US" b="1" dirty="0"/>
              <a:t>God raised from the dead</a:t>
            </a:r>
            <a:br>
              <a:rPr lang="en-US" dirty="0"/>
            </a:br>
            <a:br>
              <a:rPr lang="en-US" dirty="0"/>
            </a:br>
            <a:r>
              <a:rPr lang="en-US" dirty="0"/>
              <a:t>[Act 5:30 NASB95] 30 "</a:t>
            </a:r>
            <a:r>
              <a:rPr lang="en-US" b="1" dirty="0"/>
              <a:t>The God of our fathers raised up Jesus</a:t>
            </a:r>
            <a:r>
              <a:rPr lang="en-US" dirty="0"/>
              <a:t>, whom you had put to death by hanging Him on a cross. </a:t>
            </a:r>
            <a:br>
              <a:rPr lang="en-US" dirty="0"/>
            </a:br>
            <a:br>
              <a:rPr lang="en-US" dirty="0"/>
            </a:br>
            <a:r>
              <a:rPr lang="en-US" dirty="0"/>
              <a:t>[Act 10:40 NASB95] 40 "</a:t>
            </a:r>
            <a:r>
              <a:rPr lang="en-US" b="1" dirty="0"/>
              <a:t>God raised Him up on the third day </a:t>
            </a:r>
            <a:r>
              <a:rPr lang="en-US" dirty="0"/>
              <a:t>and granted that He become visible,</a:t>
            </a:r>
          </a:p>
        </p:txBody>
      </p:sp>
      <p:sp>
        <p:nvSpPr>
          <p:cNvPr id="5" name="Content Placeholder 4">
            <a:extLst>
              <a:ext uri="{FF2B5EF4-FFF2-40B4-BE49-F238E27FC236}">
                <a16:creationId xmlns:a16="http://schemas.microsoft.com/office/drawing/2014/main" id="{6851A691-17CF-D84D-9E60-B9979E6A8C41}"/>
              </a:ext>
            </a:extLst>
          </p:cNvPr>
          <p:cNvSpPr>
            <a:spLocks noGrp="1"/>
          </p:cNvSpPr>
          <p:nvPr>
            <p:ph sz="half" idx="2"/>
          </p:nvPr>
        </p:nvSpPr>
        <p:spPr>
          <a:xfrm>
            <a:off x="5766180" y="1275938"/>
            <a:ext cx="3377820" cy="3626115"/>
          </a:xfrm>
        </p:spPr>
        <p:txBody>
          <a:bodyPr>
            <a:normAutofit fontScale="77500" lnSpcReduction="20000"/>
          </a:bodyPr>
          <a:lstStyle/>
          <a:p>
            <a:pPr marL="0" indent="0" algn="ctr">
              <a:buNone/>
            </a:pPr>
            <a:r>
              <a:rPr lang="en-US" dirty="0"/>
              <a:t>[Act 13:30, 33-34, 37 NASB95] 30 "But </a:t>
            </a:r>
            <a:r>
              <a:rPr lang="en-US" b="1" dirty="0"/>
              <a:t>God raised Him </a:t>
            </a:r>
            <a:r>
              <a:rPr lang="en-US" dirty="0"/>
              <a:t>from the dead; ... 33 </a:t>
            </a:r>
            <a:r>
              <a:rPr lang="en-US" b="1" dirty="0"/>
              <a:t>He raised up Jesus</a:t>
            </a:r>
            <a:r>
              <a:rPr lang="en-US" dirty="0"/>
              <a:t>, 34 "[As for the fact] that </a:t>
            </a:r>
            <a:r>
              <a:rPr lang="en-US" b="1" dirty="0"/>
              <a:t>He raised Him up </a:t>
            </a:r>
            <a:r>
              <a:rPr lang="en-US" dirty="0"/>
              <a:t>from the dead, 37 but </a:t>
            </a:r>
            <a:r>
              <a:rPr lang="en-US" b="1" dirty="0"/>
              <a:t>He whom God raised </a:t>
            </a:r>
            <a:r>
              <a:rPr lang="en-US" dirty="0"/>
              <a:t>did not undergo decay. </a:t>
            </a:r>
            <a:br>
              <a:rPr lang="en-US" dirty="0"/>
            </a:br>
            <a:br>
              <a:rPr lang="en-US" dirty="0"/>
            </a:br>
            <a:r>
              <a:rPr lang="en-US" dirty="0"/>
              <a:t>[Act 24:21 NASB95] 21 other than for this one statement which I shouted out while standing among them, </a:t>
            </a:r>
            <a:r>
              <a:rPr lang="en-US" b="1" dirty="0"/>
              <a:t>'For the resurrection of the dead </a:t>
            </a:r>
            <a:r>
              <a:rPr lang="en-US" dirty="0"/>
              <a:t>I am on trial before you today.'" </a:t>
            </a:r>
            <a:br>
              <a:rPr lang="en-US" dirty="0"/>
            </a:br>
            <a:br>
              <a:rPr lang="en-US" dirty="0"/>
            </a:br>
            <a:r>
              <a:rPr lang="en-US" dirty="0"/>
              <a:t>[Act 26:23 NASB95] 23 </a:t>
            </a:r>
            <a:r>
              <a:rPr lang="en-US" b="1" dirty="0"/>
              <a:t>that the Christ </a:t>
            </a:r>
            <a:r>
              <a:rPr lang="en-US" dirty="0"/>
              <a:t>was to suffer, [and] that by </a:t>
            </a:r>
            <a:r>
              <a:rPr lang="en-US" b="1" dirty="0"/>
              <a:t>reason of [His] resurrection from the dead He </a:t>
            </a:r>
            <a:r>
              <a:rPr lang="en-US" dirty="0"/>
              <a:t>would be the first to proclaim light both to the [Jewish] people and to the Gentiles.</a:t>
            </a:r>
          </a:p>
        </p:txBody>
      </p:sp>
      <p:sp>
        <p:nvSpPr>
          <p:cNvPr id="9" name="TextBox 8">
            <a:extLst>
              <a:ext uri="{FF2B5EF4-FFF2-40B4-BE49-F238E27FC236}">
                <a16:creationId xmlns:a16="http://schemas.microsoft.com/office/drawing/2014/main" id="{8723BAB5-E3FC-AD4C-A55F-9444CF181FA9}"/>
              </a:ext>
            </a:extLst>
          </p:cNvPr>
          <p:cNvSpPr txBox="1"/>
          <p:nvPr/>
        </p:nvSpPr>
        <p:spPr>
          <a:xfrm>
            <a:off x="3391469" y="1275938"/>
            <a:ext cx="2361062" cy="1885097"/>
          </a:xfrm>
          <a:prstGeom prst="rect">
            <a:avLst/>
          </a:prstGeom>
          <a:noFill/>
          <a:ln>
            <a:solidFill>
              <a:schemeClr val="accent4">
                <a:lumMod val="40000"/>
                <a:lumOff val="60000"/>
              </a:schemeClr>
            </a:solidFill>
          </a:ln>
        </p:spPr>
        <p:txBody>
          <a:bodyPr wrap="square" rtlCol="0" anchor="ctr">
            <a:noAutofit/>
          </a:bodyPr>
          <a:lstStyle/>
          <a:p>
            <a:pPr algn="ctr"/>
            <a:r>
              <a:rPr lang="en-US" sz="2200" dirty="0"/>
              <a:t>are convicted in the person of Jesus and eagerly wait His return. </a:t>
            </a:r>
          </a:p>
        </p:txBody>
      </p:sp>
      <p:sp>
        <p:nvSpPr>
          <p:cNvPr id="11" name="TextBox 10">
            <a:extLst>
              <a:ext uri="{FF2B5EF4-FFF2-40B4-BE49-F238E27FC236}">
                <a16:creationId xmlns:a16="http://schemas.microsoft.com/office/drawing/2014/main" id="{BB216099-5409-6B4A-9AC1-E0EFEB17DF48}"/>
              </a:ext>
            </a:extLst>
          </p:cNvPr>
          <p:cNvSpPr txBox="1"/>
          <p:nvPr/>
        </p:nvSpPr>
        <p:spPr>
          <a:xfrm>
            <a:off x="70372" y="4677799"/>
            <a:ext cx="3237078" cy="954107"/>
          </a:xfrm>
          <a:prstGeom prst="rect">
            <a:avLst/>
          </a:prstGeom>
          <a:noFill/>
          <a:ln>
            <a:solidFill>
              <a:schemeClr val="bg2">
                <a:lumMod val="40000"/>
                <a:lumOff val="60000"/>
              </a:schemeClr>
            </a:solidFill>
          </a:ln>
        </p:spPr>
        <p:txBody>
          <a:bodyPr wrap="square" rtlCol="0" anchor="ctr">
            <a:noAutofit/>
          </a:bodyPr>
          <a:lstStyle/>
          <a:p>
            <a:pPr algn="ctr"/>
            <a:r>
              <a:rPr lang="en-US" sz="1400" dirty="0"/>
              <a:t>[Act 1:11 NASB95] 11…</a:t>
            </a:r>
            <a:r>
              <a:rPr lang="en-US" sz="1400" b="1" u="sng" dirty="0"/>
              <a:t>This Jesus</a:t>
            </a:r>
            <a:r>
              <a:rPr lang="en-US" sz="1400" dirty="0"/>
              <a:t>, who has been taken up from you into heaven, </a:t>
            </a:r>
            <a:r>
              <a:rPr lang="en-US" sz="1400" b="1" u="sng" dirty="0"/>
              <a:t>will come in just the same way as you have watched Him go into heaven</a:t>
            </a:r>
            <a:r>
              <a:rPr lang="en-US" sz="1400" dirty="0"/>
              <a:t>." </a:t>
            </a:r>
          </a:p>
        </p:txBody>
      </p:sp>
      <p:sp>
        <p:nvSpPr>
          <p:cNvPr id="13" name="TextBox 12">
            <a:extLst>
              <a:ext uri="{FF2B5EF4-FFF2-40B4-BE49-F238E27FC236}">
                <a16:creationId xmlns:a16="http://schemas.microsoft.com/office/drawing/2014/main" id="{D7D32268-A85D-4B47-9E69-675C966B48D9}"/>
              </a:ext>
            </a:extLst>
          </p:cNvPr>
          <p:cNvSpPr txBox="1"/>
          <p:nvPr/>
        </p:nvSpPr>
        <p:spPr>
          <a:xfrm>
            <a:off x="5836550" y="4688810"/>
            <a:ext cx="3237078" cy="943096"/>
          </a:xfrm>
          <a:prstGeom prst="rect">
            <a:avLst/>
          </a:prstGeom>
          <a:noFill/>
          <a:ln>
            <a:solidFill>
              <a:schemeClr val="bg2">
                <a:lumMod val="40000"/>
                <a:lumOff val="60000"/>
              </a:schemeClr>
            </a:solidFill>
          </a:ln>
        </p:spPr>
        <p:txBody>
          <a:bodyPr wrap="square" rtlCol="0" anchor="ctr">
            <a:noAutofit/>
          </a:bodyPr>
          <a:lstStyle/>
          <a:p>
            <a:pPr algn="ctr"/>
            <a:r>
              <a:rPr lang="en-US" sz="1400" dirty="0"/>
              <a:t>[Act 24:25 NASB95] 25 But as he was discussing righteousness, self-control and the </a:t>
            </a:r>
            <a:r>
              <a:rPr lang="en-US" sz="1400" b="1" u="sng" dirty="0"/>
              <a:t>judgment to come</a:t>
            </a:r>
            <a:r>
              <a:rPr lang="en-US" sz="1400" dirty="0"/>
              <a:t>…</a:t>
            </a:r>
          </a:p>
        </p:txBody>
      </p:sp>
    </p:spTree>
    <p:extLst>
      <p:ext uri="{BB962C8B-B14F-4D97-AF65-F5344CB8AC3E}">
        <p14:creationId xmlns:p14="http://schemas.microsoft.com/office/powerpoint/2010/main" val="2298179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01A1A-7814-4449-9ED3-18B1977EA7FC}"/>
              </a:ext>
            </a:extLst>
          </p:cNvPr>
          <p:cNvSpPr>
            <a:spLocks noGrp="1"/>
          </p:cNvSpPr>
          <p:nvPr>
            <p:ph type="title"/>
          </p:nvPr>
        </p:nvSpPr>
        <p:spPr>
          <a:xfrm>
            <a:off x="628650" y="15213"/>
            <a:ext cx="7886700" cy="1104636"/>
          </a:xfrm>
        </p:spPr>
        <p:txBody>
          <a:bodyPr>
            <a:normAutofit/>
          </a:bodyPr>
          <a:lstStyle/>
          <a:p>
            <a:pPr algn="ctr"/>
            <a:r>
              <a:rPr lang="en-US" dirty="0"/>
              <a:t>People who have seen/heard of</a:t>
            </a:r>
            <a:br>
              <a:rPr lang="en-US" dirty="0"/>
            </a:br>
            <a:r>
              <a:rPr lang="en-US" dirty="0"/>
              <a:t>the Risen Lord</a:t>
            </a:r>
          </a:p>
        </p:txBody>
      </p:sp>
      <p:sp>
        <p:nvSpPr>
          <p:cNvPr id="4" name="Content Placeholder 3">
            <a:extLst>
              <a:ext uri="{FF2B5EF4-FFF2-40B4-BE49-F238E27FC236}">
                <a16:creationId xmlns:a16="http://schemas.microsoft.com/office/drawing/2014/main" id="{38D383C3-CF1B-DB43-B1D5-CB7851D2A4D1}"/>
              </a:ext>
            </a:extLst>
          </p:cNvPr>
          <p:cNvSpPr>
            <a:spLocks noGrp="1"/>
          </p:cNvSpPr>
          <p:nvPr>
            <p:ph sz="half" idx="1"/>
          </p:nvPr>
        </p:nvSpPr>
        <p:spPr>
          <a:xfrm>
            <a:off x="0" y="1275939"/>
            <a:ext cx="3377820" cy="4423848"/>
          </a:xfrm>
        </p:spPr>
        <p:txBody>
          <a:bodyPr>
            <a:normAutofit fontScale="77500" lnSpcReduction="20000"/>
          </a:bodyPr>
          <a:lstStyle/>
          <a:p>
            <a:pPr marL="0" indent="0" algn="ctr">
              <a:buNone/>
            </a:pPr>
            <a:r>
              <a:rPr lang="en-US" dirty="0"/>
              <a:t>First sermon in the book:</a:t>
            </a:r>
          </a:p>
          <a:p>
            <a:pPr marL="0" indent="0" algn="ctr">
              <a:buNone/>
            </a:pPr>
            <a:r>
              <a:rPr lang="en-US" dirty="0"/>
              <a:t>But Peter, taking his stand with the eleven, raised his voice and declared to them: "Men of Judea and all you who live in Jerusalem, let this be known to you and give heed to my words. Listen to these words</a:t>
            </a:r>
            <a:r>
              <a:rPr lang="en-US" b="1" dirty="0"/>
              <a:t>: Jesus the Nazarene, a man attested to you by God</a:t>
            </a:r>
            <a:r>
              <a:rPr lang="en-US" dirty="0"/>
              <a:t> with miracles and wonders and signs which God performed through Him in your midst, </a:t>
            </a:r>
            <a:r>
              <a:rPr lang="en-US" b="1" dirty="0"/>
              <a:t>this [Man,] you nailed to a cross </a:t>
            </a:r>
            <a:r>
              <a:rPr lang="en-US" dirty="0"/>
              <a:t>by the hands of godless men and put [Him] to death. </a:t>
            </a:r>
            <a:r>
              <a:rPr lang="en-US" b="1" dirty="0"/>
              <a:t>But God raised Him up again</a:t>
            </a:r>
            <a:r>
              <a:rPr lang="en-US" dirty="0"/>
              <a:t>, putting an end to the agony of death, since it was impossible for Him to be held in its power. </a:t>
            </a:r>
            <a:r>
              <a:rPr lang="en-US" b="1" dirty="0"/>
              <a:t>Therefore, let all the house of Israel know for certain that God has made Him both Lord and Christ this Jesus whom you crucified</a:t>
            </a:r>
            <a:r>
              <a:rPr lang="en-US" dirty="0"/>
              <a:t>."</a:t>
            </a:r>
          </a:p>
        </p:txBody>
      </p:sp>
      <p:sp>
        <p:nvSpPr>
          <p:cNvPr id="5" name="Content Placeholder 4">
            <a:extLst>
              <a:ext uri="{FF2B5EF4-FFF2-40B4-BE49-F238E27FC236}">
                <a16:creationId xmlns:a16="http://schemas.microsoft.com/office/drawing/2014/main" id="{6851A691-17CF-D84D-9E60-B9979E6A8C41}"/>
              </a:ext>
            </a:extLst>
          </p:cNvPr>
          <p:cNvSpPr>
            <a:spLocks noGrp="1"/>
          </p:cNvSpPr>
          <p:nvPr>
            <p:ph sz="half" idx="2"/>
          </p:nvPr>
        </p:nvSpPr>
        <p:spPr>
          <a:xfrm>
            <a:off x="5766180" y="1275938"/>
            <a:ext cx="3377820" cy="4423848"/>
          </a:xfrm>
        </p:spPr>
        <p:txBody>
          <a:bodyPr>
            <a:normAutofit fontScale="77500" lnSpcReduction="20000"/>
          </a:bodyPr>
          <a:lstStyle/>
          <a:p>
            <a:pPr marL="0" indent="0" algn="ctr">
              <a:buNone/>
            </a:pPr>
            <a:r>
              <a:rPr lang="en-US" dirty="0"/>
              <a:t>Last sermon in the book: </a:t>
            </a:r>
          </a:p>
          <a:p>
            <a:pPr marL="0" indent="0" algn="ctr">
              <a:buNone/>
            </a:pPr>
            <a:r>
              <a:rPr lang="en-US" dirty="0"/>
              <a:t>26 saying, 'GO TO THIS PEOPLE AND SAY, "YOU WILL KEEP ON HEARING, BUT WILL NOT UNDERSTAND; AND YOU WILL KEEP ON SEEING, BUT WILL NOT PERCEIVE; 27 FOR THE HEART OF THIS PEOPLE HAS BECOME DULL, AND WITH THEIR EARS THEY SCARCELY HEAR, AND THEY HAVE CLOSED THEIR EYES; OTHERWISE THEY MIGHT SEE WITH THEIR EYES, AND HEAR WITH THEIR EARS, AND UNDERSTAND WITH THEIR HEART AND RETURN, AND I WOULD HEAL THEM."' 28 "Therefore let it be known to you that </a:t>
            </a:r>
            <a:r>
              <a:rPr lang="en-US" b="1" dirty="0"/>
              <a:t>this salvation of God</a:t>
            </a:r>
            <a:r>
              <a:rPr lang="en-US" dirty="0"/>
              <a:t> has been sent to the Gentiles; they will also listen." 30 And he stayed two full years in his own rented quarters and was </a:t>
            </a:r>
            <a:r>
              <a:rPr lang="en-US" b="1" dirty="0"/>
              <a:t>welcoming all who came to him</a:t>
            </a:r>
            <a:r>
              <a:rPr lang="en-US" dirty="0"/>
              <a:t>, 31 </a:t>
            </a:r>
            <a:r>
              <a:rPr lang="en-US" b="1" dirty="0"/>
              <a:t>preaching the kingdom of God and teaching concerning the Lord Jesus Christ with all openness, unhindered.</a:t>
            </a:r>
          </a:p>
        </p:txBody>
      </p:sp>
      <p:sp>
        <p:nvSpPr>
          <p:cNvPr id="9" name="TextBox 8">
            <a:extLst>
              <a:ext uri="{FF2B5EF4-FFF2-40B4-BE49-F238E27FC236}">
                <a16:creationId xmlns:a16="http://schemas.microsoft.com/office/drawing/2014/main" id="{8723BAB5-E3FC-AD4C-A55F-9444CF181FA9}"/>
              </a:ext>
            </a:extLst>
          </p:cNvPr>
          <p:cNvSpPr txBox="1"/>
          <p:nvPr/>
        </p:nvSpPr>
        <p:spPr>
          <a:xfrm>
            <a:off x="3391469" y="1275938"/>
            <a:ext cx="2361062" cy="1885097"/>
          </a:xfrm>
          <a:prstGeom prst="rect">
            <a:avLst/>
          </a:prstGeom>
          <a:noFill/>
          <a:ln>
            <a:solidFill>
              <a:schemeClr val="accent4">
                <a:lumMod val="40000"/>
                <a:lumOff val="60000"/>
              </a:schemeClr>
            </a:solidFill>
          </a:ln>
        </p:spPr>
        <p:txBody>
          <a:bodyPr wrap="square" rtlCol="0" anchor="ctr">
            <a:noAutofit/>
          </a:bodyPr>
          <a:lstStyle/>
          <a:p>
            <a:pPr algn="ctr"/>
            <a:r>
              <a:rPr lang="en-US" sz="2200" dirty="0"/>
              <a:t>are convicted in the person of Jesus and eagerly wait His return. </a:t>
            </a:r>
          </a:p>
        </p:txBody>
      </p:sp>
      <p:sp>
        <p:nvSpPr>
          <p:cNvPr id="10" name="TextBox 9">
            <a:extLst>
              <a:ext uri="{FF2B5EF4-FFF2-40B4-BE49-F238E27FC236}">
                <a16:creationId xmlns:a16="http://schemas.microsoft.com/office/drawing/2014/main" id="{CBB19288-7C54-E047-B56A-B8D938ED8541}"/>
              </a:ext>
            </a:extLst>
          </p:cNvPr>
          <p:cNvSpPr txBox="1"/>
          <p:nvPr/>
        </p:nvSpPr>
        <p:spPr>
          <a:xfrm>
            <a:off x="3391469" y="3161035"/>
            <a:ext cx="2361062" cy="1885097"/>
          </a:xfrm>
          <a:prstGeom prst="rect">
            <a:avLst/>
          </a:prstGeom>
          <a:noFill/>
          <a:ln>
            <a:solidFill>
              <a:schemeClr val="accent4">
                <a:lumMod val="40000"/>
                <a:lumOff val="60000"/>
              </a:schemeClr>
            </a:solidFill>
          </a:ln>
        </p:spPr>
        <p:txBody>
          <a:bodyPr wrap="square" rtlCol="0" anchor="ctr">
            <a:noAutofit/>
          </a:bodyPr>
          <a:lstStyle/>
          <a:p>
            <a:pPr algn="ctr"/>
            <a:r>
              <a:rPr lang="en-US" sz="2200" dirty="0"/>
              <a:t>see </a:t>
            </a:r>
            <a:r>
              <a:rPr lang="en-US" sz="2200"/>
              <a:t>the mission of testifying of Jesus as </a:t>
            </a:r>
            <a:r>
              <a:rPr lang="en-US" sz="2200" dirty="0"/>
              <a:t>the sole purpose of their time here. </a:t>
            </a:r>
          </a:p>
        </p:txBody>
      </p:sp>
    </p:spTree>
    <p:extLst>
      <p:ext uri="{BB962C8B-B14F-4D97-AF65-F5344CB8AC3E}">
        <p14:creationId xmlns:p14="http://schemas.microsoft.com/office/powerpoint/2010/main" val="20455465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DF066-0F79-3849-BCE5-F40DADC1C634}"/>
              </a:ext>
            </a:extLst>
          </p:cNvPr>
          <p:cNvSpPr>
            <a:spLocks noGrp="1"/>
          </p:cNvSpPr>
          <p:nvPr>
            <p:ph type="title"/>
          </p:nvPr>
        </p:nvSpPr>
        <p:spPr>
          <a:xfrm>
            <a:off x="628650" y="15213"/>
            <a:ext cx="7886700" cy="1104636"/>
          </a:xfrm>
        </p:spPr>
        <p:txBody>
          <a:bodyPr/>
          <a:lstStyle/>
          <a:p>
            <a:pPr algn="ctr"/>
            <a:r>
              <a:rPr lang="en-US" dirty="0"/>
              <a:t>“Bookends” of the Gospels and Acts</a:t>
            </a:r>
          </a:p>
        </p:txBody>
      </p:sp>
      <p:sp>
        <p:nvSpPr>
          <p:cNvPr id="3" name="Content Placeholder 2">
            <a:extLst>
              <a:ext uri="{FF2B5EF4-FFF2-40B4-BE49-F238E27FC236}">
                <a16:creationId xmlns:a16="http://schemas.microsoft.com/office/drawing/2014/main" id="{72CEC393-BA77-1643-97EB-3031BE46117A}"/>
              </a:ext>
            </a:extLst>
          </p:cNvPr>
          <p:cNvSpPr>
            <a:spLocks noGrp="1"/>
          </p:cNvSpPr>
          <p:nvPr>
            <p:ph sz="half" idx="1"/>
          </p:nvPr>
        </p:nvSpPr>
        <p:spPr>
          <a:xfrm>
            <a:off x="0" y="1119849"/>
            <a:ext cx="4514850" cy="4595151"/>
          </a:xfrm>
        </p:spPr>
        <p:txBody>
          <a:bodyPr>
            <a:normAutofit fontScale="85000" lnSpcReduction="20000"/>
          </a:bodyPr>
          <a:lstStyle/>
          <a:p>
            <a:pPr marL="0" indent="0" algn="ctr">
              <a:buNone/>
            </a:pPr>
            <a:r>
              <a:rPr lang="en-US" sz="2000" dirty="0"/>
              <a:t>[Mat 13:14 NASB95] 14 "In their case the prophecy of Isaiah is being fulfilled, which says, 'YOU WILL KEEP ON HEARING, BUT WILL NOT UNDERSTAND; YOU WILL KEEP ON SEEING, BUT WILL NOT PERCEIVE; </a:t>
            </a:r>
            <a:br>
              <a:rPr lang="en-US" sz="3200" dirty="0"/>
            </a:br>
            <a:br>
              <a:rPr lang="en-US" sz="3200" dirty="0"/>
            </a:br>
            <a:r>
              <a:rPr lang="en-US" sz="2000" dirty="0"/>
              <a:t>[Mar 4:12 NASB95] 12 so that WHILE SEEING, THEY MAY SEE AND NOT PERCEIVE, AND WHILE HEARING, THEY MAY HEAR AND NOT UNDERSTAND, OTHERWISE THEY MIGHT RETURN AND BE FORGIVEN." </a:t>
            </a:r>
            <a:br>
              <a:rPr lang="en-US" sz="3200" dirty="0"/>
            </a:br>
            <a:br>
              <a:rPr lang="en-US" sz="3200" dirty="0"/>
            </a:br>
            <a:r>
              <a:rPr lang="en-US" sz="2000" dirty="0"/>
              <a:t>[</a:t>
            </a:r>
            <a:r>
              <a:rPr lang="en-US" sz="2000" dirty="0" err="1"/>
              <a:t>Luk</a:t>
            </a:r>
            <a:r>
              <a:rPr lang="en-US" sz="2000" dirty="0"/>
              <a:t> 8:10 NASB95] 10 And He said, "To you it has been granted to know the mysteries of the kingdom of God, but to the rest [it is] in parables, so that SEEING THEY MAY NOT SEE, AND HEARING THEY MAY NOT UNDERSTAND. </a:t>
            </a:r>
            <a:br>
              <a:rPr lang="en-US" sz="3200" dirty="0"/>
            </a:br>
            <a:br>
              <a:rPr lang="en-US" sz="3200" dirty="0"/>
            </a:br>
            <a:r>
              <a:rPr lang="en-US" sz="2000" dirty="0"/>
              <a:t>[</a:t>
            </a:r>
            <a:r>
              <a:rPr lang="en-US" sz="2000" dirty="0" err="1"/>
              <a:t>Jhn</a:t>
            </a:r>
            <a:r>
              <a:rPr lang="en-US" sz="2000" dirty="0"/>
              <a:t> 12:40 NASB95] 40 "HE HAS BLINDED THEIR EYES AND HE HARDENED THEIR HEART, SO THAT THEY WOULD NOT SEE WITH THEIR EYES AND PERCEIVE WITH THEIR HEART, AND BE CONVERTED AND I HEAL THEM.</a:t>
            </a:r>
            <a:endParaRPr lang="en-US" sz="3200" dirty="0"/>
          </a:p>
        </p:txBody>
      </p:sp>
      <p:sp>
        <p:nvSpPr>
          <p:cNvPr id="5" name="Content Placeholder 2">
            <a:extLst>
              <a:ext uri="{FF2B5EF4-FFF2-40B4-BE49-F238E27FC236}">
                <a16:creationId xmlns:a16="http://schemas.microsoft.com/office/drawing/2014/main" id="{448B2BF2-A86B-6A4B-AF41-FE25897BE45F}"/>
              </a:ext>
            </a:extLst>
          </p:cNvPr>
          <p:cNvSpPr txBox="1">
            <a:spLocks/>
          </p:cNvSpPr>
          <p:nvPr/>
        </p:nvSpPr>
        <p:spPr>
          <a:xfrm>
            <a:off x="4514850" y="1119849"/>
            <a:ext cx="4514850" cy="4595151"/>
          </a:xfrm>
          <a:prstGeom prst="rect">
            <a:avLst/>
          </a:prstGeom>
        </p:spPr>
        <p:txBody>
          <a:bodyPr vert="horz" lIns="91440" tIns="45720" rIns="91440" bIns="45720" rtlCol="0">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dirty="0"/>
              <a:t>[Act 28:25-27 NASB95] 25 And when they did not agree with one another, they [began] leaving after Paul had spoken one [parting] word, "The Holy Spirit rightly spoke through Isaiah the prophet to your fathers, 26 saying, 'GO TO THIS PEOPLE AND SAY, "YOU WILL KEEP ON HEARING, BUT WILL NOT UNDERSTAND; AND YOU WILL KEEP ON SEEING, BUT WILL NOT PERCEIVE; 27 FOR THE HEART OF THIS PEOPLE HAS BECOME DULL, AND WITH THEIR EARS THEY SCARCELY HEAR, AND THEY HAVE CLOSED THEIR EYES; OTHERWISE THEY MIGHT SEE WITH THEIR EYES, AND HEAR WITH THEIR EARS, AND UNDERSTAND WITH THEIR HEART AND RETURN, AND I WOULD HEAL THEM."'</a:t>
            </a:r>
            <a:endParaRPr lang="en-US" sz="3200" dirty="0"/>
          </a:p>
        </p:txBody>
      </p:sp>
    </p:spTree>
    <p:extLst>
      <p:ext uri="{BB962C8B-B14F-4D97-AF65-F5344CB8AC3E}">
        <p14:creationId xmlns:p14="http://schemas.microsoft.com/office/powerpoint/2010/main" val="1121612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F6C685-4C50-CF4C-9DAF-ADB96446DCCB}"/>
              </a:ext>
            </a:extLst>
          </p:cNvPr>
          <p:cNvSpPr>
            <a:spLocks noGrp="1"/>
          </p:cNvSpPr>
          <p:nvPr>
            <p:ph idx="1"/>
          </p:nvPr>
        </p:nvSpPr>
        <p:spPr>
          <a:xfrm>
            <a:off x="0" y="0"/>
            <a:ext cx="9144000" cy="5715000"/>
          </a:xfrm>
        </p:spPr>
        <p:txBody>
          <a:bodyPr anchor="ctr">
            <a:normAutofit/>
          </a:bodyPr>
          <a:lstStyle/>
          <a:p>
            <a:pPr marL="0" indent="0" algn="ctr">
              <a:buNone/>
            </a:pPr>
            <a:r>
              <a:rPr lang="en-US" sz="3200" b="1" u="sng" dirty="0"/>
              <a:t>I saw the Lord sitting on a throne</a:t>
            </a:r>
            <a:r>
              <a:rPr lang="en-US" sz="3200" dirty="0"/>
              <a:t>, lofty and exalted, with the train of His robe filling the temple. 2 Seraphim stood above Him, each having six wings: with two he covered his face, and with two he covered his feet, and with two he flew. 3 And one called out to another and said, "</a:t>
            </a:r>
            <a:r>
              <a:rPr lang="en-US" sz="3200" b="1" u="sng" dirty="0"/>
              <a:t>Holy, Holy, Holy, is the LORD of hosts, The whole earth is full of His glory</a:t>
            </a:r>
            <a:r>
              <a:rPr lang="en-US" sz="3200" dirty="0"/>
              <a:t>." 4 And the foundations of the thresholds trembled at the voice of him who called out, while the temple was filling with smoke. </a:t>
            </a:r>
          </a:p>
        </p:txBody>
      </p:sp>
    </p:spTree>
    <p:extLst>
      <p:ext uri="{BB962C8B-B14F-4D97-AF65-F5344CB8AC3E}">
        <p14:creationId xmlns:p14="http://schemas.microsoft.com/office/powerpoint/2010/main" val="15168560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F6C685-4C50-CF4C-9DAF-ADB96446DCCB}"/>
              </a:ext>
            </a:extLst>
          </p:cNvPr>
          <p:cNvSpPr>
            <a:spLocks noGrp="1"/>
          </p:cNvSpPr>
          <p:nvPr>
            <p:ph idx="1"/>
          </p:nvPr>
        </p:nvSpPr>
        <p:spPr>
          <a:xfrm>
            <a:off x="0" y="0"/>
            <a:ext cx="9144000" cy="5715000"/>
          </a:xfrm>
        </p:spPr>
        <p:txBody>
          <a:bodyPr anchor="ctr">
            <a:normAutofit/>
          </a:bodyPr>
          <a:lstStyle/>
          <a:p>
            <a:pPr marL="0" indent="0" algn="ctr">
              <a:buNone/>
            </a:pPr>
            <a:r>
              <a:rPr lang="en-US" sz="3200" dirty="0"/>
              <a:t>5 Then </a:t>
            </a:r>
            <a:r>
              <a:rPr lang="en-US" sz="3200" b="1" u="sng" dirty="0"/>
              <a:t>I said, "Woe is me, for I am ruined! Because I am a man of unclean lips</a:t>
            </a:r>
            <a:r>
              <a:rPr lang="en-US" sz="3200" dirty="0"/>
              <a:t>, And I live among a people of unclean lips; For my eyes have seen the King, the LORD of hosts." 6 Then one of the seraphim flew to me with a burning coal in his hand, which he had taken from the altar with tongs. 7 He touched my mouth [with it] and said, "Behold, this has touched your lips; and </a:t>
            </a:r>
            <a:r>
              <a:rPr lang="en-US" sz="3200" b="1" u="sng" dirty="0"/>
              <a:t>your iniquity is taken away and your sin is forgiven</a:t>
            </a:r>
            <a:r>
              <a:rPr lang="en-US" sz="3200" dirty="0"/>
              <a:t>."</a:t>
            </a:r>
          </a:p>
        </p:txBody>
      </p:sp>
    </p:spTree>
    <p:extLst>
      <p:ext uri="{BB962C8B-B14F-4D97-AF65-F5344CB8AC3E}">
        <p14:creationId xmlns:p14="http://schemas.microsoft.com/office/powerpoint/2010/main" val="26196453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F6C685-4C50-CF4C-9DAF-ADB96446DCCB}"/>
              </a:ext>
            </a:extLst>
          </p:cNvPr>
          <p:cNvSpPr>
            <a:spLocks noGrp="1"/>
          </p:cNvSpPr>
          <p:nvPr>
            <p:ph idx="1"/>
          </p:nvPr>
        </p:nvSpPr>
        <p:spPr>
          <a:xfrm>
            <a:off x="0" y="0"/>
            <a:ext cx="9144000" cy="5715000"/>
          </a:xfrm>
        </p:spPr>
        <p:txBody>
          <a:bodyPr anchor="ctr">
            <a:noAutofit/>
          </a:bodyPr>
          <a:lstStyle/>
          <a:p>
            <a:pPr marL="0" indent="0" algn="ctr">
              <a:buNone/>
            </a:pPr>
            <a:r>
              <a:rPr lang="en-US" sz="3200" dirty="0"/>
              <a:t>8 Then </a:t>
            </a:r>
            <a:r>
              <a:rPr lang="en-US" sz="3200" b="1" u="sng" dirty="0"/>
              <a:t>I heard the voice of the Lord, saying, "Whom shall I send, and who will go for Us?" Then I said, "Here am I. Send me!</a:t>
            </a:r>
            <a:r>
              <a:rPr lang="en-US" sz="3200" dirty="0"/>
              <a:t>" 9 He said, "Go, and tell this people: 'Keep on listening, but do not perceive; Keep on looking, but do not understand.' 10 "Render the hearts of this people insensitive, Their ears dull, And their eyes dim, Otherwise they might see with their eyes, Hear with their ears, Understand with their hearts, And return and be healed."</a:t>
            </a:r>
          </a:p>
        </p:txBody>
      </p:sp>
    </p:spTree>
    <p:extLst>
      <p:ext uri="{BB962C8B-B14F-4D97-AF65-F5344CB8AC3E}">
        <p14:creationId xmlns:p14="http://schemas.microsoft.com/office/powerpoint/2010/main" val="20917396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1666</TotalTime>
  <Words>3377</Words>
  <Application>Microsoft Macintosh PowerPoint</Application>
  <PresentationFormat>On-screen Show (16:10)</PresentationFormat>
  <Paragraphs>69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If we read the “acts” of you, what would the book contain?</vt:lpstr>
      <vt:lpstr>Two halves of the same story </vt:lpstr>
      <vt:lpstr>People who have seen/heard of  the Risen Lord</vt:lpstr>
      <vt:lpstr>People who have seen/heard of the Risen Lord</vt:lpstr>
      <vt:lpstr>People who have seen/heard of the Risen Lord</vt:lpstr>
      <vt:lpstr>“Bookends” of the Gospels and Acts</vt:lpstr>
      <vt:lpstr>PowerPoint Presentation</vt:lpstr>
      <vt:lpstr>PowerPoint Presentation</vt:lpstr>
      <vt:lpstr>PowerPoint Presentation</vt:lpstr>
      <vt:lpstr>PowerPoint Presentation</vt:lpstr>
      <vt:lpstr>Isaiah prophesied to…</vt:lpstr>
      <vt:lpstr>The acts of Isaiah, the early Christians, and us </vt:lpstr>
      <vt:lpstr>The acts of the saints of 2022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we read the “acts” of you, what would the book contain?</dc:title>
  <dc:creator>Bill Sanchez</dc:creator>
  <cp:lastModifiedBy>Bill Sanchez</cp:lastModifiedBy>
  <cp:revision>2</cp:revision>
  <dcterms:created xsi:type="dcterms:W3CDTF">2021-12-31T21:32:48Z</dcterms:created>
  <dcterms:modified xsi:type="dcterms:W3CDTF">2022-01-02T01:19:26Z</dcterms:modified>
</cp:coreProperties>
</file>