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79" r:id="rId3"/>
    <p:sldId id="276" r:id="rId4"/>
    <p:sldId id="278" r:id="rId5"/>
    <p:sldId id="277" r:id="rId6"/>
    <p:sldId id="256"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5" r:id="rId20"/>
    <p:sldId id="274" r:id="rId2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11"/>
    <p:restoredTop sz="94663"/>
  </p:normalViewPr>
  <p:slideViewPr>
    <p:cSldViewPr snapToGrid="0" snapToObjects="1">
      <p:cViewPr varScale="1">
        <p:scale>
          <a:sx n="69" d="100"/>
          <a:sy n="69" d="100"/>
        </p:scale>
        <p:origin x="192" y="1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2AB96B-F210-D149-BD83-6364CDDA9654}"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1791040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AB96B-F210-D149-BD83-6364CDDA9654}"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277962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AB96B-F210-D149-BD83-6364CDDA9654}"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343854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AB96B-F210-D149-BD83-6364CDDA9654}"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424449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AB96B-F210-D149-BD83-6364CDDA9654}"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312861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2AB96B-F210-D149-BD83-6364CDDA9654}"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211096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2AB96B-F210-D149-BD83-6364CDDA9654}" type="datetimeFigureOut">
              <a:rPr lang="en-US" smtClean="0"/>
              <a:t>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94185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2AB96B-F210-D149-BD83-6364CDDA9654}" type="datetimeFigureOut">
              <a:rPr lang="en-US" smtClean="0"/>
              <a:t>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53366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AB96B-F210-D149-BD83-6364CDDA9654}" type="datetimeFigureOut">
              <a:rPr lang="en-US" smtClean="0"/>
              <a:t>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148980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2AB96B-F210-D149-BD83-6364CDDA9654}"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126879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2AB96B-F210-D149-BD83-6364CDDA9654}"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438B0-DF00-364E-931D-F1663A43E968}" type="slidenum">
              <a:rPr lang="en-US" smtClean="0"/>
              <a:t>‹#›</a:t>
            </a:fld>
            <a:endParaRPr lang="en-US"/>
          </a:p>
        </p:txBody>
      </p:sp>
    </p:spTree>
    <p:extLst>
      <p:ext uri="{BB962C8B-B14F-4D97-AF65-F5344CB8AC3E}">
        <p14:creationId xmlns:p14="http://schemas.microsoft.com/office/powerpoint/2010/main" val="3321687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3E2AB96B-F210-D149-BD83-6364CDDA9654}" type="datetimeFigureOut">
              <a:rPr lang="en-US" smtClean="0"/>
              <a:t>1/29/22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06438B0-DF00-364E-931D-F1663A43E968}" type="slidenum">
              <a:rPr lang="en-US" smtClean="0"/>
              <a:t>‹#›</a:t>
            </a:fld>
            <a:endParaRPr lang="en-US"/>
          </a:p>
        </p:txBody>
      </p:sp>
    </p:spTree>
    <p:extLst>
      <p:ext uri="{BB962C8B-B14F-4D97-AF65-F5344CB8AC3E}">
        <p14:creationId xmlns:p14="http://schemas.microsoft.com/office/powerpoint/2010/main" val="211933387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F23560-9206-7E44-86B6-C7DB36394E59}"/>
              </a:ext>
            </a:extLst>
          </p:cNvPr>
          <p:cNvSpPr>
            <a:spLocks noGrp="1"/>
          </p:cNvSpPr>
          <p:nvPr>
            <p:ph idx="1"/>
          </p:nvPr>
        </p:nvSpPr>
        <p:spPr>
          <a:xfrm>
            <a:off x="261257" y="591675"/>
            <a:ext cx="8640147" cy="4876064"/>
          </a:xfrm>
        </p:spPr>
        <p:txBody>
          <a:bodyPr anchor="ctr">
            <a:noAutofit/>
          </a:bodyPr>
          <a:lstStyle/>
          <a:p>
            <a:pPr marL="0" indent="0" algn="ctr">
              <a:buNone/>
            </a:pPr>
            <a:r>
              <a:rPr lang="en-US" sz="3200" dirty="0"/>
              <a:t>Mt 21:8 Most of the crowd spread their coats in the road, and others were cutting branches from the trees and spreading them in the road. 9 The crowds going ahead of Him, and those who followed, were shouting, "Hosanna to the Son of David; BLESSED IS HE WHO COMES IN THE NAME OF THE LORD; Hosanna in the highest!" 10 When He had entered Jerusalem, all the city was stirred, saying, "Who is this?" 11 And the crowds were saying, "This is the prophet Jesus, from Nazareth in Galilee."</a:t>
            </a:r>
          </a:p>
        </p:txBody>
      </p:sp>
    </p:spTree>
    <p:extLst>
      <p:ext uri="{BB962C8B-B14F-4D97-AF65-F5344CB8AC3E}">
        <p14:creationId xmlns:p14="http://schemas.microsoft.com/office/powerpoint/2010/main" val="7686629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4B2C-95C2-C841-B130-A7628107A84C}"/>
              </a:ext>
            </a:extLst>
          </p:cNvPr>
          <p:cNvSpPr>
            <a:spLocks noGrp="1"/>
          </p:cNvSpPr>
          <p:nvPr>
            <p:ph type="title"/>
          </p:nvPr>
        </p:nvSpPr>
        <p:spPr>
          <a:xfrm>
            <a:off x="628650" y="210965"/>
            <a:ext cx="7886700" cy="1104636"/>
          </a:xfrm>
        </p:spPr>
        <p:txBody>
          <a:bodyPr>
            <a:normAutofit/>
          </a:bodyPr>
          <a:lstStyle/>
          <a:p>
            <a:pPr algn="ctr"/>
            <a:r>
              <a:rPr lang="en-US" sz="3600" dirty="0"/>
              <a:t>Jesus the Messiah, the son of David</a:t>
            </a:r>
          </a:p>
        </p:txBody>
      </p:sp>
      <p:sp>
        <p:nvSpPr>
          <p:cNvPr id="3" name="Content Placeholder 2">
            <a:extLst>
              <a:ext uri="{FF2B5EF4-FFF2-40B4-BE49-F238E27FC236}">
                <a16:creationId xmlns:a16="http://schemas.microsoft.com/office/drawing/2014/main" id="{AB66B7F0-A3D8-CD48-BA99-FC1DB0C3F9A9}"/>
              </a:ext>
            </a:extLst>
          </p:cNvPr>
          <p:cNvSpPr>
            <a:spLocks noGrp="1"/>
          </p:cNvSpPr>
          <p:nvPr>
            <p:ph idx="1"/>
          </p:nvPr>
        </p:nvSpPr>
        <p:spPr/>
        <p:txBody>
          <a:bodyPr>
            <a:normAutofit/>
          </a:bodyPr>
          <a:lstStyle/>
          <a:p>
            <a:r>
              <a:rPr lang="en-US" sz="2400" dirty="0"/>
              <a:t>He could provide for His people. (Matthew 14)</a:t>
            </a:r>
          </a:p>
          <a:p>
            <a:r>
              <a:rPr lang="en-US" sz="2400" dirty="0"/>
              <a:t>He was merciful to gentiles who recognized His power. (Matthew 15)</a:t>
            </a:r>
          </a:p>
          <a:p>
            <a:r>
              <a:rPr lang="en-US" sz="2400" dirty="0"/>
              <a:t>He reclassified status and even offered to forgive you an “unlimited” number of times. (Mathew 18)</a:t>
            </a:r>
          </a:p>
          <a:p>
            <a:r>
              <a:rPr lang="en-US" sz="2400" dirty="0"/>
              <a:t>He offers eternal life to people willing to leave their kingdoms to be a part of His. (Matthew 19)</a:t>
            </a:r>
          </a:p>
          <a:p>
            <a:r>
              <a:rPr lang="en-US" sz="2400" dirty="0"/>
              <a:t>He has the power to heal even the most insignificant people who recognize Him as the Son of David. (Matthew 20)</a:t>
            </a:r>
          </a:p>
        </p:txBody>
      </p:sp>
    </p:spTree>
    <p:extLst>
      <p:ext uri="{BB962C8B-B14F-4D97-AF65-F5344CB8AC3E}">
        <p14:creationId xmlns:p14="http://schemas.microsoft.com/office/powerpoint/2010/main" val="3152417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F23560-9206-7E44-86B6-C7DB36394E59}"/>
              </a:ext>
            </a:extLst>
          </p:cNvPr>
          <p:cNvSpPr>
            <a:spLocks noGrp="1"/>
          </p:cNvSpPr>
          <p:nvPr>
            <p:ph sz="half" idx="2"/>
          </p:nvPr>
        </p:nvSpPr>
        <p:spPr>
          <a:xfrm>
            <a:off x="317242" y="0"/>
            <a:ext cx="8488524" cy="5714999"/>
          </a:xfrm>
        </p:spPr>
        <p:txBody>
          <a:bodyPr anchor="ctr">
            <a:noAutofit/>
          </a:bodyPr>
          <a:lstStyle/>
          <a:p>
            <a:pPr marL="0" indent="0" algn="ctr">
              <a:buNone/>
            </a:pPr>
            <a:r>
              <a:rPr lang="en-US" sz="3200" dirty="0"/>
              <a:t>Mt 21:8 Most of the crowd spread their coats in the road, and others were cutting branches from the trees and spreading them in the road. 9 The crowds going ahead of Him, and those who followed, were shouting, "Hosanna to the Son of David; BLESSED IS HE WHO COMES IN THE NAME OF THE LORD; Hosanna in the highest!" 10 When He had entered Jerusalem, all the city was stirred, saying, "Who is this?" 11 And the crowds were saying, "This is the prophet Jesus, from Nazareth in Galilee."</a:t>
            </a:r>
          </a:p>
        </p:txBody>
      </p:sp>
    </p:spTree>
    <p:extLst>
      <p:ext uri="{BB962C8B-B14F-4D97-AF65-F5344CB8AC3E}">
        <p14:creationId xmlns:p14="http://schemas.microsoft.com/office/powerpoint/2010/main" val="212368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4B2C-95C2-C841-B130-A7628107A84C}"/>
              </a:ext>
            </a:extLst>
          </p:cNvPr>
          <p:cNvSpPr>
            <a:spLocks noGrp="1"/>
          </p:cNvSpPr>
          <p:nvPr>
            <p:ph type="title"/>
          </p:nvPr>
        </p:nvSpPr>
        <p:spPr>
          <a:xfrm>
            <a:off x="628650" y="210965"/>
            <a:ext cx="7886700" cy="1104636"/>
          </a:xfrm>
        </p:spPr>
        <p:txBody>
          <a:bodyPr>
            <a:normAutofit/>
          </a:bodyPr>
          <a:lstStyle/>
          <a:p>
            <a:pPr algn="ctr"/>
            <a:r>
              <a:rPr lang="en-US" sz="3600" dirty="0"/>
              <a:t>The Son of David in the city of David</a:t>
            </a:r>
            <a:br>
              <a:rPr lang="en-US" sz="3600" dirty="0"/>
            </a:br>
            <a:r>
              <a:rPr lang="en-US" sz="3600" dirty="0"/>
              <a:t>from Matthew</a:t>
            </a:r>
          </a:p>
        </p:txBody>
      </p:sp>
      <p:sp>
        <p:nvSpPr>
          <p:cNvPr id="6" name="Content Placeholder 5">
            <a:extLst>
              <a:ext uri="{FF2B5EF4-FFF2-40B4-BE49-F238E27FC236}">
                <a16:creationId xmlns:a16="http://schemas.microsoft.com/office/drawing/2014/main" id="{C6D83A00-B311-594C-A69E-0DAB2D2D1D24}"/>
              </a:ext>
            </a:extLst>
          </p:cNvPr>
          <p:cNvSpPr>
            <a:spLocks noGrp="1"/>
          </p:cNvSpPr>
          <p:nvPr>
            <p:ph idx="1"/>
          </p:nvPr>
        </p:nvSpPr>
        <p:spPr>
          <a:xfrm>
            <a:off x="1055837" y="1411353"/>
            <a:ext cx="2194560" cy="1188720"/>
          </a:xfrm>
          <a:ln>
            <a:solidFill>
              <a:schemeClr val="accent2"/>
            </a:solidFill>
          </a:ln>
        </p:spPr>
        <p:txBody>
          <a:bodyPr anchor="ctr">
            <a:normAutofit/>
          </a:bodyPr>
          <a:lstStyle/>
          <a:p>
            <a:pPr marL="0" indent="0" algn="ctr">
              <a:buNone/>
            </a:pPr>
            <a:r>
              <a:rPr lang="en-US" sz="2800" dirty="0"/>
              <a:t>Excitement</a:t>
            </a:r>
          </a:p>
        </p:txBody>
      </p:sp>
      <p:sp>
        <p:nvSpPr>
          <p:cNvPr id="7" name="Content Placeholder 5">
            <a:extLst>
              <a:ext uri="{FF2B5EF4-FFF2-40B4-BE49-F238E27FC236}">
                <a16:creationId xmlns:a16="http://schemas.microsoft.com/office/drawing/2014/main" id="{670DD053-9200-E441-A7C2-198FB36EE409}"/>
              </a:ext>
            </a:extLst>
          </p:cNvPr>
          <p:cNvSpPr txBox="1">
            <a:spLocks/>
          </p:cNvSpPr>
          <p:nvPr/>
        </p:nvSpPr>
        <p:spPr>
          <a:xfrm>
            <a:off x="3474720" y="1411353"/>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Belief</a:t>
            </a:r>
          </a:p>
        </p:txBody>
      </p:sp>
      <p:sp>
        <p:nvSpPr>
          <p:cNvPr id="8" name="Content Placeholder 5">
            <a:extLst>
              <a:ext uri="{FF2B5EF4-FFF2-40B4-BE49-F238E27FC236}">
                <a16:creationId xmlns:a16="http://schemas.microsoft.com/office/drawing/2014/main" id="{1A8CB0B2-8661-1543-825C-A00AA8391FFF}"/>
              </a:ext>
            </a:extLst>
          </p:cNvPr>
          <p:cNvSpPr txBox="1">
            <a:spLocks/>
          </p:cNvSpPr>
          <p:nvPr/>
        </p:nvSpPr>
        <p:spPr>
          <a:xfrm>
            <a:off x="1055837" y="4416017"/>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Shouts of praise</a:t>
            </a:r>
          </a:p>
        </p:txBody>
      </p:sp>
      <p:sp>
        <p:nvSpPr>
          <p:cNvPr id="9" name="Content Placeholder 5">
            <a:extLst>
              <a:ext uri="{FF2B5EF4-FFF2-40B4-BE49-F238E27FC236}">
                <a16:creationId xmlns:a16="http://schemas.microsoft.com/office/drawing/2014/main" id="{61942BA3-6A2D-FB47-9970-936DBA10EFF9}"/>
              </a:ext>
            </a:extLst>
          </p:cNvPr>
          <p:cNvSpPr txBox="1">
            <a:spLocks/>
          </p:cNvSpPr>
          <p:nvPr/>
        </p:nvSpPr>
        <p:spPr>
          <a:xfrm>
            <a:off x="1055837" y="2913685"/>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Salvation for the city</a:t>
            </a:r>
          </a:p>
        </p:txBody>
      </p:sp>
      <p:sp>
        <p:nvSpPr>
          <p:cNvPr id="10" name="Content Placeholder 5">
            <a:extLst>
              <a:ext uri="{FF2B5EF4-FFF2-40B4-BE49-F238E27FC236}">
                <a16:creationId xmlns:a16="http://schemas.microsoft.com/office/drawing/2014/main" id="{17904BB3-07FE-1146-8443-D1991083B6C7}"/>
              </a:ext>
            </a:extLst>
          </p:cNvPr>
          <p:cNvSpPr txBox="1">
            <a:spLocks/>
          </p:cNvSpPr>
          <p:nvPr/>
        </p:nvSpPr>
        <p:spPr>
          <a:xfrm>
            <a:off x="3474720" y="2913685"/>
            <a:ext cx="2194560" cy="1188720"/>
          </a:xfrm>
          <a:prstGeom prst="rect">
            <a:avLst/>
          </a:prstGeom>
          <a:ln>
            <a:solidFill>
              <a:schemeClr val="accent2"/>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Faithfulness from followers</a:t>
            </a:r>
          </a:p>
        </p:txBody>
      </p:sp>
      <p:sp>
        <p:nvSpPr>
          <p:cNvPr id="11" name="Content Placeholder 5">
            <a:extLst>
              <a:ext uri="{FF2B5EF4-FFF2-40B4-BE49-F238E27FC236}">
                <a16:creationId xmlns:a16="http://schemas.microsoft.com/office/drawing/2014/main" id="{8BC293F3-357B-E149-8239-BA05FE5170F7}"/>
              </a:ext>
            </a:extLst>
          </p:cNvPr>
          <p:cNvSpPr txBox="1">
            <a:spLocks/>
          </p:cNvSpPr>
          <p:nvPr/>
        </p:nvSpPr>
        <p:spPr>
          <a:xfrm>
            <a:off x="5893603" y="1424069"/>
            <a:ext cx="2194560" cy="1188720"/>
          </a:xfrm>
          <a:prstGeom prst="rect">
            <a:avLst/>
          </a:prstGeom>
          <a:ln>
            <a:solidFill>
              <a:schemeClr val="accent2"/>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Reception from the people</a:t>
            </a:r>
          </a:p>
        </p:txBody>
      </p:sp>
      <p:sp>
        <p:nvSpPr>
          <p:cNvPr id="12" name="Content Placeholder 5">
            <a:extLst>
              <a:ext uri="{FF2B5EF4-FFF2-40B4-BE49-F238E27FC236}">
                <a16:creationId xmlns:a16="http://schemas.microsoft.com/office/drawing/2014/main" id="{0FB193D0-E1BF-B849-B152-1058A56BBFF9}"/>
              </a:ext>
            </a:extLst>
          </p:cNvPr>
          <p:cNvSpPr txBox="1">
            <a:spLocks/>
          </p:cNvSpPr>
          <p:nvPr/>
        </p:nvSpPr>
        <p:spPr>
          <a:xfrm>
            <a:off x="5893603" y="2915536"/>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Royal garments </a:t>
            </a:r>
          </a:p>
        </p:txBody>
      </p:sp>
      <p:sp>
        <p:nvSpPr>
          <p:cNvPr id="13" name="Content Placeholder 5">
            <a:extLst>
              <a:ext uri="{FF2B5EF4-FFF2-40B4-BE49-F238E27FC236}">
                <a16:creationId xmlns:a16="http://schemas.microsoft.com/office/drawing/2014/main" id="{2F15367F-04EE-554E-9F25-D6B31A8AEE3A}"/>
              </a:ext>
            </a:extLst>
          </p:cNvPr>
          <p:cNvSpPr txBox="1">
            <a:spLocks/>
          </p:cNvSpPr>
          <p:nvPr/>
        </p:nvSpPr>
        <p:spPr>
          <a:xfrm>
            <a:off x="3474720" y="4407003"/>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throne </a:t>
            </a:r>
          </a:p>
        </p:txBody>
      </p:sp>
      <p:sp>
        <p:nvSpPr>
          <p:cNvPr id="14" name="Content Placeholder 5">
            <a:extLst>
              <a:ext uri="{FF2B5EF4-FFF2-40B4-BE49-F238E27FC236}">
                <a16:creationId xmlns:a16="http://schemas.microsoft.com/office/drawing/2014/main" id="{405E310D-3C98-0341-8B47-855B62619C1F}"/>
              </a:ext>
            </a:extLst>
          </p:cNvPr>
          <p:cNvSpPr txBox="1">
            <a:spLocks/>
          </p:cNvSpPr>
          <p:nvPr/>
        </p:nvSpPr>
        <p:spPr>
          <a:xfrm>
            <a:off x="5893603" y="4407003"/>
            <a:ext cx="2194560" cy="1188720"/>
          </a:xfrm>
          <a:prstGeom prst="rect">
            <a:avLst/>
          </a:prstGeom>
          <a:ln>
            <a:solidFill>
              <a:schemeClr val="accent2"/>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Recalling His victories for the people</a:t>
            </a:r>
          </a:p>
        </p:txBody>
      </p:sp>
    </p:spTree>
    <p:extLst>
      <p:ext uri="{BB962C8B-B14F-4D97-AF65-F5344CB8AC3E}">
        <p14:creationId xmlns:p14="http://schemas.microsoft.com/office/powerpoint/2010/main" val="4193775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4B2C-95C2-C841-B130-A7628107A84C}"/>
              </a:ext>
            </a:extLst>
          </p:cNvPr>
          <p:cNvSpPr>
            <a:spLocks noGrp="1"/>
          </p:cNvSpPr>
          <p:nvPr>
            <p:ph type="title"/>
          </p:nvPr>
        </p:nvSpPr>
        <p:spPr>
          <a:xfrm>
            <a:off x="628650" y="210965"/>
            <a:ext cx="7886700" cy="1104636"/>
          </a:xfrm>
        </p:spPr>
        <p:txBody>
          <a:bodyPr>
            <a:normAutofit/>
          </a:bodyPr>
          <a:lstStyle/>
          <a:p>
            <a:pPr algn="ctr"/>
            <a:r>
              <a:rPr lang="en-US" sz="3600" dirty="0"/>
              <a:t>The Son of David in the city of David</a:t>
            </a:r>
            <a:br>
              <a:rPr lang="en-US" sz="3600" dirty="0"/>
            </a:br>
            <a:r>
              <a:rPr lang="en-US" sz="3600" dirty="0"/>
              <a:t>from Matthew</a:t>
            </a:r>
          </a:p>
        </p:txBody>
      </p:sp>
      <p:sp>
        <p:nvSpPr>
          <p:cNvPr id="6" name="Content Placeholder 5">
            <a:extLst>
              <a:ext uri="{FF2B5EF4-FFF2-40B4-BE49-F238E27FC236}">
                <a16:creationId xmlns:a16="http://schemas.microsoft.com/office/drawing/2014/main" id="{C6D83A00-B311-594C-A69E-0DAB2D2D1D24}"/>
              </a:ext>
            </a:extLst>
          </p:cNvPr>
          <p:cNvSpPr>
            <a:spLocks noGrp="1"/>
          </p:cNvSpPr>
          <p:nvPr>
            <p:ph idx="1"/>
          </p:nvPr>
        </p:nvSpPr>
        <p:spPr>
          <a:xfrm>
            <a:off x="1055837" y="1411353"/>
            <a:ext cx="2194560" cy="1188720"/>
          </a:xfrm>
          <a:ln>
            <a:solidFill>
              <a:schemeClr val="accent2"/>
            </a:solidFill>
          </a:ln>
        </p:spPr>
        <p:txBody>
          <a:bodyPr anchor="ctr">
            <a:normAutofit/>
          </a:bodyPr>
          <a:lstStyle/>
          <a:p>
            <a:pPr marL="0" indent="0" algn="ctr">
              <a:buNone/>
            </a:pPr>
            <a:r>
              <a:rPr lang="en-US" sz="2800" dirty="0"/>
              <a:t>Excitement</a:t>
            </a:r>
          </a:p>
        </p:txBody>
      </p:sp>
      <p:sp>
        <p:nvSpPr>
          <p:cNvPr id="7" name="Content Placeholder 5">
            <a:extLst>
              <a:ext uri="{FF2B5EF4-FFF2-40B4-BE49-F238E27FC236}">
                <a16:creationId xmlns:a16="http://schemas.microsoft.com/office/drawing/2014/main" id="{670DD053-9200-E441-A7C2-198FB36EE409}"/>
              </a:ext>
            </a:extLst>
          </p:cNvPr>
          <p:cNvSpPr txBox="1">
            <a:spLocks/>
          </p:cNvSpPr>
          <p:nvPr/>
        </p:nvSpPr>
        <p:spPr>
          <a:xfrm>
            <a:off x="3474720" y="1411353"/>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Belief</a:t>
            </a:r>
          </a:p>
        </p:txBody>
      </p:sp>
      <p:sp>
        <p:nvSpPr>
          <p:cNvPr id="8" name="Content Placeholder 5">
            <a:extLst>
              <a:ext uri="{FF2B5EF4-FFF2-40B4-BE49-F238E27FC236}">
                <a16:creationId xmlns:a16="http://schemas.microsoft.com/office/drawing/2014/main" id="{1A8CB0B2-8661-1543-825C-A00AA8391FFF}"/>
              </a:ext>
            </a:extLst>
          </p:cNvPr>
          <p:cNvSpPr txBox="1">
            <a:spLocks/>
          </p:cNvSpPr>
          <p:nvPr/>
        </p:nvSpPr>
        <p:spPr>
          <a:xfrm>
            <a:off x="1055837" y="4416017"/>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Shouts of praise</a:t>
            </a:r>
          </a:p>
        </p:txBody>
      </p:sp>
      <p:sp>
        <p:nvSpPr>
          <p:cNvPr id="9" name="Content Placeholder 5">
            <a:extLst>
              <a:ext uri="{FF2B5EF4-FFF2-40B4-BE49-F238E27FC236}">
                <a16:creationId xmlns:a16="http://schemas.microsoft.com/office/drawing/2014/main" id="{61942BA3-6A2D-FB47-9970-936DBA10EFF9}"/>
              </a:ext>
            </a:extLst>
          </p:cNvPr>
          <p:cNvSpPr txBox="1">
            <a:spLocks/>
          </p:cNvSpPr>
          <p:nvPr/>
        </p:nvSpPr>
        <p:spPr>
          <a:xfrm>
            <a:off x="1055837" y="2913685"/>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Salvation for the city</a:t>
            </a:r>
          </a:p>
        </p:txBody>
      </p:sp>
      <p:sp>
        <p:nvSpPr>
          <p:cNvPr id="10" name="Content Placeholder 5">
            <a:extLst>
              <a:ext uri="{FF2B5EF4-FFF2-40B4-BE49-F238E27FC236}">
                <a16:creationId xmlns:a16="http://schemas.microsoft.com/office/drawing/2014/main" id="{17904BB3-07FE-1146-8443-D1991083B6C7}"/>
              </a:ext>
            </a:extLst>
          </p:cNvPr>
          <p:cNvSpPr txBox="1">
            <a:spLocks/>
          </p:cNvSpPr>
          <p:nvPr/>
        </p:nvSpPr>
        <p:spPr>
          <a:xfrm>
            <a:off x="3474720" y="2913685"/>
            <a:ext cx="2194560" cy="1188720"/>
          </a:xfrm>
          <a:prstGeom prst="rect">
            <a:avLst/>
          </a:prstGeom>
          <a:ln>
            <a:solidFill>
              <a:schemeClr val="accent2"/>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Faithfulness from followers</a:t>
            </a:r>
          </a:p>
        </p:txBody>
      </p:sp>
      <p:sp>
        <p:nvSpPr>
          <p:cNvPr id="11" name="Content Placeholder 5">
            <a:extLst>
              <a:ext uri="{FF2B5EF4-FFF2-40B4-BE49-F238E27FC236}">
                <a16:creationId xmlns:a16="http://schemas.microsoft.com/office/drawing/2014/main" id="{8BC293F3-357B-E149-8239-BA05FE5170F7}"/>
              </a:ext>
            </a:extLst>
          </p:cNvPr>
          <p:cNvSpPr txBox="1">
            <a:spLocks/>
          </p:cNvSpPr>
          <p:nvPr/>
        </p:nvSpPr>
        <p:spPr>
          <a:xfrm>
            <a:off x="5893603" y="1424069"/>
            <a:ext cx="2194560" cy="1188720"/>
          </a:xfrm>
          <a:prstGeom prst="rect">
            <a:avLst/>
          </a:prstGeom>
          <a:ln>
            <a:solidFill>
              <a:schemeClr val="accent2"/>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Reception from the people</a:t>
            </a:r>
          </a:p>
        </p:txBody>
      </p:sp>
      <p:sp>
        <p:nvSpPr>
          <p:cNvPr id="12" name="Content Placeholder 5">
            <a:extLst>
              <a:ext uri="{FF2B5EF4-FFF2-40B4-BE49-F238E27FC236}">
                <a16:creationId xmlns:a16="http://schemas.microsoft.com/office/drawing/2014/main" id="{0FB193D0-E1BF-B849-B152-1058A56BBFF9}"/>
              </a:ext>
            </a:extLst>
          </p:cNvPr>
          <p:cNvSpPr txBox="1">
            <a:spLocks/>
          </p:cNvSpPr>
          <p:nvPr/>
        </p:nvSpPr>
        <p:spPr>
          <a:xfrm>
            <a:off x="5893603" y="2915536"/>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Royal garments </a:t>
            </a:r>
          </a:p>
        </p:txBody>
      </p:sp>
      <p:sp>
        <p:nvSpPr>
          <p:cNvPr id="13" name="Content Placeholder 5">
            <a:extLst>
              <a:ext uri="{FF2B5EF4-FFF2-40B4-BE49-F238E27FC236}">
                <a16:creationId xmlns:a16="http://schemas.microsoft.com/office/drawing/2014/main" id="{2F15367F-04EE-554E-9F25-D6B31A8AEE3A}"/>
              </a:ext>
            </a:extLst>
          </p:cNvPr>
          <p:cNvSpPr txBox="1">
            <a:spLocks/>
          </p:cNvSpPr>
          <p:nvPr/>
        </p:nvSpPr>
        <p:spPr>
          <a:xfrm>
            <a:off x="3474720" y="4407003"/>
            <a:ext cx="2194560" cy="1188720"/>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throne </a:t>
            </a:r>
          </a:p>
        </p:txBody>
      </p:sp>
      <p:sp>
        <p:nvSpPr>
          <p:cNvPr id="14" name="Content Placeholder 5">
            <a:extLst>
              <a:ext uri="{FF2B5EF4-FFF2-40B4-BE49-F238E27FC236}">
                <a16:creationId xmlns:a16="http://schemas.microsoft.com/office/drawing/2014/main" id="{405E310D-3C98-0341-8B47-855B62619C1F}"/>
              </a:ext>
            </a:extLst>
          </p:cNvPr>
          <p:cNvSpPr txBox="1">
            <a:spLocks/>
          </p:cNvSpPr>
          <p:nvPr/>
        </p:nvSpPr>
        <p:spPr>
          <a:xfrm>
            <a:off x="5893603" y="4407003"/>
            <a:ext cx="2194560" cy="1188720"/>
          </a:xfrm>
          <a:prstGeom prst="rect">
            <a:avLst/>
          </a:prstGeom>
          <a:ln>
            <a:solidFill>
              <a:schemeClr val="accent2"/>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Recalling His victories for the people</a:t>
            </a:r>
          </a:p>
        </p:txBody>
      </p:sp>
      <p:sp>
        <p:nvSpPr>
          <p:cNvPr id="15" name="Content Placeholder 5">
            <a:extLst>
              <a:ext uri="{FF2B5EF4-FFF2-40B4-BE49-F238E27FC236}">
                <a16:creationId xmlns:a16="http://schemas.microsoft.com/office/drawing/2014/main" id="{14DC785A-DED5-F040-AA8E-2D2921F7FE20}"/>
              </a:ext>
            </a:extLst>
          </p:cNvPr>
          <p:cNvSpPr txBox="1">
            <a:spLocks/>
          </p:cNvSpPr>
          <p:nvPr/>
        </p:nvSpPr>
        <p:spPr>
          <a:xfrm>
            <a:off x="1055837" y="1398637"/>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Indifference (21)</a:t>
            </a:r>
          </a:p>
        </p:txBody>
      </p:sp>
      <p:sp>
        <p:nvSpPr>
          <p:cNvPr id="16" name="Content Placeholder 5">
            <a:extLst>
              <a:ext uri="{FF2B5EF4-FFF2-40B4-BE49-F238E27FC236}">
                <a16:creationId xmlns:a16="http://schemas.microsoft.com/office/drawing/2014/main" id="{4997B7F6-C47D-0D4E-B363-D0242E866963}"/>
              </a:ext>
            </a:extLst>
          </p:cNvPr>
          <p:cNvSpPr txBox="1">
            <a:spLocks/>
          </p:cNvSpPr>
          <p:nvPr/>
        </p:nvSpPr>
        <p:spPr>
          <a:xfrm>
            <a:off x="3474720" y="1398637"/>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Questioning His authority</a:t>
            </a:r>
          </a:p>
          <a:p>
            <a:pPr marL="0" indent="0" algn="ctr">
              <a:buFont typeface="Arial" panose="020B0604020202020204" pitchFamily="34" charset="0"/>
              <a:buNone/>
            </a:pPr>
            <a:r>
              <a:rPr lang="en-US" sz="2800" dirty="0"/>
              <a:t>(21)</a:t>
            </a:r>
          </a:p>
        </p:txBody>
      </p:sp>
      <p:sp>
        <p:nvSpPr>
          <p:cNvPr id="17" name="Content Placeholder 5">
            <a:extLst>
              <a:ext uri="{FF2B5EF4-FFF2-40B4-BE49-F238E27FC236}">
                <a16:creationId xmlns:a16="http://schemas.microsoft.com/office/drawing/2014/main" id="{A0EE383B-4EE8-4F45-BD00-4EF8D36224AD}"/>
              </a:ext>
            </a:extLst>
          </p:cNvPr>
          <p:cNvSpPr txBox="1">
            <a:spLocks/>
          </p:cNvSpPr>
          <p:nvPr/>
        </p:nvSpPr>
        <p:spPr>
          <a:xfrm>
            <a:off x="1055837" y="4403301"/>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Shouts for Barabbas and      His death </a:t>
            </a:r>
          </a:p>
          <a:p>
            <a:pPr marL="0" indent="0" algn="ctr">
              <a:buFont typeface="Arial" panose="020B0604020202020204" pitchFamily="34" charset="0"/>
              <a:buNone/>
            </a:pPr>
            <a:r>
              <a:rPr lang="en-US" sz="2800" dirty="0"/>
              <a:t>(27:17, 20-23)</a:t>
            </a:r>
          </a:p>
        </p:txBody>
      </p:sp>
      <p:sp>
        <p:nvSpPr>
          <p:cNvPr id="18" name="Content Placeholder 5">
            <a:extLst>
              <a:ext uri="{FF2B5EF4-FFF2-40B4-BE49-F238E27FC236}">
                <a16:creationId xmlns:a16="http://schemas.microsoft.com/office/drawing/2014/main" id="{8FE75DFB-E03F-544F-A427-186474055E6B}"/>
              </a:ext>
            </a:extLst>
          </p:cNvPr>
          <p:cNvSpPr txBox="1">
            <a:spLocks/>
          </p:cNvSpPr>
          <p:nvPr/>
        </p:nvSpPr>
        <p:spPr>
          <a:xfrm>
            <a:off x="1055837" y="2900969"/>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Laments over a lost city</a:t>
            </a:r>
          </a:p>
          <a:p>
            <a:pPr marL="0" indent="0" algn="ctr">
              <a:buFont typeface="Arial" panose="020B0604020202020204" pitchFamily="34" charset="0"/>
              <a:buNone/>
            </a:pPr>
            <a:r>
              <a:rPr lang="en-US" sz="2800" dirty="0"/>
              <a:t>(23)</a:t>
            </a:r>
          </a:p>
        </p:txBody>
      </p:sp>
      <p:sp>
        <p:nvSpPr>
          <p:cNvPr id="19" name="Content Placeholder 5">
            <a:extLst>
              <a:ext uri="{FF2B5EF4-FFF2-40B4-BE49-F238E27FC236}">
                <a16:creationId xmlns:a16="http://schemas.microsoft.com/office/drawing/2014/main" id="{2277AC5C-3AC5-D54A-B6DC-86D6A090E12E}"/>
              </a:ext>
            </a:extLst>
          </p:cNvPr>
          <p:cNvSpPr txBox="1">
            <a:spLocks/>
          </p:cNvSpPr>
          <p:nvPr/>
        </p:nvSpPr>
        <p:spPr>
          <a:xfrm>
            <a:off x="3474720" y="2900969"/>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Betrayal from one of the 12</a:t>
            </a:r>
          </a:p>
          <a:p>
            <a:pPr marL="0" indent="0" algn="ctr">
              <a:buFont typeface="Arial" panose="020B0604020202020204" pitchFamily="34" charset="0"/>
              <a:buNone/>
            </a:pPr>
            <a:r>
              <a:rPr lang="en-US" sz="2800" dirty="0"/>
              <a:t>(26:16-16)</a:t>
            </a:r>
          </a:p>
        </p:txBody>
      </p:sp>
      <p:sp>
        <p:nvSpPr>
          <p:cNvPr id="20" name="Content Placeholder 5">
            <a:extLst>
              <a:ext uri="{FF2B5EF4-FFF2-40B4-BE49-F238E27FC236}">
                <a16:creationId xmlns:a16="http://schemas.microsoft.com/office/drawing/2014/main" id="{05B365DC-6D0B-8840-9396-05C6CF4F145B}"/>
              </a:ext>
            </a:extLst>
          </p:cNvPr>
          <p:cNvSpPr txBox="1">
            <a:spLocks/>
          </p:cNvSpPr>
          <p:nvPr/>
        </p:nvSpPr>
        <p:spPr>
          <a:xfrm>
            <a:off x="5893603" y="1411353"/>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Received as a criminal </a:t>
            </a:r>
          </a:p>
          <a:p>
            <a:pPr marL="0" indent="0" algn="ctr">
              <a:buFont typeface="Arial" panose="020B0604020202020204" pitchFamily="34" charset="0"/>
              <a:buNone/>
            </a:pPr>
            <a:r>
              <a:rPr lang="en-US" sz="2800" dirty="0"/>
              <a:t>(26:47-54)</a:t>
            </a:r>
          </a:p>
        </p:txBody>
      </p:sp>
      <p:sp>
        <p:nvSpPr>
          <p:cNvPr id="21" name="Content Placeholder 5">
            <a:extLst>
              <a:ext uri="{FF2B5EF4-FFF2-40B4-BE49-F238E27FC236}">
                <a16:creationId xmlns:a16="http://schemas.microsoft.com/office/drawing/2014/main" id="{824ADCC8-FE13-0E46-83DB-2C1277D28A3B}"/>
              </a:ext>
            </a:extLst>
          </p:cNvPr>
          <p:cNvSpPr txBox="1">
            <a:spLocks/>
          </p:cNvSpPr>
          <p:nvPr/>
        </p:nvSpPr>
        <p:spPr>
          <a:xfrm>
            <a:off x="5893603" y="2902820"/>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Crown of thorns</a:t>
            </a:r>
          </a:p>
          <a:p>
            <a:pPr marL="0" indent="0" algn="ctr">
              <a:buFont typeface="Arial" panose="020B0604020202020204" pitchFamily="34" charset="0"/>
              <a:buNone/>
            </a:pPr>
            <a:r>
              <a:rPr lang="en-US" sz="2800" dirty="0"/>
              <a:t>(27:27-31)</a:t>
            </a:r>
          </a:p>
        </p:txBody>
      </p:sp>
      <p:sp>
        <p:nvSpPr>
          <p:cNvPr id="22" name="Content Placeholder 5">
            <a:extLst>
              <a:ext uri="{FF2B5EF4-FFF2-40B4-BE49-F238E27FC236}">
                <a16:creationId xmlns:a16="http://schemas.microsoft.com/office/drawing/2014/main" id="{1AD5F92F-C15E-6747-AFCF-3961E27AE4F6}"/>
              </a:ext>
            </a:extLst>
          </p:cNvPr>
          <p:cNvSpPr txBox="1">
            <a:spLocks/>
          </p:cNvSpPr>
          <p:nvPr/>
        </p:nvSpPr>
        <p:spPr>
          <a:xfrm>
            <a:off x="3474720" y="4394287"/>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cross</a:t>
            </a:r>
          </a:p>
          <a:p>
            <a:pPr marL="0" indent="0" algn="ctr">
              <a:buFont typeface="Arial" panose="020B0604020202020204" pitchFamily="34" charset="0"/>
              <a:buNone/>
            </a:pPr>
            <a:r>
              <a:rPr lang="en-US" sz="2800" dirty="0"/>
              <a:t>(27:37)</a:t>
            </a:r>
          </a:p>
        </p:txBody>
      </p:sp>
      <p:sp>
        <p:nvSpPr>
          <p:cNvPr id="23" name="Content Placeholder 5">
            <a:extLst>
              <a:ext uri="{FF2B5EF4-FFF2-40B4-BE49-F238E27FC236}">
                <a16:creationId xmlns:a16="http://schemas.microsoft.com/office/drawing/2014/main" id="{83B6788B-C552-4041-91C5-DB628D0DB541}"/>
              </a:ext>
            </a:extLst>
          </p:cNvPr>
          <p:cNvSpPr txBox="1">
            <a:spLocks/>
          </p:cNvSpPr>
          <p:nvPr/>
        </p:nvSpPr>
        <p:spPr>
          <a:xfrm>
            <a:off x="5893603" y="4394287"/>
            <a:ext cx="2194560" cy="1201436"/>
          </a:xfrm>
          <a:prstGeom prst="rect">
            <a:avLst/>
          </a:prstGeom>
          <a:solidFill>
            <a:schemeClr val="bg1"/>
          </a:solidFill>
          <a:ln>
            <a:solidFill>
              <a:schemeClr val="accent1">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Doubting His identity</a:t>
            </a:r>
          </a:p>
          <a:p>
            <a:pPr marL="0" indent="0" algn="ctr">
              <a:buFont typeface="Arial" panose="020B0604020202020204" pitchFamily="34" charset="0"/>
              <a:buNone/>
            </a:pPr>
            <a:r>
              <a:rPr lang="en-US" sz="2800" dirty="0"/>
              <a:t>(27-40-44)</a:t>
            </a:r>
          </a:p>
        </p:txBody>
      </p:sp>
    </p:spTree>
    <p:extLst>
      <p:ext uri="{BB962C8B-B14F-4D97-AF65-F5344CB8AC3E}">
        <p14:creationId xmlns:p14="http://schemas.microsoft.com/office/powerpoint/2010/main" val="3138805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4B2C-95C2-C841-B130-A7628107A84C}"/>
              </a:ext>
            </a:extLst>
          </p:cNvPr>
          <p:cNvSpPr>
            <a:spLocks noGrp="1"/>
          </p:cNvSpPr>
          <p:nvPr>
            <p:ph type="title"/>
          </p:nvPr>
        </p:nvSpPr>
        <p:spPr>
          <a:xfrm>
            <a:off x="628650" y="210965"/>
            <a:ext cx="7886700" cy="1104636"/>
          </a:xfrm>
        </p:spPr>
        <p:txBody>
          <a:bodyPr>
            <a:normAutofit/>
          </a:bodyPr>
          <a:lstStyle/>
          <a:p>
            <a:pPr algn="ctr"/>
            <a:r>
              <a:rPr lang="en-US" sz="3600" dirty="0"/>
              <a:t>The Son of David in the city of David</a:t>
            </a:r>
            <a:br>
              <a:rPr lang="en-US" sz="3600" dirty="0"/>
            </a:br>
            <a:r>
              <a:rPr lang="en-US" sz="3600" dirty="0"/>
              <a:t>from Matthew</a:t>
            </a:r>
          </a:p>
        </p:txBody>
      </p:sp>
      <p:sp>
        <p:nvSpPr>
          <p:cNvPr id="10" name="Content Placeholder 5">
            <a:extLst>
              <a:ext uri="{FF2B5EF4-FFF2-40B4-BE49-F238E27FC236}">
                <a16:creationId xmlns:a16="http://schemas.microsoft.com/office/drawing/2014/main" id="{17904BB3-07FE-1146-8443-D1991083B6C7}"/>
              </a:ext>
            </a:extLst>
          </p:cNvPr>
          <p:cNvSpPr txBox="1">
            <a:spLocks/>
          </p:cNvSpPr>
          <p:nvPr/>
        </p:nvSpPr>
        <p:spPr>
          <a:xfrm>
            <a:off x="979714" y="1511559"/>
            <a:ext cx="7184571" cy="3992476"/>
          </a:xfrm>
          <a:prstGeom prst="rect">
            <a:avLst/>
          </a:prstGeom>
          <a:ln>
            <a:solidFill>
              <a:schemeClr val="accent1">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800" dirty="0"/>
              <a:t>And Jesus cried out again with a loud voice, and yielded up His spirit. </a:t>
            </a:r>
          </a:p>
        </p:txBody>
      </p:sp>
    </p:spTree>
    <p:extLst>
      <p:ext uri="{BB962C8B-B14F-4D97-AF65-F5344CB8AC3E}">
        <p14:creationId xmlns:p14="http://schemas.microsoft.com/office/powerpoint/2010/main" val="3130346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580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4B2C-95C2-C841-B130-A7628107A84C}"/>
              </a:ext>
            </a:extLst>
          </p:cNvPr>
          <p:cNvSpPr>
            <a:spLocks noGrp="1"/>
          </p:cNvSpPr>
          <p:nvPr>
            <p:ph type="title"/>
          </p:nvPr>
        </p:nvSpPr>
        <p:spPr>
          <a:xfrm>
            <a:off x="628650" y="210965"/>
            <a:ext cx="7886700" cy="1104636"/>
          </a:xfrm>
        </p:spPr>
        <p:txBody>
          <a:bodyPr>
            <a:normAutofit/>
          </a:bodyPr>
          <a:lstStyle/>
          <a:p>
            <a:pPr algn="ctr"/>
            <a:r>
              <a:rPr lang="en-US" sz="3600" dirty="0"/>
              <a:t>The Son of David in the city of David</a:t>
            </a:r>
            <a:br>
              <a:rPr lang="en-US" sz="3600" dirty="0"/>
            </a:br>
            <a:r>
              <a:rPr lang="en-US" sz="3600" dirty="0"/>
              <a:t>from Matthew</a:t>
            </a:r>
          </a:p>
        </p:txBody>
      </p:sp>
      <p:sp>
        <p:nvSpPr>
          <p:cNvPr id="10" name="Content Placeholder 5">
            <a:extLst>
              <a:ext uri="{FF2B5EF4-FFF2-40B4-BE49-F238E27FC236}">
                <a16:creationId xmlns:a16="http://schemas.microsoft.com/office/drawing/2014/main" id="{17904BB3-07FE-1146-8443-D1991083B6C7}"/>
              </a:ext>
            </a:extLst>
          </p:cNvPr>
          <p:cNvSpPr txBox="1">
            <a:spLocks/>
          </p:cNvSpPr>
          <p:nvPr/>
        </p:nvSpPr>
        <p:spPr>
          <a:xfrm>
            <a:off x="979714" y="1511559"/>
            <a:ext cx="7184571" cy="3992476"/>
          </a:xfrm>
          <a:prstGeom prst="rect">
            <a:avLst/>
          </a:prstGeom>
          <a:ln>
            <a:solidFill>
              <a:schemeClr val="accent2"/>
            </a:solidFill>
          </a:ln>
        </p:spPr>
        <p:txBody>
          <a:bodyPr vert="horz" lIns="91440" tIns="45720" rIns="91440" bIns="45720" rtlCol="0" anchor="ctr">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4800" dirty="0"/>
              <a:t>Mat 28:5-6,18 The angel said to the women, "Do not be afraid; for I know that you are looking for Jesus who has been crucified. 6 "He is not here, for He has risen, just as He said. Come, see the place where He was lying…18 And Jesus came up and spoke to them, saying, "All authority has been given to Me in heaven and on earth. </a:t>
            </a:r>
            <a:endParaRPr lang="en-US" sz="9600" dirty="0"/>
          </a:p>
        </p:txBody>
      </p:sp>
    </p:spTree>
    <p:extLst>
      <p:ext uri="{BB962C8B-B14F-4D97-AF65-F5344CB8AC3E}">
        <p14:creationId xmlns:p14="http://schemas.microsoft.com/office/powerpoint/2010/main" val="2022288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B2CF86-4F3A-8146-BD63-436AEA0C0076}"/>
              </a:ext>
            </a:extLst>
          </p:cNvPr>
          <p:cNvSpPr txBox="1"/>
          <p:nvPr/>
        </p:nvSpPr>
        <p:spPr>
          <a:xfrm>
            <a:off x="3359020" y="2612571"/>
            <a:ext cx="1679511" cy="646331"/>
          </a:xfrm>
          <a:prstGeom prst="rect">
            <a:avLst/>
          </a:prstGeom>
          <a:noFill/>
        </p:spPr>
        <p:txBody>
          <a:bodyPr wrap="square" rtlCol="0">
            <a:spAutoFit/>
          </a:bodyPr>
          <a:lstStyle/>
          <a:p>
            <a:pPr algn="ctr"/>
            <a:r>
              <a:rPr lang="en-US" dirty="0"/>
              <a:t>break for supper</a:t>
            </a:r>
          </a:p>
        </p:txBody>
      </p:sp>
    </p:spTree>
    <p:extLst>
      <p:ext uri="{BB962C8B-B14F-4D97-AF65-F5344CB8AC3E}">
        <p14:creationId xmlns:p14="http://schemas.microsoft.com/office/powerpoint/2010/main" val="4120262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a:extLst>
              <a:ext uri="{FF2B5EF4-FFF2-40B4-BE49-F238E27FC236}">
                <a16:creationId xmlns:a16="http://schemas.microsoft.com/office/drawing/2014/main" id="{17904BB3-07FE-1146-8443-D1991083B6C7}"/>
              </a:ext>
            </a:extLst>
          </p:cNvPr>
          <p:cNvSpPr txBox="1">
            <a:spLocks/>
          </p:cNvSpPr>
          <p:nvPr/>
        </p:nvSpPr>
        <p:spPr>
          <a:xfrm>
            <a:off x="317242" y="1110328"/>
            <a:ext cx="8565502" cy="4393707"/>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[1Co 15:50-57 NASB95] 50 Now I say this, brethren, that flesh and blood cannot inherit the kingdom of God; nor does the perishable inherit the imperishable…the dead will be raised imperishable, and we will be changed. 53 For this perishable must put on the imperishable, and this mortal must put on immortality. 54 But when this perishable will have put on the imperishable, and this mortal will have put on immortality, then will come about the saying that is written, "DEATH IS SWALLOWED UP in victory. 55 "O DEATH, WHERE IS YOUR VICTORY? O DEATH, WHERE IS YOUR STING?" 56 The sting of death is sin, and the power of sin is the law; 57 but thanks be to God, who gives us the victory through our Lord Jesus Christ.</a:t>
            </a:r>
            <a:endParaRPr lang="en-US" sz="5400" dirty="0"/>
          </a:p>
        </p:txBody>
      </p:sp>
    </p:spTree>
    <p:extLst>
      <p:ext uri="{BB962C8B-B14F-4D97-AF65-F5344CB8AC3E}">
        <p14:creationId xmlns:p14="http://schemas.microsoft.com/office/powerpoint/2010/main" val="36198894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a:extLst>
              <a:ext uri="{FF2B5EF4-FFF2-40B4-BE49-F238E27FC236}">
                <a16:creationId xmlns:a16="http://schemas.microsoft.com/office/drawing/2014/main" id="{17904BB3-07FE-1146-8443-D1991083B6C7}"/>
              </a:ext>
            </a:extLst>
          </p:cNvPr>
          <p:cNvSpPr txBox="1">
            <a:spLocks/>
          </p:cNvSpPr>
          <p:nvPr/>
        </p:nvSpPr>
        <p:spPr>
          <a:xfrm>
            <a:off x="317242" y="1110328"/>
            <a:ext cx="8565502" cy="4393707"/>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[1Co 15:50-57 NASB95] 50 Now I say this, brethren, that </a:t>
            </a:r>
            <a:r>
              <a:rPr lang="en-US" sz="2400" b="1" dirty="0">
                <a:solidFill>
                  <a:srgbClr val="FF0000"/>
                </a:solidFill>
              </a:rPr>
              <a:t>flesh and blood cannot </a:t>
            </a:r>
            <a:r>
              <a:rPr lang="en-US" sz="2400" dirty="0"/>
              <a:t>inherit the kingdom of God; nor does the </a:t>
            </a:r>
            <a:r>
              <a:rPr lang="en-US" sz="2400" b="1" dirty="0"/>
              <a:t>perishable</a:t>
            </a:r>
            <a:r>
              <a:rPr lang="en-US" sz="2400" dirty="0"/>
              <a:t> inherit the imperishable…</a:t>
            </a:r>
            <a:r>
              <a:rPr lang="en-US" sz="2400" b="1" dirty="0">
                <a:solidFill>
                  <a:srgbClr val="FF0000"/>
                </a:solidFill>
              </a:rPr>
              <a:t>the dead </a:t>
            </a:r>
            <a:r>
              <a:rPr lang="en-US" sz="2400" dirty="0"/>
              <a:t>will be raised imperishable, and we will be changed. 53 For </a:t>
            </a:r>
            <a:r>
              <a:rPr lang="en-US" sz="2400" b="1" dirty="0">
                <a:solidFill>
                  <a:srgbClr val="FF0000"/>
                </a:solidFill>
              </a:rPr>
              <a:t>this perishable </a:t>
            </a:r>
            <a:r>
              <a:rPr lang="en-US" sz="2400" dirty="0"/>
              <a:t>must put on the imperishable, and </a:t>
            </a:r>
            <a:r>
              <a:rPr lang="en-US" sz="2400" b="1" dirty="0">
                <a:solidFill>
                  <a:srgbClr val="FF0000"/>
                </a:solidFill>
              </a:rPr>
              <a:t>this mortal </a:t>
            </a:r>
            <a:r>
              <a:rPr lang="en-US" sz="2400" dirty="0"/>
              <a:t>must put on immortality. 54 But when this </a:t>
            </a:r>
            <a:r>
              <a:rPr lang="en-US" sz="2400" b="1" dirty="0">
                <a:solidFill>
                  <a:srgbClr val="FF0000"/>
                </a:solidFill>
              </a:rPr>
              <a:t>perishable</a:t>
            </a:r>
            <a:r>
              <a:rPr lang="en-US" sz="2400" dirty="0"/>
              <a:t> will have put on the imperishable, and this </a:t>
            </a:r>
            <a:r>
              <a:rPr lang="en-US" sz="2400" b="1" dirty="0"/>
              <a:t>mortal</a:t>
            </a:r>
            <a:r>
              <a:rPr lang="en-US" sz="2400" dirty="0"/>
              <a:t> will have put on immortality, then will come about the saying that is written, "</a:t>
            </a:r>
            <a:r>
              <a:rPr lang="en-US" sz="2400" b="1" dirty="0"/>
              <a:t>DEATH</a:t>
            </a:r>
            <a:r>
              <a:rPr lang="en-US" sz="2400" dirty="0"/>
              <a:t> IS SWALLOWED UP in victory. 55 "O </a:t>
            </a:r>
            <a:r>
              <a:rPr lang="en-US" sz="2400" b="1" dirty="0">
                <a:solidFill>
                  <a:srgbClr val="FF0000"/>
                </a:solidFill>
              </a:rPr>
              <a:t>DEATH</a:t>
            </a:r>
            <a:r>
              <a:rPr lang="en-US" sz="2400" dirty="0"/>
              <a:t>, WHERE IS YOUR VICTORY? O DEATH, WHERE IS YOUR STING?" 56 The </a:t>
            </a:r>
            <a:r>
              <a:rPr lang="en-US" sz="2400" b="1" dirty="0">
                <a:solidFill>
                  <a:srgbClr val="FF0000"/>
                </a:solidFill>
              </a:rPr>
              <a:t>sting of death is sin</a:t>
            </a:r>
            <a:r>
              <a:rPr lang="en-US" sz="2400" dirty="0"/>
              <a:t>, and the power of sin is the law; 57 but thanks be to God, who gives us the victory through our Lord Jesus Christ.</a:t>
            </a:r>
            <a:endParaRPr lang="en-US" sz="5400" dirty="0"/>
          </a:p>
        </p:txBody>
      </p:sp>
    </p:spTree>
    <p:extLst>
      <p:ext uri="{BB962C8B-B14F-4D97-AF65-F5344CB8AC3E}">
        <p14:creationId xmlns:p14="http://schemas.microsoft.com/office/powerpoint/2010/main" val="2900374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F23560-9206-7E44-86B6-C7DB36394E59}"/>
              </a:ext>
            </a:extLst>
          </p:cNvPr>
          <p:cNvSpPr>
            <a:spLocks noGrp="1"/>
          </p:cNvSpPr>
          <p:nvPr>
            <p:ph idx="1"/>
          </p:nvPr>
        </p:nvSpPr>
        <p:spPr>
          <a:xfrm>
            <a:off x="261257" y="591675"/>
            <a:ext cx="8640147" cy="4876064"/>
          </a:xfrm>
        </p:spPr>
        <p:txBody>
          <a:bodyPr anchor="ctr">
            <a:noAutofit/>
          </a:bodyPr>
          <a:lstStyle/>
          <a:p>
            <a:pPr marL="0" indent="0" algn="ctr">
              <a:buNone/>
            </a:pPr>
            <a:r>
              <a:rPr lang="en-US" sz="3200" dirty="0"/>
              <a:t>Mt 21:8 Most of the crowd spread their coats in the road, and others were cutting branches from the trees and spreading them in the road. 9 The crowds going ahead of Him, and those who followed, were shouting, "</a:t>
            </a:r>
            <a:r>
              <a:rPr lang="en-US" sz="3200" b="1" u="sng" dirty="0">
                <a:solidFill>
                  <a:schemeClr val="accent2">
                    <a:lumMod val="40000"/>
                    <a:lumOff val="60000"/>
                  </a:schemeClr>
                </a:solidFill>
              </a:rPr>
              <a:t>Hosanna</a:t>
            </a:r>
            <a:r>
              <a:rPr lang="en-US" sz="3200" dirty="0"/>
              <a:t> to the Son of David; BLESSED IS HE WHO COMES IN THE NAME OF THE LORD; </a:t>
            </a:r>
            <a:r>
              <a:rPr lang="en-US" sz="3200" b="1" u="sng" dirty="0">
                <a:solidFill>
                  <a:schemeClr val="accent2">
                    <a:lumMod val="40000"/>
                    <a:lumOff val="60000"/>
                  </a:schemeClr>
                </a:solidFill>
              </a:rPr>
              <a:t>Hosanna</a:t>
            </a:r>
            <a:r>
              <a:rPr lang="en-US" sz="3200" dirty="0"/>
              <a:t> in the highest!" 10 When He had entered Jerusalem, all the city was stirred, saying, "Who is this?" 11 And the crowds were saying, "This is the prophet Jesus, from Nazareth in Galilee."</a:t>
            </a:r>
          </a:p>
        </p:txBody>
      </p:sp>
    </p:spTree>
    <p:extLst>
      <p:ext uri="{BB962C8B-B14F-4D97-AF65-F5344CB8AC3E}">
        <p14:creationId xmlns:p14="http://schemas.microsoft.com/office/powerpoint/2010/main" val="17839323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4B2C-95C2-C841-B130-A7628107A84C}"/>
              </a:ext>
            </a:extLst>
          </p:cNvPr>
          <p:cNvSpPr>
            <a:spLocks noGrp="1"/>
          </p:cNvSpPr>
          <p:nvPr>
            <p:ph type="title"/>
          </p:nvPr>
        </p:nvSpPr>
        <p:spPr>
          <a:xfrm>
            <a:off x="628650" y="5692"/>
            <a:ext cx="7886700" cy="1104636"/>
          </a:xfrm>
        </p:spPr>
        <p:txBody>
          <a:bodyPr>
            <a:normAutofit/>
          </a:bodyPr>
          <a:lstStyle/>
          <a:p>
            <a:pPr algn="ctr"/>
            <a:r>
              <a:rPr lang="en-US" sz="3600" dirty="0"/>
              <a:t>Our triumphal entry</a:t>
            </a:r>
          </a:p>
        </p:txBody>
      </p:sp>
      <p:sp>
        <p:nvSpPr>
          <p:cNvPr id="10" name="Content Placeholder 5">
            <a:extLst>
              <a:ext uri="{FF2B5EF4-FFF2-40B4-BE49-F238E27FC236}">
                <a16:creationId xmlns:a16="http://schemas.microsoft.com/office/drawing/2014/main" id="{17904BB3-07FE-1146-8443-D1991083B6C7}"/>
              </a:ext>
            </a:extLst>
          </p:cNvPr>
          <p:cNvSpPr txBox="1">
            <a:spLocks/>
          </p:cNvSpPr>
          <p:nvPr/>
        </p:nvSpPr>
        <p:spPr>
          <a:xfrm>
            <a:off x="317242" y="1110328"/>
            <a:ext cx="8565502" cy="4393707"/>
          </a:xfrm>
          <a:prstGeom prst="rect">
            <a:avLst/>
          </a:prstGeom>
          <a:ln>
            <a:solidFill>
              <a:schemeClr val="accent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[1Co 15:50-57 NASB95] 50 Now I say this, brethren, that flesh and blood cannot </a:t>
            </a:r>
            <a:r>
              <a:rPr lang="en-US" sz="2400" dirty="0">
                <a:solidFill>
                  <a:schemeClr val="accent2">
                    <a:lumMod val="40000"/>
                    <a:lumOff val="60000"/>
                  </a:schemeClr>
                </a:solidFill>
              </a:rPr>
              <a:t>inherit the kingdom of God</a:t>
            </a:r>
            <a:r>
              <a:rPr lang="en-US" sz="2400" dirty="0"/>
              <a:t>; nor does the perishable </a:t>
            </a:r>
            <a:r>
              <a:rPr lang="en-US" sz="2400" dirty="0">
                <a:solidFill>
                  <a:schemeClr val="accent2">
                    <a:lumMod val="40000"/>
                    <a:lumOff val="60000"/>
                  </a:schemeClr>
                </a:solidFill>
              </a:rPr>
              <a:t>inherit the imperishable</a:t>
            </a:r>
            <a:r>
              <a:rPr lang="en-US" sz="2400" dirty="0"/>
              <a:t>…the dead will be raised imperishable, and we will be changed. 53 For this perishable </a:t>
            </a:r>
            <a:r>
              <a:rPr lang="en-US" sz="2400" dirty="0">
                <a:solidFill>
                  <a:schemeClr val="accent2">
                    <a:lumMod val="40000"/>
                    <a:lumOff val="60000"/>
                  </a:schemeClr>
                </a:solidFill>
              </a:rPr>
              <a:t>must put on the imperishable</a:t>
            </a:r>
            <a:r>
              <a:rPr lang="en-US" sz="2400" dirty="0"/>
              <a:t>, and this mortal </a:t>
            </a:r>
            <a:r>
              <a:rPr lang="en-US" sz="2400" dirty="0">
                <a:solidFill>
                  <a:schemeClr val="accent2">
                    <a:lumMod val="40000"/>
                    <a:lumOff val="60000"/>
                  </a:schemeClr>
                </a:solidFill>
              </a:rPr>
              <a:t>must put on immortality</a:t>
            </a:r>
            <a:r>
              <a:rPr lang="en-US" sz="2400" dirty="0"/>
              <a:t>. 54 But when this perishable will have put on the imperishable, and this mortal will have put on immortality, then will come about the saying that is written, "</a:t>
            </a:r>
            <a:r>
              <a:rPr lang="en-US" sz="2400" b="1" dirty="0">
                <a:solidFill>
                  <a:schemeClr val="accent2">
                    <a:lumMod val="40000"/>
                    <a:lumOff val="60000"/>
                  </a:schemeClr>
                </a:solidFill>
              </a:rPr>
              <a:t>DEATH IS SWALLOWED UP in victory. 55 "O DEATH, WHERE IS YOUR VICTORY? O DEATH, WHERE IS YOUR STING?</a:t>
            </a:r>
            <a:r>
              <a:rPr lang="en-US" sz="2400" dirty="0"/>
              <a:t>" 56 The sting of death is sin, and the power of sin is the law; 57 but </a:t>
            </a:r>
            <a:r>
              <a:rPr lang="en-US" sz="2400" b="1" dirty="0">
                <a:solidFill>
                  <a:schemeClr val="accent2">
                    <a:lumMod val="40000"/>
                    <a:lumOff val="60000"/>
                  </a:schemeClr>
                </a:solidFill>
              </a:rPr>
              <a:t>thanks be to God, who gives us the victory through our Lord Jesus Christ.</a:t>
            </a:r>
            <a:endParaRPr lang="en-US" sz="5400" b="1" dirty="0">
              <a:solidFill>
                <a:schemeClr val="accent2">
                  <a:lumMod val="40000"/>
                  <a:lumOff val="60000"/>
                </a:schemeClr>
              </a:solidFill>
            </a:endParaRPr>
          </a:p>
        </p:txBody>
      </p:sp>
    </p:spTree>
    <p:extLst>
      <p:ext uri="{BB962C8B-B14F-4D97-AF65-F5344CB8AC3E}">
        <p14:creationId xmlns:p14="http://schemas.microsoft.com/office/powerpoint/2010/main" val="3295258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F23560-9206-7E44-86B6-C7DB36394E59}"/>
              </a:ext>
            </a:extLst>
          </p:cNvPr>
          <p:cNvSpPr>
            <a:spLocks noGrp="1"/>
          </p:cNvSpPr>
          <p:nvPr>
            <p:ph idx="1"/>
          </p:nvPr>
        </p:nvSpPr>
        <p:spPr>
          <a:xfrm>
            <a:off x="261257" y="591675"/>
            <a:ext cx="8640147" cy="4876064"/>
          </a:xfrm>
        </p:spPr>
        <p:txBody>
          <a:bodyPr anchor="ctr">
            <a:noAutofit/>
          </a:bodyPr>
          <a:lstStyle/>
          <a:p>
            <a:pPr marL="0" indent="0" algn="ctr">
              <a:buNone/>
            </a:pPr>
            <a:r>
              <a:rPr lang="en-US" sz="3200" dirty="0"/>
              <a:t>Mt 21:8 Most of the crowd spread their coats in the road, and others were cutting branches from the trees and spreading them in the road. 9 The crowds going ahead of Him, and those who followed, were shouting, "Hosanna to the Son of David; </a:t>
            </a:r>
            <a:r>
              <a:rPr lang="en-US" sz="3200" b="1" u="sng" dirty="0">
                <a:solidFill>
                  <a:schemeClr val="accent2">
                    <a:lumMod val="40000"/>
                    <a:lumOff val="60000"/>
                  </a:schemeClr>
                </a:solidFill>
              </a:rPr>
              <a:t>BLESSED IS HE WHO COMES IN THE NAME OF THE LORD; </a:t>
            </a:r>
            <a:r>
              <a:rPr lang="en-US" sz="3200" dirty="0"/>
              <a:t>Hosanna in the highest!" 10 When He had entered Jerusalem, all the city was stirred, saying, "Who is this?" 11 And the crowds were saying, "This is the prophet Jesus, from Nazareth in Galilee."</a:t>
            </a:r>
          </a:p>
        </p:txBody>
      </p:sp>
    </p:spTree>
    <p:extLst>
      <p:ext uri="{BB962C8B-B14F-4D97-AF65-F5344CB8AC3E}">
        <p14:creationId xmlns:p14="http://schemas.microsoft.com/office/powerpoint/2010/main" val="2923629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F23560-9206-7E44-86B6-C7DB36394E59}"/>
              </a:ext>
            </a:extLst>
          </p:cNvPr>
          <p:cNvSpPr>
            <a:spLocks noGrp="1"/>
          </p:cNvSpPr>
          <p:nvPr>
            <p:ph idx="1"/>
          </p:nvPr>
        </p:nvSpPr>
        <p:spPr>
          <a:xfrm>
            <a:off x="261257" y="591675"/>
            <a:ext cx="8640147" cy="4876064"/>
          </a:xfrm>
        </p:spPr>
        <p:txBody>
          <a:bodyPr anchor="ctr">
            <a:noAutofit/>
          </a:bodyPr>
          <a:lstStyle/>
          <a:p>
            <a:pPr marL="0" indent="0" algn="ctr">
              <a:buNone/>
            </a:pPr>
            <a:r>
              <a:rPr lang="en-US" sz="3200" dirty="0"/>
              <a:t>Mt 21:8 Most of the crowd spread their coats in the road, and others were cutting branches from the trees and spreading them in the road. 9 The crowds going ahead of Him, and those who followed, were shouting, "Hosanna to </a:t>
            </a:r>
            <a:r>
              <a:rPr lang="en-US" sz="3200" b="1" u="sng" dirty="0">
                <a:solidFill>
                  <a:schemeClr val="accent2">
                    <a:lumMod val="40000"/>
                    <a:lumOff val="60000"/>
                  </a:schemeClr>
                </a:solidFill>
              </a:rPr>
              <a:t>the Son of David</a:t>
            </a:r>
            <a:r>
              <a:rPr lang="en-US" sz="3200" dirty="0"/>
              <a:t>; BLESSED IS HE WHO COMES IN THE NAME OF THE LORD; Hosanna in the highest!" 10 When He had entered Jerusalem, all the city was stirred, saying, "Who is this?" 11 And the crowds were saying, "This is the prophet Jesus, from Nazareth in Galilee."</a:t>
            </a:r>
          </a:p>
        </p:txBody>
      </p:sp>
    </p:spTree>
    <p:extLst>
      <p:ext uri="{BB962C8B-B14F-4D97-AF65-F5344CB8AC3E}">
        <p14:creationId xmlns:p14="http://schemas.microsoft.com/office/powerpoint/2010/main" val="36012237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F23560-9206-7E44-86B6-C7DB36394E59}"/>
              </a:ext>
            </a:extLst>
          </p:cNvPr>
          <p:cNvSpPr>
            <a:spLocks noGrp="1"/>
          </p:cNvSpPr>
          <p:nvPr>
            <p:ph idx="1"/>
          </p:nvPr>
        </p:nvSpPr>
        <p:spPr>
          <a:xfrm>
            <a:off x="261257" y="591675"/>
            <a:ext cx="8640147" cy="4876064"/>
          </a:xfrm>
        </p:spPr>
        <p:txBody>
          <a:bodyPr anchor="ctr">
            <a:noAutofit/>
          </a:bodyPr>
          <a:lstStyle/>
          <a:p>
            <a:pPr marL="0" indent="0" algn="ctr">
              <a:buNone/>
            </a:pPr>
            <a:r>
              <a:rPr lang="en-US" sz="3200" dirty="0"/>
              <a:t>Mt 21:8 Most of the crowd spread their coats in the road, and others were cutting branches from the trees and spreading them in the road. 9 The crowds going ahead of Him, and those who followed, were shouting, "Hosanna to the Son of David; BLESSED IS HE WHO COMES IN THE NAME OF THE LORD; Hosanna in the highest!" 10 When He had entered Jerusalem, all the city was stirred, saying, "Who is this?" 11 And the crowds were saying, "</a:t>
            </a:r>
            <a:r>
              <a:rPr lang="en-US" sz="3200" b="1" u="sng" dirty="0">
                <a:solidFill>
                  <a:schemeClr val="accent2">
                    <a:lumMod val="40000"/>
                    <a:lumOff val="60000"/>
                  </a:schemeClr>
                </a:solidFill>
              </a:rPr>
              <a:t>This is</a:t>
            </a:r>
            <a:r>
              <a:rPr lang="en-US" sz="3200" dirty="0"/>
              <a:t> the prophet </a:t>
            </a:r>
            <a:r>
              <a:rPr lang="en-US" sz="3200" b="1" u="sng" dirty="0">
                <a:solidFill>
                  <a:schemeClr val="accent2">
                    <a:lumMod val="40000"/>
                    <a:lumOff val="60000"/>
                  </a:schemeClr>
                </a:solidFill>
              </a:rPr>
              <a:t>Jesus</a:t>
            </a:r>
            <a:r>
              <a:rPr lang="en-US" sz="3200" dirty="0"/>
              <a:t>, from Nazareth in Galilee."</a:t>
            </a:r>
          </a:p>
        </p:txBody>
      </p:sp>
    </p:spTree>
    <p:extLst>
      <p:ext uri="{BB962C8B-B14F-4D97-AF65-F5344CB8AC3E}">
        <p14:creationId xmlns:p14="http://schemas.microsoft.com/office/powerpoint/2010/main" val="3119167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DB9D-621B-FA47-9354-A161ED5FAD97}"/>
              </a:ext>
            </a:extLst>
          </p:cNvPr>
          <p:cNvSpPr>
            <a:spLocks noGrp="1"/>
          </p:cNvSpPr>
          <p:nvPr>
            <p:ph type="ctrTitle"/>
          </p:nvPr>
        </p:nvSpPr>
        <p:spPr/>
        <p:txBody>
          <a:bodyPr>
            <a:normAutofit/>
          </a:bodyPr>
          <a:lstStyle/>
          <a:p>
            <a:r>
              <a:rPr lang="en-US" sz="4800" dirty="0"/>
              <a:t>The Triumphal Entry</a:t>
            </a:r>
          </a:p>
        </p:txBody>
      </p:sp>
      <p:sp>
        <p:nvSpPr>
          <p:cNvPr id="3" name="Subtitle 2">
            <a:extLst>
              <a:ext uri="{FF2B5EF4-FFF2-40B4-BE49-F238E27FC236}">
                <a16:creationId xmlns:a16="http://schemas.microsoft.com/office/drawing/2014/main" id="{E646242D-66E7-6648-9393-33D120D2E2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1051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DB9D-621B-FA47-9354-A161ED5FAD97}"/>
              </a:ext>
            </a:extLst>
          </p:cNvPr>
          <p:cNvSpPr>
            <a:spLocks noGrp="1"/>
          </p:cNvSpPr>
          <p:nvPr>
            <p:ph type="ctrTitle" idx="4294967295"/>
          </p:nvPr>
        </p:nvSpPr>
        <p:spPr>
          <a:xfrm>
            <a:off x="858416" y="1401925"/>
            <a:ext cx="7427167" cy="2911150"/>
          </a:xfrm>
        </p:spPr>
        <p:txBody>
          <a:bodyPr>
            <a:normAutofit/>
          </a:bodyPr>
          <a:lstStyle/>
          <a:p>
            <a:pPr algn="ctr"/>
            <a:r>
              <a:rPr lang="en-US" sz="3600" dirty="0"/>
              <a:t>If you were a Jew living in the first century, why would the thoughts of the Messiah matter so much to you?</a:t>
            </a:r>
          </a:p>
        </p:txBody>
      </p:sp>
    </p:spTree>
    <p:extLst>
      <p:ext uri="{BB962C8B-B14F-4D97-AF65-F5344CB8AC3E}">
        <p14:creationId xmlns:p14="http://schemas.microsoft.com/office/powerpoint/2010/main" val="32296191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DB9D-621B-FA47-9354-A161ED5FAD97}"/>
              </a:ext>
            </a:extLst>
          </p:cNvPr>
          <p:cNvSpPr>
            <a:spLocks noGrp="1"/>
          </p:cNvSpPr>
          <p:nvPr>
            <p:ph type="ctrTitle" idx="4294967295"/>
          </p:nvPr>
        </p:nvSpPr>
        <p:spPr>
          <a:xfrm>
            <a:off x="640080" y="754380"/>
            <a:ext cx="3931920" cy="2103120"/>
          </a:xfrm>
          <a:ln>
            <a:solidFill>
              <a:schemeClr val="accent3"/>
            </a:solidFill>
          </a:ln>
        </p:spPr>
        <p:txBody>
          <a:bodyPr>
            <a:noAutofit/>
          </a:bodyPr>
          <a:lstStyle/>
          <a:p>
            <a:pPr algn="ctr"/>
            <a:r>
              <a:rPr lang="en-US" sz="2400" dirty="0"/>
              <a:t>Luke 2:8-14, 20</a:t>
            </a:r>
            <a:br>
              <a:rPr lang="en-US" sz="2400" dirty="0"/>
            </a:br>
            <a:r>
              <a:rPr lang="en-US" sz="2400" dirty="0"/>
              <a:t>The shepherds</a:t>
            </a:r>
          </a:p>
        </p:txBody>
      </p:sp>
      <p:sp>
        <p:nvSpPr>
          <p:cNvPr id="3" name="Title 1">
            <a:extLst>
              <a:ext uri="{FF2B5EF4-FFF2-40B4-BE49-F238E27FC236}">
                <a16:creationId xmlns:a16="http://schemas.microsoft.com/office/drawing/2014/main" id="{852A73E2-3473-F749-8A04-A0F69FD0CA9D}"/>
              </a:ext>
            </a:extLst>
          </p:cNvPr>
          <p:cNvSpPr txBox="1">
            <a:spLocks/>
          </p:cNvSpPr>
          <p:nvPr/>
        </p:nvSpPr>
        <p:spPr>
          <a:xfrm>
            <a:off x="640080" y="2857500"/>
            <a:ext cx="3931920" cy="2103120"/>
          </a:xfrm>
          <a:prstGeom prst="rect">
            <a:avLst/>
          </a:prstGeom>
          <a:ln>
            <a:solidFill>
              <a:schemeClr val="accent3"/>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400" dirty="0"/>
              <a:t>Luke 2:36-38</a:t>
            </a:r>
          </a:p>
          <a:p>
            <a:pPr algn="ctr"/>
            <a:r>
              <a:rPr lang="en-US" sz="2400" dirty="0"/>
              <a:t>Anna the prophetess</a:t>
            </a:r>
          </a:p>
        </p:txBody>
      </p:sp>
      <p:sp>
        <p:nvSpPr>
          <p:cNvPr id="4" name="Title 1">
            <a:extLst>
              <a:ext uri="{FF2B5EF4-FFF2-40B4-BE49-F238E27FC236}">
                <a16:creationId xmlns:a16="http://schemas.microsoft.com/office/drawing/2014/main" id="{4D3C7BAC-CE5B-3C43-8A93-2A72CDEBE226}"/>
              </a:ext>
            </a:extLst>
          </p:cNvPr>
          <p:cNvSpPr txBox="1">
            <a:spLocks/>
          </p:cNvSpPr>
          <p:nvPr/>
        </p:nvSpPr>
        <p:spPr>
          <a:xfrm>
            <a:off x="4572000" y="754380"/>
            <a:ext cx="3931920" cy="2103120"/>
          </a:xfrm>
          <a:prstGeom prst="rect">
            <a:avLst/>
          </a:prstGeom>
          <a:ln>
            <a:solidFill>
              <a:schemeClr val="accent3"/>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400" dirty="0"/>
              <a:t>Luke 2:25-32</a:t>
            </a:r>
          </a:p>
          <a:p>
            <a:pPr algn="ctr"/>
            <a:r>
              <a:rPr lang="en-US" sz="2400" dirty="0"/>
              <a:t>Simeon</a:t>
            </a:r>
          </a:p>
        </p:txBody>
      </p:sp>
      <p:sp>
        <p:nvSpPr>
          <p:cNvPr id="5" name="Title 1">
            <a:extLst>
              <a:ext uri="{FF2B5EF4-FFF2-40B4-BE49-F238E27FC236}">
                <a16:creationId xmlns:a16="http://schemas.microsoft.com/office/drawing/2014/main" id="{6466BE0E-57AC-D547-872D-7C637F9049A5}"/>
              </a:ext>
            </a:extLst>
          </p:cNvPr>
          <p:cNvSpPr txBox="1">
            <a:spLocks/>
          </p:cNvSpPr>
          <p:nvPr/>
        </p:nvSpPr>
        <p:spPr>
          <a:xfrm>
            <a:off x="4572000" y="2857500"/>
            <a:ext cx="3931920" cy="2103120"/>
          </a:xfrm>
          <a:prstGeom prst="rect">
            <a:avLst/>
          </a:prstGeom>
          <a:ln>
            <a:solidFill>
              <a:schemeClr val="accent3"/>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400" dirty="0"/>
              <a:t>Matthew 2:1-2</a:t>
            </a:r>
          </a:p>
          <a:p>
            <a:pPr algn="ctr"/>
            <a:r>
              <a:rPr lang="en-US" sz="2400" dirty="0"/>
              <a:t>The magi</a:t>
            </a:r>
          </a:p>
        </p:txBody>
      </p:sp>
      <p:sp useBgFill="1">
        <p:nvSpPr>
          <p:cNvPr id="7" name="Title 1">
            <a:extLst>
              <a:ext uri="{FF2B5EF4-FFF2-40B4-BE49-F238E27FC236}">
                <a16:creationId xmlns:a16="http://schemas.microsoft.com/office/drawing/2014/main" id="{1D5670B0-C991-FA4A-B58C-CD8B0F62273D}"/>
              </a:ext>
            </a:extLst>
          </p:cNvPr>
          <p:cNvSpPr txBox="1">
            <a:spLocks/>
          </p:cNvSpPr>
          <p:nvPr/>
        </p:nvSpPr>
        <p:spPr>
          <a:xfrm>
            <a:off x="640080" y="754380"/>
            <a:ext cx="3931920" cy="2103120"/>
          </a:xfrm>
          <a:prstGeom prst="rect">
            <a:avLst/>
          </a:prstGeom>
          <a:ln>
            <a:solidFill>
              <a:schemeClr val="accent3"/>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800" dirty="0"/>
              <a:t>“Glory to God in the highest, and on earth peace among men with whom He is pleased.”</a:t>
            </a:r>
          </a:p>
        </p:txBody>
      </p:sp>
      <p:sp useBgFill="1">
        <p:nvSpPr>
          <p:cNvPr id="8" name="Title 1">
            <a:extLst>
              <a:ext uri="{FF2B5EF4-FFF2-40B4-BE49-F238E27FC236}">
                <a16:creationId xmlns:a16="http://schemas.microsoft.com/office/drawing/2014/main" id="{FAB37DF5-98D1-134C-8092-22D3030BCC00}"/>
              </a:ext>
            </a:extLst>
          </p:cNvPr>
          <p:cNvSpPr txBox="1">
            <a:spLocks/>
          </p:cNvSpPr>
          <p:nvPr/>
        </p:nvSpPr>
        <p:spPr>
          <a:xfrm>
            <a:off x="640080" y="2857500"/>
            <a:ext cx="3931920" cy="2103120"/>
          </a:xfrm>
          <a:prstGeom prst="rect">
            <a:avLst/>
          </a:prstGeom>
          <a:ln>
            <a:solidFill>
              <a:schemeClr val="accent3"/>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800" dirty="0"/>
              <a:t>“I have seen the redemption of Jerusalem.”</a:t>
            </a:r>
          </a:p>
        </p:txBody>
      </p:sp>
      <p:sp useBgFill="1">
        <p:nvSpPr>
          <p:cNvPr id="9" name="Title 1">
            <a:extLst>
              <a:ext uri="{FF2B5EF4-FFF2-40B4-BE49-F238E27FC236}">
                <a16:creationId xmlns:a16="http://schemas.microsoft.com/office/drawing/2014/main" id="{F77C0BAA-48F2-4A43-BCAF-B6C89B46AD24}"/>
              </a:ext>
            </a:extLst>
          </p:cNvPr>
          <p:cNvSpPr txBox="1">
            <a:spLocks/>
          </p:cNvSpPr>
          <p:nvPr/>
        </p:nvSpPr>
        <p:spPr>
          <a:xfrm>
            <a:off x="4572000" y="754380"/>
            <a:ext cx="3931920" cy="2103120"/>
          </a:xfrm>
          <a:prstGeom prst="rect">
            <a:avLst/>
          </a:prstGeom>
          <a:ln>
            <a:solidFill>
              <a:schemeClr val="accent3"/>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800" dirty="0"/>
              <a:t>“my eyes have seen Your salvation.”</a:t>
            </a:r>
          </a:p>
        </p:txBody>
      </p:sp>
      <p:sp useBgFill="1">
        <p:nvSpPr>
          <p:cNvPr id="10" name="Title 1">
            <a:extLst>
              <a:ext uri="{FF2B5EF4-FFF2-40B4-BE49-F238E27FC236}">
                <a16:creationId xmlns:a16="http://schemas.microsoft.com/office/drawing/2014/main" id="{3658ABE2-2E82-FD4F-AC2F-64BE043B2596}"/>
              </a:ext>
            </a:extLst>
          </p:cNvPr>
          <p:cNvSpPr txBox="1">
            <a:spLocks/>
          </p:cNvSpPr>
          <p:nvPr/>
        </p:nvSpPr>
        <p:spPr>
          <a:xfrm>
            <a:off x="4572000" y="2857500"/>
            <a:ext cx="3931920" cy="2103120"/>
          </a:xfrm>
          <a:prstGeom prst="rect">
            <a:avLst/>
          </a:prstGeom>
          <a:ln>
            <a:solidFill>
              <a:schemeClr val="accent3"/>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800" dirty="0"/>
              <a:t>“Where is the King of the Jews that has been born.”</a:t>
            </a:r>
          </a:p>
        </p:txBody>
      </p:sp>
    </p:spTree>
    <p:extLst>
      <p:ext uri="{BB962C8B-B14F-4D97-AF65-F5344CB8AC3E}">
        <p14:creationId xmlns:p14="http://schemas.microsoft.com/office/powerpoint/2010/main" val="41572743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DB9D-621B-FA47-9354-A161ED5FAD97}"/>
              </a:ext>
            </a:extLst>
          </p:cNvPr>
          <p:cNvSpPr>
            <a:spLocks noGrp="1"/>
          </p:cNvSpPr>
          <p:nvPr>
            <p:ph type="ctrTitle"/>
          </p:nvPr>
        </p:nvSpPr>
        <p:spPr/>
        <p:txBody>
          <a:bodyPr>
            <a:normAutofit/>
          </a:bodyPr>
          <a:lstStyle/>
          <a:p>
            <a:endParaRPr lang="en-US" sz="4800" dirty="0"/>
          </a:p>
        </p:txBody>
      </p:sp>
      <p:sp>
        <p:nvSpPr>
          <p:cNvPr id="3" name="Subtitle 2">
            <a:extLst>
              <a:ext uri="{FF2B5EF4-FFF2-40B4-BE49-F238E27FC236}">
                <a16:creationId xmlns:a16="http://schemas.microsoft.com/office/drawing/2014/main" id="{E646242D-66E7-6648-9393-33D120D2E2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8898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300</TotalTime>
  <Words>1575</Words>
  <Application>Microsoft Macintosh PowerPoint</Application>
  <PresentationFormat>On-screen Show (16:10)</PresentationFormat>
  <Paragraphs>71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The Triumphal Entry</vt:lpstr>
      <vt:lpstr>If you were a Jew living in the first century, why would the thoughts of the Messiah matter so much to you?</vt:lpstr>
      <vt:lpstr>Luke 2:8-14, 20 The shepherds</vt:lpstr>
      <vt:lpstr>PowerPoint Presentation</vt:lpstr>
      <vt:lpstr>Jesus the Messiah, the son of David</vt:lpstr>
      <vt:lpstr>PowerPoint Presentation</vt:lpstr>
      <vt:lpstr>The Son of David in the city of David from Matthew</vt:lpstr>
      <vt:lpstr>The Son of David in the city of David from Matthew</vt:lpstr>
      <vt:lpstr>The Son of David in the city of David from Matthew</vt:lpstr>
      <vt:lpstr>PowerPoint Presentation</vt:lpstr>
      <vt:lpstr>The Son of David in the city of David from Matthew</vt:lpstr>
      <vt:lpstr>PowerPoint Presentation</vt:lpstr>
      <vt:lpstr>PowerPoint Presentation</vt:lpstr>
      <vt:lpstr>PowerPoint Presentation</vt:lpstr>
      <vt:lpstr>Our triumphal entry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2022-01-29T16:03:13Z</dcterms:created>
  <dcterms:modified xsi:type="dcterms:W3CDTF">2022-01-29T21:03:23Z</dcterms:modified>
</cp:coreProperties>
</file>