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356" r:id="rId3"/>
    <p:sldId id="358" r:id="rId4"/>
    <p:sldId id="364" r:id="rId5"/>
    <p:sldId id="260" r:id="rId6"/>
    <p:sldId id="365" r:id="rId7"/>
    <p:sldId id="336" r:id="rId8"/>
    <p:sldId id="359" r:id="rId9"/>
    <p:sldId id="366" r:id="rId10"/>
    <p:sldId id="363" r:id="rId11"/>
    <p:sldId id="367" r:id="rId12"/>
    <p:sldId id="368" r:id="rId13"/>
    <p:sldId id="369" r:id="rId14"/>
    <p:sldId id="371" r:id="rId15"/>
    <p:sldId id="370" r:id="rId1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3158"/>
    <p:restoredTop sz="96240"/>
  </p:normalViewPr>
  <p:slideViewPr>
    <p:cSldViewPr snapToGrid="0" snapToObjects="1">
      <p:cViewPr varScale="1">
        <p:scale>
          <a:sx n="82" d="100"/>
          <a:sy n="82" d="100"/>
        </p:scale>
        <p:origin x="184" y="20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7426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266728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32613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45735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BC7BBB-EFAA-4F4F-A723-97C03AED4CC5}" type="datetimeFigureOut">
              <a:rPr lang="en-US" smtClean="0"/>
              <a:t>2/2/22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5362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BC7BBB-EFAA-4F4F-A723-97C03AED4CC5}" type="datetimeFigureOut">
              <a:rPr lang="en-US" smtClean="0"/>
              <a:t>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81152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BC7BBB-EFAA-4F4F-A723-97C03AED4CC5}" type="datetimeFigureOut">
              <a:rPr lang="en-US" smtClean="0"/>
              <a:t>2/2/22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69428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BC7BBB-EFAA-4F4F-A723-97C03AED4CC5}" type="datetimeFigureOut">
              <a:rPr lang="en-US" smtClean="0"/>
              <a:t>2/2/22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509574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C7BBB-EFAA-4F4F-A723-97C03AED4CC5}" type="datetimeFigureOut">
              <a:rPr lang="en-US" smtClean="0"/>
              <a:t>2/2/22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32898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DBC7BBB-EFAA-4F4F-A723-97C03AED4CC5}" type="datetimeFigureOut">
              <a:rPr lang="en-US" smtClean="0"/>
              <a:t>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3807614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DBC7BBB-EFAA-4F4F-A723-97C03AED4CC5}" type="datetimeFigureOut">
              <a:rPr lang="en-US" smtClean="0"/>
              <a:t>2/2/22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206368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DBC7BBB-EFAA-4F4F-A723-97C03AED4CC5}" type="datetimeFigureOut">
              <a:rPr lang="en-US" smtClean="0"/>
              <a:t>2/2/22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265799F-07BA-0442-AF94-AAF7024FED6D}" type="slidenum">
              <a:rPr lang="en-US" smtClean="0"/>
              <a:t>‹#›</a:t>
            </a:fld>
            <a:endParaRPr lang="en-US"/>
          </a:p>
        </p:txBody>
      </p:sp>
    </p:spTree>
    <p:extLst>
      <p:ext uri="{BB962C8B-B14F-4D97-AF65-F5344CB8AC3E}">
        <p14:creationId xmlns:p14="http://schemas.microsoft.com/office/powerpoint/2010/main" val="3958389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24417-817D-8B4A-83B4-E707E78022D0}"/>
              </a:ext>
            </a:extLst>
          </p:cNvPr>
          <p:cNvSpPr>
            <a:spLocks noGrp="1"/>
          </p:cNvSpPr>
          <p:nvPr>
            <p:ph type="title"/>
          </p:nvPr>
        </p:nvSpPr>
        <p:spPr>
          <a:xfrm>
            <a:off x="628650" y="599594"/>
            <a:ext cx="7886700" cy="4515812"/>
          </a:xfrm>
        </p:spPr>
        <p:txBody>
          <a:bodyPr>
            <a:normAutofit/>
          </a:bodyPr>
          <a:lstStyle/>
          <a:p>
            <a:pPr algn="ctr"/>
            <a:r>
              <a:rPr lang="en-US" sz="4400" dirty="0">
                <a:solidFill>
                  <a:schemeClr val="bg1"/>
                </a:solidFill>
              </a:rPr>
              <a:t>How can God be a God of love and concurrently be a God of justice?</a:t>
            </a:r>
          </a:p>
        </p:txBody>
      </p:sp>
    </p:spTree>
    <p:extLst>
      <p:ext uri="{BB962C8B-B14F-4D97-AF65-F5344CB8AC3E}">
        <p14:creationId xmlns:p14="http://schemas.microsoft.com/office/powerpoint/2010/main" val="293533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25 Now Simon Peter was standing and warming himself. So they said to him, "You are not also [one] of His disciples, are you?" He denied [it,] and said, "I am not." 26 One of the slaves of the high priest, being a relative of the one whose ear Peter cut off, said, "Did I not see you in the garden with Him?" 27 Peter then denied [it] again, and immediately a rooster crowed.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Peter during the arrest/trial</a:t>
            </a:r>
          </a:p>
        </p:txBody>
      </p:sp>
      <p:sp>
        <p:nvSpPr>
          <p:cNvPr id="10" name="TextBox 9">
            <a:extLst>
              <a:ext uri="{FF2B5EF4-FFF2-40B4-BE49-F238E27FC236}">
                <a16:creationId xmlns:a16="http://schemas.microsoft.com/office/drawing/2014/main" id="{848517F4-7FDC-1F43-A22D-A5795850B998}"/>
              </a:ext>
            </a:extLst>
          </p:cNvPr>
          <p:cNvSpPr txBox="1"/>
          <p:nvPr/>
        </p:nvSpPr>
        <p:spPr>
          <a:xfrm>
            <a:off x="141517" y="1838379"/>
            <a:ext cx="2351313" cy="341632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Peter</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denies Jesus 3 times. </a:t>
            </a:r>
            <a:r>
              <a:rPr lang="en-US" sz="2160" dirty="0">
                <a:solidFill>
                  <a:prstClr val="white"/>
                </a:solidFill>
                <a:latin typeface="Calibri" panose="020F0502020204030204"/>
              </a:rPr>
              <a:t>Interesting considering his claims to loyalty and Jesus’ affirmation of Himself to protect Peter earlier that night.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279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1081248"/>
            <a:ext cx="9144000" cy="4633751"/>
          </a:xfrm>
        </p:spPr>
        <p:txBody>
          <a:bodyPr anchor="t">
            <a:normAutofit/>
          </a:bodyPr>
          <a:lstStyle/>
          <a:p>
            <a:pPr marL="0" indent="0" algn="ctr">
              <a:buNone/>
            </a:pPr>
            <a:r>
              <a:rPr lang="en-US" sz="2800" dirty="0">
                <a:solidFill>
                  <a:schemeClr val="bg1"/>
                </a:solidFill>
              </a:rPr>
              <a:t>Peter’s fall</a:t>
            </a:r>
          </a:p>
          <a:p>
            <a:pPr marL="0" indent="0" algn="ctr">
              <a:buNone/>
            </a:pPr>
            <a:r>
              <a:rPr lang="en-US" sz="2800" dirty="0">
                <a:solidFill>
                  <a:schemeClr val="bg1"/>
                </a:solidFill>
              </a:rPr>
              <a:t>“Peter then denied [it] again, and immediately a rooster crowed. "</a:t>
            </a:r>
          </a:p>
          <a:p>
            <a:pPr marL="0" indent="0" algn="ctr">
              <a:buNone/>
            </a:pPr>
            <a:endParaRPr lang="en-US" sz="2800" dirty="0">
              <a:solidFill>
                <a:schemeClr val="bg1"/>
              </a:solidFill>
            </a:endParaRPr>
          </a:p>
          <a:p>
            <a:r>
              <a:rPr lang="en-US" sz="2800" b="1" dirty="0">
                <a:solidFill>
                  <a:schemeClr val="bg1"/>
                </a:solidFill>
              </a:rPr>
              <a:t>Falling away never happens suddenly or accidentally.</a:t>
            </a:r>
          </a:p>
          <a:p>
            <a:r>
              <a:rPr lang="en-US" sz="2800" b="1" dirty="0">
                <a:solidFill>
                  <a:schemeClr val="bg1"/>
                </a:solidFill>
              </a:rPr>
              <a:t>Just as Jesus made conscientious decision to make sure that He doing the Father’s will, Peter constantly stood on his own pride. </a:t>
            </a:r>
          </a:p>
          <a:p>
            <a:r>
              <a:rPr lang="en-US" sz="2800" b="1" dirty="0">
                <a:solidFill>
                  <a:schemeClr val="bg1"/>
                </a:solidFill>
              </a:rPr>
              <a:t>Peter would’ve never foreseen himself here until after it happened.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3299107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fade">
                                      <p:cBhvr>
                                        <p:cTn id="1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lnSpcReduction="10000"/>
          </a:bodyPr>
          <a:lstStyle/>
          <a:p>
            <a:pPr marL="0" indent="0" algn="ctr">
              <a:buNone/>
            </a:pPr>
            <a:r>
              <a:rPr lang="en-US" sz="2400" dirty="0">
                <a:solidFill>
                  <a:schemeClr val="bg1"/>
                </a:solidFill>
              </a:rPr>
              <a:t>19 The high priest then questioned Jesus about His disciples, and about His teaching. 20 Jesus answered him, "I have spoken openly to the world; I always taught in synagogues and in the temple, where all the Jews come together; and I spoke nothing in secret. 21 "Why do you question Me? Question those who have heard what I spoke to them; they know what I said." 22 When He had said this, one of the officers standing nearby struck Jesus, saying, "Is that the way You answer the high priest?" 23 Jesus answered him, "If I have spoken wrongly, testify of the wrong; but if rightly, why do you strike Me?" 24 So Annas sent Him bound to Caiaphas the high priest.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trial</a:t>
            </a:r>
          </a:p>
        </p:txBody>
      </p:sp>
      <p:sp>
        <p:nvSpPr>
          <p:cNvPr id="10" name="TextBox 9">
            <a:extLst>
              <a:ext uri="{FF2B5EF4-FFF2-40B4-BE49-F238E27FC236}">
                <a16:creationId xmlns:a16="http://schemas.microsoft.com/office/drawing/2014/main" id="{848517F4-7FDC-1F43-A22D-A5795850B998}"/>
              </a:ext>
            </a:extLst>
          </p:cNvPr>
          <p:cNvSpPr txBox="1"/>
          <p:nvPr/>
        </p:nvSpPr>
        <p:spPr>
          <a:xfrm>
            <a:off x="130629" y="1505981"/>
            <a:ext cx="2351313" cy="4081117"/>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Taken to Annas</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then Caiaphas.</a:t>
            </a:r>
          </a:p>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-They came with the verdict in mind and then looked for evidence to convict. </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-Meeting happening in the night to be able to send Him to Pilate at dawn.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489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lnSpcReduction="10000"/>
          </a:bodyPr>
          <a:lstStyle/>
          <a:p>
            <a:pPr marL="0" indent="0" algn="ctr">
              <a:buNone/>
            </a:pPr>
            <a:r>
              <a:rPr lang="en-US" sz="2400" dirty="0">
                <a:solidFill>
                  <a:schemeClr val="bg1"/>
                </a:solidFill>
              </a:rPr>
              <a:t>28 Then they led Jesus from Caiaphas into the Praetorium, and it was early; and they themselves did not enter into the Praetorium so that they would not be defiled, but might eat the Passover. 29 Therefore Pilate went out to them and said, "What accusation do you bring against this Man?" 30 They answered and said to him, "If this Man were not an evildoer, we would not have delivered Him to you." 31 So Pilate said to them, "Take Him yourselves, and judge Him according to your law." The Jews said to him, "We are not permitted to put anyone to death," 32 to fulfill the word of Jesus which He spoke, signifying by what kind of death He was about to die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and the accusers</a:t>
            </a:r>
          </a:p>
        </p:txBody>
      </p:sp>
      <p:sp>
        <p:nvSpPr>
          <p:cNvPr id="10" name="TextBox 9">
            <a:extLst>
              <a:ext uri="{FF2B5EF4-FFF2-40B4-BE49-F238E27FC236}">
                <a16:creationId xmlns:a16="http://schemas.microsoft.com/office/drawing/2014/main" id="{848517F4-7FDC-1F43-A22D-A5795850B998}"/>
              </a:ext>
            </a:extLst>
          </p:cNvPr>
          <p:cNvSpPr txBox="1"/>
          <p:nvPr/>
        </p:nvSpPr>
        <p:spPr>
          <a:xfrm>
            <a:off x="130629" y="1838379"/>
            <a:ext cx="2351313" cy="374871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What accusations do you have? No</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answer.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-They can’t see</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their hypocrisy</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They won’t go into the Praetorium but are willing to kill Jesus</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-Jesus</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(His word) are still in control.</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996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10000"/>
          </a:bodyPr>
          <a:lstStyle/>
          <a:p>
            <a:pPr marL="0" indent="0" algn="ctr">
              <a:buNone/>
            </a:pPr>
            <a:r>
              <a:rPr lang="en-US" sz="2400" dirty="0">
                <a:solidFill>
                  <a:schemeClr val="bg1"/>
                </a:solidFill>
              </a:rPr>
              <a:t>33 Therefore Pilate entered again into the Praetorium, and summoned Jesus and said to Him, "Are You the King of the Jews?" 34 Jesus answered, "Are you saying this on your own initiative, or did others tell you about Me?" 35 Pilate answered, "I am not a Jew, am I? Your own nation and the chief priests delivered You to me; what have You done?" 36 Jesus answered, "My kingdom is not of this world. If My kingdom were of this world, then My servants would be fighting so that I would not be handed over to the Jews; but as it is, My kingdom is not of this realm." 37 Therefore Pilate said to Him, "So You are a king?" Jesus answered, "You say [correctly] that I am a king. For this I have been born, and for this I have come into the world, to testify to the truth. Everyone who is of the truth hears My voice." 38 Pilate said to Him, "What is truth?"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and Jesus</a:t>
            </a:r>
          </a:p>
        </p:txBody>
      </p:sp>
      <p:sp>
        <p:nvSpPr>
          <p:cNvPr id="10" name="TextBox 9">
            <a:extLst>
              <a:ext uri="{FF2B5EF4-FFF2-40B4-BE49-F238E27FC236}">
                <a16:creationId xmlns:a16="http://schemas.microsoft.com/office/drawing/2014/main" id="{848517F4-7FDC-1F43-A22D-A5795850B998}"/>
              </a:ext>
            </a:extLst>
          </p:cNvPr>
          <p:cNvSpPr txBox="1"/>
          <p:nvPr/>
        </p:nvSpPr>
        <p:spPr>
          <a:xfrm>
            <a:off x="130629" y="1505981"/>
            <a:ext cx="2351313" cy="4081117"/>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Jesus is</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in control </a:t>
            </a:r>
            <a:r>
              <a:rPr lang="en-US" sz="2160" dirty="0">
                <a:solidFill>
                  <a:prstClr val="white"/>
                </a:solidFill>
                <a:latin typeface="Calibri" panose="020F0502020204030204"/>
              </a:rPr>
              <a:t>even in His conversation with Pilate</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is a King</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of a different kind of kingdom</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-Meeting happening in the night to be able to send Him to Pilate at dawn. </a:t>
            </a:r>
          </a:p>
        </p:txBody>
      </p:sp>
    </p:spTree>
    <p:extLst>
      <p:ext uri="{BB962C8B-B14F-4D97-AF65-F5344CB8AC3E}">
        <p14:creationId xmlns:p14="http://schemas.microsoft.com/office/powerpoint/2010/main" val="62884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800" dirty="0">
                <a:solidFill>
                  <a:schemeClr val="bg1"/>
                </a:solidFill>
              </a:rPr>
              <a:t> And when he had said this, he went out again to the Jews and said to them, "I find no guilt in Him. 39 "But you have a custom that I release someone for you at the Passover; do you wish then that I release for you the King of the Jews?" 40 So they cried out again, saying, "Not this Man, but Barabbas." Now Barabbas was a robber.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287E741B-75DB-9E46-8597-449288289A6B}"/>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Pilate and the Crowds</a:t>
            </a:r>
          </a:p>
        </p:txBody>
      </p:sp>
      <p:sp>
        <p:nvSpPr>
          <p:cNvPr id="10" name="TextBox 9">
            <a:extLst>
              <a:ext uri="{FF2B5EF4-FFF2-40B4-BE49-F238E27FC236}">
                <a16:creationId xmlns:a16="http://schemas.microsoft.com/office/drawing/2014/main" id="{848517F4-7FDC-1F43-A22D-A5795850B998}"/>
              </a:ext>
            </a:extLst>
          </p:cNvPr>
          <p:cNvSpPr txBox="1"/>
          <p:nvPr/>
        </p:nvSpPr>
        <p:spPr>
          <a:xfrm>
            <a:off x="130628" y="1838379"/>
            <a:ext cx="2351313" cy="275152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Pilate claims to ask what truth</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is, but </a:t>
            </a:r>
            <a:r>
              <a:rPr kumimoji="0" lang="en-US" sz="2160" b="0" i="0" u="sng" strike="noStrike" kern="1200" cap="none" spc="0" normalizeH="0" noProof="0" dirty="0">
                <a:ln>
                  <a:noFill/>
                </a:ln>
                <a:solidFill>
                  <a:prstClr val="white"/>
                </a:solidFill>
                <a:effectLst/>
                <a:uLnTx/>
                <a:uFillTx/>
                <a:latin typeface="Calibri" panose="020F0502020204030204"/>
                <a:ea typeface="+mn-ea"/>
                <a:cs typeface="+mn-cs"/>
              </a:rPr>
              <a:t>knows</a:t>
            </a:r>
            <a:r>
              <a:rPr kumimoji="0" lang="en-US" sz="2160" b="0" i="0" strike="noStrike" kern="1200" cap="none" spc="0" normalizeH="0" noProof="0" dirty="0">
                <a:ln>
                  <a:noFill/>
                </a:ln>
                <a:solidFill>
                  <a:prstClr val="white"/>
                </a:solidFill>
                <a:effectLst/>
                <a:uLnTx/>
                <a:uFillTx/>
                <a:latin typeface="Calibri" panose="020F0502020204030204"/>
                <a:ea typeface="+mn-ea"/>
                <a:cs typeface="+mn-cs"/>
              </a:rPr>
              <a:t> that Jesus isn’t guilty of anything. </a:t>
            </a:r>
            <a:endParaRPr lang="en-US" sz="2160" dirty="0">
              <a:solidFill>
                <a:prstClr val="white"/>
              </a:solidFill>
              <a:latin typeface="Calibri" panose="020F0502020204030204"/>
            </a:endParaRP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strike="noStrike" kern="1200" cap="none" spc="0" normalizeH="0" noProof="0" dirty="0">
                <a:ln>
                  <a:noFill/>
                </a:ln>
                <a:solidFill>
                  <a:prstClr val="white"/>
                </a:solidFill>
                <a:effectLst/>
                <a:uLnTx/>
                <a:uFillTx/>
                <a:latin typeface="Calibri" panose="020F0502020204030204"/>
                <a:ea typeface="+mn-ea"/>
                <a:cs typeface="+mn-cs"/>
              </a:rPr>
              <a:t>- The crowds cry out for Barabbas instead of Jesus. </a:t>
            </a:r>
          </a:p>
        </p:txBody>
      </p:sp>
    </p:spTree>
    <p:extLst>
      <p:ext uri="{BB962C8B-B14F-4D97-AF65-F5344CB8AC3E}">
        <p14:creationId xmlns:p14="http://schemas.microsoft.com/office/powerpoint/2010/main" val="987790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1081248"/>
            <a:ext cx="9144000" cy="4633751"/>
          </a:xfrm>
        </p:spPr>
        <p:txBody>
          <a:bodyPr>
            <a:normAutofit/>
          </a:bodyPr>
          <a:lstStyle/>
          <a:p>
            <a:pPr marL="0" indent="0" algn="ctr">
              <a:buNone/>
            </a:pPr>
            <a:r>
              <a:rPr lang="en-US" sz="2400" dirty="0">
                <a:solidFill>
                  <a:schemeClr val="bg1"/>
                </a:solidFill>
              </a:rPr>
              <a:t>Jesus demonstrating the glory of the Father</a:t>
            </a:r>
          </a:p>
          <a:p>
            <a:pPr marL="0" indent="0" algn="ctr">
              <a:buNone/>
            </a:pPr>
            <a:r>
              <a:rPr lang="en-US" sz="2800" dirty="0">
                <a:solidFill>
                  <a:schemeClr val="bg1"/>
                </a:solidFill>
              </a:rPr>
              <a:t>1 </a:t>
            </a:r>
            <a:r>
              <a:rPr lang="en-US" sz="2800" b="1" u="sng" dirty="0">
                <a:solidFill>
                  <a:schemeClr val="bg1"/>
                </a:solidFill>
              </a:rPr>
              <a:t>When Jesus had spoken these words</a:t>
            </a:r>
            <a:r>
              <a:rPr lang="en-US" sz="2800" dirty="0">
                <a:solidFill>
                  <a:schemeClr val="bg1"/>
                </a:solidFill>
              </a:rPr>
              <a:t>, He went forth with His disciples over the ravine of the Kidron, where there was a garden, in which He entered with His disciples </a:t>
            </a:r>
            <a:endParaRPr lang="en-US" sz="2800" b="1" u="sng" dirty="0">
              <a:solidFill>
                <a:schemeClr val="bg1"/>
              </a:solidFill>
            </a:endParaRP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1633675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1081248"/>
            <a:ext cx="9144000" cy="4633751"/>
          </a:xfrm>
        </p:spPr>
        <p:txBody>
          <a:bodyPr anchor="t">
            <a:normAutofit/>
          </a:bodyPr>
          <a:lstStyle/>
          <a:p>
            <a:pPr marL="0" indent="0" algn="ctr">
              <a:buNone/>
            </a:pPr>
            <a:r>
              <a:rPr lang="en-US" sz="2800" dirty="0">
                <a:solidFill>
                  <a:schemeClr val="bg1"/>
                </a:solidFill>
              </a:rPr>
              <a:t>Jesus demonstrating the glory of the Father</a:t>
            </a:r>
          </a:p>
          <a:p>
            <a:pPr marL="0" indent="0" algn="ctr">
              <a:buNone/>
            </a:pPr>
            <a:endParaRPr lang="en-US" sz="2800" dirty="0">
              <a:solidFill>
                <a:schemeClr val="bg1"/>
              </a:solidFill>
            </a:endParaRPr>
          </a:p>
          <a:p>
            <a:pPr marL="0" indent="0" algn="ctr">
              <a:buNone/>
            </a:pPr>
            <a:r>
              <a:rPr lang="en-US" sz="2800" dirty="0">
                <a:solidFill>
                  <a:schemeClr val="bg1"/>
                </a:solidFill>
              </a:rPr>
              <a:t>17:25 "O righteous Father, although the world has not known You, yet I have known You; and these have known that You sent Me; 26 and I have made Your name known to them, and </a:t>
            </a:r>
            <a:r>
              <a:rPr lang="en-US" sz="2800" b="1" u="sng" dirty="0">
                <a:solidFill>
                  <a:schemeClr val="bg1"/>
                </a:solidFill>
              </a:rPr>
              <a:t>will make it known</a:t>
            </a:r>
            <a:r>
              <a:rPr lang="en-US" sz="2800" dirty="0">
                <a:solidFill>
                  <a:schemeClr val="bg1"/>
                </a:solidFill>
              </a:rPr>
              <a:t>, </a:t>
            </a:r>
            <a:r>
              <a:rPr lang="en-US" sz="2800" b="1" u="sng" dirty="0">
                <a:solidFill>
                  <a:schemeClr val="bg1"/>
                </a:solidFill>
              </a:rPr>
              <a:t>so that the love </a:t>
            </a:r>
            <a:r>
              <a:rPr lang="en-US" sz="2800" dirty="0">
                <a:solidFill>
                  <a:schemeClr val="bg1"/>
                </a:solidFill>
              </a:rPr>
              <a:t>with which You loved Me </a:t>
            </a:r>
            <a:r>
              <a:rPr lang="en-US" sz="2800" b="1" u="sng" dirty="0">
                <a:solidFill>
                  <a:schemeClr val="bg1"/>
                </a:solidFill>
              </a:rPr>
              <a:t>may be in them</a:t>
            </a:r>
            <a:r>
              <a:rPr lang="en-US" sz="2800" dirty="0">
                <a:solidFill>
                  <a:schemeClr val="bg1"/>
                </a:solidFill>
              </a:rPr>
              <a:t>, and </a:t>
            </a:r>
            <a:r>
              <a:rPr lang="en-US" sz="2800" b="1" u="sng" dirty="0">
                <a:solidFill>
                  <a:schemeClr val="bg1"/>
                </a:solidFill>
              </a:rPr>
              <a:t>I in them.</a:t>
            </a:r>
            <a:r>
              <a:rPr lang="en-US" sz="2800" dirty="0">
                <a:solidFill>
                  <a:schemeClr val="bg1"/>
                </a:solidFill>
              </a:rPr>
              <a:t>"</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306239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28650" y="22033"/>
            <a:ext cx="7886700" cy="1104636"/>
          </a:xfrm>
        </p:spPr>
        <p:txBody>
          <a:bodyPr>
            <a:normAutofit/>
          </a:bodyPr>
          <a:lstStyle/>
          <a:p>
            <a:pPr algn="ctr"/>
            <a:r>
              <a:rPr lang="en-US" sz="4000" dirty="0">
                <a:solidFill>
                  <a:schemeClr val="bg1"/>
                </a:solidFill>
              </a:rPr>
              <a:t>God of Love, God of Righteousness</a:t>
            </a:r>
          </a:p>
        </p:txBody>
      </p:sp>
      <p:sp>
        <p:nvSpPr>
          <p:cNvPr id="6" name="Content Placeholder 5"/>
          <p:cNvSpPr>
            <a:spLocks noGrp="1"/>
          </p:cNvSpPr>
          <p:nvPr>
            <p:ph idx="1"/>
          </p:nvPr>
        </p:nvSpPr>
        <p:spPr>
          <a:xfrm>
            <a:off x="435426" y="1305868"/>
            <a:ext cx="8079921" cy="1234270"/>
          </a:xfrm>
          <a:ln>
            <a:solidFill>
              <a:schemeClr val="accent6">
                <a:lumMod val="40000"/>
                <a:lumOff val="60000"/>
              </a:schemeClr>
            </a:solidFill>
          </a:ln>
        </p:spPr>
        <p:txBody>
          <a:bodyPr anchor="ctr" anchorCtr="1">
            <a:normAutofit/>
          </a:bodyPr>
          <a:lstStyle/>
          <a:p>
            <a:pPr marL="0" indent="0" algn="ctr">
              <a:buNone/>
            </a:pPr>
            <a:r>
              <a:rPr lang="en-US" sz="3600" dirty="0">
                <a:solidFill>
                  <a:schemeClr val="bg1"/>
                </a:solidFill>
              </a:rPr>
              <a:t>God the Son became flesh to </a:t>
            </a:r>
            <a:r>
              <a:rPr lang="en-US" sz="3600" dirty="0">
                <a:solidFill>
                  <a:schemeClr val="accent4"/>
                </a:solidFill>
              </a:rPr>
              <a:t>reveal</a:t>
            </a:r>
            <a:r>
              <a:rPr lang="en-US" sz="3600" dirty="0">
                <a:solidFill>
                  <a:schemeClr val="bg1"/>
                </a:solidFill>
              </a:rPr>
              <a:t> the Father.</a:t>
            </a:r>
            <a:endParaRPr lang="en-US" sz="3600" dirty="0">
              <a:solidFill>
                <a:srgbClr val="FFC000"/>
              </a:solidFill>
            </a:endParaRPr>
          </a:p>
        </p:txBody>
      </p:sp>
      <p:sp>
        <p:nvSpPr>
          <p:cNvPr id="7" name="Content Placeholder 5">
            <a:extLst>
              <a:ext uri="{FF2B5EF4-FFF2-40B4-BE49-F238E27FC236}">
                <a16:creationId xmlns:a16="http://schemas.microsoft.com/office/drawing/2014/main" id="{542FCCA5-1F4C-A24F-8C9A-46EE3542873E}"/>
              </a:ext>
            </a:extLst>
          </p:cNvPr>
          <p:cNvSpPr txBox="1">
            <a:spLocks/>
          </p:cNvSpPr>
          <p:nvPr/>
        </p:nvSpPr>
        <p:spPr>
          <a:xfrm>
            <a:off x="435427" y="2540138"/>
            <a:ext cx="8079921" cy="1234271"/>
          </a:xfrm>
          <a:prstGeom prst="rect">
            <a:avLst/>
          </a:prstGeom>
          <a:noFill/>
          <a:ln>
            <a:solidFill>
              <a:schemeClr val="accent6">
                <a:lumMod val="60000"/>
                <a:lumOff val="40000"/>
              </a:schemeClr>
            </a:solidFill>
          </a:ln>
        </p:spPr>
        <p:txBody>
          <a:bodyPr vert="horz" lIns="91440" tIns="45720" rIns="91440" bIns="45720" rtlCol="0" anchor="ctr" anchorCtr="1">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bg1"/>
                </a:solidFill>
              </a:rPr>
              <a:t>God the Son demonstrated the </a:t>
            </a:r>
            <a:r>
              <a:rPr lang="en-US" sz="3600" dirty="0">
                <a:solidFill>
                  <a:schemeClr val="accent4"/>
                </a:solidFill>
              </a:rPr>
              <a:t>glory of the Father</a:t>
            </a:r>
            <a:r>
              <a:rPr lang="en-US" sz="3600" dirty="0">
                <a:solidFill>
                  <a:schemeClr val="bg1"/>
                </a:solidFill>
              </a:rPr>
              <a:t> through the </a:t>
            </a:r>
            <a:r>
              <a:rPr lang="en-US" sz="3600" dirty="0">
                <a:solidFill>
                  <a:schemeClr val="accent4"/>
                </a:solidFill>
              </a:rPr>
              <a:t>cross</a:t>
            </a:r>
            <a:r>
              <a:rPr lang="en-US" sz="3600" dirty="0">
                <a:solidFill>
                  <a:schemeClr val="bg1"/>
                </a:solidFill>
              </a:rPr>
              <a:t>.</a:t>
            </a:r>
            <a:endParaRPr lang="en-US" sz="3600" dirty="0">
              <a:solidFill>
                <a:srgbClr val="FFC000"/>
              </a:solidFill>
            </a:endParaRPr>
          </a:p>
        </p:txBody>
      </p:sp>
      <p:sp>
        <p:nvSpPr>
          <p:cNvPr id="8" name="Content Placeholder 5">
            <a:extLst>
              <a:ext uri="{FF2B5EF4-FFF2-40B4-BE49-F238E27FC236}">
                <a16:creationId xmlns:a16="http://schemas.microsoft.com/office/drawing/2014/main" id="{9581AE12-B0A3-6049-A31A-2CE96F08A748}"/>
              </a:ext>
            </a:extLst>
          </p:cNvPr>
          <p:cNvSpPr txBox="1">
            <a:spLocks/>
          </p:cNvSpPr>
          <p:nvPr/>
        </p:nvSpPr>
        <p:spPr>
          <a:xfrm>
            <a:off x="435428" y="3774409"/>
            <a:ext cx="8079921" cy="1234271"/>
          </a:xfrm>
          <a:prstGeom prst="rect">
            <a:avLst/>
          </a:prstGeom>
          <a:ln>
            <a:solidFill>
              <a:schemeClr val="accent6">
                <a:lumMod val="75000"/>
              </a:schemeClr>
            </a:solidFill>
          </a:ln>
        </p:spPr>
        <p:txBody>
          <a:bodyPr vert="horz" lIns="91440" tIns="45720" rIns="91440" bIns="45720" rtlCol="0" anchor="ctr" anchorCtr="1">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bg1"/>
                </a:solidFill>
              </a:rPr>
              <a:t>The </a:t>
            </a:r>
            <a:r>
              <a:rPr lang="en-US" sz="3600" dirty="0">
                <a:solidFill>
                  <a:schemeClr val="accent4"/>
                </a:solidFill>
              </a:rPr>
              <a:t>cross</a:t>
            </a:r>
            <a:r>
              <a:rPr lang="en-US" sz="3600" dirty="0">
                <a:solidFill>
                  <a:schemeClr val="bg1"/>
                </a:solidFill>
              </a:rPr>
              <a:t> reveals to us both the </a:t>
            </a:r>
            <a:r>
              <a:rPr lang="en-US" sz="3600" i="1" dirty="0">
                <a:solidFill>
                  <a:schemeClr val="bg1"/>
                </a:solidFill>
              </a:rPr>
              <a:t>splendor</a:t>
            </a:r>
            <a:r>
              <a:rPr lang="en-US" sz="3600" dirty="0">
                <a:solidFill>
                  <a:schemeClr val="bg1"/>
                </a:solidFill>
              </a:rPr>
              <a:t> and </a:t>
            </a:r>
            <a:r>
              <a:rPr lang="en-US" sz="3600" i="1" dirty="0">
                <a:solidFill>
                  <a:schemeClr val="bg1"/>
                </a:solidFill>
              </a:rPr>
              <a:t>weight</a:t>
            </a:r>
            <a:r>
              <a:rPr lang="en-US" sz="3600" dirty="0">
                <a:solidFill>
                  <a:schemeClr val="bg1"/>
                </a:solidFill>
              </a:rPr>
              <a:t> of </a:t>
            </a:r>
            <a:r>
              <a:rPr lang="en-US" sz="3600" dirty="0">
                <a:solidFill>
                  <a:schemeClr val="accent4"/>
                </a:solidFill>
              </a:rPr>
              <a:t>God’s love and judgment.</a:t>
            </a:r>
            <a:r>
              <a:rPr lang="en-US" sz="3600" dirty="0">
                <a:solidFill>
                  <a:schemeClr val="bg1"/>
                </a:solidFill>
              </a:rPr>
              <a:t>  </a:t>
            </a:r>
            <a:endParaRPr lang="en-US" sz="3600" dirty="0">
              <a:solidFill>
                <a:srgbClr val="FFC000"/>
              </a:solidFill>
            </a:endParaRPr>
          </a:p>
        </p:txBody>
      </p:sp>
    </p:spTree>
    <p:extLst>
      <p:ext uri="{BB962C8B-B14F-4D97-AF65-F5344CB8AC3E}">
        <p14:creationId xmlns:p14="http://schemas.microsoft.com/office/powerpoint/2010/main" val="207740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1000"/>
                                        <p:tgtEl>
                                          <p:spTgt spid="6">
                                            <p:bg/>
                                          </p:spTgt>
                                        </p:tgtEl>
                                      </p:cBhvr>
                                    </p:animEffect>
                                    <p:anim calcmode="lin" valueType="num">
                                      <p:cBhvr>
                                        <p:cTn id="8" dur="1000" fill="hold"/>
                                        <p:tgtEl>
                                          <p:spTgt spid="6">
                                            <p:bg/>
                                          </p:spTgt>
                                        </p:tgtEl>
                                        <p:attrNameLst>
                                          <p:attrName>ppt_x</p:attrName>
                                        </p:attrNameLst>
                                      </p:cBhvr>
                                      <p:tavLst>
                                        <p:tav tm="0">
                                          <p:val>
                                            <p:strVal val="#ppt_x"/>
                                          </p:val>
                                        </p:tav>
                                        <p:tav tm="100000">
                                          <p:val>
                                            <p:strVal val="#ppt_x"/>
                                          </p:val>
                                        </p:tav>
                                      </p:tavLst>
                                    </p:anim>
                                    <p:anim calcmode="lin" valueType="num">
                                      <p:cBhvr>
                                        <p:cTn id="9" dur="1000" fill="hold"/>
                                        <p:tgtEl>
                                          <p:spTgt spid="6">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1000"/>
                                        <p:tgtEl>
                                          <p:spTgt spid="8"/>
                                        </p:tgtEl>
                                      </p:cBhvr>
                                    </p:animEffect>
                                    <p:anim calcmode="lin" valueType="num">
                                      <p:cBhvr>
                                        <p:cTn id="27" dur="1000" fill="hold"/>
                                        <p:tgtEl>
                                          <p:spTgt spid="8"/>
                                        </p:tgtEl>
                                        <p:attrNameLst>
                                          <p:attrName>ppt_x</p:attrName>
                                        </p:attrNameLst>
                                      </p:cBhvr>
                                      <p:tavLst>
                                        <p:tav tm="0">
                                          <p:val>
                                            <p:strVal val="#ppt_x"/>
                                          </p:val>
                                        </p:tav>
                                        <p:tav tm="100000">
                                          <p:val>
                                            <p:strVal val="#ppt_x"/>
                                          </p:val>
                                        </p:tav>
                                      </p:tavLst>
                                    </p:anim>
                                    <p:anim calcmode="lin" valueType="num">
                                      <p:cBhvr>
                                        <p:cTn id="2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FA-1986-9248-B1C9-5D3ACF699B24}"/>
              </a:ext>
            </a:extLst>
          </p:cNvPr>
          <p:cNvSpPr>
            <a:spLocks noGrp="1"/>
          </p:cNvSpPr>
          <p:nvPr>
            <p:ph type="ctrTitle"/>
          </p:nvPr>
        </p:nvSpPr>
        <p:spPr>
          <a:xfrm>
            <a:off x="1143000" y="132869"/>
            <a:ext cx="6858000" cy="1989667"/>
          </a:xfrm>
        </p:spPr>
        <p:txBody>
          <a:bodyPr>
            <a:normAutofit/>
          </a:bodyPr>
          <a:lstStyle/>
          <a:p>
            <a:r>
              <a:rPr lang="en-US" sz="5400" dirty="0">
                <a:solidFill>
                  <a:schemeClr val="bg1"/>
                </a:solidFill>
              </a:rPr>
              <a:t>Gospel of John</a:t>
            </a:r>
          </a:p>
        </p:txBody>
      </p:sp>
      <p:sp>
        <p:nvSpPr>
          <p:cNvPr id="3" name="Subtitle 2">
            <a:extLst>
              <a:ext uri="{FF2B5EF4-FFF2-40B4-BE49-F238E27FC236}">
                <a16:creationId xmlns:a16="http://schemas.microsoft.com/office/drawing/2014/main" id="{E794210B-07BF-1D49-9147-8010E5ACDEAD}"/>
              </a:ext>
            </a:extLst>
          </p:cNvPr>
          <p:cNvSpPr>
            <a:spLocks noGrp="1"/>
          </p:cNvSpPr>
          <p:nvPr>
            <p:ph type="subTitle" idx="1"/>
          </p:nvPr>
        </p:nvSpPr>
        <p:spPr>
          <a:xfrm>
            <a:off x="1143000" y="2199265"/>
            <a:ext cx="6858000" cy="1379802"/>
          </a:xfrm>
        </p:spPr>
        <p:txBody>
          <a:bodyPr>
            <a:normAutofit/>
          </a:bodyPr>
          <a:lstStyle/>
          <a:p>
            <a:r>
              <a:rPr lang="en-US" sz="3200" dirty="0">
                <a:solidFill>
                  <a:schemeClr val="accent4">
                    <a:lumMod val="20000"/>
                    <a:lumOff val="80000"/>
                  </a:schemeClr>
                </a:solidFill>
              </a:rPr>
              <a:t>Jesus’ arrest and “trial”</a:t>
            </a:r>
          </a:p>
          <a:p>
            <a:r>
              <a:rPr lang="en-US" sz="3200" dirty="0">
                <a:solidFill>
                  <a:schemeClr val="accent4">
                    <a:lumMod val="20000"/>
                    <a:lumOff val="80000"/>
                  </a:schemeClr>
                </a:solidFill>
              </a:rPr>
              <a:t>(18:1-40)</a:t>
            </a:r>
          </a:p>
        </p:txBody>
      </p:sp>
      <p:sp>
        <p:nvSpPr>
          <p:cNvPr id="4" name="TextBox 3">
            <a:extLst>
              <a:ext uri="{FF2B5EF4-FFF2-40B4-BE49-F238E27FC236}">
                <a16:creationId xmlns:a16="http://schemas.microsoft.com/office/drawing/2014/main" id="{65B09133-C349-DD41-8E7F-B86F52DFBC77}"/>
              </a:ext>
            </a:extLst>
          </p:cNvPr>
          <p:cNvSpPr txBox="1"/>
          <p:nvPr/>
        </p:nvSpPr>
        <p:spPr>
          <a:xfrm>
            <a:off x="1143000" y="3747018"/>
            <a:ext cx="6858000" cy="1200329"/>
          </a:xfrm>
          <a:prstGeom prst="rect">
            <a:avLst/>
          </a:prstGeom>
          <a:noFill/>
          <a:ln>
            <a:solidFill>
              <a:schemeClr val="bg1"/>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249573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800" dirty="0">
                <a:solidFill>
                  <a:schemeClr val="bg1"/>
                </a:solidFill>
              </a:rPr>
              <a:t>1 When Jesus had spoken these words, He went forth with His disciples over the ravine of the Kidron, where there was a garden, in which He entered with His disciples. 2 Now Judas also, who was betraying Him, knew the place, for Jesus had often met there with His disciples. 3 Judas then, having received the [Roman] cohort and officers from the chief priests and the Pharisees, came there with lanterns and torches and weapons.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Setting the scene</a:t>
            </a:r>
          </a:p>
        </p:txBody>
      </p:sp>
      <p:sp>
        <p:nvSpPr>
          <p:cNvPr id="10" name="TextBox 9">
            <a:extLst>
              <a:ext uri="{FF2B5EF4-FFF2-40B4-BE49-F238E27FC236}">
                <a16:creationId xmlns:a16="http://schemas.microsoft.com/office/drawing/2014/main" id="{D164FCC3-9C7F-3E48-9E21-4DA91B334CF6}"/>
              </a:ext>
            </a:extLst>
          </p:cNvPr>
          <p:cNvSpPr txBox="1"/>
          <p:nvPr/>
        </p:nvSpPr>
        <p:spPr>
          <a:xfrm>
            <a:off x="119741" y="1505981"/>
            <a:ext cx="2351313" cy="4081117"/>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 Jesus went forth knowing what the garden represented for Him. </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The garden</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for the second time in scripture is showing man accompanied by the evil ones betraying God.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9635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10000"/>
          </a:bodyPr>
          <a:lstStyle/>
          <a:p>
            <a:pPr marL="0" indent="0" algn="ctr">
              <a:buNone/>
            </a:pPr>
            <a:r>
              <a:rPr lang="en-US" sz="2400" dirty="0">
                <a:solidFill>
                  <a:schemeClr val="bg1"/>
                </a:solidFill>
              </a:rPr>
              <a:t>4 So Jesus, knowing all the things that were coming upon Him, went forth and said to them, "Whom do you seek?" 5 They answered Him, "Jesus the Nazarene." He said to them, "I am [He.]" And Judas also, who was betraying Him, was standing with them. 6 So when He said to them, "I am [He,]" they drew back and fell to the ground. 7 Therefore He again asked them, "Whom do you seek?" And they said, "Jesus the Nazarene." 8 Jesus answered, "I told you that I am [He;] so if you seek Me, let these go their way," 9 to fulfill the word which He spoke, "Of those whom You have given Me I lost not one." 10 Simon Peter then, having a sword, drew it and struck the high priest's slave, and cut off his right ear; and the slave's name was </a:t>
            </a:r>
            <a:r>
              <a:rPr lang="en-US" sz="2400" dirty="0" err="1">
                <a:solidFill>
                  <a:schemeClr val="bg1"/>
                </a:solidFill>
              </a:rPr>
              <a:t>Malchus</a:t>
            </a:r>
            <a:r>
              <a:rPr lang="en-US" sz="2400" dirty="0">
                <a:solidFill>
                  <a:schemeClr val="bg1"/>
                </a:solidFill>
              </a:rPr>
              <a:t>. 11 So Jesus said to Peter, "Put the sword into the sheath; the cup which the Father has given Me, shall I not drink it?"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arrest</a:t>
            </a:r>
          </a:p>
        </p:txBody>
      </p:sp>
      <p:sp>
        <p:nvSpPr>
          <p:cNvPr id="10" name="TextBox 9">
            <a:extLst>
              <a:ext uri="{FF2B5EF4-FFF2-40B4-BE49-F238E27FC236}">
                <a16:creationId xmlns:a16="http://schemas.microsoft.com/office/drawing/2014/main" id="{D164FCC3-9C7F-3E48-9E21-4DA91B334CF6}"/>
              </a:ext>
            </a:extLst>
          </p:cNvPr>
          <p:cNvSpPr txBox="1"/>
          <p:nvPr/>
        </p:nvSpPr>
        <p:spPr>
          <a:xfrm>
            <a:off x="130628" y="1505981"/>
            <a:ext cx="2351313" cy="4081117"/>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 Note the verbs to describe Jesus v everyone else. </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-When you know the will of the Father you will not let</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your circumstances change who expects you to be and what He wants of you.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59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1081248"/>
            <a:ext cx="9144000" cy="4633751"/>
          </a:xfrm>
        </p:spPr>
        <p:txBody>
          <a:bodyPr anchor="t">
            <a:normAutofit lnSpcReduction="10000"/>
          </a:bodyPr>
          <a:lstStyle/>
          <a:p>
            <a:pPr marL="0" indent="0" algn="ctr">
              <a:buNone/>
            </a:pPr>
            <a:r>
              <a:rPr lang="en-US" sz="2800" dirty="0">
                <a:solidFill>
                  <a:schemeClr val="bg1"/>
                </a:solidFill>
              </a:rPr>
              <a:t>Jesus and His arrest</a:t>
            </a:r>
          </a:p>
          <a:p>
            <a:pPr marL="0" indent="0" algn="ctr">
              <a:buNone/>
            </a:pPr>
            <a:r>
              <a:rPr lang="en-US" sz="2800" dirty="0">
                <a:solidFill>
                  <a:schemeClr val="bg1"/>
                </a:solidFill>
              </a:rPr>
              <a:t>“the cup which the Father has given Me, shall I not drink it"</a:t>
            </a:r>
          </a:p>
          <a:p>
            <a:pPr marL="0" indent="0" algn="ctr">
              <a:buNone/>
            </a:pPr>
            <a:endParaRPr lang="en-US" sz="2800" dirty="0">
              <a:solidFill>
                <a:schemeClr val="bg1"/>
              </a:solidFill>
            </a:endParaRPr>
          </a:p>
          <a:p>
            <a:r>
              <a:rPr lang="en-US" sz="2800" b="1" dirty="0">
                <a:solidFill>
                  <a:schemeClr val="bg1"/>
                </a:solidFill>
              </a:rPr>
              <a:t>Jesus didn’t flee from the cup He was meant to drink. </a:t>
            </a:r>
          </a:p>
          <a:p>
            <a:r>
              <a:rPr lang="en-US" sz="2800" b="1" dirty="0">
                <a:solidFill>
                  <a:schemeClr val="bg1"/>
                </a:solidFill>
              </a:rPr>
              <a:t>Jesus willingly gave Himself up. </a:t>
            </a:r>
          </a:p>
          <a:p>
            <a:r>
              <a:rPr lang="en-US" sz="2800" b="1" dirty="0">
                <a:solidFill>
                  <a:schemeClr val="bg1"/>
                </a:solidFill>
              </a:rPr>
              <a:t>Jesus wasn’t arrested because of the powers of men, He was arrested because He trust in the will of the Father.</a:t>
            </a:r>
          </a:p>
          <a:p>
            <a:r>
              <a:rPr lang="en-US" sz="2800" b="1" dirty="0">
                <a:solidFill>
                  <a:schemeClr val="bg1"/>
                </a:solidFill>
              </a:rPr>
              <a:t>Jesus and the Father were in control of the situation. Not the Jews.  </a:t>
            </a:r>
          </a:p>
          <a:p>
            <a:r>
              <a:rPr lang="en-US" sz="2800" b="1" dirty="0">
                <a:solidFill>
                  <a:schemeClr val="bg1"/>
                </a:solidFill>
              </a:rPr>
              <a:t>You see shadows even in His arrest of the sacrifice He’d be making for us all.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3713655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fade">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20000"/>
          </a:bodyPr>
          <a:lstStyle/>
          <a:p>
            <a:pPr marL="0" indent="0" algn="ctr">
              <a:buNone/>
            </a:pPr>
            <a:r>
              <a:rPr lang="en-US" sz="2400" dirty="0">
                <a:solidFill>
                  <a:schemeClr val="bg1"/>
                </a:solidFill>
              </a:rPr>
              <a:t> 12 So the [Roman] cohort and the commander and the officers of the Jews, arrested Jesus and bound Him, 13 and led Him to Annas first; for he was father-in-law of Caiaphas, who was high priest that year. 14 Now Caiaphas was the one who had advised the Jews that it was expedient for one man to die on behalf of the people. 15 Simon Peter was following Jesus, and [so was] another disciple. Now that disciple was known to the high priest, and entered with Jesus into the court of the high priest, 16 but Peter was standing at the door outside. So the other disciple, who was known to the high priest, went out and spoke to the doorkeeper, and brought Peter in. 17 Then the slave-girl who kept the door said to Peter, "You are not also [one] of this man's disciples, are you?" He said, "I am not." 18 Now the slaves and the officers were standing [there,] having made a charcoal fire, for it was cold and they were warming themselves; and Peter was also with them, standing and warming himself.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Peter during the arrest/trial</a:t>
            </a:r>
          </a:p>
        </p:txBody>
      </p:sp>
      <p:sp>
        <p:nvSpPr>
          <p:cNvPr id="10" name="TextBox 9">
            <a:extLst>
              <a:ext uri="{FF2B5EF4-FFF2-40B4-BE49-F238E27FC236}">
                <a16:creationId xmlns:a16="http://schemas.microsoft.com/office/drawing/2014/main" id="{D164FCC3-9C7F-3E48-9E21-4DA91B334CF6}"/>
              </a:ext>
            </a:extLst>
          </p:cNvPr>
          <p:cNvSpPr txBox="1"/>
          <p:nvPr/>
        </p:nvSpPr>
        <p:spPr>
          <a:xfrm>
            <a:off x="141517" y="1838379"/>
            <a:ext cx="2351313" cy="374871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Peter</a:t>
            </a:r>
            <a:r>
              <a:rPr kumimoji="0" lang="en-US" sz="2160" b="0" i="0" u="none" strike="noStrike" kern="1200" cap="none" spc="0" normalizeH="0" noProof="0" dirty="0">
                <a:ln>
                  <a:noFill/>
                </a:ln>
                <a:solidFill>
                  <a:prstClr val="white"/>
                </a:solidFill>
                <a:effectLst/>
                <a:uLnTx/>
                <a:uFillTx/>
                <a:latin typeface="Calibri" panose="020F0502020204030204"/>
                <a:ea typeface="+mn-ea"/>
                <a:cs typeface="+mn-cs"/>
              </a:rPr>
              <a:t> in 10-11 tries to defend Jesus and gets reprimanded</a:t>
            </a:r>
          </a:p>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baseline="0" dirty="0">
                <a:solidFill>
                  <a:prstClr val="white"/>
                </a:solidFill>
                <a:latin typeface="Calibri" panose="020F0502020204030204"/>
              </a:rPr>
              <a:t>-</a:t>
            </a:r>
            <a:r>
              <a:rPr lang="en-US" sz="2160" dirty="0">
                <a:solidFill>
                  <a:prstClr val="white"/>
                </a:solidFill>
                <a:latin typeface="Calibri" panose="020F0502020204030204"/>
              </a:rPr>
              <a:t> Peter in 15 wants to keep tabs without being commitment</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Peter in 17 finds warmth in the crowds. </a:t>
            </a:r>
          </a:p>
        </p:txBody>
      </p:sp>
    </p:spTree>
    <p:extLst>
      <p:ext uri="{BB962C8B-B14F-4D97-AF65-F5344CB8AC3E}">
        <p14:creationId xmlns:p14="http://schemas.microsoft.com/office/powerpoint/2010/main" val="2390567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639</TotalTime>
  <Words>2272</Words>
  <Application>Microsoft Macintosh PowerPoint</Application>
  <PresentationFormat>On-screen Show (16:10)</PresentationFormat>
  <Paragraphs>75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How can God be a God of love and concurrently be a God of justice?</vt:lpstr>
      <vt:lpstr>PowerPoint Presentation</vt:lpstr>
      <vt:lpstr>PowerPoint Presentation</vt:lpstr>
      <vt:lpstr>God of Love, God of Righteousness</vt:lpstr>
      <vt:lpstr>Gospel of 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bad things occur in your life, what are some temptations to believe about God and His relationship with you?</dc:title>
  <dc:creator>Bill Sanchez</dc:creator>
  <cp:lastModifiedBy>Bill Sanchez</cp:lastModifiedBy>
  <cp:revision>4</cp:revision>
  <dcterms:created xsi:type="dcterms:W3CDTF">2022-01-05T20:13:20Z</dcterms:created>
  <dcterms:modified xsi:type="dcterms:W3CDTF">2022-02-02T23:33:09Z</dcterms:modified>
</cp:coreProperties>
</file>