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356" r:id="rId3"/>
    <p:sldId id="372" r:id="rId4"/>
    <p:sldId id="260" r:id="rId5"/>
    <p:sldId id="371" r:id="rId6"/>
    <p:sldId id="373" r:id="rId7"/>
    <p:sldId id="374" r:id="rId8"/>
    <p:sldId id="370" r:id="rId9"/>
    <p:sldId id="375" r:id="rId10"/>
    <p:sldId id="377" r:id="rId11"/>
    <p:sldId id="378" r:id="rId12"/>
    <p:sldId id="380" r:id="rId13"/>
    <p:sldId id="381" r:id="rId14"/>
    <p:sldId id="383" r:id="rId15"/>
    <p:sldId id="384" r:id="rId16"/>
    <p:sldId id="385" r:id="rId17"/>
    <p:sldId id="386" r:id="rId18"/>
    <p:sldId id="387" r:id="rId19"/>
    <p:sldId id="367" r:id="rId20"/>
    <p:sldId id="388" r:id="rId21"/>
    <p:sldId id="389" r:id="rId22"/>
    <p:sldId id="390" r:id="rId23"/>
    <p:sldId id="391" r:id="rId24"/>
    <p:sldId id="393" r:id="rId25"/>
    <p:sldId id="394" r:id="rId26"/>
    <p:sldId id="395" r:id="rId2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40"/>
  </p:normalViewPr>
  <p:slideViewPr>
    <p:cSldViewPr snapToGrid="0" snapToObjects="1">
      <p:cViewPr varScale="1">
        <p:scale>
          <a:sx n="120" d="100"/>
          <a:sy n="120" d="100"/>
        </p:scale>
        <p:origin x="20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468885-D93C-F94F-8B33-589EE1D48310}"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133858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68885-D93C-F94F-8B33-589EE1D48310}"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259184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68885-D93C-F94F-8B33-589EE1D48310}"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51216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68885-D93C-F94F-8B33-589EE1D48310}"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476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68885-D93C-F94F-8B33-589EE1D48310}" type="datetimeFigureOut">
              <a:rPr lang="en-US" smtClean="0"/>
              <a:t>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306935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468885-D93C-F94F-8B33-589EE1D48310}"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429278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468885-D93C-F94F-8B33-589EE1D48310}" type="datetimeFigureOut">
              <a:rPr lang="en-US" smtClean="0"/>
              <a:t>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324742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468885-D93C-F94F-8B33-589EE1D48310}" type="datetimeFigureOut">
              <a:rPr lang="en-US" smtClean="0"/>
              <a:t>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91816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68885-D93C-F94F-8B33-589EE1D48310}" type="datetimeFigureOut">
              <a:rPr lang="en-US" smtClean="0"/>
              <a:t>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297072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3468885-D93C-F94F-8B33-589EE1D48310}"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239489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3468885-D93C-F94F-8B33-589EE1D48310}" type="datetimeFigureOut">
              <a:rPr lang="en-US" smtClean="0"/>
              <a:t>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728E8-B0FA-3949-A14F-BD1646997EB8}" type="slidenum">
              <a:rPr lang="en-US" smtClean="0"/>
              <a:t>‹#›</a:t>
            </a:fld>
            <a:endParaRPr lang="en-US"/>
          </a:p>
        </p:txBody>
      </p:sp>
    </p:spTree>
    <p:extLst>
      <p:ext uri="{BB962C8B-B14F-4D97-AF65-F5344CB8AC3E}">
        <p14:creationId xmlns:p14="http://schemas.microsoft.com/office/powerpoint/2010/main" val="421708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3468885-D93C-F94F-8B33-589EE1D48310}" type="datetimeFigureOut">
              <a:rPr lang="en-US" smtClean="0"/>
              <a:t>2/5/22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C4728E8-B0FA-3949-A14F-BD1646997EB8}" type="slidenum">
              <a:rPr lang="en-US" smtClean="0"/>
              <a:t>‹#›</a:t>
            </a:fld>
            <a:endParaRPr lang="en-US"/>
          </a:p>
        </p:txBody>
      </p:sp>
    </p:spTree>
    <p:extLst>
      <p:ext uri="{BB962C8B-B14F-4D97-AF65-F5344CB8AC3E}">
        <p14:creationId xmlns:p14="http://schemas.microsoft.com/office/powerpoint/2010/main" val="3190916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406400" y="599594"/>
            <a:ext cx="8108950" cy="4515812"/>
          </a:xfrm>
        </p:spPr>
        <p:txBody>
          <a:bodyPr>
            <a:normAutofit/>
          </a:bodyPr>
          <a:lstStyle/>
          <a:p>
            <a:pPr algn="ctr"/>
            <a:r>
              <a:rPr lang="en-US" sz="4400" dirty="0">
                <a:solidFill>
                  <a:schemeClr val="bg1"/>
                </a:solidFill>
              </a:rPr>
              <a:t>The Gospel of John is the trial of Jesus of sorts. </a:t>
            </a:r>
            <a:br>
              <a:rPr lang="en-US" sz="4400" dirty="0">
                <a:solidFill>
                  <a:schemeClr val="bg1"/>
                </a:solidFill>
              </a:rPr>
            </a:br>
            <a:br>
              <a:rPr lang="en-US" sz="4400" dirty="0">
                <a:solidFill>
                  <a:schemeClr val="bg1"/>
                </a:solidFill>
              </a:rPr>
            </a:br>
            <a:r>
              <a:rPr lang="en-US" sz="4400" dirty="0">
                <a:solidFill>
                  <a:schemeClr val="bg1"/>
                </a:solidFill>
              </a:rPr>
              <a:t>How has the book set us up as the jury to make our verdict on Who He is?</a:t>
            </a:r>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77500" lnSpcReduction="20000"/>
          </a:bodyPr>
          <a:lstStyle/>
          <a:p>
            <a:pPr marL="0" indent="0" algn="ctr">
              <a:buNone/>
            </a:pPr>
            <a:r>
              <a:rPr lang="en-US" sz="2800" dirty="0">
                <a:solidFill>
                  <a:schemeClr val="bg1"/>
                </a:solidFill>
              </a:rPr>
              <a:t>1 Pilate then took Jesus and scourged Him. 2 And the soldiers twisted together a crown of thorns and put it on His head, and put a purple robe on Him; 3 and they [began] to come up to Him and say, "Hail, King of the Jews!" and to give Him slaps [in the face.] 4 Pilate came out again and said to them, "Behold, I am bringing Him out to you so that you may know that I find no guilt in Him." 5 Jesus then came out, wearing the crown of thorns and the purple robe. [Pilate] said to them, "Behold, the Man!" 6 So when the chief priests and the officers saw Him, they cried out saying, "Crucify, crucify!" Pilate said to them, "Take Him yourselves and crucify Him, for I find no guilt in Him." 7 The Jews answered him, "We have a law, and by that law He ought to die because He made Himself out [to be] the Son of God." 8 Therefore when Pilate heard this statement, he was [even] more afraid;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tries to wash His hands</a:t>
            </a:r>
          </a:p>
        </p:txBody>
      </p:sp>
    </p:spTree>
    <p:extLst>
      <p:ext uri="{BB962C8B-B14F-4D97-AF65-F5344CB8AC3E}">
        <p14:creationId xmlns:p14="http://schemas.microsoft.com/office/powerpoint/2010/main" val="3812824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77500" lnSpcReduction="20000"/>
          </a:bodyPr>
          <a:lstStyle/>
          <a:p>
            <a:pPr marL="0" indent="0" algn="ctr">
              <a:buNone/>
            </a:pPr>
            <a:r>
              <a:rPr lang="en-US" sz="2800" dirty="0">
                <a:solidFill>
                  <a:schemeClr val="bg1"/>
                </a:solidFill>
              </a:rPr>
              <a:t>1 Pilate </a:t>
            </a:r>
            <a:r>
              <a:rPr lang="en-US" sz="2800" dirty="0">
                <a:solidFill>
                  <a:schemeClr val="accent4">
                    <a:lumMod val="20000"/>
                    <a:lumOff val="80000"/>
                  </a:schemeClr>
                </a:solidFill>
              </a:rPr>
              <a:t>then took Jesus and scourged Him</a:t>
            </a:r>
            <a:r>
              <a:rPr lang="en-US" sz="2800" dirty="0">
                <a:solidFill>
                  <a:schemeClr val="bg1"/>
                </a:solidFill>
              </a:rPr>
              <a:t>. 2 And the soldiers </a:t>
            </a:r>
            <a:r>
              <a:rPr lang="en-US" sz="2800" dirty="0">
                <a:solidFill>
                  <a:schemeClr val="accent4">
                    <a:lumMod val="20000"/>
                    <a:lumOff val="80000"/>
                  </a:schemeClr>
                </a:solidFill>
              </a:rPr>
              <a:t>twisted together a crown of thorns and put it on His head, and put a purple robe on Him</a:t>
            </a:r>
            <a:r>
              <a:rPr lang="en-US" sz="2800" dirty="0">
                <a:solidFill>
                  <a:schemeClr val="bg1"/>
                </a:solidFill>
              </a:rPr>
              <a:t>; 3 and they [began] to come up to Him and say, "</a:t>
            </a:r>
            <a:r>
              <a:rPr lang="en-US" sz="2800" dirty="0">
                <a:solidFill>
                  <a:schemeClr val="accent4">
                    <a:lumMod val="20000"/>
                    <a:lumOff val="80000"/>
                  </a:schemeClr>
                </a:solidFill>
              </a:rPr>
              <a:t>Hail, King of the Jews!" and to give Him slaps [in the face.</a:t>
            </a:r>
            <a:r>
              <a:rPr lang="en-US" sz="2800" dirty="0">
                <a:solidFill>
                  <a:schemeClr val="bg1"/>
                </a:solidFill>
              </a:rPr>
              <a:t>] 4 Pilate came out again and said to them, "Behold, I am bringing Him out to you </a:t>
            </a:r>
            <a:r>
              <a:rPr lang="en-US" sz="2800" b="1" u="sng" dirty="0">
                <a:solidFill>
                  <a:schemeClr val="bg1"/>
                </a:solidFill>
              </a:rPr>
              <a:t>so that you may know that I find no guilt in Him</a:t>
            </a:r>
            <a:r>
              <a:rPr lang="en-US" sz="2800" dirty="0">
                <a:solidFill>
                  <a:schemeClr val="bg1"/>
                </a:solidFill>
              </a:rPr>
              <a:t>." 5 Jesus then came out, </a:t>
            </a:r>
            <a:r>
              <a:rPr lang="en-US" sz="2800" dirty="0">
                <a:solidFill>
                  <a:schemeClr val="accent4">
                    <a:lumMod val="20000"/>
                    <a:lumOff val="80000"/>
                  </a:schemeClr>
                </a:solidFill>
              </a:rPr>
              <a:t>wearing the crown of thorns and the purple robe</a:t>
            </a:r>
            <a:r>
              <a:rPr lang="en-US" sz="2800" dirty="0">
                <a:solidFill>
                  <a:schemeClr val="bg1"/>
                </a:solidFill>
              </a:rPr>
              <a:t>. [Pilate] said to them, "</a:t>
            </a:r>
            <a:r>
              <a:rPr lang="en-US" sz="2800" b="1" u="sng" dirty="0">
                <a:solidFill>
                  <a:schemeClr val="bg1"/>
                </a:solidFill>
              </a:rPr>
              <a:t>Behold, the Man</a:t>
            </a:r>
            <a:r>
              <a:rPr lang="en-US" sz="2800" dirty="0">
                <a:solidFill>
                  <a:schemeClr val="bg1"/>
                </a:solidFill>
              </a:rPr>
              <a:t>!" 6 So when the chief priests and the officers saw Him, they cried out saying, "Crucify, crucify!" Pilate said to them, "</a:t>
            </a:r>
            <a:r>
              <a:rPr lang="en-US" sz="2800" b="1" u="sng" dirty="0">
                <a:solidFill>
                  <a:schemeClr val="bg1"/>
                </a:solidFill>
              </a:rPr>
              <a:t>Take Him yourselves </a:t>
            </a:r>
            <a:r>
              <a:rPr lang="en-US" sz="2800" dirty="0">
                <a:solidFill>
                  <a:schemeClr val="bg1"/>
                </a:solidFill>
              </a:rPr>
              <a:t>and crucify Him, </a:t>
            </a:r>
            <a:r>
              <a:rPr lang="en-US" sz="2800" b="1" u="sng" dirty="0">
                <a:solidFill>
                  <a:schemeClr val="bg1"/>
                </a:solidFill>
              </a:rPr>
              <a:t>for I find no guilt in Him</a:t>
            </a:r>
            <a:r>
              <a:rPr lang="en-US" sz="2800" dirty="0">
                <a:solidFill>
                  <a:schemeClr val="bg1"/>
                </a:solidFill>
              </a:rPr>
              <a:t>." 7 The Jews answered him, "We have a law, and by that law He ought to die because He made Himself out [to be] the Son of God." 8 Therefore when Pilate heard this statement, he was [even] more afraid;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tries to wash His hands</a:t>
            </a:r>
          </a:p>
        </p:txBody>
      </p:sp>
      <p:sp>
        <p:nvSpPr>
          <p:cNvPr id="5" name="TextBox 4">
            <a:extLst>
              <a:ext uri="{FF2B5EF4-FFF2-40B4-BE49-F238E27FC236}">
                <a16:creationId xmlns:a16="http://schemas.microsoft.com/office/drawing/2014/main" id="{9B3E4EDF-BCCD-1B49-85F6-4D21E88FF97D}"/>
              </a:ext>
            </a:extLst>
          </p:cNvPr>
          <p:cNvSpPr txBox="1"/>
          <p:nvPr/>
        </p:nvSpPr>
        <p:spPr>
          <a:xfrm>
            <a:off x="130628" y="1838379"/>
            <a:ext cx="2351313" cy="3083921"/>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He scourges and humiliates an innocent man to try to appease.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- 3</a:t>
            </a:r>
            <a:r>
              <a:rPr kumimoji="0" lang="en-US" sz="2160" b="0" i="0" u="none" strike="noStrike" kern="1200" cap="none" spc="0" normalizeH="0" baseline="30000" noProof="0" dirty="0">
                <a:ln>
                  <a:noFill/>
                </a:ln>
                <a:solidFill>
                  <a:prstClr val="white"/>
                </a:solidFill>
                <a:effectLst/>
                <a:uLnTx/>
                <a:uFillTx/>
                <a:latin typeface="Calibri" panose="020F0502020204030204"/>
                <a:ea typeface="+mn-ea"/>
                <a:cs typeface="+mn-cs"/>
              </a:rPr>
              <a:t>rd</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time stating that he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finds no guilt but does nothing to </a:t>
            </a:r>
            <a:r>
              <a:rPr kumimoji="0" lang="en-US" sz="2160" b="0" i="0" u="none" strike="noStrike" kern="1200" cap="none" spc="0" normalizeH="0" noProof="0" dirty="0" err="1">
                <a:ln>
                  <a:noFill/>
                </a:ln>
                <a:solidFill>
                  <a:prstClr val="white"/>
                </a:solidFill>
                <a:effectLst/>
                <a:uLnTx/>
                <a:uFillTx/>
                <a:latin typeface="Calibri" panose="020F0502020204030204"/>
                <a:ea typeface="+mn-ea"/>
                <a:cs typeface="+mn-cs"/>
              </a:rPr>
              <a:t>sto</a:t>
            </a:r>
            <a:r>
              <a:rPr lang="en-US" sz="2160" dirty="0">
                <a:solidFill>
                  <a:prstClr val="white"/>
                </a:solidFill>
                <a:latin typeface="Calibri" panose="020F0502020204030204"/>
              </a:rPr>
              <a:t>p the situation.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7603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77500" lnSpcReduction="20000"/>
          </a:bodyPr>
          <a:lstStyle/>
          <a:p>
            <a:pPr marL="0" indent="0" algn="ctr">
              <a:buNone/>
            </a:pPr>
            <a:r>
              <a:rPr lang="en-US" sz="2800" dirty="0">
                <a:solidFill>
                  <a:schemeClr val="bg1"/>
                </a:solidFill>
              </a:rPr>
              <a:t>1 Pilate then took Jesus and scourged Him. 2 And the soldiers twisted together a crown of thorns and put it on His head, and put a purple robe on Him; 3 and they [began] to come up to Him and say, "Hail, King of the Jews!" and to give Him slaps [in the face.] 4 Pilate came out again and said to them, "Behold, I am bringing Him out to you so that you may know that I find no guilt in Him." 5 Jesus then came out, wearing the crown of thorns and the purple robe. [Pilate] said to them, "Behold, the Man!" 6 So when the chief priests and the officers saw Him, they cried out saying, "</a:t>
            </a:r>
            <a:r>
              <a:rPr lang="en-US" sz="2800" b="1" u="sng" dirty="0">
                <a:solidFill>
                  <a:schemeClr val="bg1"/>
                </a:solidFill>
              </a:rPr>
              <a:t>Crucify, crucify!</a:t>
            </a:r>
            <a:r>
              <a:rPr lang="en-US" sz="2800" dirty="0">
                <a:solidFill>
                  <a:schemeClr val="bg1"/>
                </a:solidFill>
              </a:rPr>
              <a:t>" Pilate said to them, "Take Him yourselves and crucify Him, for I find no guilt in Him." 7 The Jews answered him, "</a:t>
            </a:r>
            <a:r>
              <a:rPr lang="en-US" sz="2800" b="1" u="sng" dirty="0">
                <a:solidFill>
                  <a:schemeClr val="bg1"/>
                </a:solidFill>
              </a:rPr>
              <a:t>We have a law, and by that law He ought to die because He made Himself out [to be] the Son of God</a:t>
            </a:r>
            <a:r>
              <a:rPr lang="en-US" sz="2800" dirty="0">
                <a:solidFill>
                  <a:schemeClr val="bg1"/>
                </a:solidFill>
              </a:rPr>
              <a:t>." 8 Therefore when Pilate heard this statement, he was [even] more afraid;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Crowds response</a:t>
            </a:r>
          </a:p>
        </p:txBody>
      </p:sp>
      <p:sp>
        <p:nvSpPr>
          <p:cNvPr id="5" name="TextBox 4">
            <a:extLst>
              <a:ext uri="{FF2B5EF4-FFF2-40B4-BE49-F238E27FC236}">
                <a16:creationId xmlns:a16="http://schemas.microsoft.com/office/drawing/2014/main" id="{E132BAE9-EB43-1C46-8720-9DA82518FFF8}"/>
              </a:ext>
            </a:extLst>
          </p:cNvPr>
          <p:cNvSpPr txBox="1"/>
          <p:nvPr/>
        </p:nvSpPr>
        <p:spPr>
          <a:xfrm>
            <a:off x="130628" y="1838379"/>
            <a:ext cx="2351313" cy="3748719"/>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Seeing Jesus humiliated</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isn’t enough</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He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needs to die. </a:t>
            </a:r>
            <a:r>
              <a:rPr lang="en-US" sz="2160" dirty="0">
                <a:solidFill>
                  <a:prstClr val="white"/>
                </a:solidFill>
                <a:latin typeface="Calibri" panose="020F0502020204030204"/>
              </a:rPr>
              <a:t>This is where disbelief leads to. Pilate will eventually get there as well.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There is no such thing as belief without action.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914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20000"/>
          </a:bodyPr>
          <a:lstStyle/>
          <a:p>
            <a:pPr marL="0" indent="0" algn="ctr">
              <a:buNone/>
            </a:pPr>
            <a:r>
              <a:rPr lang="en-US" sz="2800" dirty="0">
                <a:solidFill>
                  <a:schemeClr val="bg1"/>
                </a:solidFill>
              </a:rPr>
              <a:t>9 and he entered into the Praetorium again and said to Jesus, "Where are You from?" But Jesus gave him no answer. 10 So Pilate said to Him, "You do not speak to me? Do You not know that I have authority to release You, and I have authority to crucify You?" 11 Jesus answered, "You would have no authority over Me, unless it had been given you from above; for this reason he who delivered Me to you has [the] greater sin." 12 As a result of this Pilate made efforts to release Him, but the Jews cried out saying, "If you release this Man, you are no friend of Caesar; everyone who makes himself out [to be] a king opposes Caesar." 13 Therefore when Pilate heard these words, he brought Jesus out, and sat down on the judgment seat at a place called The Pavement, but in Hebrew, </a:t>
            </a:r>
            <a:r>
              <a:rPr lang="en-US" sz="2800" dirty="0" err="1">
                <a:solidFill>
                  <a:schemeClr val="bg1"/>
                </a:solidFill>
              </a:rPr>
              <a:t>Gabbatha</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Tree>
    <p:extLst>
      <p:ext uri="{BB962C8B-B14F-4D97-AF65-F5344CB8AC3E}">
        <p14:creationId xmlns:p14="http://schemas.microsoft.com/office/powerpoint/2010/main" val="2409819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20000"/>
          </a:bodyPr>
          <a:lstStyle/>
          <a:p>
            <a:pPr marL="0" indent="0" algn="ctr">
              <a:buNone/>
            </a:pPr>
            <a:r>
              <a:rPr lang="en-US" sz="2800" dirty="0">
                <a:solidFill>
                  <a:schemeClr val="bg1"/>
                </a:solidFill>
              </a:rPr>
              <a:t>9 and he entered into the Praetorium again and said to Jesus, "</a:t>
            </a:r>
            <a:r>
              <a:rPr lang="en-US" sz="2800" b="1" u="sng" dirty="0">
                <a:solidFill>
                  <a:schemeClr val="bg1"/>
                </a:solidFill>
              </a:rPr>
              <a:t>Where are You from?</a:t>
            </a:r>
            <a:r>
              <a:rPr lang="en-US" sz="2800" dirty="0">
                <a:solidFill>
                  <a:schemeClr val="bg1"/>
                </a:solidFill>
              </a:rPr>
              <a:t>" But Jesus gave him no answer. 10 So Pilate said to Him, "</a:t>
            </a:r>
            <a:r>
              <a:rPr lang="en-US" sz="2800" b="1" u="sng" dirty="0">
                <a:solidFill>
                  <a:schemeClr val="bg1"/>
                </a:solidFill>
              </a:rPr>
              <a:t>You do not speak to me?</a:t>
            </a:r>
            <a:r>
              <a:rPr lang="en-US" sz="2800" dirty="0">
                <a:solidFill>
                  <a:schemeClr val="bg1"/>
                </a:solidFill>
              </a:rPr>
              <a:t> </a:t>
            </a:r>
            <a:r>
              <a:rPr lang="en-US" sz="2800" b="1" u="sng" dirty="0">
                <a:solidFill>
                  <a:schemeClr val="bg1"/>
                </a:solidFill>
              </a:rPr>
              <a:t>Do You not know that I have authority to release You, and I have authority to crucify You?</a:t>
            </a:r>
            <a:r>
              <a:rPr lang="en-US" sz="2800" dirty="0">
                <a:solidFill>
                  <a:schemeClr val="bg1"/>
                </a:solidFill>
              </a:rPr>
              <a:t>" 11 Jesus answered, "You would have no authority over Me, unless it had been given you from above; for this reason he who delivered Me to you has [the] greater sin." 12 </a:t>
            </a:r>
            <a:r>
              <a:rPr lang="en-US" sz="2800" b="1" u="sng" dirty="0">
                <a:solidFill>
                  <a:schemeClr val="bg1"/>
                </a:solidFill>
              </a:rPr>
              <a:t>As a result of this Pilate made efforts to release Him</a:t>
            </a:r>
            <a:r>
              <a:rPr lang="en-US" sz="2800" dirty="0">
                <a:solidFill>
                  <a:schemeClr val="bg1"/>
                </a:solidFill>
              </a:rPr>
              <a:t>, but the Jews cried out saying, "If you release this Man, you are no friend of Caesar; everyone who makes himself out [to be] a king opposes Caesar." 13 </a:t>
            </a:r>
            <a:r>
              <a:rPr lang="en-US" sz="2800" b="1" u="sng" dirty="0">
                <a:solidFill>
                  <a:schemeClr val="bg1"/>
                </a:solidFill>
              </a:rPr>
              <a:t>Therefore when Pilate heard these words</a:t>
            </a:r>
            <a:r>
              <a:rPr lang="en-US" sz="2800" dirty="0">
                <a:solidFill>
                  <a:schemeClr val="bg1"/>
                </a:solidFill>
              </a:rPr>
              <a:t>, he brought Jesus out, and sat down on the judgment seat at a place called The Pavement, but in Hebrew, </a:t>
            </a:r>
            <a:r>
              <a:rPr lang="en-US" sz="2800" dirty="0" err="1">
                <a:solidFill>
                  <a:schemeClr val="bg1"/>
                </a:solidFill>
              </a:rPr>
              <a:t>Gabbatha</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
        <p:nvSpPr>
          <p:cNvPr id="5" name="TextBox 4">
            <a:extLst>
              <a:ext uri="{FF2B5EF4-FFF2-40B4-BE49-F238E27FC236}">
                <a16:creationId xmlns:a16="http://schemas.microsoft.com/office/drawing/2014/main" id="{29D12D1F-E733-A747-8C71-C800FD556B51}"/>
              </a:ext>
            </a:extLst>
          </p:cNvPr>
          <p:cNvSpPr txBox="1"/>
          <p:nvPr/>
        </p:nvSpPr>
        <p:spPr>
          <a:xfrm>
            <a:off x="130628" y="1505981"/>
            <a:ext cx="2351313" cy="2751522"/>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Pilate knows that this is bigger than him</a:t>
            </a:r>
            <a:r>
              <a:rPr lang="en-US" sz="2160" dirty="0">
                <a:solidFill>
                  <a:prstClr val="white"/>
                </a:solidFill>
                <a:latin typeface="Calibri" panose="020F0502020204030204"/>
              </a:rPr>
              <a:t>.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Pilate continues to apostatize from his position whenever he’s with the crowd.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9769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20000"/>
          </a:bodyPr>
          <a:lstStyle/>
          <a:p>
            <a:pPr marL="0" indent="0" algn="ctr">
              <a:buNone/>
            </a:pPr>
            <a:r>
              <a:rPr lang="en-US" sz="2800" dirty="0">
                <a:solidFill>
                  <a:schemeClr val="bg1"/>
                </a:solidFill>
              </a:rPr>
              <a:t>9 and he entered into the Praetorium again and said to Jesus, "Where are You from?" But Jesus gave him no answer. 10 So Pilate said to Him, "You do not speak to me? Do You not know that I have authority to release You, and </a:t>
            </a:r>
            <a:r>
              <a:rPr lang="en-US" sz="2800" dirty="0">
                <a:solidFill>
                  <a:schemeClr val="accent4">
                    <a:lumMod val="20000"/>
                    <a:lumOff val="80000"/>
                  </a:schemeClr>
                </a:solidFill>
              </a:rPr>
              <a:t>Jesus answered</a:t>
            </a:r>
            <a:r>
              <a:rPr lang="en-US" sz="2800" dirty="0">
                <a:solidFill>
                  <a:schemeClr val="bg1"/>
                </a:solidFill>
              </a:rPr>
              <a:t> I have authority to crucify You?" 11, "</a:t>
            </a:r>
            <a:r>
              <a:rPr lang="en-US" sz="2800" b="1" u="sng" dirty="0">
                <a:solidFill>
                  <a:schemeClr val="bg1"/>
                </a:solidFill>
              </a:rPr>
              <a:t>You would have no authority over Me, unless it had been given you from above</a:t>
            </a:r>
            <a:r>
              <a:rPr lang="en-US" sz="2800" dirty="0">
                <a:solidFill>
                  <a:schemeClr val="bg1"/>
                </a:solidFill>
              </a:rPr>
              <a:t>; for this reason he who delivered Me to you has [the] greater sin." 12 As a result of this Pilate made efforts to release Him, but </a:t>
            </a:r>
            <a:r>
              <a:rPr lang="en-US" sz="2800" dirty="0">
                <a:solidFill>
                  <a:schemeClr val="accent6">
                    <a:lumMod val="20000"/>
                    <a:lumOff val="80000"/>
                  </a:schemeClr>
                </a:solidFill>
              </a:rPr>
              <a:t>the Jews cried out saying</a:t>
            </a:r>
            <a:r>
              <a:rPr lang="en-US" sz="2800" dirty="0">
                <a:solidFill>
                  <a:schemeClr val="bg1"/>
                </a:solidFill>
              </a:rPr>
              <a:t>, "</a:t>
            </a:r>
            <a:r>
              <a:rPr lang="en-US" sz="2800" b="1" u="sng" dirty="0">
                <a:solidFill>
                  <a:schemeClr val="bg1"/>
                </a:solidFill>
              </a:rPr>
              <a:t>If you release this Man, you are no friend of Caesar; everyone who makes himself out [to be] a king opposes Caesar</a:t>
            </a:r>
            <a:r>
              <a:rPr lang="en-US" sz="2800" dirty="0">
                <a:solidFill>
                  <a:schemeClr val="bg1"/>
                </a:solidFill>
              </a:rPr>
              <a:t>." 13 Therefore when Pilate heard these words, he brought Jesus out, and sat down on the judgment seat at a place called The Pavement, but in Hebrew, </a:t>
            </a:r>
            <a:r>
              <a:rPr lang="en-US" sz="2800" dirty="0" err="1">
                <a:solidFill>
                  <a:schemeClr val="bg1"/>
                </a:solidFill>
              </a:rPr>
              <a:t>Gabbatha</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or the Crowds</a:t>
            </a:r>
          </a:p>
        </p:txBody>
      </p:sp>
      <p:sp>
        <p:nvSpPr>
          <p:cNvPr id="5" name="TextBox 4">
            <a:extLst>
              <a:ext uri="{FF2B5EF4-FFF2-40B4-BE49-F238E27FC236}">
                <a16:creationId xmlns:a16="http://schemas.microsoft.com/office/drawing/2014/main" id="{29D12D1F-E733-A747-8C71-C800FD556B51}"/>
              </a:ext>
            </a:extLst>
          </p:cNvPr>
          <p:cNvSpPr txBox="1"/>
          <p:nvPr/>
        </p:nvSpPr>
        <p:spPr>
          <a:xfrm>
            <a:off x="130628" y="1838379"/>
            <a:ext cx="2351313" cy="2419124"/>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Pilate is put</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in a position to choose between the One who has authority above and the position he has from Caesar.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1821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dirty="0">
                <a:solidFill>
                  <a:schemeClr val="bg1"/>
                </a:solidFill>
              </a:rPr>
              <a:t>14 Now it was the day of preparation for the Passover; it was about the sixth hour. And he said to the Jews, "Behold, your King!" 15 So they cried out, "Away with [Him,] away with [Him,] crucify Him!" Pilate said to them, "Shall I crucify your King?" The chief priests answered, "We have no king but Caesar." 16 So he then handed Him over to them to be crucified. 17 They took Jesus, therefore, and He went out, bearing His own cross, to the place called the Place of a Skull, which is called in Hebrew, Golgotha. 18 There they crucified Him, and with Him two other men, one on either side, and Jesus in between. 19 Pilate also wrote an inscription and put it on the cross. It was written, "JESUS THE NAZARENE, THE KING OF THE JEWS." 20 Therefore many of the Jews read this inscription, for the place where Jesus was crucified was near the city; and it was written in Hebrew, Latin [and] in Greek. 21 So the chief priests of the Jews were saying to Pilate, "Do not write, 'The King of the Jews'; but that He said, 'I am King of the Jews.'" 22 Pilate answered, "What I have written I have written."</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Pilate’s 2</a:t>
            </a:r>
            <a:r>
              <a:rPr kumimoji="0" lang="en-US" sz="2160" b="0" i="0" u="none" strike="noStrike" kern="1200" cap="none" spc="0" normalizeH="0" baseline="30000" noProof="0" dirty="0">
                <a:ln>
                  <a:noFill/>
                </a:ln>
                <a:solidFill>
                  <a:prstClr val="white"/>
                </a:solidFill>
                <a:effectLst/>
                <a:uLnTx/>
                <a:uFillTx/>
                <a:latin typeface="Calibri" panose="020F0502020204030204"/>
                <a:ea typeface="+mn-ea"/>
                <a:cs typeface="+mn-cs"/>
              </a:rPr>
              <a:t>nd</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attempt to wash his hands</a:t>
            </a:r>
          </a:p>
        </p:txBody>
      </p:sp>
    </p:spTree>
    <p:extLst>
      <p:ext uri="{BB962C8B-B14F-4D97-AF65-F5344CB8AC3E}">
        <p14:creationId xmlns:p14="http://schemas.microsoft.com/office/powerpoint/2010/main" val="3445007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dirty="0">
                <a:solidFill>
                  <a:schemeClr val="bg1"/>
                </a:solidFill>
              </a:rPr>
              <a:t>14 Now it was the day of preparation for the Passover; it was about the sixth hour. And he said to the Jews, "</a:t>
            </a:r>
            <a:r>
              <a:rPr lang="en-US" b="1" u="sng" dirty="0">
                <a:solidFill>
                  <a:schemeClr val="bg1"/>
                </a:solidFill>
              </a:rPr>
              <a:t>Behold, your King!</a:t>
            </a:r>
            <a:r>
              <a:rPr lang="en-US" dirty="0">
                <a:solidFill>
                  <a:schemeClr val="bg1"/>
                </a:solidFill>
              </a:rPr>
              <a:t>" 15 So they cried out, "Away with [Him,] away with [Him,] crucify Him!" Pilate said to them, "</a:t>
            </a:r>
            <a:r>
              <a:rPr lang="en-US" b="1" u="sng" dirty="0">
                <a:solidFill>
                  <a:schemeClr val="bg1"/>
                </a:solidFill>
              </a:rPr>
              <a:t>Shall I crucify your King?</a:t>
            </a:r>
            <a:r>
              <a:rPr lang="en-US" dirty="0">
                <a:solidFill>
                  <a:schemeClr val="bg1"/>
                </a:solidFill>
              </a:rPr>
              <a:t>" The chief priests answered, "We have no king but Caesar." 16 </a:t>
            </a:r>
            <a:r>
              <a:rPr lang="en-US" b="1" u="sng" dirty="0">
                <a:solidFill>
                  <a:schemeClr val="bg1"/>
                </a:solidFill>
              </a:rPr>
              <a:t>So he then handed Him over to them to be crucified</a:t>
            </a:r>
            <a:r>
              <a:rPr lang="en-US" dirty="0">
                <a:solidFill>
                  <a:schemeClr val="bg1"/>
                </a:solidFill>
              </a:rPr>
              <a:t>. 17 They took Jesus, therefore, and He went out, bearing His own cross, to the place called the Place of a Skull, which is called in Hebrew, Golgotha. 18 There they crucified Him, and with Him two other men, one on either side, and Jesus in between. 19 </a:t>
            </a:r>
            <a:r>
              <a:rPr lang="en-US" b="1" u="sng" dirty="0">
                <a:solidFill>
                  <a:schemeClr val="bg1"/>
                </a:solidFill>
              </a:rPr>
              <a:t>Pilate also wrote an inscription and put it on the cross. It was written, "JESUS THE NAZARENE, THE KING OF THE JEWS</a:t>
            </a:r>
            <a:r>
              <a:rPr lang="en-US" dirty="0">
                <a:solidFill>
                  <a:schemeClr val="bg1"/>
                </a:solidFill>
              </a:rPr>
              <a:t>." 20 Therefore many of the Jews read this inscription, for the place where Jesus was crucified was near the city; and it was written in Hebrew, Latin [and] in Greek. 21 So the chief priests of the Jews were saying to Pilate, "Do not write, 'The King of the Jews'; but that He said, 'I am King of the Jews.'" 22 Pilate answered, "</a:t>
            </a:r>
            <a:r>
              <a:rPr lang="en-US" b="1" u="sng" dirty="0">
                <a:solidFill>
                  <a:schemeClr val="bg1"/>
                </a:solidFill>
              </a:rPr>
              <a:t>What I have written I have written.</a:t>
            </a:r>
            <a:r>
              <a:rPr lang="en-US" dirty="0">
                <a:solidFill>
                  <a:schemeClr val="bg1"/>
                </a:solidFill>
              </a:rPr>
              <a:t>"</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Pilate’s 2</a:t>
            </a:r>
            <a:r>
              <a:rPr kumimoji="0" lang="en-US" sz="2160" b="0" i="0" u="none" strike="noStrike" kern="1200" cap="none" spc="0" normalizeH="0" baseline="30000" noProof="0" dirty="0">
                <a:ln>
                  <a:noFill/>
                </a:ln>
                <a:solidFill>
                  <a:prstClr val="white"/>
                </a:solidFill>
                <a:effectLst/>
                <a:uLnTx/>
                <a:uFillTx/>
                <a:latin typeface="Calibri" panose="020F0502020204030204"/>
                <a:ea typeface="+mn-ea"/>
                <a:cs typeface="+mn-cs"/>
              </a:rPr>
              <a:t>nd</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attempt to wash his hands</a:t>
            </a:r>
          </a:p>
        </p:txBody>
      </p:sp>
      <p:sp>
        <p:nvSpPr>
          <p:cNvPr id="5" name="TextBox 4">
            <a:extLst>
              <a:ext uri="{FF2B5EF4-FFF2-40B4-BE49-F238E27FC236}">
                <a16:creationId xmlns:a16="http://schemas.microsoft.com/office/drawing/2014/main" id="{ACD113E8-E8CE-7244-8F05-A00CE85D678F}"/>
              </a:ext>
            </a:extLst>
          </p:cNvPr>
          <p:cNvSpPr txBox="1"/>
          <p:nvPr/>
        </p:nvSpPr>
        <p:spPr>
          <a:xfrm>
            <a:off x="130628" y="1838379"/>
            <a:ext cx="2351313" cy="3416320"/>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Tries to show the crowds that he’s done enough to be fine with them.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It isn’t enough and the people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still want Jesus dead.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baseline="0" dirty="0">
                <a:solidFill>
                  <a:prstClr val="white"/>
                </a:solidFill>
                <a:latin typeface="Calibri" panose="020F0502020204030204"/>
              </a:rPr>
              <a:t>- He gives in but still tries</a:t>
            </a:r>
            <a:r>
              <a:rPr lang="en-US" sz="2160" dirty="0">
                <a:solidFill>
                  <a:prstClr val="white"/>
                </a:solidFill>
                <a:latin typeface="Calibri" panose="020F0502020204030204"/>
              </a:rPr>
              <a:t> to control the situation.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37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dirty="0">
                <a:solidFill>
                  <a:schemeClr val="bg1"/>
                </a:solidFill>
              </a:rPr>
              <a:t>14 Now it was the day of preparation </a:t>
            </a:r>
            <a:r>
              <a:rPr lang="en-US" b="1" u="sng" dirty="0">
                <a:solidFill>
                  <a:schemeClr val="bg1"/>
                </a:solidFill>
              </a:rPr>
              <a:t>for the Passover</a:t>
            </a:r>
            <a:r>
              <a:rPr lang="en-US" dirty="0">
                <a:solidFill>
                  <a:schemeClr val="bg1"/>
                </a:solidFill>
              </a:rPr>
              <a:t>; it was about the sixth hour. And he said to the Jews, "Behold, your King!" 15 So they cried out, "</a:t>
            </a:r>
            <a:r>
              <a:rPr lang="en-US" b="1" u="sng" dirty="0">
                <a:solidFill>
                  <a:schemeClr val="bg1"/>
                </a:solidFill>
              </a:rPr>
              <a:t>Away with [Him,] away with [Him,] crucify Him</a:t>
            </a:r>
            <a:r>
              <a:rPr lang="en-US" dirty="0">
                <a:solidFill>
                  <a:schemeClr val="bg1"/>
                </a:solidFill>
              </a:rPr>
              <a:t>!" Pilate said to them, "Shall I crucify your King?" The chief priests answered, "</a:t>
            </a:r>
            <a:r>
              <a:rPr lang="en-US" b="1" u="sng" dirty="0">
                <a:solidFill>
                  <a:schemeClr val="bg1"/>
                </a:solidFill>
              </a:rPr>
              <a:t>We have no king but Caesar</a:t>
            </a:r>
            <a:r>
              <a:rPr lang="en-US" dirty="0">
                <a:solidFill>
                  <a:schemeClr val="bg1"/>
                </a:solidFill>
              </a:rPr>
              <a:t>." 16 So he then handed Him over to them to be crucified. 17 They took Jesus, therefore, and He went out, </a:t>
            </a:r>
            <a:r>
              <a:rPr lang="en-US" b="1" u="sng" dirty="0">
                <a:solidFill>
                  <a:schemeClr val="bg1"/>
                </a:solidFill>
              </a:rPr>
              <a:t>bearing His own cross</a:t>
            </a:r>
            <a:r>
              <a:rPr lang="en-US" dirty="0">
                <a:solidFill>
                  <a:schemeClr val="bg1"/>
                </a:solidFill>
              </a:rPr>
              <a:t>, to the place called the Place of a Skull, which is called in Hebrew, Golgotha. 18 There </a:t>
            </a:r>
            <a:r>
              <a:rPr lang="en-US" b="1" u="sng" dirty="0">
                <a:solidFill>
                  <a:schemeClr val="bg1"/>
                </a:solidFill>
              </a:rPr>
              <a:t>they crucified Him</a:t>
            </a:r>
            <a:r>
              <a:rPr lang="en-US" dirty="0">
                <a:solidFill>
                  <a:schemeClr val="bg1"/>
                </a:solidFill>
              </a:rPr>
              <a:t>, and with Him two other men, one on either side, and </a:t>
            </a:r>
            <a:r>
              <a:rPr lang="en-US" b="1" u="sng" dirty="0">
                <a:solidFill>
                  <a:schemeClr val="bg1"/>
                </a:solidFill>
              </a:rPr>
              <a:t>Jesus in between</a:t>
            </a:r>
            <a:r>
              <a:rPr lang="en-US" dirty="0">
                <a:solidFill>
                  <a:schemeClr val="bg1"/>
                </a:solidFill>
              </a:rPr>
              <a:t>. 19 Pilate also wrote an inscription and put it on the cross. It was written, "JESUS THE NAZARENE, THE KING OF THE JEWS." 20 Therefore many of the Jews read this inscription, for the place where Jesus was crucified was near the city; and it was written in Hebrew, Latin [and] in Greek. 21 So the chief priests of the Jews were saying to Pilate, "Do not write, 'The King of the Jews'; but that He said, 'I am King of the Jews.'" 22 Pilate answered, "What I have written I have written."</a:t>
            </a:r>
            <a:r>
              <a:rPr lang="en-US" sz="28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 crucified</a:t>
            </a:r>
          </a:p>
        </p:txBody>
      </p:sp>
      <p:sp>
        <p:nvSpPr>
          <p:cNvPr id="5" name="TextBox 4">
            <a:extLst>
              <a:ext uri="{FF2B5EF4-FFF2-40B4-BE49-F238E27FC236}">
                <a16:creationId xmlns:a16="http://schemas.microsoft.com/office/drawing/2014/main" id="{ACD113E8-E8CE-7244-8F05-A00CE85D678F}"/>
              </a:ext>
            </a:extLst>
          </p:cNvPr>
          <p:cNvSpPr txBox="1"/>
          <p:nvPr/>
        </p:nvSpPr>
        <p:spPr>
          <a:xfrm>
            <a:off x="130628" y="1505981"/>
            <a:ext cx="2351313" cy="3083921"/>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Pilate who knows better rejects Him.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The crowds claim their allegiance to the Romans instead</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of the Messiah.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baseline="0" dirty="0">
                <a:solidFill>
                  <a:prstClr val="white"/>
                </a:solidFill>
                <a:latin typeface="Calibri" panose="020F0502020204030204"/>
              </a:rPr>
              <a:t>- He’s placed in the center</a:t>
            </a:r>
            <a:r>
              <a:rPr lang="en-US" sz="2160" dirty="0">
                <a:solidFill>
                  <a:prstClr val="white"/>
                </a:solidFill>
                <a:latin typeface="Calibri" panose="020F0502020204030204"/>
              </a:rPr>
              <a:t> of all of this.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584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lnSpcReduction="10000"/>
          </a:bodyPr>
          <a:lstStyle/>
          <a:p>
            <a:pPr marL="0" indent="0" algn="ctr">
              <a:buNone/>
            </a:pPr>
            <a:r>
              <a:rPr lang="en-US" sz="2800" dirty="0">
                <a:solidFill>
                  <a:schemeClr val="bg1"/>
                </a:solidFill>
              </a:rPr>
              <a:t>Pilate’s spinelessness</a:t>
            </a:r>
          </a:p>
          <a:p>
            <a:pPr marL="0" indent="0" algn="ctr">
              <a:buNone/>
            </a:pPr>
            <a:r>
              <a:rPr lang="en-US" sz="2800" dirty="0">
                <a:solidFill>
                  <a:schemeClr val="bg1"/>
                </a:solidFill>
              </a:rPr>
              <a:t>“I find no guilt in the man."</a:t>
            </a:r>
          </a:p>
          <a:p>
            <a:r>
              <a:rPr lang="en-US" sz="2800" b="1" dirty="0">
                <a:solidFill>
                  <a:schemeClr val="bg1"/>
                </a:solidFill>
              </a:rPr>
              <a:t>Pilate tried to wash his hands from Jesus. Pass the responsibility. There is no washing your hands from Jesus. </a:t>
            </a:r>
          </a:p>
          <a:p>
            <a:r>
              <a:rPr lang="en-US" sz="2800" b="1" dirty="0">
                <a:solidFill>
                  <a:schemeClr val="bg1"/>
                </a:solidFill>
              </a:rPr>
              <a:t>Pilate multiple times claims something about Jesus but behaves contrary to his claims. This is disbelief. </a:t>
            </a:r>
          </a:p>
          <a:p>
            <a:r>
              <a:rPr lang="en-US" sz="2800" b="1" dirty="0">
                <a:solidFill>
                  <a:schemeClr val="bg1"/>
                </a:solidFill>
              </a:rPr>
              <a:t>Pilate tries to control the situation after giving in to the crowds, this is foolishness. He refused to lie in his bed. </a:t>
            </a:r>
          </a:p>
          <a:p>
            <a:r>
              <a:rPr lang="en-US" sz="2800" b="1" dirty="0">
                <a:solidFill>
                  <a:schemeClr val="bg1"/>
                </a:solidFill>
              </a:rPr>
              <a:t>Pilate is only known today as the one who crucified the Lord, his position, job, and ultimately life matters nothing now. He’s lost it all. And lost the truth in the process.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29910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707884"/>
            <a:ext cx="9144000" cy="5007115"/>
          </a:xfrm>
        </p:spPr>
        <p:txBody>
          <a:bodyPr>
            <a:normAutofit/>
          </a:bodyPr>
          <a:lstStyle/>
          <a:p>
            <a:pPr marL="0" indent="0" algn="ctr">
              <a:buNone/>
            </a:pPr>
            <a:r>
              <a:rPr lang="en-US" sz="2400" dirty="0">
                <a:solidFill>
                  <a:schemeClr val="bg1"/>
                </a:solidFill>
              </a:rPr>
              <a:t>Jesus on trial</a:t>
            </a:r>
          </a:p>
          <a:p>
            <a:pPr marL="0" indent="0" algn="ctr">
              <a:buNone/>
            </a:pPr>
            <a:r>
              <a:rPr lang="en-US" sz="2800" dirty="0">
                <a:solidFill>
                  <a:schemeClr val="bg1"/>
                </a:solidFill>
              </a:rPr>
              <a:t>Witnesses</a:t>
            </a:r>
          </a:p>
          <a:p>
            <a:pPr marL="0" indent="0" algn="ctr">
              <a:buNone/>
            </a:pPr>
            <a:endParaRPr lang="en-US" sz="2800" dirty="0">
              <a:solidFill>
                <a:schemeClr val="bg1"/>
              </a:solidFill>
            </a:endParaRPr>
          </a:p>
          <a:p>
            <a:pPr marL="342900" lvl="1" indent="0">
              <a:buNone/>
            </a:pPr>
            <a:r>
              <a:rPr lang="en-US" sz="2500" dirty="0">
                <a:solidFill>
                  <a:schemeClr val="bg1"/>
                </a:solidFill>
              </a:rPr>
              <a:t>John the Baptist  	             Nicodemus 	     The woman at the well</a:t>
            </a:r>
          </a:p>
          <a:p>
            <a:pPr marL="342900" lvl="1" indent="0">
              <a:buNone/>
            </a:pPr>
            <a:endParaRPr lang="en-US" sz="2500" dirty="0">
              <a:solidFill>
                <a:schemeClr val="bg1"/>
              </a:solidFill>
            </a:endParaRPr>
          </a:p>
          <a:p>
            <a:pPr marL="342900" lvl="1" indent="0">
              <a:buNone/>
            </a:pPr>
            <a:r>
              <a:rPr lang="en-US" sz="2500" dirty="0">
                <a:solidFill>
                  <a:schemeClr val="bg1"/>
                </a:solidFill>
              </a:rPr>
              <a:t>The elements  		      Sickness			Martha</a:t>
            </a:r>
          </a:p>
          <a:p>
            <a:pPr marL="342900" lvl="1" indent="0">
              <a:buNone/>
            </a:pPr>
            <a:endParaRPr lang="en-US" sz="2500" dirty="0">
              <a:solidFill>
                <a:schemeClr val="bg1"/>
              </a:solidFill>
            </a:endParaRPr>
          </a:p>
          <a:p>
            <a:pPr marL="342900" lvl="1" indent="0">
              <a:buNone/>
            </a:pPr>
            <a:r>
              <a:rPr lang="en-US" sz="2500" dirty="0">
                <a:solidFill>
                  <a:schemeClr val="bg1"/>
                </a:solidFill>
              </a:rPr>
              <a:t>   Death				  Pontius Pilate</a:t>
            </a:r>
          </a:p>
          <a:p>
            <a:pPr lvl="1"/>
            <a:endParaRPr lang="en-US" sz="2500" dirty="0">
              <a:solidFill>
                <a:schemeClr val="bg1"/>
              </a:solidFill>
            </a:endParaRPr>
          </a:p>
          <a:p>
            <a:pPr lvl="1"/>
            <a:endParaRPr lang="en-US" sz="25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1892595" y="0"/>
            <a:ext cx="7251405" cy="707886"/>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…so that you may believe that Jesus is the </a:t>
            </a:r>
            <a:r>
              <a:rPr kumimoji="0" lang="en-US" sz="2000" b="1" i="0" u="sng" strike="noStrike" kern="1200" cap="none" spc="0" normalizeH="0" baseline="0" noProof="0" dirty="0">
                <a:ln>
                  <a:noFill/>
                </a:ln>
                <a:solidFill>
                  <a:schemeClr val="bg1"/>
                </a:solidFill>
                <a:effectLst/>
                <a:uLnTx/>
                <a:uFillTx/>
                <a:latin typeface="Calibri" panose="020F0502020204030204"/>
                <a:ea typeface="+mn-ea"/>
                <a:cs typeface="+mn-cs"/>
              </a:rPr>
              <a:t>Christ</a:t>
            </a: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 the </a:t>
            </a:r>
            <a:r>
              <a:rPr kumimoji="0" lang="en-US" sz="2000" b="1" i="0" u="sng" strike="noStrike" kern="1200" cap="none" spc="0" normalizeH="0" baseline="0" noProof="0" dirty="0">
                <a:ln>
                  <a:noFill/>
                </a:ln>
                <a:solidFill>
                  <a:schemeClr val="bg1"/>
                </a:solidFill>
                <a:effectLst/>
                <a:uLnTx/>
                <a:uFillTx/>
                <a:latin typeface="Calibri" panose="020F0502020204030204"/>
                <a:ea typeface="+mn-ea"/>
                <a:cs typeface="+mn-cs"/>
              </a:rPr>
              <a:t>Son of God</a:t>
            </a: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 and that believing you may have life in His name. (John 20:31)</a:t>
            </a:r>
          </a:p>
        </p:txBody>
      </p:sp>
      <p:sp>
        <p:nvSpPr>
          <p:cNvPr id="2" name="TextBox 1">
            <a:extLst>
              <a:ext uri="{FF2B5EF4-FFF2-40B4-BE49-F238E27FC236}">
                <a16:creationId xmlns:a16="http://schemas.microsoft.com/office/drawing/2014/main" id="{1E6CBCFE-B167-BF40-B749-49FBEFDDAF2F}"/>
              </a:ext>
            </a:extLst>
          </p:cNvPr>
          <p:cNvSpPr txBox="1"/>
          <p:nvPr/>
        </p:nvSpPr>
        <p:spPr>
          <a:xfrm>
            <a:off x="0" y="-1"/>
            <a:ext cx="1892595" cy="707885"/>
          </a:xfrm>
          <a:prstGeom prst="rect">
            <a:avLst/>
          </a:prstGeom>
          <a:noFill/>
          <a:ln>
            <a:solidFill>
              <a:schemeClr val="accent4">
                <a:lumMod val="20000"/>
                <a:lumOff val="80000"/>
              </a:schemeClr>
            </a:solidFill>
          </a:ln>
        </p:spPr>
        <p:txBody>
          <a:bodyPr wrap="square" rtlCol="0">
            <a:noAutofit/>
          </a:bodyPr>
          <a:lstStyle/>
          <a:p>
            <a:pPr algn="ctr"/>
            <a:r>
              <a:rPr lang="en-US" sz="2000" dirty="0">
                <a:solidFill>
                  <a:schemeClr val="bg1"/>
                </a:solidFill>
              </a:rPr>
              <a:t>John’s desired </a:t>
            </a:r>
          </a:p>
          <a:p>
            <a:pPr algn="ctr"/>
            <a:r>
              <a:rPr lang="en-US" sz="2000" dirty="0">
                <a:solidFill>
                  <a:schemeClr val="bg1"/>
                </a:solidFill>
              </a:rPr>
              <a:t>verdict</a:t>
            </a:r>
          </a:p>
        </p:txBody>
      </p:sp>
    </p:spTree>
    <p:extLst>
      <p:ext uri="{BB962C8B-B14F-4D97-AF65-F5344CB8AC3E}">
        <p14:creationId xmlns:p14="http://schemas.microsoft.com/office/powerpoint/2010/main" val="163367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dirty="0">
                <a:solidFill>
                  <a:schemeClr val="bg1"/>
                </a:solidFill>
              </a:rPr>
              <a:t>23 Then the soldiers, when they had crucified Jesus, took His outer garments and made four parts, a part to every soldier and [also] the tunic; now the tunic was seamless, woven in one piece. 24 So they said to one another, "Let us not tear it, but cast lots for it, [to decide] whose it shall be"; [this was] to fulfill the Scripture: "THEY DIVIDED MY OUTER GARMENTS AMONG THEM, AND FOR MY CLOTHING THEY CAST LOTS." 25 Therefore the soldiers did these things. But standing by the cross of Jesus were His mother, and His mother's sister, Mary the [wife] of </a:t>
            </a:r>
            <a:r>
              <a:rPr lang="en-US" dirty="0" err="1">
                <a:solidFill>
                  <a:schemeClr val="bg1"/>
                </a:solidFill>
              </a:rPr>
              <a:t>Clopas</a:t>
            </a:r>
            <a:r>
              <a:rPr lang="en-US" dirty="0">
                <a:solidFill>
                  <a:schemeClr val="bg1"/>
                </a:solidFill>
              </a:rPr>
              <a:t>, and Mary Magdalene. 26 When Jesus then saw His mother, and the disciple whom He loved standing nearby, He said to His mother, "Woman, behold, your son!" 27 Then He said to the disciple, "Behold, your mother!" From that hour the disciple took her into his own [household.] 28 After this, Jesus, knowing that all things had already been accomplished, to fulfill the Scripture, said, "I am thirsty." 29 A jar full of sour wine was standing there; so they put a sponge full of the sour wine upon [a branch of] hyssop and brought it up to His mouth. 30 Therefore when Jesus had received the sour wine, He said, "It is finished!" And He bowed His head and gave up His spirit. </a:t>
            </a:r>
            <a:endParaRPr lang="en-US" sz="28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 given</a:t>
            </a:r>
          </a:p>
        </p:txBody>
      </p:sp>
    </p:spTree>
    <p:extLst>
      <p:ext uri="{BB962C8B-B14F-4D97-AF65-F5344CB8AC3E}">
        <p14:creationId xmlns:p14="http://schemas.microsoft.com/office/powerpoint/2010/main" val="1035970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dirty="0">
                <a:solidFill>
                  <a:schemeClr val="bg1"/>
                </a:solidFill>
              </a:rPr>
              <a:t>23 Then </a:t>
            </a:r>
            <a:r>
              <a:rPr lang="en-US" b="1" dirty="0">
                <a:solidFill>
                  <a:schemeClr val="bg1"/>
                </a:solidFill>
              </a:rPr>
              <a:t>the soldiers</a:t>
            </a:r>
            <a:r>
              <a:rPr lang="en-US" dirty="0">
                <a:solidFill>
                  <a:schemeClr val="bg1"/>
                </a:solidFill>
              </a:rPr>
              <a:t>, when they had crucified Jesus, </a:t>
            </a:r>
            <a:r>
              <a:rPr lang="en-US" u="sng" dirty="0">
                <a:solidFill>
                  <a:schemeClr val="bg1"/>
                </a:solidFill>
              </a:rPr>
              <a:t>took His outer garments and made four parts</a:t>
            </a:r>
            <a:r>
              <a:rPr lang="en-US" dirty="0">
                <a:solidFill>
                  <a:schemeClr val="bg1"/>
                </a:solidFill>
              </a:rPr>
              <a:t>, a part to every soldier and [also] the tunic; now the tunic was seamless, woven in one piece. 24 So they said to one another, "Let us not tear it, </a:t>
            </a:r>
            <a:r>
              <a:rPr lang="en-US" u="sng" dirty="0">
                <a:solidFill>
                  <a:schemeClr val="bg1"/>
                </a:solidFill>
              </a:rPr>
              <a:t>but cast lots for it, [to decide] whose it shall be</a:t>
            </a:r>
            <a:r>
              <a:rPr lang="en-US" dirty="0">
                <a:solidFill>
                  <a:schemeClr val="bg1"/>
                </a:solidFill>
              </a:rPr>
              <a:t>"; [this was] to fulfill the Scripture: "THEY DIVIDED MY OUTER GARMENTS AMONG THEM, AND FOR MY CLOTHING THEY CAST LOTS." 25 Therefore the soldiers did these things. But </a:t>
            </a:r>
            <a:r>
              <a:rPr lang="en-US" b="1" dirty="0">
                <a:solidFill>
                  <a:schemeClr val="bg1"/>
                </a:solidFill>
              </a:rPr>
              <a:t>standing by the cross </a:t>
            </a:r>
            <a:r>
              <a:rPr lang="en-US" dirty="0">
                <a:solidFill>
                  <a:schemeClr val="bg1"/>
                </a:solidFill>
              </a:rPr>
              <a:t>of Jesus were </a:t>
            </a:r>
            <a:r>
              <a:rPr lang="en-US" b="1" dirty="0">
                <a:solidFill>
                  <a:schemeClr val="bg1"/>
                </a:solidFill>
              </a:rPr>
              <a:t>His mother</a:t>
            </a:r>
            <a:r>
              <a:rPr lang="en-US" dirty="0">
                <a:solidFill>
                  <a:schemeClr val="bg1"/>
                </a:solidFill>
              </a:rPr>
              <a:t>, and His mother's sister, </a:t>
            </a:r>
            <a:r>
              <a:rPr lang="en-US" b="1" dirty="0">
                <a:solidFill>
                  <a:schemeClr val="bg1"/>
                </a:solidFill>
              </a:rPr>
              <a:t>Mary the [wife] of </a:t>
            </a:r>
            <a:r>
              <a:rPr lang="en-US" b="1" dirty="0" err="1">
                <a:solidFill>
                  <a:schemeClr val="bg1"/>
                </a:solidFill>
              </a:rPr>
              <a:t>Clopas</a:t>
            </a:r>
            <a:r>
              <a:rPr lang="en-US" dirty="0">
                <a:solidFill>
                  <a:schemeClr val="bg1"/>
                </a:solidFill>
              </a:rPr>
              <a:t>, and </a:t>
            </a:r>
            <a:r>
              <a:rPr lang="en-US" b="1" dirty="0">
                <a:solidFill>
                  <a:schemeClr val="bg1"/>
                </a:solidFill>
              </a:rPr>
              <a:t>Mary Magdalene</a:t>
            </a:r>
            <a:r>
              <a:rPr lang="en-US" dirty="0">
                <a:solidFill>
                  <a:schemeClr val="bg1"/>
                </a:solidFill>
              </a:rPr>
              <a:t>. 26 When Jesus then saw His mother, and the disciple whom He loved standing nearby, He said to His mother, "Woman, behold, your son!" 27 Then He said to the disciple, "</a:t>
            </a:r>
            <a:r>
              <a:rPr lang="en-US" b="1" u="sng" dirty="0">
                <a:solidFill>
                  <a:schemeClr val="bg1"/>
                </a:solidFill>
              </a:rPr>
              <a:t>Behold, your mother!</a:t>
            </a:r>
            <a:r>
              <a:rPr lang="en-US" dirty="0">
                <a:solidFill>
                  <a:schemeClr val="bg1"/>
                </a:solidFill>
              </a:rPr>
              <a:t>" From that hour the disciple took her into his own [household.] 28 After this, Jesus, </a:t>
            </a:r>
            <a:r>
              <a:rPr lang="en-US" b="1" u="sng" dirty="0">
                <a:solidFill>
                  <a:schemeClr val="bg1"/>
                </a:solidFill>
              </a:rPr>
              <a:t>knowing that all things </a:t>
            </a:r>
            <a:r>
              <a:rPr lang="en-US" dirty="0">
                <a:solidFill>
                  <a:schemeClr val="bg1"/>
                </a:solidFill>
              </a:rPr>
              <a:t>had already been accomplished, </a:t>
            </a:r>
            <a:r>
              <a:rPr lang="en-US" b="1" u="sng" dirty="0">
                <a:solidFill>
                  <a:schemeClr val="bg1"/>
                </a:solidFill>
              </a:rPr>
              <a:t>to fulfill the Scripture</a:t>
            </a:r>
            <a:r>
              <a:rPr lang="en-US" dirty="0">
                <a:solidFill>
                  <a:schemeClr val="bg1"/>
                </a:solidFill>
              </a:rPr>
              <a:t>, said, "</a:t>
            </a:r>
            <a:r>
              <a:rPr lang="en-US" b="1" u="sng" dirty="0">
                <a:solidFill>
                  <a:schemeClr val="bg1"/>
                </a:solidFill>
              </a:rPr>
              <a:t>I am thirsty</a:t>
            </a:r>
            <a:r>
              <a:rPr lang="en-US" dirty="0">
                <a:solidFill>
                  <a:schemeClr val="bg1"/>
                </a:solidFill>
              </a:rPr>
              <a:t>." 29 A jar full of sour wine was standing there; so they put a sponge full of the sour wine upon [a branch of] hyssop and brought it up to His mouth. 30 Therefore when Jesus had received the sour wine, He said, "</a:t>
            </a:r>
            <a:r>
              <a:rPr lang="en-US" b="1" u="sng" dirty="0">
                <a:solidFill>
                  <a:schemeClr val="bg1"/>
                </a:solidFill>
              </a:rPr>
              <a:t>It is finished!" And He bowed His head and gave up His spirit</a:t>
            </a:r>
            <a:r>
              <a:rPr lang="en-US" dirty="0">
                <a:solidFill>
                  <a:schemeClr val="bg1"/>
                </a:solidFill>
              </a:rPr>
              <a:t>. </a:t>
            </a:r>
            <a:endParaRPr lang="en-US" sz="28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 given</a:t>
            </a:r>
          </a:p>
        </p:txBody>
      </p:sp>
      <p:sp>
        <p:nvSpPr>
          <p:cNvPr id="5" name="TextBox 4">
            <a:extLst>
              <a:ext uri="{FF2B5EF4-FFF2-40B4-BE49-F238E27FC236}">
                <a16:creationId xmlns:a16="http://schemas.microsoft.com/office/drawing/2014/main" id="{1CCACBEA-B2CE-7340-83BF-A71A90BC6176}"/>
              </a:ext>
            </a:extLst>
          </p:cNvPr>
          <p:cNvSpPr txBox="1"/>
          <p:nvPr/>
        </p:nvSpPr>
        <p:spPr>
          <a:xfrm>
            <a:off x="130628" y="1505981"/>
            <a:ext cx="2351313" cy="4081117"/>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The soldiers are more concerned the garments of the Lord instead of the life He offers.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His death Jesus continues to show that He’s fully human and fully God.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baseline="0" dirty="0">
                <a:solidFill>
                  <a:prstClr val="white"/>
                </a:solidFill>
                <a:latin typeface="Calibri" panose="020F0502020204030204"/>
              </a:rPr>
              <a:t>- Finished</a:t>
            </a:r>
            <a:r>
              <a:rPr lang="en-US" sz="2160" dirty="0">
                <a:solidFill>
                  <a:prstClr val="white"/>
                </a:solidFill>
                <a:latin typeface="Calibri" panose="020F0502020204030204"/>
              </a:rPr>
              <a:t> the task He came to do.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3846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dirty="0">
                <a:solidFill>
                  <a:schemeClr val="bg1"/>
                </a:solidFill>
              </a:rPr>
              <a:t>31 Then the Jews, because it was the day of preparation, so that the bodies would not remain on the cross on the Sabbath (for that Sabbath was a high day), asked Pilate that their legs might be broken, and [that] they might be taken away. 32 So the soldiers came, and broke the legs of the first man and of the other who was crucified with Him; 33 but coming to Jesus, when they saw that He was already dead, they did not break His legs. 34 But one of the soldiers pierced His side with a spear, and immediately blood and water came out. 35 And he who has seen has testified, and his testimony is true; and he knows that he is telling the truth, so that you also may believe. 36 For these things came to pass to fulfill the Scripture, "NOT A BONE OF HIM SHALL BE BROKEN." 37 And again another Scripture says, "THEY SHALL LOOK ON HIM WHOM THEY PIERCED." </a:t>
            </a:r>
            <a:endParaRPr lang="en-US" sz="28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Lord’s body </a:t>
            </a:r>
          </a:p>
        </p:txBody>
      </p:sp>
    </p:spTree>
    <p:extLst>
      <p:ext uri="{BB962C8B-B14F-4D97-AF65-F5344CB8AC3E}">
        <p14:creationId xmlns:p14="http://schemas.microsoft.com/office/powerpoint/2010/main" val="2646676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dirty="0">
                <a:solidFill>
                  <a:schemeClr val="bg1"/>
                </a:solidFill>
              </a:rPr>
              <a:t>31 </a:t>
            </a:r>
            <a:r>
              <a:rPr lang="en-US" b="1" u="sng" dirty="0">
                <a:solidFill>
                  <a:schemeClr val="bg1"/>
                </a:solidFill>
              </a:rPr>
              <a:t>Then the Jews</a:t>
            </a:r>
            <a:r>
              <a:rPr lang="en-US" dirty="0">
                <a:solidFill>
                  <a:schemeClr val="bg1"/>
                </a:solidFill>
              </a:rPr>
              <a:t>, because it was the day of preparation, so that the bodies would not remain on the cross on the Sabbath (for that Sabbath was a high day), asked Pilate that </a:t>
            </a:r>
            <a:r>
              <a:rPr lang="en-US" b="1" u="sng" dirty="0">
                <a:solidFill>
                  <a:schemeClr val="bg1"/>
                </a:solidFill>
              </a:rPr>
              <a:t>their legs might be broken</a:t>
            </a:r>
            <a:r>
              <a:rPr lang="en-US" dirty="0">
                <a:solidFill>
                  <a:schemeClr val="bg1"/>
                </a:solidFill>
              </a:rPr>
              <a:t>, and </a:t>
            </a:r>
            <a:r>
              <a:rPr lang="en-US" b="1" u="sng" dirty="0">
                <a:solidFill>
                  <a:schemeClr val="bg1"/>
                </a:solidFill>
              </a:rPr>
              <a:t>[that] they might be taken away</a:t>
            </a:r>
            <a:r>
              <a:rPr lang="en-US" dirty="0">
                <a:solidFill>
                  <a:schemeClr val="bg1"/>
                </a:solidFill>
              </a:rPr>
              <a:t>. 32 So the soldiers came, and broke the legs of the first man and of the other who was crucified with Him; 33 but coming to Jesus, when they saw that He was already dead, </a:t>
            </a:r>
            <a:r>
              <a:rPr lang="en-US" b="1" u="sng" dirty="0">
                <a:solidFill>
                  <a:schemeClr val="bg1"/>
                </a:solidFill>
              </a:rPr>
              <a:t>they did not break His legs</a:t>
            </a:r>
            <a:r>
              <a:rPr lang="en-US" dirty="0">
                <a:solidFill>
                  <a:schemeClr val="bg1"/>
                </a:solidFill>
              </a:rPr>
              <a:t>. 34 But one of the soldiers </a:t>
            </a:r>
            <a:r>
              <a:rPr lang="en-US" b="1" u="sng" dirty="0">
                <a:solidFill>
                  <a:schemeClr val="bg1"/>
                </a:solidFill>
              </a:rPr>
              <a:t>pierced His side with a spear</a:t>
            </a:r>
            <a:r>
              <a:rPr lang="en-US" dirty="0">
                <a:solidFill>
                  <a:schemeClr val="bg1"/>
                </a:solidFill>
              </a:rPr>
              <a:t>, and immediately </a:t>
            </a:r>
            <a:r>
              <a:rPr lang="en-US" b="1" u="sng" dirty="0">
                <a:solidFill>
                  <a:schemeClr val="bg1"/>
                </a:solidFill>
              </a:rPr>
              <a:t>blood and water came out</a:t>
            </a:r>
            <a:r>
              <a:rPr lang="en-US" dirty="0">
                <a:solidFill>
                  <a:schemeClr val="bg1"/>
                </a:solidFill>
              </a:rPr>
              <a:t>. 35 And he who has seen has testified, and his testimony is true; and he knows that he is telling the truth, so that you also may believe. 36 </a:t>
            </a:r>
            <a:r>
              <a:rPr lang="en-US" b="1" u="sng" dirty="0">
                <a:solidFill>
                  <a:schemeClr val="bg1"/>
                </a:solidFill>
              </a:rPr>
              <a:t>For these things came to pass to fulfill the Scripture</a:t>
            </a:r>
            <a:r>
              <a:rPr lang="en-US" dirty="0">
                <a:solidFill>
                  <a:schemeClr val="bg1"/>
                </a:solidFill>
              </a:rPr>
              <a:t>, "NOT A BONE OF HIM SHALL BE BROKEN." 37 And again another Scripture says, "THEY SHALL LOOK ON HIM WHOM THEY PIERCED." </a:t>
            </a:r>
            <a:endParaRPr lang="en-US" sz="28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a:t>
            </a: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Lord’s body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D2A9181-1058-3047-B995-BEC29CD2FE53}"/>
              </a:ext>
            </a:extLst>
          </p:cNvPr>
          <p:cNvSpPr txBox="1"/>
          <p:nvPr/>
        </p:nvSpPr>
        <p:spPr>
          <a:xfrm>
            <a:off x="130628" y="1505981"/>
            <a:ext cx="2351313" cy="4081117"/>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The Jews just finished killing the Son of God, on Passover.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John saw the Lord die,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it both gives credibility to the story and magnifies the sacrifices for us.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noProof="0" dirty="0">
                <a:solidFill>
                  <a:prstClr val="white"/>
                </a:solidFill>
                <a:latin typeface="Calibri" panose="020F0502020204030204"/>
              </a:rPr>
              <a:t>- Scripture fulfilled even in His death.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27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dirty="0">
                <a:solidFill>
                  <a:schemeClr val="bg1"/>
                </a:solidFill>
              </a:rPr>
              <a:t> 38 After these things Joseph of Arimathea, being a disciple of Jesus, but a secret [one] for fear of the Jews, asked Pilate that he might take away the body of Jesus; and Pilate granted permission. So he came and took away His body. 39 Nicodemus, who had first come to Him by night, also came, bringing a mixture of myrrh and aloes, about a hundred pounds [weight.] 40 So they took the body of Jesus and bound it in linen wrappings with the spices, as is the burial custom of the Jews. 41 Now in the place where He was crucified there was a garden, and in the garden a new tomb in which no one had yet been laid. 42 Therefore because of the Jewish day of preparation, since the tomb was nearby, they laid Jesus there.</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Lord’s body </a:t>
            </a:r>
          </a:p>
        </p:txBody>
      </p:sp>
    </p:spTree>
    <p:extLst>
      <p:ext uri="{BB962C8B-B14F-4D97-AF65-F5344CB8AC3E}">
        <p14:creationId xmlns:p14="http://schemas.microsoft.com/office/powerpoint/2010/main" val="416912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dirty="0">
                <a:solidFill>
                  <a:schemeClr val="bg1"/>
                </a:solidFill>
              </a:rPr>
              <a:t> 38 After these things </a:t>
            </a:r>
            <a:r>
              <a:rPr lang="en-US" b="1" dirty="0">
                <a:solidFill>
                  <a:schemeClr val="bg1"/>
                </a:solidFill>
              </a:rPr>
              <a:t>Joseph of Arimathea</a:t>
            </a:r>
            <a:r>
              <a:rPr lang="en-US" dirty="0">
                <a:solidFill>
                  <a:schemeClr val="bg1"/>
                </a:solidFill>
              </a:rPr>
              <a:t>, being </a:t>
            </a:r>
            <a:r>
              <a:rPr lang="en-US" u="sng" dirty="0">
                <a:solidFill>
                  <a:schemeClr val="bg1"/>
                </a:solidFill>
              </a:rPr>
              <a:t>a disciple of Jesus</a:t>
            </a:r>
            <a:r>
              <a:rPr lang="en-US" dirty="0">
                <a:solidFill>
                  <a:schemeClr val="bg1"/>
                </a:solidFill>
              </a:rPr>
              <a:t>, but a </a:t>
            </a:r>
            <a:r>
              <a:rPr lang="en-US" b="1" u="sng" dirty="0">
                <a:solidFill>
                  <a:schemeClr val="bg1"/>
                </a:solidFill>
              </a:rPr>
              <a:t>secret [one] for fear of the Jews</a:t>
            </a:r>
            <a:r>
              <a:rPr lang="en-US" dirty="0">
                <a:solidFill>
                  <a:schemeClr val="bg1"/>
                </a:solidFill>
              </a:rPr>
              <a:t>, asked Pilate that </a:t>
            </a:r>
            <a:r>
              <a:rPr lang="en-US" u="sng" dirty="0">
                <a:solidFill>
                  <a:schemeClr val="bg1"/>
                </a:solidFill>
              </a:rPr>
              <a:t>he might take away the body of Jesus</a:t>
            </a:r>
            <a:r>
              <a:rPr lang="en-US" dirty="0">
                <a:solidFill>
                  <a:schemeClr val="bg1"/>
                </a:solidFill>
              </a:rPr>
              <a:t>; and Pilate granted permission. So </a:t>
            </a:r>
            <a:r>
              <a:rPr lang="en-US" b="1" u="sng" dirty="0">
                <a:solidFill>
                  <a:schemeClr val="bg1"/>
                </a:solidFill>
              </a:rPr>
              <a:t>he came and took away His body</a:t>
            </a:r>
            <a:r>
              <a:rPr lang="en-US" dirty="0">
                <a:solidFill>
                  <a:schemeClr val="bg1"/>
                </a:solidFill>
              </a:rPr>
              <a:t>. 39 </a:t>
            </a:r>
            <a:r>
              <a:rPr lang="en-US" b="1" dirty="0">
                <a:solidFill>
                  <a:schemeClr val="bg1"/>
                </a:solidFill>
              </a:rPr>
              <a:t>Nicodemus</a:t>
            </a:r>
            <a:r>
              <a:rPr lang="en-US" dirty="0">
                <a:solidFill>
                  <a:schemeClr val="bg1"/>
                </a:solidFill>
              </a:rPr>
              <a:t>, </a:t>
            </a:r>
            <a:r>
              <a:rPr lang="en-US" b="1" u="sng" dirty="0">
                <a:solidFill>
                  <a:schemeClr val="bg1"/>
                </a:solidFill>
              </a:rPr>
              <a:t>who had first come to Him by night</a:t>
            </a:r>
            <a:r>
              <a:rPr lang="en-US" dirty="0">
                <a:solidFill>
                  <a:schemeClr val="bg1"/>
                </a:solidFill>
              </a:rPr>
              <a:t>, </a:t>
            </a:r>
            <a:r>
              <a:rPr lang="en-US" u="sng" dirty="0">
                <a:solidFill>
                  <a:schemeClr val="bg1"/>
                </a:solidFill>
              </a:rPr>
              <a:t>also came, bringing a mixture of myrrh and aloes, about a hundred pounds [weight.]</a:t>
            </a:r>
            <a:r>
              <a:rPr lang="en-US" dirty="0">
                <a:solidFill>
                  <a:schemeClr val="bg1"/>
                </a:solidFill>
              </a:rPr>
              <a:t> 40 So they </a:t>
            </a:r>
            <a:r>
              <a:rPr lang="en-US" u="sng" dirty="0">
                <a:solidFill>
                  <a:schemeClr val="bg1"/>
                </a:solidFill>
              </a:rPr>
              <a:t>took the body of Jesus</a:t>
            </a:r>
            <a:r>
              <a:rPr lang="en-US" dirty="0">
                <a:solidFill>
                  <a:schemeClr val="bg1"/>
                </a:solidFill>
              </a:rPr>
              <a:t> and bound it </a:t>
            </a:r>
            <a:r>
              <a:rPr lang="en-US" b="1" u="sng" dirty="0">
                <a:solidFill>
                  <a:schemeClr val="bg1"/>
                </a:solidFill>
              </a:rPr>
              <a:t>in linen wrappings </a:t>
            </a:r>
            <a:r>
              <a:rPr lang="en-US" dirty="0">
                <a:solidFill>
                  <a:schemeClr val="bg1"/>
                </a:solidFill>
              </a:rPr>
              <a:t>with the spices, as is the burial custom of the Jews. 41 Now in the place where He was crucified there was a </a:t>
            </a:r>
            <a:r>
              <a:rPr lang="en-US" b="1" u="sng" dirty="0">
                <a:solidFill>
                  <a:schemeClr val="bg1"/>
                </a:solidFill>
              </a:rPr>
              <a:t>garden</a:t>
            </a:r>
            <a:r>
              <a:rPr lang="en-US" dirty="0">
                <a:solidFill>
                  <a:schemeClr val="bg1"/>
                </a:solidFill>
              </a:rPr>
              <a:t>, and </a:t>
            </a:r>
            <a:r>
              <a:rPr lang="en-US" b="1" u="sng" dirty="0">
                <a:solidFill>
                  <a:schemeClr val="bg1"/>
                </a:solidFill>
              </a:rPr>
              <a:t>in the garden a new tomb</a:t>
            </a:r>
            <a:r>
              <a:rPr lang="en-US" dirty="0">
                <a:solidFill>
                  <a:schemeClr val="bg1"/>
                </a:solidFill>
              </a:rPr>
              <a:t> in which no one had yet been laid. 42 Therefore because of the Jewish day of preparation, since the tomb was nearby, </a:t>
            </a:r>
            <a:r>
              <a:rPr lang="en-US" b="1" u="sng" dirty="0">
                <a:solidFill>
                  <a:schemeClr val="bg1"/>
                </a:solidFill>
              </a:rPr>
              <a:t>they laid Jesus there</a:t>
            </a:r>
            <a:r>
              <a:rPr lang="en-US" dirty="0">
                <a:solidFill>
                  <a:schemeClr val="bg1"/>
                </a:solidFill>
              </a:rPr>
              <a:t>.</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Lord’s body </a:t>
            </a:r>
          </a:p>
        </p:txBody>
      </p:sp>
      <p:sp>
        <p:nvSpPr>
          <p:cNvPr id="5" name="TextBox 4">
            <a:extLst>
              <a:ext uri="{FF2B5EF4-FFF2-40B4-BE49-F238E27FC236}">
                <a16:creationId xmlns:a16="http://schemas.microsoft.com/office/drawing/2014/main" id="{6EBE032B-CCC1-3843-A1FF-EDDEEBF16816}"/>
              </a:ext>
            </a:extLst>
          </p:cNvPr>
          <p:cNvSpPr txBox="1"/>
          <p:nvPr/>
        </p:nvSpPr>
        <p:spPr>
          <a:xfrm>
            <a:off x="130628" y="1505981"/>
            <a:ext cx="2351313" cy="2751522"/>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Jesus’ death gave boldness to some followers.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Linen</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wrappings </a:t>
            </a:r>
            <a:r>
              <a:rPr lang="en-US" sz="2160" dirty="0">
                <a:solidFill>
                  <a:prstClr val="white"/>
                </a:solidFill>
                <a:latin typeface="Calibri" panose="020F0502020204030204"/>
              </a:rPr>
              <a:t>will be an interesting detail in the next chapter</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a:t>
            </a:r>
          </a:p>
          <a:p>
            <a:pPr marL="0" marR="0" lvl="0" indent="0" defTabSz="411480" rtl="0" eaLnBrk="1" fontAlgn="auto" latinLnBrk="0" hangingPunct="1">
              <a:lnSpc>
                <a:spcPct val="100000"/>
              </a:lnSpc>
              <a:spcBef>
                <a:spcPts val="0"/>
              </a:spcBef>
              <a:spcAft>
                <a:spcPts val="0"/>
              </a:spcAft>
              <a:buClrTx/>
              <a:buSzTx/>
              <a:buFontTx/>
              <a:buNone/>
              <a:tabLst/>
              <a:defRPr/>
            </a:pP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089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406400" y="599594"/>
            <a:ext cx="8108950" cy="4515812"/>
          </a:xfrm>
        </p:spPr>
        <p:txBody>
          <a:bodyPr>
            <a:normAutofit/>
          </a:bodyPr>
          <a:lstStyle/>
          <a:p>
            <a:pPr algn="ctr"/>
            <a:r>
              <a:rPr lang="en-US" sz="4400" dirty="0">
                <a:solidFill>
                  <a:prstClr val="white"/>
                </a:solidFill>
                <a:latin typeface="Calibri" panose="020F0502020204030204"/>
              </a:rPr>
              <a:t>Life was lost in the garden. The Lord was arrested in a garden. </a:t>
            </a:r>
            <a:br>
              <a:rPr lang="en-US" sz="4400" dirty="0">
                <a:solidFill>
                  <a:prstClr val="white"/>
                </a:solidFill>
                <a:latin typeface="Calibri" panose="020F0502020204030204"/>
              </a:rPr>
            </a:br>
            <a:br>
              <a:rPr lang="en-US" sz="4400" dirty="0">
                <a:solidFill>
                  <a:prstClr val="white"/>
                </a:solidFill>
                <a:latin typeface="Calibri" panose="020F0502020204030204"/>
              </a:rPr>
            </a:br>
            <a:r>
              <a:rPr lang="en-US" sz="4400" dirty="0">
                <a:solidFill>
                  <a:prstClr val="white"/>
                </a:solidFill>
                <a:latin typeface="Calibri" panose="020F0502020204030204"/>
              </a:rPr>
              <a:t>Seems fitting that at a garden, God</a:t>
            </a:r>
            <a:r>
              <a:rPr lang="en-US" sz="4400" dirty="0">
                <a:solidFill>
                  <a:schemeClr val="bg1"/>
                </a:solidFill>
                <a:latin typeface="Calibri" panose="020F0502020204030204"/>
              </a:rPr>
              <a:t> will restore life and free us from our captor. </a:t>
            </a:r>
            <a:endParaRPr lang="en-US" sz="4400" dirty="0">
              <a:solidFill>
                <a:schemeClr val="bg1"/>
              </a:solidFill>
            </a:endParaRPr>
          </a:p>
        </p:txBody>
      </p:sp>
    </p:spTree>
    <p:extLst>
      <p:ext uri="{BB962C8B-B14F-4D97-AF65-F5344CB8AC3E}">
        <p14:creationId xmlns:p14="http://schemas.microsoft.com/office/powerpoint/2010/main" val="84383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406400" y="599594"/>
            <a:ext cx="8108950" cy="4515812"/>
          </a:xfrm>
        </p:spPr>
        <p:txBody>
          <a:bodyPr>
            <a:normAutofit/>
          </a:bodyPr>
          <a:lstStyle/>
          <a:p>
            <a:pPr algn="ctr"/>
            <a:r>
              <a:rPr lang="en-US" sz="4400" dirty="0">
                <a:solidFill>
                  <a:schemeClr val="bg1"/>
                </a:solidFill>
              </a:rPr>
              <a:t>The gospel of John places an emphasis on the trial of Jesus before us because eventually we will all be tried by Him. </a:t>
            </a:r>
            <a:br>
              <a:rPr lang="en-US" sz="4400" dirty="0">
                <a:solidFill>
                  <a:schemeClr val="bg1"/>
                </a:solidFill>
              </a:rPr>
            </a:br>
            <a:br>
              <a:rPr lang="en-US" sz="4400" dirty="0">
                <a:solidFill>
                  <a:schemeClr val="bg1"/>
                </a:solidFill>
              </a:rPr>
            </a:br>
            <a:r>
              <a:rPr lang="en-US" sz="4400" dirty="0">
                <a:solidFill>
                  <a:schemeClr val="bg1"/>
                </a:solidFill>
              </a:rPr>
              <a:t>And the trial will be based on what we did with this verdict. </a:t>
            </a:r>
          </a:p>
        </p:txBody>
      </p:sp>
    </p:spTree>
    <p:extLst>
      <p:ext uri="{BB962C8B-B14F-4D97-AF65-F5344CB8AC3E}">
        <p14:creationId xmlns:p14="http://schemas.microsoft.com/office/powerpoint/2010/main" val="159048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143000" y="132869"/>
            <a:ext cx="6858000" cy="1989667"/>
          </a:xfrm>
        </p:spPr>
        <p:txBody>
          <a:bodyPr>
            <a:normAutofit/>
          </a:bodyPr>
          <a:lstStyle/>
          <a:p>
            <a:r>
              <a:rPr lang="en-US" sz="54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143000" y="2199265"/>
            <a:ext cx="6858000" cy="1379802"/>
          </a:xfrm>
        </p:spPr>
        <p:txBody>
          <a:bodyPr>
            <a:normAutofit lnSpcReduction="10000"/>
          </a:bodyPr>
          <a:lstStyle/>
          <a:p>
            <a:r>
              <a:rPr lang="en-US" sz="3200" dirty="0">
                <a:solidFill>
                  <a:schemeClr val="accent4">
                    <a:lumMod val="20000"/>
                    <a:lumOff val="80000"/>
                  </a:schemeClr>
                </a:solidFill>
              </a:rPr>
              <a:t>Pilate’s trial and the crucifixion of the Jesus, the Christ, the Son of God</a:t>
            </a:r>
          </a:p>
          <a:p>
            <a:r>
              <a:rPr lang="en-US" sz="3200" dirty="0">
                <a:solidFill>
                  <a:schemeClr val="accent4">
                    <a:lumMod val="20000"/>
                    <a:lumOff val="80000"/>
                  </a:schemeClr>
                </a:solidFill>
              </a:rPr>
              <a:t>(18:33-19:42)</a:t>
            </a:r>
          </a:p>
        </p:txBody>
      </p:sp>
      <p:sp>
        <p:nvSpPr>
          <p:cNvPr id="4" name="TextBox 3">
            <a:extLst>
              <a:ext uri="{FF2B5EF4-FFF2-40B4-BE49-F238E27FC236}">
                <a16:creationId xmlns:a16="http://schemas.microsoft.com/office/drawing/2014/main" id="{65B09133-C349-DD41-8E7F-B86F52DFBC77}"/>
              </a:ext>
            </a:extLst>
          </p:cNvPr>
          <p:cNvSpPr txBox="1"/>
          <p:nvPr/>
        </p:nvSpPr>
        <p:spPr>
          <a:xfrm>
            <a:off x="1143000" y="3747018"/>
            <a:ext cx="6858000" cy="1200329"/>
          </a:xfrm>
          <a:prstGeom prst="rect">
            <a:avLst/>
          </a:prstGeom>
          <a:noFill/>
          <a:ln>
            <a:solidFill>
              <a:schemeClr val="bg1"/>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33 Therefore Pilate entered again into the Praetorium, and summoned Jesus and said to Him, "Are You the King of the Jews?" 34 Jesus answered, "Are you saying this on your own initiative, or did others tell you about Me?" 35 Pilate answered, "I am not a Jew, am I? Your own nation and the chief priests delivered You to me; what have You done?" 36 Jesus answered, "My kingdom is not of this world. If My kingdom were of this world, then My servants would be fighting so that I would not be handed over to the Jews; but as it is, My kingdom is not of this realm." 37 Therefore Pilate said to Him, "So You are a king?" Jesus answered, "You say [correctly] that I am a king. For this I have been born, and for this I have come into the world, to testify to the truth. Everyone who is of the truth hears My voice." 38 Pilate said to Him, "What is truth?"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Tree>
    <p:extLst>
      <p:ext uri="{BB962C8B-B14F-4D97-AF65-F5344CB8AC3E}">
        <p14:creationId xmlns:p14="http://schemas.microsoft.com/office/powerpoint/2010/main" val="62884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33 Therefore Pilate entered again into the Praetorium, and summoned Jesus and said to Him, "</a:t>
            </a:r>
            <a:r>
              <a:rPr lang="en-US" sz="2400" b="1" u="sng" dirty="0">
                <a:solidFill>
                  <a:schemeClr val="bg1"/>
                </a:solidFill>
              </a:rPr>
              <a:t>Are You the King of the Jews</a:t>
            </a:r>
            <a:r>
              <a:rPr lang="en-US" sz="2400" dirty="0">
                <a:solidFill>
                  <a:schemeClr val="bg1"/>
                </a:solidFill>
              </a:rPr>
              <a:t>?" 34 Jesus answered, "Are you saying this on your own initiative, or did others tell you about Me?" 35 Pilate answered, "I am not a Jew, am I? Your own nation and the chief priests delivered You to me; </a:t>
            </a:r>
            <a:r>
              <a:rPr lang="en-US" sz="2400" b="1" u="sng" dirty="0">
                <a:solidFill>
                  <a:schemeClr val="bg1"/>
                </a:solidFill>
              </a:rPr>
              <a:t>what have You done</a:t>
            </a:r>
            <a:r>
              <a:rPr lang="en-US" sz="2400" dirty="0">
                <a:solidFill>
                  <a:schemeClr val="bg1"/>
                </a:solidFill>
              </a:rPr>
              <a:t>?" 36 Jesus answered, "My kingdom is not of this world. If My kingdom were of this world, then My servants would be fighting so that I would not be handed over to the Jews; but as it is, My kingdom is not of this realm." 37 Therefore Pilate said to Him, "</a:t>
            </a:r>
            <a:r>
              <a:rPr lang="en-US" sz="2400" b="1" u="sng" dirty="0">
                <a:solidFill>
                  <a:schemeClr val="bg1"/>
                </a:solidFill>
              </a:rPr>
              <a:t>So You are a king?</a:t>
            </a:r>
            <a:r>
              <a:rPr lang="en-US" sz="2400" dirty="0">
                <a:solidFill>
                  <a:schemeClr val="bg1"/>
                </a:solidFill>
              </a:rPr>
              <a:t>" Jesus answered, "You say [correctly] that I am a king. For this I have been born, and for this I have come into the world, to testify to the truth. Everyone who is of the truth hears My voice." 38 Pilate said to Him, "</a:t>
            </a:r>
            <a:r>
              <a:rPr lang="en-US" sz="2400" b="1" u="sng" dirty="0">
                <a:solidFill>
                  <a:schemeClr val="bg1"/>
                </a:solidFill>
              </a:rPr>
              <a:t>What is truth?</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
        <p:nvSpPr>
          <p:cNvPr id="5" name="TextBox 4">
            <a:extLst>
              <a:ext uri="{FF2B5EF4-FFF2-40B4-BE49-F238E27FC236}">
                <a16:creationId xmlns:a16="http://schemas.microsoft.com/office/drawing/2014/main" id="{36D13942-0EBD-904F-A58E-451136CB18EC}"/>
              </a:ext>
            </a:extLst>
          </p:cNvPr>
          <p:cNvSpPr txBox="1"/>
          <p:nvPr/>
        </p:nvSpPr>
        <p:spPr>
          <a:xfrm>
            <a:off x="130628" y="1505981"/>
            <a:ext cx="2351313" cy="4081117"/>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Pilate’s questions graduate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from obtain information for a trial to interest ove</a:t>
            </a:r>
            <a:r>
              <a:rPr lang="en-US" sz="2160" noProof="0" dirty="0">
                <a:solidFill>
                  <a:prstClr val="white"/>
                </a:solidFill>
                <a:latin typeface="Calibri" panose="020F0502020204030204"/>
              </a:rPr>
              <a:t>r</a:t>
            </a:r>
            <a:r>
              <a:rPr lang="en-US" sz="2160" dirty="0">
                <a:solidFill>
                  <a:prstClr val="white"/>
                </a:solidFill>
                <a:latin typeface="Calibri" panose="020F0502020204030204"/>
              </a:rPr>
              <a:t> the person of Jesus. </a:t>
            </a:r>
            <a:endParaRPr kumimoji="0" lang="en-US" sz="2160" b="0" i="0" u="none" strike="noStrike" kern="1200" cap="none" spc="0" normalizeH="0" noProof="0" dirty="0">
              <a:ln>
                <a:noFill/>
              </a:ln>
              <a:solidFill>
                <a:prstClr val="white"/>
              </a:solidFill>
              <a:effectLst/>
              <a:uLnTx/>
              <a:uFillTx/>
              <a:latin typeface="Calibri" panose="020F0502020204030204"/>
              <a:ea typeface="+mn-ea"/>
              <a:cs typeface="+mn-cs"/>
            </a:endParaRPr>
          </a:p>
          <a:p>
            <a:pPr marL="0" marR="0" lvl="0" indent="0" defTabSz="411480" rtl="0" eaLnBrk="1" fontAlgn="auto" latinLnBrk="0" hangingPunct="1">
              <a:lnSpc>
                <a:spcPct val="100000"/>
              </a:lnSpc>
              <a:spcBef>
                <a:spcPts val="0"/>
              </a:spcBef>
              <a:spcAft>
                <a:spcPts val="0"/>
              </a:spcAft>
              <a:buClrTx/>
              <a:buSzTx/>
              <a:buFontTx/>
              <a:buNone/>
              <a:tabLst/>
              <a:defRPr/>
            </a:pPr>
            <a:r>
              <a:rPr lang="en-US" sz="2160" baseline="0" dirty="0">
                <a:solidFill>
                  <a:prstClr val="white"/>
                </a:solidFill>
                <a:latin typeface="Calibri" panose="020F0502020204030204"/>
              </a:rPr>
              <a:t>-</a:t>
            </a:r>
            <a:r>
              <a:rPr lang="en-US" sz="2160" dirty="0">
                <a:solidFill>
                  <a:prstClr val="white"/>
                </a:solidFill>
                <a:latin typeface="Calibri" panose="020F0502020204030204"/>
              </a:rPr>
              <a:t> Pilate’s lack of ability to differentiate the earthly from the heavenly creates disbelief.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728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33 Therefore Pilate entered again into the Praetorium, and summoned Jesus and said to Him, "Are You the King of the Jews?" 34 Jesus answered, "</a:t>
            </a:r>
            <a:r>
              <a:rPr lang="en-US" sz="2400" b="1" u="sng" dirty="0">
                <a:solidFill>
                  <a:schemeClr val="bg1"/>
                </a:solidFill>
              </a:rPr>
              <a:t>Are you saying this on your own initiative, or did others tell you about Me?</a:t>
            </a:r>
            <a:r>
              <a:rPr lang="en-US" sz="2400" dirty="0">
                <a:solidFill>
                  <a:schemeClr val="bg1"/>
                </a:solidFill>
              </a:rPr>
              <a:t>" 35 Pilate answered, "I am not a Jew, am I? Your own nation and the chief priests delivered You to me; what have You done?" 36 Jesus answered, "</a:t>
            </a:r>
            <a:r>
              <a:rPr lang="en-US" sz="2400" b="1" u="sng" dirty="0">
                <a:solidFill>
                  <a:schemeClr val="bg1"/>
                </a:solidFill>
              </a:rPr>
              <a:t>My kingdom is not of this world</a:t>
            </a:r>
            <a:r>
              <a:rPr lang="en-US" sz="2400" dirty="0">
                <a:solidFill>
                  <a:schemeClr val="bg1"/>
                </a:solidFill>
              </a:rPr>
              <a:t>. If My kingdom were of this world, then My servants would be fighting so that I would not be handed over to the Jews; but as it is, </a:t>
            </a:r>
            <a:r>
              <a:rPr lang="en-US" sz="2400" b="1" u="sng" dirty="0">
                <a:solidFill>
                  <a:schemeClr val="bg1"/>
                </a:solidFill>
              </a:rPr>
              <a:t>My kingdom is not of this realm</a:t>
            </a:r>
            <a:r>
              <a:rPr lang="en-US" sz="2400" dirty="0">
                <a:solidFill>
                  <a:schemeClr val="bg1"/>
                </a:solidFill>
              </a:rPr>
              <a:t>." 37 Therefore Pilate said to Him, "So You are a king?" Jesus answered, "You say [correctly] that I am a king. For this I have been born, and </a:t>
            </a:r>
            <a:r>
              <a:rPr lang="en-US" sz="2400" b="1" u="sng" dirty="0">
                <a:solidFill>
                  <a:schemeClr val="bg1"/>
                </a:solidFill>
              </a:rPr>
              <a:t>for this I have come into the world</a:t>
            </a:r>
            <a:r>
              <a:rPr lang="en-US" sz="2400" dirty="0">
                <a:solidFill>
                  <a:schemeClr val="bg1"/>
                </a:solidFill>
              </a:rPr>
              <a:t>, to </a:t>
            </a:r>
            <a:r>
              <a:rPr lang="en-US" sz="2400" b="1" u="sng" dirty="0">
                <a:solidFill>
                  <a:schemeClr val="bg1"/>
                </a:solidFill>
              </a:rPr>
              <a:t>testify to the truth</a:t>
            </a:r>
            <a:r>
              <a:rPr lang="en-US" sz="2400" dirty="0">
                <a:solidFill>
                  <a:schemeClr val="bg1"/>
                </a:solidFill>
              </a:rPr>
              <a:t>. Everyone who is of the truth hears My voice." 38 Pilate said to Him, "What is truth?"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
        <p:nvSpPr>
          <p:cNvPr id="5" name="TextBox 4">
            <a:extLst>
              <a:ext uri="{FF2B5EF4-FFF2-40B4-BE49-F238E27FC236}">
                <a16:creationId xmlns:a16="http://schemas.microsoft.com/office/drawing/2014/main" id="{36D13942-0EBD-904F-A58E-451136CB18EC}"/>
              </a:ext>
            </a:extLst>
          </p:cNvPr>
          <p:cNvSpPr txBox="1"/>
          <p:nvPr/>
        </p:nvSpPr>
        <p:spPr>
          <a:xfrm>
            <a:off x="130628" y="1505981"/>
            <a:ext cx="2351313" cy="4081117"/>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Pilate has presumptions on Jesus from other sources, Jesus will invite him to find out for himself.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Jesus makes His claim and then gives evidence to support His claims.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His states: claim, origins, + mission</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120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800" dirty="0">
                <a:solidFill>
                  <a:schemeClr val="bg1"/>
                </a:solidFill>
              </a:rPr>
              <a:t> 38 Pilate said to Him, "What is truth?" And when he had said this, he went out again to the Jews and said to them, "I find no guilt in Him. 39 "But you have a custom that I release someone for you at the Passover; do you wish then that I release for you the King of the Jews?" 40 So they cried out again, saying, "Not this Man, but Barabbas." Now Barabbas was a robber.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1</a:t>
            </a:r>
            <a:r>
              <a:rPr kumimoji="0" lang="en-US" sz="2160" b="0" i="0" u="none"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verdict</a:t>
            </a:r>
          </a:p>
        </p:txBody>
      </p:sp>
    </p:spTree>
    <p:extLst>
      <p:ext uri="{BB962C8B-B14F-4D97-AF65-F5344CB8AC3E}">
        <p14:creationId xmlns:p14="http://schemas.microsoft.com/office/powerpoint/2010/main" val="98779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800" dirty="0">
                <a:solidFill>
                  <a:schemeClr val="bg1"/>
                </a:solidFill>
              </a:rPr>
              <a:t> 38 Pilate said to Him, "</a:t>
            </a:r>
            <a:r>
              <a:rPr lang="en-US" sz="2800" b="1" u="sng" dirty="0">
                <a:solidFill>
                  <a:schemeClr val="bg1"/>
                </a:solidFill>
              </a:rPr>
              <a:t>What is truth</a:t>
            </a:r>
            <a:r>
              <a:rPr lang="en-US" sz="2800" dirty="0">
                <a:solidFill>
                  <a:schemeClr val="bg1"/>
                </a:solidFill>
              </a:rPr>
              <a:t>?" And when he had said this, he went out again to the Jews and said to them, "</a:t>
            </a:r>
            <a:r>
              <a:rPr lang="en-US" sz="2800" b="1" u="sng" dirty="0">
                <a:solidFill>
                  <a:schemeClr val="bg1"/>
                </a:solidFill>
              </a:rPr>
              <a:t>I find no guilt in Him</a:t>
            </a:r>
            <a:r>
              <a:rPr lang="en-US" sz="2800" dirty="0">
                <a:solidFill>
                  <a:schemeClr val="bg1"/>
                </a:solidFill>
              </a:rPr>
              <a:t>. 39 "But you have a custom that I release someone for you at the Passover; </a:t>
            </a:r>
            <a:r>
              <a:rPr lang="en-US" sz="2800" b="1" u="sng" dirty="0">
                <a:solidFill>
                  <a:schemeClr val="bg1"/>
                </a:solidFill>
              </a:rPr>
              <a:t>do you wish then that I release for you the King</a:t>
            </a:r>
            <a:r>
              <a:rPr lang="en-US" sz="2800" dirty="0">
                <a:solidFill>
                  <a:schemeClr val="bg1"/>
                </a:solidFill>
              </a:rPr>
              <a:t> of the Jews?" 40 So they cried out again, saying, "Not this Man, but Barabbas." Now Barabbas was a robber.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1</a:t>
            </a:r>
            <a:r>
              <a:rPr kumimoji="0" lang="en-US" sz="2160" b="0" i="0" u="none" strike="noStrike" kern="1200" cap="none" spc="0" normalizeH="0" baseline="30000" noProof="0" dirty="0">
                <a:ln>
                  <a:noFill/>
                </a:ln>
                <a:solidFill>
                  <a:prstClr val="white"/>
                </a:solidFill>
                <a:effectLst/>
                <a:uLnTx/>
                <a:uFillTx/>
                <a:latin typeface="Calibri" panose="020F0502020204030204"/>
                <a:ea typeface="+mn-ea"/>
                <a:cs typeface="+mn-cs"/>
              </a:rPr>
              <a:t>st</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verdict</a:t>
            </a:r>
          </a:p>
        </p:txBody>
      </p:sp>
      <p:sp>
        <p:nvSpPr>
          <p:cNvPr id="10" name="TextBox 9">
            <a:extLst>
              <a:ext uri="{FF2B5EF4-FFF2-40B4-BE49-F238E27FC236}">
                <a16:creationId xmlns:a16="http://schemas.microsoft.com/office/drawing/2014/main" id="{848517F4-7FDC-1F43-A22D-A5795850B998}"/>
              </a:ext>
            </a:extLst>
          </p:cNvPr>
          <p:cNvSpPr txBox="1"/>
          <p:nvPr/>
        </p:nvSpPr>
        <p:spPr>
          <a:xfrm>
            <a:off x="130628" y="1505981"/>
            <a:ext cx="2351313" cy="3748719"/>
          </a:xfrm>
          <a:prstGeom prst="rect">
            <a:avLst/>
          </a:prstGeom>
          <a:noFill/>
          <a:ln>
            <a:solidFill>
              <a:schemeClr val="bg1"/>
            </a:solidFill>
          </a:ln>
        </p:spPr>
        <p:txBody>
          <a:bodyPr wrap="square" rtlCol="0">
            <a:spAutoFit/>
          </a:bodyPr>
          <a:lstStyle/>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Pilate claims to ask what truth is but </a:t>
            </a:r>
            <a:r>
              <a:rPr kumimoji="0" lang="en-US" sz="2160" b="0" i="0" u="sng" strike="noStrike" kern="1200" cap="none" spc="0" normalizeH="0" baseline="0" noProof="0" dirty="0">
                <a:ln>
                  <a:noFill/>
                </a:ln>
                <a:solidFill>
                  <a:prstClr val="white"/>
                </a:solidFill>
                <a:effectLst/>
                <a:uLnTx/>
                <a:uFillTx/>
                <a:latin typeface="Calibri" panose="020F0502020204030204"/>
                <a:ea typeface="+mn-ea"/>
                <a:cs typeface="+mn-cs"/>
              </a:rPr>
              <a:t>knows</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that Jesus isn’t guilty of anything. </a:t>
            </a:r>
          </a:p>
          <a:p>
            <a:pPr marL="0" marR="0" lvl="0" indent="0"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The crowds cry out for Barabbas instead of Jesus. </a:t>
            </a:r>
          </a:p>
          <a:p>
            <a:pPr marL="0" marR="0" lvl="0" indent="0"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What will Pilate do with this information?</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322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547</TotalTime>
  <Words>5568</Words>
  <Application>Microsoft Macintosh PowerPoint</Application>
  <PresentationFormat>On-screen Show (16:10)</PresentationFormat>
  <Paragraphs>114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The Gospel of John is the trial of Jesus of sorts.   How has the book set us up as the jury to make our verdict on Who He is?</vt:lpstr>
      <vt:lpstr>PowerPoint Presentation</vt:lpstr>
      <vt:lpstr>The gospel of John places an emphasis on the trial of Jesus before us because eventually we will all be tried by Him.   And the trial will be based on what we did with this verdict. </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Life was lost in the garden. The Lord was arrested in a garden.   Seems fitting that at a garden, God will restore life and free us from our captor.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John is the trial of Jesus of sorts.   How has the book set us up as the jury to make our verdict on Who He is?</dc:title>
  <dc:creator>Bill Sanchez</dc:creator>
  <cp:lastModifiedBy>Bill Sanchez</cp:lastModifiedBy>
  <cp:revision>2</cp:revision>
  <dcterms:created xsi:type="dcterms:W3CDTF">2022-02-05T16:55:27Z</dcterms:created>
  <dcterms:modified xsi:type="dcterms:W3CDTF">2022-02-06T02:02:31Z</dcterms:modified>
</cp:coreProperties>
</file>