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338" r:id="rId2"/>
    <p:sldId id="339" r:id="rId3"/>
    <p:sldId id="340" r:id="rId4"/>
    <p:sldId id="341" r:id="rId5"/>
    <p:sldId id="342" r:id="rId6"/>
    <p:sldId id="343" r:id="rId7"/>
    <p:sldId id="345" r:id="rId8"/>
    <p:sldId id="346" r:id="rId9"/>
    <p:sldId id="257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40"/>
    <p:restoredTop sz="95794"/>
  </p:normalViewPr>
  <p:slideViewPr>
    <p:cSldViewPr snapToGrid="0" snapToObjects="1">
      <p:cViewPr varScale="1">
        <p:scale>
          <a:sx n="112" d="100"/>
          <a:sy n="112" d="100"/>
        </p:scale>
        <p:origin x="19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206500"/>
            <a:ext cx="6619244" cy="277465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981150"/>
            <a:ext cx="6619244" cy="71785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9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000489"/>
            <a:ext cx="6619243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71500"/>
            <a:ext cx="6619244" cy="303388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472771"/>
            <a:ext cx="6619242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06500"/>
            <a:ext cx="6619244" cy="1651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048000"/>
            <a:ext cx="6619244" cy="1968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2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206500"/>
            <a:ext cx="5999486" cy="193614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142645"/>
            <a:ext cx="5459737" cy="28514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25548"/>
            <a:ext cx="6619244" cy="13970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80937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178156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6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03501"/>
            <a:ext cx="6619245" cy="137765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981151"/>
            <a:ext cx="6619244" cy="7170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59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651000"/>
            <a:ext cx="2210150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222500"/>
            <a:ext cx="2195513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651000"/>
            <a:ext cx="220218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222500"/>
            <a:ext cx="2210096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651000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222500"/>
            <a:ext cx="2199085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778000"/>
            <a:ext cx="0" cy="33020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778000"/>
            <a:ext cx="0" cy="330573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98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542458"/>
            <a:ext cx="2205038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841500"/>
            <a:ext cx="2205038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022676"/>
            <a:ext cx="220503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542458"/>
            <a:ext cx="219789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841500"/>
            <a:ext cx="2197894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022676"/>
            <a:ext cx="2200805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542458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841500"/>
            <a:ext cx="2199085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022674"/>
            <a:ext cx="220199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778000"/>
            <a:ext cx="0" cy="33020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778000"/>
            <a:ext cx="0" cy="330573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10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37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58511"/>
            <a:ext cx="1314451" cy="485510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739512"/>
            <a:ext cx="5567362" cy="4474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4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5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384778"/>
            <a:ext cx="6619243" cy="1596373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981151"/>
            <a:ext cx="6619244" cy="7170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6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717146"/>
            <a:ext cx="3297254" cy="349646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713411"/>
            <a:ext cx="3297256" cy="35002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5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587500"/>
            <a:ext cx="329725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095500"/>
            <a:ext cx="3297254" cy="311811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587500"/>
            <a:ext cx="329725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095500"/>
            <a:ext cx="3297254" cy="311811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6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3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1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206500"/>
            <a:ext cx="2550798" cy="12065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206500"/>
            <a:ext cx="3896998" cy="3810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607734"/>
            <a:ext cx="2550797" cy="24129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2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545160"/>
            <a:ext cx="3819680" cy="131234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952500"/>
            <a:ext cx="2400300" cy="381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048000"/>
            <a:ext cx="3813734" cy="11430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1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224738"/>
            <a:ext cx="3027759" cy="3490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410290"/>
            <a:ext cx="1141809" cy="197121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397000"/>
            <a:ext cx="2114550" cy="23495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0"/>
            <a:ext cx="1202540" cy="95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080000"/>
            <a:ext cx="745301" cy="635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95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77265"/>
            <a:ext cx="7053542" cy="1167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710766"/>
            <a:ext cx="6709906" cy="349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75455" y="1504951"/>
            <a:ext cx="8254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552855" y="2700448"/>
            <a:ext cx="321649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46441"/>
            <a:ext cx="628649" cy="639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4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7068-094F-4E4E-B73A-67D186BD1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Gospel of John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B7558-14E9-DF41-A92C-C8BD1BA79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11: RESURRECTION APPEARANCES 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3D4BB-C838-D54F-B365-D4139E5E10AE}"/>
              </a:ext>
            </a:extLst>
          </p:cNvPr>
          <p:cNvSpPr txBox="1"/>
          <p:nvPr/>
        </p:nvSpPr>
        <p:spPr>
          <a:xfrm>
            <a:off x="5788123" y="3981149"/>
            <a:ext cx="3161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b="1" dirty="0">
                <a:solidFill>
                  <a:prstClr val="white"/>
                </a:solidFill>
                <a:latin typeface="Century Gothic" panose="020B0502020202020204"/>
              </a:rPr>
              <a:t>THOUGHT QUESTION:</a:t>
            </a:r>
          </a:p>
          <a:p>
            <a:pPr defTabSz="342900"/>
            <a:r>
              <a:rPr lang="en-US" sz="1350" dirty="0">
                <a:solidFill>
                  <a:prstClr val="white"/>
                </a:solidFill>
                <a:latin typeface="Century Gothic" panose="020B0502020202020204"/>
              </a:rPr>
              <a:t>Have you found no guilt in Jesus (19:4) and yet crucified Him anyway? (Heb. 6:6)</a:t>
            </a:r>
          </a:p>
        </p:txBody>
      </p:sp>
    </p:spTree>
    <p:extLst>
      <p:ext uri="{BB962C8B-B14F-4D97-AF65-F5344CB8AC3E}">
        <p14:creationId xmlns:p14="http://schemas.microsoft.com/office/powerpoint/2010/main" val="245020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9E419-B7C1-4441-8EC1-1493892B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Really Did Die</a:t>
            </a:r>
            <a:br>
              <a:rPr lang="en-US" dirty="0"/>
            </a:br>
            <a:r>
              <a:rPr lang="en-US" sz="2000" dirty="0"/>
              <a:t>John 19:31-37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B89C1-E80F-F548-AF09-ADBB792AF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did the Jews ask that the legs of the crucified should be broken?</a:t>
            </a:r>
          </a:p>
          <a:p>
            <a:pPr lvl="1"/>
            <a:r>
              <a:rPr lang="en-US" dirty="0"/>
              <a:t>Deuteronomy 21:22-23</a:t>
            </a:r>
          </a:p>
          <a:p>
            <a:pPr lvl="1"/>
            <a:r>
              <a:rPr lang="en-US" dirty="0"/>
              <a:t>Josephus, </a:t>
            </a:r>
            <a:r>
              <a:rPr lang="en-US" i="1" dirty="0"/>
              <a:t>Wars IV.5.2, </a:t>
            </a:r>
            <a:r>
              <a:rPr lang="en-US" dirty="0"/>
              <a:t>“… Jews are so careful about funeral rites that even malefactors who have been sentenced to crucifixion are taken down and buried before sunset.”</a:t>
            </a:r>
          </a:p>
          <a:p>
            <a:r>
              <a:rPr lang="en-US" dirty="0"/>
              <a:t>Significance of these verses</a:t>
            </a:r>
          </a:p>
          <a:p>
            <a:pPr lvl="1"/>
            <a:r>
              <a:rPr lang="en-US" dirty="0"/>
              <a:t>Jesus really and truly had physically died (contra. Docetism, cf. 2 Jn. 7)</a:t>
            </a:r>
          </a:p>
          <a:p>
            <a:pPr lvl="1"/>
            <a:r>
              <a:rPr lang="en-US" dirty="0"/>
              <a:t>Scripture had been fulfilled</a:t>
            </a:r>
          </a:p>
          <a:p>
            <a:pPr lvl="2"/>
            <a:r>
              <a:rPr lang="en-US" dirty="0"/>
              <a:t>“Not one of his bones will be broken” (cf. Psalm 34:19-22, Exodus 12:46)</a:t>
            </a:r>
          </a:p>
          <a:p>
            <a:pPr lvl="2"/>
            <a:r>
              <a:rPr lang="en-US" dirty="0"/>
              <a:t>“They will look on him whom they have pierced” (cf. Zechariah 12:10)</a:t>
            </a:r>
          </a:p>
        </p:txBody>
      </p:sp>
    </p:spTree>
    <p:extLst>
      <p:ext uri="{BB962C8B-B14F-4D97-AF65-F5344CB8AC3E}">
        <p14:creationId xmlns:p14="http://schemas.microsoft.com/office/powerpoint/2010/main" val="237050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9E419-B7C1-4441-8EC1-1493892B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Buried In An Identifiable Tomb</a:t>
            </a:r>
            <a:br>
              <a:rPr lang="en-US" dirty="0"/>
            </a:br>
            <a:r>
              <a:rPr lang="en-US" sz="2000" dirty="0"/>
              <a:t>John 19:38-42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B89C1-E80F-F548-AF09-ADBB792AF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  <a:p>
            <a:r>
              <a:rPr lang="en-US" i="1" dirty="0"/>
              <a:t>“And they made his grave with the wicked and with a rich man in his death, although he had done no violence, and there was no deceit in his mouth.”</a:t>
            </a:r>
            <a:r>
              <a:rPr lang="en-US" dirty="0"/>
              <a:t> (Isa. 53:9)</a:t>
            </a:r>
          </a:p>
          <a:p>
            <a:r>
              <a:rPr lang="en-US" dirty="0"/>
              <a:t>What other significant details are recorded here and why?</a:t>
            </a:r>
          </a:p>
          <a:p>
            <a:pPr lvl="1"/>
            <a:r>
              <a:rPr lang="en-US" dirty="0"/>
              <a:t>Joseph of Arimathea (cf. John 12:42)</a:t>
            </a:r>
          </a:p>
          <a:p>
            <a:pPr lvl="1"/>
            <a:r>
              <a:rPr lang="en-US" dirty="0"/>
              <a:t>Nicodemus (cf. 3:1ff, 7:50-52)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2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224737"/>
            <a:ext cx="3027759" cy="34902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410289"/>
            <a:ext cx="1141809" cy="197121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408" y="1397000"/>
            <a:ext cx="2114550" cy="23495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951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080000"/>
            <a:ext cx="745301" cy="635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95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7" descr="A picture containing outdoor, grass, rock, building&#10;&#10;Description automatically generated">
            <a:extLst>
              <a:ext uri="{FF2B5EF4-FFF2-40B4-BE49-F238E27FC236}">
                <a16:creationId xmlns:a16="http://schemas.microsoft.com/office/drawing/2014/main" id="{F6CAEE11-A633-054A-BFFE-5E94A139E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3290" b="3377"/>
          <a:stretch/>
        </p:blipFill>
        <p:spPr>
          <a:xfrm>
            <a:off x="20" y="10"/>
            <a:ext cx="9143980" cy="57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0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224737"/>
            <a:ext cx="3027759" cy="349026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410289"/>
            <a:ext cx="1141809" cy="1971211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397000"/>
            <a:ext cx="2114550" cy="23495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9511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080000"/>
            <a:ext cx="745301" cy="635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95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icture containing outdoor, grass, rock, building&#10;&#10;Description automatically generated">
            <a:extLst>
              <a:ext uri="{FF2B5EF4-FFF2-40B4-BE49-F238E27FC236}">
                <a16:creationId xmlns:a16="http://schemas.microsoft.com/office/drawing/2014/main" id="{AF8A89AA-5801-4745-8467-835746DA9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24455" r="-2" b="14540"/>
          <a:stretch/>
        </p:blipFill>
        <p:spPr>
          <a:xfrm>
            <a:off x="20" y="-4"/>
            <a:ext cx="9143752" cy="4183534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80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128079"/>
            <a:ext cx="2604045" cy="688276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79610"/>
            <a:ext cx="9144000" cy="2335390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4276D-327C-E546-819A-DADBA40A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87" y="4045288"/>
            <a:ext cx="7805701" cy="7233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800">
                <a:solidFill>
                  <a:srgbClr val="EBEBEB"/>
                </a:solidFill>
              </a:rPr>
              <a:t>“And he saw and believed”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0714F-E781-D04C-A446-81B46CE8D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687" y="4768645"/>
            <a:ext cx="7805702" cy="406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ts val="1000"/>
              </a:spcBef>
            </a:pPr>
            <a:r>
              <a:rPr lang="en-US" sz="200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John 20:8</a:t>
            </a:r>
          </a:p>
        </p:txBody>
      </p:sp>
    </p:spTree>
    <p:extLst>
      <p:ext uri="{BB962C8B-B14F-4D97-AF65-F5344CB8AC3E}">
        <p14:creationId xmlns:p14="http://schemas.microsoft.com/office/powerpoint/2010/main" val="43620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5715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524000"/>
            <a:ext cx="0" cy="26670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190066"/>
            <a:ext cx="745301" cy="63500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5713677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19DD79-7963-244E-9E61-854B38A5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6" y="670560"/>
            <a:ext cx="2641019" cy="437388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 “Mary.” </a:t>
            </a:r>
            <a:r>
              <a:rPr lang="en-US" sz="2000" dirty="0"/>
              <a:t>(20:16-17)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0C66EC-5DB4-6F48-ACB8-6213B668A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895" y="670559"/>
            <a:ext cx="4799948" cy="4373881"/>
          </a:xfrm>
        </p:spPr>
        <p:txBody>
          <a:bodyPr anchor="ctr">
            <a:normAutofit/>
          </a:bodyPr>
          <a:lstStyle/>
          <a:p>
            <a:r>
              <a:rPr lang="en-US" dirty="0"/>
              <a:t>“Do not cling to me, for I have not yet ascended to the Father”</a:t>
            </a:r>
          </a:p>
          <a:p>
            <a:r>
              <a:rPr lang="en-US" dirty="0"/>
              <a:t>“I am ascending to my Father and your Father, to my God and your God.”</a:t>
            </a:r>
          </a:p>
          <a:p>
            <a:r>
              <a:rPr lang="en-US" dirty="0"/>
              <a:t>“Go to my brothers and say to them…”</a:t>
            </a:r>
          </a:p>
        </p:txBody>
      </p:sp>
    </p:spTree>
    <p:extLst>
      <p:ext uri="{BB962C8B-B14F-4D97-AF65-F5344CB8AC3E}">
        <p14:creationId xmlns:p14="http://schemas.microsoft.com/office/powerpoint/2010/main" val="217556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5715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524000"/>
            <a:ext cx="0" cy="26670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190066"/>
            <a:ext cx="745301" cy="63500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5713677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19DD79-7963-244E-9E61-854B38A5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6" y="670560"/>
            <a:ext cx="2641019" cy="437388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 The Ten</a:t>
            </a:r>
            <a:br>
              <a:rPr lang="en-US" dirty="0"/>
            </a:br>
            <a:r>
              <a:rPr lang="en-US" sz="2000" dirty="0"/>
              <a:t>(20:19-23)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0C66EC-5DB4-6F48-ACB8-6213B668A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895" y="670559"/>
            <a:ext cx="4799948" cy="4373881"/>
          </a:xfrm>
        </p:spPr>
        <p:txBody>
          <a:bodyPr anchor="ctr">
            <a:normAutofit/>
          </a:bodyPr>
          <a:lstStyle/>
          <a:p>
            <a:r>
              <a:rPr lang="en-US" dirty="0"/>
              <a:t>“Peace be with you”</a:t>
            </a:r>
          </a:p>
          <a:p>
            <a:r>
              <a:rPr lang="en-US" dirty="0"/>
              <a:t>“Receive the Holy Spirit”</a:t>
            </a:r>
          </a:p>
          <a:p>
            <a:r>
              <a:rPr lang="en-US" dirty="0"/>
              <a:t>“If you forgive the sins of any, they are forgiven them; if you withhold forgiveness from any, it is withheld.”</a:t>
            </a:r>
          </a:p>
        </p:txBody>
      </p:sp>
    </p:spTree>
    <p:extLst>
      <p:ext uri="{BB962C8B-B14F-4D97-AF65-F5344CB8AC3E}">
        <p14:creationId xmlns:p14="http://schemas.microsoft.com/office/powerpoint/2010/main" val="305083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5715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524000"/>
            <a:ext cx="0" cy="26670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190066"/>
            <a:ext cx="745301" cy="63500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5713677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19DD79-7963-244E-9E61-854B38A5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6" y="670560"/>
            <a:ext cx="2641019" cy="437388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 Thomas</a:t>
            </a:r>
            <a:br>
              <a:rPr lang="en-US" dirty="0"/>
            </a:br>
            <a:r>
              <a:rPr lang="en-US" sz="2000" dirty="0"/>
              <a:t>(20:24-29)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0C66EC-5DB4-6F48-ACB8-6213B668A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895" y="670559"/>
            <a:ext cx="4799948" cy="4373881"/>
          </a:xfrm>
        </p:spPr>
        <p:txBody>
          <a:bodyPr anchor="ctr">
            <a:normAutofit/>
          </a:bodyPr>
          <a:lstStyle/>
          <a:p>
            <a:r>
              <a:rPr lang="en-US" dirty="0"/>
              <a:t>”Peace be with you”</a:t>
            </a:r>
          </a:p>
          <a:p>
            <a:r>
              <a:rPr lang="en-US" dirty="0"/>
              <a:t>“Put your finger here, and see my hands; and put out your hand, and place it in my side.  Do not disbelieve, but believe.”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”My Lord and my God!”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“Have you believed because you have seen me?  Blessed are those who have no seen and yet have believed.”</a:t>
            </a:r>
          </a:p>
        </p:txBody>
      </p:sp>
    </p:spTree>
    <p:extLst>
      <p:ext uri="{BB962C8B-B14F-4D97-AF65-F5344CB8AC3E}">
        <p14:creationId xmlns:p14="http://schemas.microsoft.com/office/powerpoint/2010/main" val="65474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096F-F451-914C-AF34-7E135BC7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20:30-31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2F21-DA39-C848-94B5-AFC886620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i="1" dirty="0"/>
              <a:t>“Now Jesus did many other signs in the presence of the disciples which are not written in this book;</a:t>
            </a:r>
          </a:p>
          <a:p>
            <a:pPr marL="0" indent="0">
              <a:buNone/>
            </a:pPr>
            <a:r>
              <a:rPr lang="en-US" sz="2100" i="1" dirty="0"/>
              <a:t> but these are written so that you may believe that Jesus is the Christ, the Son of God, and that by believing you may have life in His name.”</a:t>
            </a:r>
          </a:p>
        </p:txBody>
      </p:sp>
    </p:spTree>
    <p:extLst>
      <p:ext uri="{BB962C8B-B14F-4D97-AF65-F5344CB8AC3E}">
        <p14:creationId xmlns:p14="http://schemas.microsoft.com/office/powerpoint/2010/main" val="7376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5115</TotalTime>
  <Words>464</Words>
  <Application>Microsoft Macintosh PowerPoint</Application>
  <PresentationFormat>On-screen Show (16:10)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Gospel of John</vt:lpstr>
      <vt:lpstr>Jesus Really Did Die John 19:31-37</vt:lpstr>
      <vt:lpstr>Buried In An Identifiable Tomb John 19:38-42</vt:lpstr>
      <vt:lpstr>PowerPoint Presentation</vt:lpstr>
      <vt:lpstr>“And he saw and believed”</vt:lpstr>
      <vt:lpstr> “Mary.” (20:16-17)</vt:lpstr>
      <vt:lpstr> The Ten (20:19-23)</vt:lpstr>
      <vt:lpstr> Thomas (20:24-29)</vt:lpstr>
      <vt:lpstr>John 20:30-31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of John</dc:title>
  <dc:creator>David Hamlett</dc:creator>
  <cp:lastModifiedBy>David Hamlett</cp:lastModifiedBy>
  <cp:revision>73</cp:revision>
  <dcterms:created xsi:type="dcterms:W3CDTF">2021-10-24T06:09:08Z</dcterms:created>
  <dcterms:modified xsi:type="dcterms:W3CDTF">2022-02-09T22:55:33Z</dcterms:modified>
</cp:coreProperties>
</file>