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7" r:id="rId2"/>
    <p:sldId id="256" r:id="rId3"/>
    <p:sldId id="258" r:id="rId4"/>
    <p:sldId id="268" r:id="rId5"/>
    <p:sldId id="259" r:id="rId6"/>
    <p:sldId id="265" r:id="rId7"/>
    <p:sldId id="266" r:id="rId8"/>
    <p:sldId id="267" r:id="rId9"/>
    <p:sldId id="261"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415"/>
    <p:restoredTop sz="63834"/>
  </p:normalViewPr>
  <p:slideViewPr>
    <p:cSldViewPr snapToGrid="0" snapToObjects="1">
      <p:cViewPr varScale="1">
        <p:scale>
          <a:sx n="81" d="100"/>
          <a:sy n="81" d="100"/>
        </p:scale>
        <p:origin x="176" y="3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F65031-E830-4A40-AEC1-1D9D51440B45}" type="datetimeFigureOut">
              <a:rPr lang="en-US" smtClean="0"/>
              <a:t>2/26/22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EAA27-6DB9-A94D-B9E9-4A7474643089}" type="slidenum">
              <a:rPr lang="en-US" smtClean="0"/>
              <a:t>‹#›</a:t>
            </a:fld>
            <a:endParaRPr lang="en-US"/>
          </a:p>
        </p:txBody>
      </p:sp>
    </p:spTree>
    <p:extLst>
      <p:ext uri="{BB962C8B-B14F-4D97-AF65-F5344CB8AC3E}">
        <p14:creationId xmlns:p14="http://schemas.microsoft.com/office/powerpoint/2010/main" val="3676479919"/>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things that’s supposed to </a:t>
            </a:r>
            <a:r>
              <a:rPr lang="en-US" dirty="0" err="1"/>
              <a:t>diffierentiate</a:t>
            </a:r>
            <a:r>
              <a:rPr lang="en-US" dirty="0"/>
              <a:t> the NT churches from everyone else around them was the oneness that they had in Jesus. Think of the divisions within the Jewish community, among the Greeks themselves</a:t>
            </a:r>
          </a:p>
        </p:txBody>
      </p:sp>
      <p:sp>
        <p:nvSpPr>
          <p:cNvPr id="4" name="Slide Number Placeholder 3"/>
          <p:cNvSpPr>
            <a:spLocks noGrp="1"/>
          </p:cNvSpPr>
          <p:nvPr>
            <p:ph type="sldNum" sz="quarter" idx="5"/>
          </p:nvPr>
        </p:nvSpPr>
        <p:spPr/>
        <p:txBody>
          <a:bodyPr/>
          <a:lstStyle/>
          <a:p>
            <a:fld id="{08BEAA27-6DB9-A94D-B9E9-4A7474643089}" type="slidenum">
              <a:rPr lang="en-US" smtClean="0"/>
              <a:t>1</a:t>
            </a:fld>
            <a:endParaRPr lang="en-US"/>
          </a:p>
        </p:txBody>
      </p:sp>
    </p:spTree>
    <p:extLst>
      <p:ext uri="{BB962C8B-B14F-4D97-AF65-F5344CB8AC3E}">
        <p14:creationId xmlns:p14="http://schemas.microsoft.com/office/powerpoint/2010/main" val="23685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your commonality </a:t>
            </a:r>
          </a:p>
          <a:p>
            <a:endParaRPr lang="en-US" dirty="0"/>
          </a:p>
          <a:p>
            <a:endParaRPr lang="en-US" dirty="0"/>
          </a:p>
          <a:p>
            <a:r>
              <a:rPr lang="en-US" dirty="0"/>
              <a:t>Our goals should be to edify not to please ourselves. </a:t>
            </a:r>
          </a:p>
          <a:p>
            <a:endParaRPr lang="en-US" dirty="0"/>
          </a:p>
          <a:p>
            <a:endParaRPr lang="en-US" dirty="0"/>
          </a:p>
        </p:txBody>
      </p:sp>
      <p:sp>
        <p:nvSpPr>
          <p:cNvPr id="4" name="Slide Number Placeholder 3"/>
          <p:cNvSpPr>
            <a:spLocks noGrp="1"/>
          </p:cNvSpPr>
          <p:nvPr>
            <p:ph type="sldNum" sz="quarter" idx="5"/>
          </p:nvPr>
        </p:nvSpPr>
        <p:spPr/>
        <p:txBody>
          <a:bodyPr/>
          <a:lstStyle/>
          <a:p>
            <a:fld id="{08BEAA27-6DB9-A94D-B9E9-4A7474643089}" type="slidenum">
              <a:rPr lang="en-US" smtClean="0"/>
              <a:t>4</a:t>
            </a:fld>
            <a:endParaRPr lang="en-US"/>
          </a:p>
        </p:txBody>
      </p:sp>
    </p:spTree>
    <p:extLst>
      <p:ext uri="{BB962C8B-B14F-4D97-AF65-F5344CB8AC3E}">
        <p14:creationId xmlns:p14="http://schemas.microsoft.com/office/powerpoint/2010/main" val="1611264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BEAA27-6DB9-A94D-B9E9-4A7474643089}" type="slidenum">
              <a:rPr lang="en-US" smtClean="0"/>
              <a:t>8</a:t>
            </a:fld>
            <a:endParaRPr lang="en-US"/>
          </a:p>
        </p:txBody>
      </p:sp>
    </p:spTree>
    <p:extLst>
      <p:ext uri="{BB962C8B-B14F-4D97-AF65-F5344CB8AC3E}">
        <p14:creationId xmlns:p14="http://schemas.microsoft.com/office/powerpoint/2010/main" val="3299061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4D8A19-8EBF-3743-8D99-08B263F7D5E4}" type="datetimeFigureOut">
              <a:rPr lang="en-US" smtClean="0"/>
              <a:t>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138734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D8A19-8EBF-3743-8D99-08B263F7D5E4}" type="datetimeFigureOut">
              <a:rPr lang="en-US" smtClean="0"/>
              <a:t>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252857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D8A19-8EBF-3743-8D99-08B263F7D5E4}" type="datetimeFigureOut">
              <a:rPr lang="en-US" smtClean="0"/>
              <a:t>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393234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4D8A19-8EBF-3743-8D99-08B263F7D5E4}" type="datetimeFigureOut">
              <a:rPr lang="en-US" smtClean="0"/>
              <a:t>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124389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4D8A19-8EBF-3743-8D99-08B263F7D5E4}" type="datetimeFigureOut">
              <a:rPr lang="en-US" smtClean="0"/>
              <a:t>2/26/22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6028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4D8A19-8EBF-3743-8D99-08B263F7D5E4}" type="datetimeFigureOut">
              <a:rPr lang="en-US" smtClean="0"/>
              <a:t>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2187160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4D8A19-8EBF-3743-8D99-08B263F7D5E4}" type="datetimeFigureOut">
              <a:rPr lang="en-US" smtClean="0"/>
              <a:t>2/26/22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365440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4D8A19-8EBF-3743-8D99-08B263F7D5E4}" type="datetimeFigureOut">
              <a:rPr lang="en-US" smtClean="0"/>
              <a:t>2/26/22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77984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4D8A19-8EBF-3743-8D99-08B263F7D5E4}" type="datetimeFigureOut">
              <a:rPr lang="en-US" smtClean="0"/>
              <a:t>2/26/22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2162912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4D8A19-8EBF-3743-8D99-08B263F7D5E4}" type="datetimeFigureOut">
              <a:rPr lang="en-US" smtClean="0"/>
              <a:t>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506440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B4D8A19-8EBF-3743-8D99-08B263F7D5E4}" type="datetimeFigureOut">
              <a:rPr lang="en-US" smtClean="0"/>
              <a:t>2/26/22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4C95F1-7CC3-E94E-A6BE-E93D1639C05D}" type="slidenum">
              <a:rPr lang="en-US" smtClean="0"/>
              <a:t>‹#›</a:t>
            </a:fld>
            <a:endParaRPr lang="en-US"/>
          </a:p>
        </p:txBody>
      </p:sp>
    </p:spTree>
    <p:extLst>
      <p:ext uri="{BB962C8B-B14F-4D97-AF65-F5344CB8AC3E}">
        <p14:creationId xmlns:p14="http://schemas.microsoft.com/office/powerpoint/2010/main" val="3504461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FB4D8A19-8EBF-3743-8D99-08B263F7D5E4}" type="datetimeFigureOut">
              <a:rPr lang="en-US" smtClean="0"/>
              <a:t>2/26/22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44C95F1-7CC3-E94E-A6BE-E93D1639C05D}" type="slidenum">
              <a:rPr lang="en-US" smtClean="0"/>
              <a:t>‹#›</a:t>
            </a:fld>
            <a:endParaRPr lang="en-US"/>
          </a:p>
        </p:txBody>
      </p:sp>
    </p:spTree>
    <p:extLst>
      <p:ext uri="{BB962C8B-B14F-4D97-AF65-F5344CB8AC3E}">
        <p14:creationId xmlns:p14="http://schemas.microsoft.com/office/powerpoint/2010/main" val="40720194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6D2FF3-FB07-EA4A-8183-AB3636C6C00C}"/>
              </a:ext>
            </a:extLst>
          </p:cNvPr>
          <p:cNvSpPr>
            <a:spLocks noGrp="1"/>
          </p:cNvSpPr>
          <p:nvPr>
            <p:ph type="title"/>
          </p:nvPr>
        </p:nvSpPr>
        <p:spPr>
          <a:xfrm>
            <a:off x="628650" y="0"/>
            <a:ext cx="7886700" cy="1104636"/>
          </a:xfrm>
        </p:spPr>
        <p:txBody>
          <a:bodyPr/>
          <a:lstStyle/>
          <a:p>
            <a:pPr algn="ctr"/>
            <a:r>
              <a:rPr lang="en-US" dirty="0"/>
              <a:t>If the NT writers were to write a letter to the church at Embry Hills, what would be in it?</a:t>
            </a:r>
          </a:p>
        </p:txBody>
      </p:sp>
      <p:sp>
        <p:nvSpPr>
          <p:cNvPr id="5" name="Content Placeholder 4">
            <a:extLst>
              <a:ext uri="{FF2B5EF4-FFF2-40B4-BE49-F238E27FC236}">
                <a16:creationId xmlns:a16="http://schemas.microsoft.com/office/drawing/2014/main" id="{830B1371-603E-A14A-8017-767CEFAACD6E}"/>
              </a:ext>
            </a:extLst>
          </p:cNvPr>
          <p:cNvSpPr>
            <a:spLocks noGrp="1"/>
          </p:cNvSpPr>
          <p:nvPr>
            <p:ph idx="1"/>
          </p:nvPr>
        </p:nvSpPr>
        <p:spPr>
          <a:xfrm>
            <a:off x="0" y="1104636"/>
            <a:ext cx="9144000" cy="4610364"/>
          </a:xfrm>
        </p:spPr>
        <p:txBody>
          <a:bodyPr>
            <a:normAutofit lnSpcReduction="10000"/>
          </a:bodyPr>
          <a:lstStyle/>
          <a:p>
            <a:pPr marL="0" indent="0" algn="ctr">
              <a:buNone/>
            </a:pPr>
            <a:r>
              <a:rPr lang="en-US" dirty="0"/>
              <a:t>[Rom 12:16 NASB95] 16 </a:t>
            </a:r>
            <a:r>
              <a:rPr lang="en-US" b="1" dirty="0"/>
              <a:t>Be of the same mind </a:t>
            </a:r>
            <a:r>
              <a:rPr lang="en-US" dirty="0"/>
              <a:t>toward one another; do not be haughty in mind, but associate with the lowly. Do not be wise in your own estimation. </a:t>
            </a:r>
            <a:br>
              <a:rPr lang="en-US" dirty="0"/>
            </a:br>
            <a:br>
              <a:rPr lang="en-US" dirty="0"/>
            </a:br>
            <a:r>
              <a:rPr lang="en-US" dirty="0"/>
              <a:t>[Rom 15:6 NASB95] 6 so that </a:t>
            </a:r>
            <a:r>
              <a:rPr lang="en-US" b="1" dirty="0"/>
              <a:t>with one accord </a:t>
            </a:r>
            <a:r>
              <a:rPr lang="en-US" dirty="0"/>
              <a:t>you may with one voice glorify the God and Father of our Lord Jesus Christ. </a:t>
            </a:r>
            <a:br>
              <a:rPr lang="en-US" dirty="0"/>
            </a:br>
            <a:br>
              <a:rPr lang="en-US" dirty="0"/>
            </a:br>
            <a:r>
              <a:rPr lang="en-US" dirty="0"/>
              <a:t>[1Co 1:10 NASB95] 10 Now I exhort you, brethren, by the name of our Lord Jesus Christ, </a:t>
            </a:r>
            <a:r>
              <a:rPr lang="en-US" b="1" dirty="0"/>
              <a:t>that you all agree and that there be no divisions among you</a:t>
            </a:r>
            <a:r>
              <a:rPr lang="en-US" dirty="0"/>
              <a:t>, but that you be </a:t>
            </a:r>
            <a:r>
              <a:rPr lang="en-US" b="1" dirty="0"/>
              <a:t>made complete in the same mind </a:t>
            </a:r>
            <a:r>
              <a:rPr lang="en-US" dirty="0"/>
              <a:t>and in the </a:t>
            </a:r>
            <a:r>
              <a:rPr lang="en-US" b="1" dirty="0"/>
              <a:t>same judgment</a:t>
            </a:r>
          </a:p>
          <a:p>
            <a:pPr marL="0" indent="0" algn="ctr">
              <a:buNone/>
            </a:pPr>
            <a:br>
              <a:rPr lang="en-US" dirty="0"/>
            </a:br>
            <a:r>
              <a:rPr lang="en-US" dirty="0"/>
              <a:t>[2Co 13:11 NASB95] 11 Finally, brethren, rejoice, </a:t>
            </a:r>
            <a:r>
              <a:rPr lang="en-US" b="1" dirty="0"/>
              <a:t>be made complete</a:t>
            </a:r>
            <a:r>
              <a:rPr lang="en-US" dirty="0"/>
              <a:t>, be comforted, </a:t>
            </a:r>
            <a:r>
              <a:rPr lang="en-US" b="1" dirty="0"/>
              <a:t>be like-minded</a:t>
            </a:r>
            <a:r>
              <a:rPr lang="en-US" dirty="0"/>
              <a:t>, live in peace; and the God of love and peace will be with you. </a:t>
            </a:r>
            <a:br>
              <a:rPr lang="en-US" dirty="0"/>
            </a:br>
            <a:r>
              <a:rPr lang="en-US" dirty="0"/>
              <a:t>[</a:t>
            </a:r>
            <a:r>
              <a:rPr lang="en-US" dirty="0" err="1"/>
              <a:t>Phl</a:t>
            </a:r>
            <a:r>
              <a:rPr lang="en-US" dirty="0"/>
              <a:t> 2:2 NASB95] 2 make my joy complete </a:t>
            </a:r>
            <a:r>
              <a:rPr lang="en-US" b="1" dirty="0"/>
              <a:t>by being of the same mind</a:t>
            </a:r>
            <a:r>
              <a:rPr lang="en-US" dirty="0"/>
              <a:t>, maintaining the same love, united in spirit, intent on one purpose. </a:t>
            </a:r>
            <a:br>
              <a:rPr lang="en-US" dirty="0"/>
            </a:br>
            <a:endParaRPr lang="en-US" dirty="0"/>
          </a:p>
        </p:txBody>
      </p:sp>
    </p:spTree>
    <p:extLst>
      <p:ext uri="{BB962C8B-B14F-4D97-AF65-F5344CB8AC3E}">
        <p14:creationId xmlns:p14="http://schemas.microsoft.com/office/powerpoint/2010/main" val="3632743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02E9-D744-0042-A795-829BD9D307A5}"/>
              </a:ext>
            </a:extLst>
          </p:cNvPr>
          <p:cNvSpPr>
            <a:spLocks noGrp="1"/>
          </p:cNvSpPr>
          <p:nvPr>
            <p:ph type="ctrTitle"/>
          </p:nvPr>
        </p:nvSpPr>
        <p:spPr>
          <a:xfrm>
            <a:off x="1143000" y="1862666"/>
            <a:ext cx="6858000" cy="1989667"/>
          </a:xfrm>
        </p:spPr>
        <p:txBody>
          <a:bodyPr anchor="ctr">
            <a:normAutofit/>
          </a:bodyPr>
          <a:lstStyle/>
          <a:p>
            <a:r>
              <a:rPr lang="en-US" sz="4800" dirty="0"/>
              <a:t>Dealing with Differences</a:t>
            </a:r>
          </a:p>
        </p:txBody>
      </p:sp>
    </p:spTree>
    <p:extLst>
      <p:ext uri="{BB962C8B-B14F-4D97-AF65-F5344CB8AC3E}">
        <p14:creationId xmlns:p14="http://schemas.microsoft.com/office/powerpoint/2010/main" val="1950688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47639-7A17-384F-83EA-D4AD7A75478A}"/>
              </a:ext>
            </a:extLst>
          </p:cNvPr>
          <p:cNvSpPr>
            <a:spLocks noGrp="1"/>
          </p:cNvSpPr>
          <p:nvPr>
            <p:ph type="title"/>
          </p:nvPr>
        </p:nvSpPr>
        <p:spPr/>
        <p:txBody>
          <a:bodyPr/>
          <a:lstStyle/>
          <a:p>
            <a:pPr algn="ctr"/>
            <a:r>
              <a:rPr lang="en-US" dirty="0"/>
              <a:t>What isn’t meant </a:t>
            </a:r>
            <a:r>
              <a:rPr lang="en-US"/>
              <a:t>by “differences”</a:t>
            </a:r>
            <a:endParaRPr lang="en-US" dirty="0"/>
          </a:p>
        </p:txBody>
      </p:sp>
      <p:sp>
        <p:nvSpPr>
          <p:cNvPr id="3" name="Content Placeholder 2">
            <a:extLst>
              <a:ext uri="{FF2B5EF4-FFF2-40B4-BE49-F238E27FC236}">
                <a16:creationId xmlns:a16="http://schemas.microsoft.com/office/drawing/2014/main" id="{F01D0436-8A65-CF46-B057-6DD9D9976E76}"/>
              </a:ext>
            </a:extLst>
          </p:cNvPr>
          <p:cNvSpPr>
            <a:spLocks noGrp="1"/>
          </p:cNvSpPr>
          <p:nvPr>
            <p:ph idx="1"/>
          </p:nvPr>
        </p:nvSpPr>
        <p:spPr/>
        <p:txBody>
          <a:bodyPr anchor="ctr"/>
          <a:lstStyle/>
          <a:p>
            <a:pPr marL="0" indent="0" algn="ctr">
              <a:buNone/>
            </a:pPr>
            <a:r>
              <a:rPr lang="en-US" sz="2400" dirty="0"/>
              <a:t>15 "If your brother sins, go and show him his fault in private; if he listens to you, you have won your brother. 16 "But if he does not listen [to you,] take one or two more with you, so that BY THE MOUTH OF TWO OR THREE WITNESSES EVERY FACT MAY BE CONFIRMED. 17 "If he refuses to listen to them, tell it to the church; and if he refuses to listen even to the church, let him be to you as a Gentile and a tax collector</a:t>
            </a:r>
            <a:r>
              <a:rPr lang="en-US" dirty="0"/>
              <a:t>.</a:t>
            </a:r>
          </a:p>
        </p:txBody>
      </p:sp>
    </p:spTree>
    <p:extLst>
      <p:ext uri="{BB962C8B-B14F-4D97-AF65-F5344CB8AC3E}">
        <p14:creationId xmlns:p14="http://schemas.microsoft.com/office/powerpoint/2010/main" val="694966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9BE07-88DF-6043-9342-0DD5C12E6219}"/>
              </a:ext>
            </a:extLst>
          </p:cNvPr>
          <p:cNvSpPr>
            <a:spLocks noGrp="1"/>
          </p:cNvSpPr>
          <p:nvPr>
            <p:ph type="title"/>
          </p:nvPr>
        </p:nvSpPr>
        <p:spPr>
          <a:xfrm>
            <a:off x="628650" y="15213"/>
            <a:ext cx="7886700" cy="1104636"/>
          </a:xfrm>
        </p:spPr>
        <p:txBody>
          <a:bodyPr/>
          <a:lstStyle/>
          <a:p>
            <a:pPr algn="ctr"/>
            <a:r>
              <a:rPr lang="en-US" dirty="0"/>
              <a:t>Dealing with differences (Romans 14-15)</a:t>
            </a:r>
          </a:p>
        </p:txBody>
      </p:sp>
      <p:sp>
        <p:nvSpPr>
          <p:cNvPr id="3" name="Content Placeholder 2">
            <a:extLst>
              <a:ext uri="{FF2B5EF4-FFF2-40B4-BE49-F238E27FC236}">
                <a16:creationId xmlns:a16="http://schemas.microsoft.com/office/drawing/2014/main" id="{C4DFC98E-7B06-BD40-B6F6-9C8A5AE5CC25}"/>
              </a:ext>
            </a:extLst>
          </p:cNvPr>
          <p:cNvSpPr>
            <a:spLocks noGrp="1"/>
          </p:cNvSpPr>
          <p:nvPr>
            <p:ph idx="1"/>
          </p:nvPr>
        </p:nvSpPr>
        <p:spPr>
          <a:xfrm>
            <a:off x="0" y="1253339"/>
            <a:ext cx="2965888" cy="2041653"/>
          </a:xfrm>
          <a:ln>
            <a:solidFill>
              <a:schemeClr val="bg2"/>
            </a:solidFill>
          </a:ln>
        </p:spPr>
        <p:txBody>
          <a:bodyPr anchor="ctr">
            <a:normAutofit/>
          </a:bodyPr>
          <a:lstStyle/>
          <a:p>
            <a:pPr marL="0" indent="0" algn="ctr">
              <a:buNone/>
            </a:pPr>
            <a:r>
              <a:rPr lang="en-US" sz="2800" dirty="0"/>
              <a:t>Remember your commonality. </a:t>
            </a:r>
          </a:p>
        </p:txBody>
      </p:sp>
      <p:sp>
        <p:nvSpPr>
          <p:cNvPr id="4" name="Content Placeholder 2">
            <a:extLst>
              <a:ext uri="{FF2B5EF4-FFF2-40B4-BE49-F238E27FC236}">
                <a16:creationId xmlns:a16="http://schemas.microsoft.com/office/drawing/2014/main" id="{9926DB4B-EF36-F64F-82B4-C27B557198B5}"/>
              </a:ext>
            </a:extLst>
          </p:cNvPr>
          <p:cNvSpPr txBox="1">
            <a:spLocks/>
          </p:cNvSpPr>
          <p:nvPr/>
        </p:nvSpPr>
        <p:spPr>
          <a:xfrm>
            <a:off x="3089056" y="1253339"/>
            <a:ext cx="2965888" cy="2041653"/>
          </a:xfrm>
          <a:prstGeom prst="rect">
            <a:avLst/>
          </a:prstGeom>
          <a:ln>
            <a:solidFill>
              <a:schemeClr val="bg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Don’t let your differences affect how you treat your brother. </a:t>
            </a:r>
          </a:p>
        </p:txBody>
      </p:sp>
      <p:sp>
        <p:nvSpPr>
          <p:cNvPr id="5" name="Content Placeholder 2">
            <a:extLst>
              <a:ext uri="{FF2B5EF4-FFF2-40B4-BE49-F238E27FC236}">
                <a16:creationId xmlns:a16="http://schemas.microsoft.com/office/drawing/2014/main" id="{155929DC-CF91-E647-96D7-F763B9E1A09B}"/>
              </a:ext>
            </a:extLst>
          </p:cNvPr>
          <p:cNvSpPr txBox="1">
            <a:spLocks/>
          </p:cNvSpPr>
          <p:nvPr/>
        </p:nvSpPr>
        <p:spPr>
          <a:xfrm>
            <a:off x="6178112" y="1253339"/>
            <a:ext cx="2965888" cy="2041653"/>
          </a:xfrm>
          <a:prstGeom prst="rect">
            <a:avLst/>
          </a:prstGeom>
          <a:ln>
            <a:solidFill>
              <a:schemeClr val="bg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It’s okay to have your own convictions and for people to not share that. </a:t>
            </a:r>
          </a:p>
        </p:txBody>
      </p:sp>
      <p:sp>
        <p:nvSpPr>
          <p:cNvPr id="6" name="Content Placeholder 2">
            <a:extLst>
              <a:ext uri="{FF2B5EF4-FFF2-40B4-BE49-F238E27FC236}">
                <a16:creationId xmlns:a16="http://schemas.microsoft.com/office/drawing/2014/main" id="{4618BD16-D84F-4546-9C51-70CB27236236}"/>
              </a:ext>
            </a:extLst>
          </p:cNvPr>
          <p:cNvSpPr txBox="1">
            <a:spLocks/>
          </p:cNvSpPr>
          <p:nvPr/>
        </p:nvSpPr>
        <p:spPr>
          <a:xfrm>
            <a:off x="1482944" y="3428481"/>
            <a:ext cx="2965888" cy="2041653"/>
          </a:xfrm>
          <a:prstGeom prst="rect">
            <a:avLst/>
          </a:prstGeom>
          <a:ln>
            <a:solidFill>
              <a:schemeClr val="bg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2800" dirty="0"/>
              <a:t>Even if it doesn’t go your way, it doesn’t negate what the Lord has done for you. </a:t>
            </a:r>
          </a:p>
        </p:txBody>
      </p:sp>
      <p:sp>
        <p:nvSpPr>
          <p:cNvPr id="7" name="Content Placeholder 2">
            <a:extLst>
              <a:ext uri="{FF2B5EF4-FFF2-40B4-BE49-F238E27FC236}">
                <a16:creationId xmlns:a16="http://schemas.microsoft.com/office/drawing/2014/main" id="{023F41A5-F833-CF4A-950A-6FF962D66878}"/>
              </a:ext>
            </a:extLst>
          </p:cNvPr>
          <p:cNvSpPr txBox="1">
            <a:spLocks/>
          </p:cNvSpPr>
          <p:nvPr/>
        </p:nvSpPr>
        <p:spPr>
          <a:xfrm>
            <a:off x="4695168" y="3428482"/>
            <a:ext cx="2965888" cy="2041653"/>
          </a:xfrm>
          <a:prstGeom prst="rect">
            <a:avLst/>
          </a:prstGeom>
          <a:ln>
            <a:solidFill>
              <a:schemeClr val="bg2"/>
            </a:solidFill>
          </a:ln>
        </p:spPr>
        <p:txBody>
          <a:bodyPr vert="horz" lIns="91440" tIns="45720" rIns="91440" bIns="45720"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2800" dirty="0"/>
              <a:t>Our goals should be to edify not to please ourselves. </a:t>
            </a:r>
          </a:p>
        </p:txBody>
      </p:sp>
    </p:spTree>
    <p:extLst>
      <p:ext uri="{BB962C8B-B14F-4D97-AF65-F5344CB8AC3E}">
        <p14:creationId xmlns:p14="http://schemas.microsoft.com/office/powerpoint/2010/main" val="239376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893C-B165-2342-A908-D5E51B354FDB}"/>
              </a:ext>
            </a:extLst>
          </p:cNvPr>
          <p:cNvSpPr>
            <a:spLocks noGrp="1"/>
          </p:cNvSpPr>
          <p:nvPr>
            <p:ph type="title"/>
          </p:nvPr>
        </p:nvSpPr>
        <p:spPr>
          <a:xfrm>
            <a:off x="628650" y="15213"/>
            <a:ext cx="7886700" cy="1104636"/>
          </a:xfrm>
        </p:spPr>
        <p:txBody>
          <a:bodyPr/>
          <a:lstStyle/>
          <a:p>
            <a:pPr algn="ctr"/>
            <a:r>
              <a:rPr lang="en-US" dirty="0"/>
              <a:t>Paul, Philemon, and Onesimus</a:t>
            </a:r>
          </a:p>
        </p:txBody>
      </p:sp>
      <p:sp>
        <p:nvSpPr>
          <p:cNvPr id="3" name="Content Placeholder 2">
            <a:extLst>
              <a:ext uri="{FF2B5EF4-FFF2-40B4-BE49-F238E27FC236}">
                <a16:creationId xmlns:a16="http://schemas.microsoft.com/office/drawing/2014/main" id="{982B8550-06C3-F245-BC6D-CDE42F0A95AB}"/>
              </a:ext>
            </a:extLst>
          </p:cNvPr>
          <p:cNvSpPr>
            <a:spLocks noGrp="1"/>
          </p:cNvSpPr>
          <p:nvPr>
            <p:ph sz="half" idx="1"/>
          </p:nvPr>
        </p:nvSpPr>
        <p:spPr>
          <a:xfrm>
            <a:off x="0" y="1119849"/>
            <a:ext cx="2828260" cy="4595151"/>
          </a:xfrm>
        </p:spPr>
        <p:txBody>
          <a:bodyPr>
            <a:normAutofit/>
          </a:bodyPr>
          <a:lstStyle/>
          <a:p>
            <a:r>
              <a:rPr lang="en-US" dirty="0"/>
              <a:t>Paul sees the best in Philemon and in the relationship that they both have with the Lord. </a:t>
            </a:r>
          </a:p>
          <a:p>
            <a:endParaRPr lang="en-US" dirty="0"/>
          </a:p>
        </p:txBody>
      </p:sp>
      <p:sp>
        <p:nvSpPr>
          <p:cNvPr id="4" name="Content Placeholder 3">
            <a:extLst>
              <a:ext uri="{FF2B5EF4-FFF2-40B4-BE49-F238E27FC236}">
                <a16:creationId xmlns:a16="http://schemas.microsoft.com/office/drawing/2014/main" id="{9D4C1208-30DD-154C-804F-50C989CA42AA}"/>
              </a:ext>
            </a:extLst>
          </p:cNvPr>
          <p:cNvSpPr>
            <a:spLocks noGrp="1"/>
          </p:cNvSpPr>
          <p:nvPr>
            <p:ph sz="half" idx="2"/>
          </p:nvPr>
        </p:nvSpPr>
        <p:spPr>
          <a:xfrm>
            <a:off x="2828260" y="1119849"/>
            <a:ext cx="6255126" cy="4579937"/>
          </a:xfrm>
        </p:spPr>
        <p:txBody>
          <a:bodyPr>
            <a:normAutofit/>
          </a:bodyPr>
          <a:lstStyle/>
          <a:p>
            <a:pPr marL="0" indent="0" algn="ctr">
              <a:buNone/>
            </a:pPr>
            <a:r>
              <a:rPr lang="en-US" dirty="0"/>
              <a:t>1 Paul, a prisoner of Christ Jesus, and Timothy our brother, To Philemon our beloved [brother] and fellow worker, 2 and to </a:t>
            </a:r>
            <a:r>
              <a:rPr lang="en-US" dirty="0" err="1"/>
              <a:t>Apphia</a:t>
            </a:r>
            <a:r>
              <a:rPr lang="en-US" dirty="0"/>
              <a:t> our sister, and to Archippus our fellow soldier, and to the church in your house: 3 Grace to you and peace from God our Father and the Lord Jesus Christ. 4 I thank my God always, making mention of you in my prayers, 5 because I hear of your love and of the faith which you have toward the Lord Jesus and toward all the saints; 6 [and I pray] that the fellowship of your faith may become effective through the knowledge of every good thing which is in you for Christ's sake. 7 For I have come to have much joy and comfort in your love, because the hearts of the saints have been refreshed through you, brother. </a:t>
            </a:r>
          </a:p>
        </p:txBody>
      </p:sp>
    </p:spTree>
    <p:extLst>
      <p:ext uri="{BB962C8B-B14F-4D97-AF65-F5344CB8AC3E}">
        <p14:creationId xmlns:p14="http://schemas.microsoft.com/office/powerpoint/2010/main" val="3277813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893C-B165-2342-A908-D5E51B354FDB}"/>
              </a:ext>
            </a:extLst>
          </p:cNvPr>
          <p:cNvSpPr>
            <a:spLocks noGrp="1"/>
          </p:cNvSpPr>
          <p:nvPr>
            <p:ph type="title"/>
          </p:nvPr>
        </p:nvSpPr>
        <p:spPr>
          <a:xfrm>
            <a:off x="628650" y="15213"/>
            <a:ext cx="7886700" cy="1104636"/>
          </a:xfrm>
        </p:spPr>
        <p:txBody>
          <a:bodyPr/>
          <a:lstStyle/>
          <a:p>
            <a:pPr algn="ctr"/>
            <a:r>
              <a:rPr lang="en-US" dirty="0"/>
              <a:t>Paul, Philemon, and Onesimus</a:t>
            </a:r>
          </a:p>
        </p:txBody>
      </p:sp>
      <p:sp>
        <p:nvSpPr>
          <p:cNvPr id="3" name="Content Placeholder 2">
            <a:extLst>
              <a:ext uri="{FF2B5EF4-FFF2-40B4-BE49-F238E27FC236}">
                <a16:creationId xmlns:a16="http://schemas.microsoft.com/office/drawing/2014/main" id="{982B8550-06C3-F245-BC6D-CDE42F0A95AB}"/>
              </a:ext>
            </a:extLst>
          </p:cNvPr>
          <p:cNvSpPr>
            <a:spLocks noGrp="1"/>
          </p:cNvSpPr>
          <p:nvPr>
            <p:ph sz="half" idx="1"/>
          </p:nvPr>
        </p:nvSpPr>
        <p:spPr>
          <a:xfrm>
            <a:off x="0" y="1119849"/>
            <a:ext cx="2828260" cy="4595151"/>
          </a:xfrm>
        </p:spPr>
        <p:txBody>
          <a:bodyPr>
            <a:normAutofit/>
          </a:bodyPr>
          <a:lstStyle/>
          <a:p>
            <a:r>
              <a:rPr lang="en-US" dirty="0"/>
              <a:t>Paul sees the best in Philemon and in the relationship that they both have with the Lord. </a:t>
            </a:r>
          </a:p>
          <a:p>
            <a:r>
              <a:rPr lang="en-US" dirty="0"/>
              <a:t>Paul doesn’t leverage whatever authority he has over Philemon. The appeal is made from love. </a:t>
            </a:r>
          </a:p>
          <a:p>
            <a:endParaRPr lang="en-US" dirty="0"/>
          </a:p>
          <a:p>
            <a:endParaRPr lang="en-US" dirty="0"/>
          </a:p>
        </p:txBody>
      </p:sp>
      <p:sp>
        <p:nvSpPr>
          <p:cNvPr id="4" name="Content Placeholder 3">
            <a:extLst>
              <a:ext uri="{FF2B5EF4-FFF2-40B4-BE49-F238E27FC236}">
                <a16:creationId xmlns:a16="http://schemas.microsoft.com/office/drawing/2014/main" id="{9D4C1208-30DD-154C-804F-50C989CA42AA}"/>
              </a:ext>
            </a:extLst>
          </p:cNvPr>
          <p:cNvSpPr>
            <a:spLocks noGrp="1"/>
          </p:cNvSpPr>
          <p:nvPr>
            <p:ph sz="half" idx="2"/>
          </p:nvPr>
        </p:nvSpPr>
        <p:spPr>
          <a:xfrm>
            <a:off x="2828260" y="1119849"/>
            <a:ext cx="6255126" cy="4579937"/>
          </a:xfrm>
        </p:spPr>
        <p:txBody>
          <a:bodyPr>
            <a:normAutofit/>
          </a:bodyPr>
          <a:lstStyle/>
          <a:p>
            <a:pPr marL="0" indent="0" algn="ctr">
              <a:buNone/>
            </a:pPr>
            <a:r>
              <a:rPr lang="en-US" dirty="0"/>
              <a:t>8 Therefore, though I have enough confidence in Christ to order you [to do] what is proper, 9 yet for love's sake I rather appeal [to you] since I am such a person as Paul, the aged, and now also a prisoner of Christ Jesus 10 I appeal to you for my child Onesimus, whom I have begotten in my imprisonment, 11 who formerly was useless to you, but now is useful both to you and to me. 12 I have sent him back to you in person, that is, [sending] my very heart, 13 whom I wished to keep with me, so that on your behalf he might minister to me in my imprisonment for the gospel; 14 but without your consent I did not want to do anything, so that your goodness would not be, in effect, by compulsion but of your own free will. </a:t>
            </a:r>
          </a:p>
        </p:txBody>
      </p:sp>
    </p:spTree>
    <p:extLst>
      <p:ext uri="{BB962C8B-B14F-4D97-AF65-F5344CB8AC3E}">
        <p14:creationId xmlns:p14="http://schemas.microsoft.com/office/powerpoint/2010/main" val="29790313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893C-B165-2342-A908-D5E51B354FDB}"/>
              </a:ext>
            </a:extLst>
          </p:cNvPr>
          <p:cNvSpPr>
            <a:spLocks noGrp="1"/>
          </p:cNvSpPr>
          <p:nvPr>
            <p:ph type="title"/>
          </p:nvPr>
        </p:nvSpPr>
        <p:spPr>
          <a:xfrm>
            <a:off x="628650" y="15213"/>
            <a:ext cx="7886700" cy="1104636"/>
          </a:xfrm>
        </p:spPr>
        <p:txBody>
          <a:bodyPr/>
          <a:lstStyle/>
          <a:p>
            <a:pPr algn="ctr"/>
            <a:r>
              <a:rPr lang="en-US" dirty="0"/>
              <a:t>Paul, Philemon, and Onesimus</a:t>
            </a:r>
          </a:p>
        </p:txBody>
      </p:sp>
      <p:sp>
        <p:nvSpPr>
          <p:cNvPr id="3" name="Content Placeholder 2">
            <a:extLst>
              <a:ext uri="{FF2B5EF4-FFF2-40B4-BE49-F238E27FC236}">
                <a16:creationId xmlns:a16="http://schemas.microsoft.com/office/drawing/2014/main" id="{982B8550-06C3-F245-BC6D-CDE42F0A95AB}"/>
              </a:ext>
            </a:extLst>
          </p:cNvPr>
          <p:cNvSpPr>
            <a:spLocks noGrp="1"/>
          </p:cNvSpPr>
          <p:nvPr>
            <p:ph sz="half" idx="1"/>
          </p:nvPr>
        </p:nvSpPr>
        <p:spPr>
          <a:xfrm>
            <a:off x="0" y="1119849"/>
            <a:ext cx="2828260" cy="4595151"/>
          </a:xfrm>
        </p:spPr>
        <p:txBody>
          <a:bodyPr>
            <a:normAutofit/>
          </a:bodyPr>
          <a:lstStyle/>
          <a:p>
            <a:r>
              <a:rPr lang="en-US" dirty="0"/>
              <a:t>Paul sees the best in Philemon and in the relationship that they both have with the Lord. </a:t>
            </a:r>
          </a:p>
          <a:p>
            <a:r>
              <a:rPr lang="en-US" dirty="0"/>
              <a:t>Paul doesn’t leverage whatever authority he has over Philemon. The appeal is made from love. </a:t>
            </a:r>
          </a:p>
          <a:p>
            <a:r>
              <a:rPr lang="en-US" dirty="0"/>
              <a:t>Paul does, he doesn’t just ask. </a:t>
            </a:r>
          </a:p>
          <a:p>
            <a:endParaRPr lang="en-US" dirty="0"/>
          </a:p>
        </p:txBody>
      </p:sp>
      <p:sp>
        <p:nvSpPr>
          <p:cNvPr id="4" name="Content Placeholder 3">
            <a:extLst>
              <a:ext uri="{FF2B5EF4-FFF2-40B4-BE49-F238E27FC236}">
                <a16:creationId xmlns:a16="http://schemas.microsoft.com/office/drawing/2014/main" id="{9D4C1208-30DD-154C-804F-50C989CA42AA}"/>
              </a:ext>
            </a:extLst>
          </p:cNvPr>
          <p:cNvSpPr>
            <a:spLocks noGrp="1"/>
          </p:cNvSpPr>
          <p:nvPr>
            <p:ph sz="half" idx="2"/>
          </p:nvPr>
        </p:nvSpPr>
        <p:spPr>
          <a:xfrm>
            <a:off x="2828260" y="1119849"/>
            <a:ext cx="6255126" cy="4579937"/>
          </a:xfrm>
        </p:spPr>
        <p:txBody>
          <a:bodyPr>
            <a:normAutofit/>
          </a:bodyPr>
          <a:lstStyle/>
          <a:p>
            <a:pPr marL="0" indent="0" algn="ctr">
              <a:buNone/>
            </a:pPr>
            <a:r>
              <a:rPr lang="en-US" dirty="0"/>
              <a:t>12 I have sent him back to you in person, that is, [sending] my very heart, 13 whom I wished to keep with me, so that on your behalf he might minister to me in my imprisonment for the gospel; 14 but without your consent I did not want to do anything, so that your goodness would not be, in effect, by compulsion but of your own free will… 18 But if he has wronged you in any way or owes you anything, charge that to my account; 19 I, Paul, am writing this with my own hand, I will repay it (not to mention to you that you owe to me even your own self as well). </a:t>
            </a:r>
          </a:p>
        </p:txBody>
      </p:sp>
    </p:spTree>
    <p:extLst>
      <p:ext uri="{BB962C8B-B14F-4D97-AF65-F5344CB8AC3E}">
        <p14:creationId xmlns:p14="http://schemas.microsoft.com/office/powerpoint/2010/main" val="757559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3893C-B165-2342-A908-D5E51B354FDB}"/>
              </a:ext>
            </a:extLst>
          </p:cNvPr>
          <p:cNvSpPr>
            <a:spLocks noGrp="1"/>
          </p:cNvSpPr>
          <p:nvPr>
            <p:ph type="title"/>
          </p:nvPr>
        </p:nvSpPr>
        <p:spPr>
          <a:xfrm>
            <a:off x="628650" y="15213"/>
            <a:ext cx="7886700" cy="1104636"/>
          </a:xfrm>
        </p:spPr>
        <p:txBody>
          <a:bodyPr/>
          <a:lstStyle/>
          <a:p>
            <a:pPr algn="ctr"/>
            <a:r>
              <a:rPr lang="en-US" dirty="0"/>
              <a:t>Paul, Philemon, and Onesimus</a:t>
            </a:r>
          </a:p>
        </p:txBody>
      </p:sp>
      <p:sp>
        <p:nvSpPr>
          <p:cNvPr id="3" name="Content Placeholder 2">
            <a:extLst>
              <a:ext uri="{FF2B5EF4-FFF2-40B4-BE49-F238E27FC236}">
                <a16:creationId xmlns:a16="http://schemas.microsoft.com/office/drawing/2014/main" id="{982B8550-06C3-F245-BC6D-CDE42F0A95AB}"/>
              </a:ext>
            </a:extLst>
          </p:cNvPr>
          <p:cNvSpPr>
            <a:spLocks noGrp="1"/>
          </p:cNvSpPr>
          <p:nvPr>
            <p:ph sz="half" idx="1"/>
          </p:nvPr>
        </p:nvSpPr>
        <p:spPr>
          <a:xfrm>
            <a:off x="0" y="1119849"/>
            <a:ext cx="2828260" cy="4595151"/>
          </a:xfrm>
        </p:spPr>
        <p:txBody>
          <a:bodyPr>
            <a:normAutofit/>
          </a:bodyPr>
          <a:lstStyle/>
          <a:p>
            <a:r>
              <a:rPr lang="en-US" dirty="0"/>
              <a:t>Paul sees the best in Philemon and in the relationship that they both have with the Lord. </a:t>
            </a:r>
          </a:p>
          <a:p>
            <a:r>
              <a:rPr lang="en-US" dirty="0"/>
              <a:t>Paul doesn’t leverage whatever authority he has over Philemon. The appeal is made from love. </a:t>
            </a:r>
          </a:p>
          <a:p>
            <a:r>
              <a:rPr lang="en-US" dirty="0"/>
              <a:t>Paul does, he doesn’t just ask. </a:t>
            </a:r>
          </a:p>
          <a:p>
            <a:r>
              <a:rPr lang="en-US" dirty="0"/>
              <a:t>Paul knows God can be glorified. </a:t>
            </a:r>
          </a:p>
        </p:txBody>
      </p:sp>
      <p:sp>
        <p:nvSpPr>
          <p:cNvPr id="4" name="Content Placeholder 3">
            <a:extLst>
              <a:ext uri="{FF2B5EF4-FFF2-40B4-BE49-F238E27FC236}">
                <a16:creationId xmlns:a16="http://schemas.microsoft.com/office/drawing/2014/main" id="{9D4C1208-30DD-154C-804F-50C989CA42AA}"/>
              </a:ext>
            </a:extLst>
          </p:cNvPr>
          <p:cNvSpPr>
            <a:spLocks noGrp="1"/>
          </p:cNvSpPr>
          <p:nvPr>
            <p:ph sz="half" idx="2"/>
          </p:nvPr>
        </p:nvSpPr>
        <p:spPr>
          <a:xfrm>
            <a:off x="2828260" y="1119849"/>
            <a:ext cx="6255126" cy="4579937"/>
          </a:xfrm>
        </p:spPr>
        <p:txBody>
          <a:bodyPr>
            <a:normAutofit/>
          </a:bodyPr>
          <a:lstStyle/>
          <a:p>
            <a:pPr marL="0" indent="0" algn="ctr">
              <a:buNone/>
            </a:pPr>
            <a:r>
              <a:rPr lang="en-US" dirty="0"/>
              <a:t>15 For perhaps he was for this reason separated [from you] for a while, that you would have him back forever, 16 no longer as a slave, but more than a slave, a beloved brother, especially to me, but how much more to you, both in the flesh and in the Lord. 17 If then you regard me a partner, accept him as [you would] me…20 Yes, brother, let me benefit from you in the Lord; refresh my heart in Christ. 21 Having confidence in your obedience, I write to you, since I know that you will do even more than what I say. 22 At the same time also prepare me a lodging, for I hope that through your prayers I will be given to you. </a:t>
            </a:r>
          </a:p>
        </p:txBody>
      </p:sp>
    </p:spTree>
    <p:extLst>
      <p:ext uri="{BB962C8B-B14F-4D97-AF65-F5344CB8AC3E}">
        <p14:creationId xmlns:p14="http://schemas.microsoft.com/office/powerpoint/2010/main" val="26300564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F5DF5-4105-154B-A231-45ABD694826E}"/>
              </a:ext>
            </a:extLst>
          </p:cNvPr>
          <p:cNvSpPr>
            <a:spLocks noGrp="1"/>
          </p:cNvSpPr>
          <p:nvPr>
            <p:ph type="title"/>
          </p:nvPr>
        </p:nvSpPr>
        <p:spPr/>
        <p:txBody>
          <a:bodyPr/>
          <a:lstStyle/>
          <a:p>
            <a:r>
              <a:rPr lang="en-US" dirty="0"/>
              <a:t>A few questions to consider…</a:t>
            </a:r>
          </a:p>
        </p:txBody>
      </p:sp>
      <p:sp>
        <p:nvSpPr>
          <p:cNvPr id="3" name="Content Placeholder 2">
            <a:extLst>
              <a:ext uri="{FF2B5EF4-FFF2-40B4-BE49-F238E27FC236}">
                <a16:creationId xmlns:a16="http://schemas.microsoft.com/office/drawing/2014/main" id="{CE669CDD-2367-3642-8385-2FF286A76347}"/>
              </a:ext>
            </a:extLst>
          </p:cNvPr>
          <p:cNvSpPr>
            <a:spLocks noGrp="1"/>
          </p:cNvSpPr>
          <p:nvPr>
            <p:ph idx="1"/>
          </p:nvPr>
        </p:nvSpPr>
        <p:spPr>
          <a:xfrm>
            <a:off x="628650" y="1521354"/>
            <a:ext cx="7886700" cy="3889375"/>
          </a:xfrm>
        </p:spPr>
        <p:txBody>
          <a:bodyPr/>
          <a:lstStyle/>
          <a:p>
            <a:r>
              <a:rPr lang="en-US" dirty="0"/>
              <a:t>Is my issue a matter of sin or a matter of preference?</a:t>
            </a:r>
          </a:p>
          <a:p>
            <a:r>
              <a:rPr lang="en-US" dirty="0"/>
              <a:t>Paul addresses the situation with Philemon similar to how Christ does us, can my brother say the same of me?</a:t>
            </a:r>
          </a:p>
          <a:p>
            <a:r>
              <a:rPr lang="en-US" dirty="0"/>
              <a:t>Am I the weaker or mature brother in this situation?</a:t>
            </a:r>
          </a:p>
          <a:p>
            <a:r>
              <a:rPr lang="en-US" dirty="0"/>
              <a:t>Am I seeking to win arguments or to preserve my relationship with my brother?</a:t>
            </a:r>
          </a:p>
          <a:p>
            <a:r>
              <a:rPr lang="en-US" dirty="0"/>
              <a:t>Will this difference affect my brother and I to cohabitate with the Lord? </a:t>
            </a:r>
          </a:p>
          <a:p>
            <a:r>
              <a:rPr lang="en-US" dirty="0"/>
              <a:t>Is this difference something that I have to compel on my brother?</a:t>
            </a:r>
          </a:p>
          <a:p>
            <a:r>
              <a:rPr lang="en-US" dirty="0"/>
              <a:t>Do I acquiesce for the sake of my brother but still pass judgment? </a:t>
            </a:r>
          </a:p>
        </p:txBody>
      </p:sp>
    </p:spTree>
    <p:extLst>
      <p:ext uri="{BB962C8B-B14F-4D97-AF65-F5344CB8AC3E}">
        <p14:creationId xmlns:p14="http://schemas.microsoft.com/office/powerpoint/2010/main" val="2805743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TotalTime>
  <Words>1344</Words>
  <Application>Microsoft Macintosh PowerPoint</Application>
  <PresentationFormat>On-screen Show (16:10)</PresentationFormat>
  <Paragraphs>46</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If the NT writers were to write a letter to the church at Embry Hills, what would be in it?</vt:lpstr>
      <vt:lpstr>Dealing with Differences</vt:lpstr>
      <vt:lpstr>What isn’t meant by “differences”</vt:lpstr>
      <vt:lpstr>Dealing with differences (Romans 14-15)</vt:lpstr>
      <vt:lpstr>Paul, Philemon, and Onesimus</vt:lpstr>
      <vt:lpstr>Paul, Philemon, and Onesimus</vt:lpstr>
      <vt:lpstr>Paul, Philemon, and Onesimus</vt:lpstr>
      <vt:lpstr>Paul, Philemon, and Onesimus</vt:lpstr>
      <vt:lpstr>A few questions to consider…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the NT writers were to write a letter to the church at Embry Hills, what would be in it?</dc:title>
  <dc:creator>Bill Sanchez</dc:creator>
  <cp:lastModifiedBy>Bill Sanchez</cp:lastModifiedBy>
  <cp:revision>2</cp:revision>
  <dcterms:created xsi:type="dcterms:W3CDTF">2022-02-26T18:12:18Z</dcterms:created>
  <dcterms:modified xsi:type="dcterms:W3CDTF">2022-02-27T04:18:44Z</dcterms:modified>
</cp:coreProperties>
</file>