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1"/>
  </p:sldMasterIdLst>
  <p:sldIdLst>
    <p:sldId id="256" r:id="rId2"/>
    <p:sldId id="284" r:id="rId3"/>
    <p:sldId id="290" r:id="rId4"/>
    <p:sldId id="257" r:id="rId5"/>
    <p:sldId id="258" r:id="rId6"/>
    <p:sldId id="281" r:id="rId7"/>
    <p:sldId id="289" r:id="rId8"/>
    <p:sldId id="259" r:id="rId9"/>
    <p:sldId id="287" r:id="rId10"/>
    <p:sldId id="276" r:id="rId11"/>
    <p:sldId id="278" r:id="rId12"/>
    <p:sldId id="283" r:id="rId13"/>
    <p:sldId id="285" r:id="rId14"/>
    <p:sldId id="282"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94660"/>
  </p:normalViewPr>
  <p:slideViewPr>
    <p:cSldViewPr snapToGrid="0">
      <p:cViewPr varScale="1">
        <p:scale>
          <a:sx n="81" d="100"/>
          <a:sy n="81" d="100"/>
        </p:scale>
        <p:origin x="1176" y="84"/>
      </p:cViewPr>
      <p:guideLst/>
    </p:cSldViewPr>
  </p:slideViewPr>
  <p:notesTextViewPr>
    <p:cViewPr>
      <p:scale>
        <a:sx n="1" d="1"/>
        <a:sy n="1" d="1"/>
      </p:scale>
      <p:origin x="0" y="0"/>
    </p:cViewPr>
  </p:notesTextViewPr>
  <p:sorterViewPr>
    <p:cViewPr>
      <p:scale>
        <a:sx n="100" d="100"/>
        <a:sy n="100" d="100"/>
      </p:scale>
      <p:origin x="0" y="-5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579123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4128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86285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34489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71883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14049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745156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7E833E-1B6D-415F-AD29-75AE8C43BD0D}" type="datetime1">
              <a:rPr lang="en-US" smtClean="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0132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2596F-08A7-4B70-989A-F2B1CF31E66B}" type="datetime1">
              <a:rPr lang="en-US" smtClean="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573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1391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665445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69715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9343D99-809A-49C0-96E5-4250D0B498EE}" type="datetime1">
              <a:rPr lang="en-US" smtClean="0"/>
              <a:t>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7551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2/6/2022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5875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2/6/2022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50051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635420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2/6/2022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1258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2/6/2022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051438854"/>
      </p:ext>
    </p:extLst>
  </p:cSld>
  <p:clrMap bg1="dk1" tx1="lt1" bg2="dk2" tx2="lt2" accent1="accent1" accent2="accent2" accent3="accent3" accent4="accent4" accent5="accent5" accent6="accent6" hlink="hlink" folHlink="folHlink"/>
  <p:sldLayoutIdLst>
    <p:sldLayoutId id="2147483701" r:id="rId1"/>
    <p:sldLayoutId id="2147483702"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700" r:id="rId12"/>
    <p:sldLayoutId id="2147483695" r:id="rId13"/>
    <p:sldLayoutId id="2147483696" r:id="rId14"/>
    <p:sldLayoutId id="2147483697" r:id="rId15"/>
    <p:sldLayoutId id="2147483698" r:id="rId16"/>
    <p:sldLayoutId id="2147483699" r:id="rId17"/>
  </p:sldLayoutIdLst>
  <p:hf sldNum="0" hdr="0" ftr="0" dt="0"/>
  <p:txStyles>
    <p:titleStyle>
      <a:lvl1pPr algn="ctr" defTabSz="457200" rtl="0" eaLnBrk="1" latinLnBrk="0" hangingPunct="1">
        <a:lnSpc>
          <a:spcPct val="100000"/>
        </a:lnSpc>
        <a:spcBef>
          <a:spcPct val="0"/>
        </a:spcBef>
        <a:buNone/>
        <a:defRPr sz="4000" i="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00000"/>
        </a:lnSpc>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lnSpc>
          <a:spcPct val="100000"/>
        </a:lnSpc>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lnSpc>
          <a:spcPct val="100000"/>
        </a:lnSpc>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AAB769-9635-4A0E-8861-BB3FE8396E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715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130F69C-5D0A-4032-99A6-3AFD54A4ACF9}"/>
              </a:ext>
            </a:extLst>
          </p:cNvPr>
          <p:cNvSpPr>
            <a:spLocks noGrp="1"/>
          </p:cNvSpPr>
          <p:nvPr>
            <p:ph type="ctrTitle"/>
          </p:nvPr>
        </p:nvSpPr>
        <p:spPr>
          <a:xfrm>
            <a:off x="4027080" y="1027815"/>
            <a:ext cx="4080964" cy="1970803"/>
          </a:xfrm>
        </p:spPr>
        <p:txBody>
          <a:bodyPr>
            <a:normAutofit/>
          </a:bodyPr>
          <a:lstStyle/>
          <a:p>
            <a:pPr algn="l"/>
            <a:r>
              <a:rPr lang="en-US" b="1" dirty="0"/>
              <a:t>  “God is       	        Love”</a:t>
            </a:r>
          </a:p>
        </p:txBody>
      </p:sp>
      <p:sp>
        <p:nvSpPr>
          <p:cNvPr id="3" name="Subtitle 2">
            <a:extLst>
              <a:ext uri="{FF2B5EF4-FFF2-40B4-BE49-F238E27FC236}">
                <a16:creationId xmlns:a16="http://schemas.microsoft.com/office/drawing/2014/main" id="{42EDCA43-C52F-4FC6-9AB0-BB9B77C2B079}"/>
              </a:ext>
            </a:extLst>
          </p:cNvPr>
          <p:cNvSpPr>
            <a:spLocks noGrp="1"/>
          </p:cNvSpPr>
          <p:nvPr>
            <p:ph type="subTitle" idx="1"/>
          </p:nvPr>
        </p:nvSpPr>
        <p:spPr>
          <a:xfrm>
            <a:off x="4027080" y="3328376"/>
            <a:ext cx="4080965" cy="1396113"/>
          </a:xfrm>
        </p:spPr>
        <p:txBody>
          <a:bodyPr>
            <a:normAutofit/>
          </a:bodyPr>
          <a:lstStyle/>
          <a:p>
            <a:r>
              <a:rPr lang="en-US" sz="3200" dirty="0"/>
              <a:t>1 John 4:8, 16</a:t>
            </a:r>
          </a:p>
        </p:txBody>
      </p:sp>
      <p:pic>
        <p:nvPicPr>
          <p:cNvPr id="11" name="Picture 10">
            <a:extLst>
              <a:ext uri="{FF2B5EF4-FFF2-40B4-BE49-F238E27FC236}">
                <a16:creationId xmlns:a16="http://schemas.microsoft.com/office/drawing/2014/main" id="{DBF7BBCC-A085-493E-83D9-01D4F8E8892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7986" y="0"/>
            <a:ext cx="3517898" cy="5715000"/>
          </a:xfrm>
          <a:prstGeom prst="rect">
            <a:avLst/>
          </a:prstGeom>
        </p:spPr>
      </p:pic>
      <p:pic>
        <p:nvPicPr>
          <p:cNvPr id="4" name="Picture 3" descr="Sunrise reflected by water">
            <a:extLst>
              <a:ext uri="{FF2B5EF4-FFF2-40B4-BE49-F238E27FC236}">
                <a16:creationId xmlns:a16="http://schemas.microsoft.com/office/drawing/2014/main" id="{DF55E84B-2463-49B5-AFF9-99942C2D63F0}"/>
              </a:ext>
            </a:extLst>
          </p:cNvPr>
          <p:cNvPicPr>
            <a:picLocks noChangeAspect="1"/>
          </p:cNvPicPr>
          <p:nvPr/>
        </p:nvPicPr>
        <p:blipFill rotWithShape="1">
          <a:blip r:embed="rId4"/>
          <a:srcRect l="50236" r="12868" b="1"/>
          <a:stretch/>
        </p:blipFill>
        <p:spPr>
          <a:xfrm>
            <a:off x="20" y="10"/>
            <a:ext cx="3428716" cy="5714990"/>
          </a:xfrm>
          <a:prstGeom prst="rect">
            <a:avLst/>
          </a:prstGeom>
        </p:spPr>
      </p:pic>
    </p:spTree>
    <p:extLst>
      <p:ext uri="{BB962C8B-B14F-4D97-AF65-F5344CB8AC3E}">
        <p14:creationId xmlns:p14="http://schemas.microsoft.com/office/powerpoint/2010/main" val="885169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670B-DC1F-43C8-93E8-85563284EAA5}"/>
              </a:ext>
            </a:extLst>
          </p:cNvPr>
          <p:cNvSpPr>
            <a:spLocks noGrp="1"/>
          </p:cNvSpPr>
          <p:nvPr>
            <p:ph type="title"/>
          </p:nvPr>
        </p:nvSpPr>
        <p:spPr>
          <a:xfrm>
            <a:off x="452119" y="269909"/>
            <a:ext cx="8207297" cy="1257300"/>
          </a:xfrm>
        </p:spPr>
        <p:txBody>
          <a:bodyPr>
            <a:normAutofit fontScale="90000"/>
          </a:bodyPr>
          <a:lstStyle/>
          <a:p>
            <a:r>
              <a:rPr lang="en-US" b="1" dirty="0"/>
              <a:t>John the Baptist revealed that a change was soon to occur.</a:t>
            </a:r>
          </a:p>
        </p:txBody>
      </p:sp>
      <p:sp>
        <p:nvSpPr>
          <p:cNvPr id="6" name="TextBox 5">
            <a:extLst>
              <a:ext uri="{FF2B5EF4-FFF2-40B4-BE49-F238E27FC236}">
                <a16:creationId xmlns:a16="http://schemas.microsoft.com/office/drawing/2014/main" id="{2B68E316-C797-4609-95D6-1B2346054749}"/>
              </a:ext>
            </a:extLst>
          </p:cNvPr>
          <p:cNvSpPr txBox="1"/>
          <p:nvPr/>
        </p:nvSpPr>
        <p:spPr>
          <a:xfrm>
            <a:off x="366753" y="1659439"/>
            <a:ext cx="8414392" cy="3785652"/>
          </a:xfrm>
          <a:prstGeom prst="rect">
            <a:avLst/>
          </a:prstGeom>
          <a:noFill/>
        </p:spPr>
        <p:txBody>
          <a:bodyPr wrap="square" rtlCol="0">
            <a:spAutoFit/>
          </a:bodyPr>
          <a:lstStyle/>
          <a:p>
            <a:r>
              <a:rPr lang="en-US" sz="3000" b="0" i="0" dirty="0">
                <a:solidFill>
                  <a:schemeClr val="tx2"/>
                </a:solidFill>
                <a:effectLst/>
                <a:latin typeface="Arial" panose="020B0604020202020204" pitchFamily="34" charset="0"/>
                <a:cs typeface="Arial" panose="020B0604020202020204" pitchFamily="34" charset="0"/>
              </a:rPr>
              <a:t>“Therefore bear fruits worthy of repentance, and do not begin to say to yourselves, ‘We have Abraham as </a:t>
            </a:r>
            <a:r>
              <a:rPr lang="en-US" sz="3000" b="0" i="1" dirty="0">
                <a:solidFill>
                  <a:schemeClr val="tx2"/>
                </a:solidFill>
                <a:effectLst/>
                <a:latin typeface="Arial" panose="020B0604020202020204" pitchFamily="34" charset="0"/>
                <a:cs typeface="Arial" panose="020B0604020202020204" pitchFamily="34" charset="0"/>
              </a:rPr>
              <a:t>our</a:t>
            </a:r>
            <a:r>
              <a:rPr lang="en-US" sz="3000" b="0" i="0" dirty="0">
                <a:solidFill>
                  <a:schemeClr val="tx2"/>
                </a:solidFill>
                <a:effectLst/>
                <a:latin typeface="Arial" panose="020B0604020202020204" pitchFamily="34" charset="0"/>
                <a:cs typeface="Arial" panose="020B0604020202020204" pitchFamily="34" charset="0"/>
              </a:rPr>
              <a:t> father.’ For I say to you that God is able to raise up children to Abraham from these stones. </a:t>
            </a:r>
            <a:r>
              <a:rPr lang="en-US" sz="3000" b="1" i="0" baseline="30000" dirty="0">
                <a:solidFill>
                  <a:schemeClr val="tx2"/>
                </a:solidFill>
                <a:effectLst/>
                <a:latin typeface="Arial" panose="020B0604020202020204" pitchFamily="34" charset="0"/>
                <a:cs typeface="Arial" panose="020B0604020202020204" pitchFamily="34" charset="0"/>
              </a:rPr>
              <a:t> </a:t>
            </a:r>
            <a:r>
              <a:rPr lang="en-US" sz="3000" b="0" i="0" dirty="0">
                <a:solidFill>
                  <a:schemeClr val="tx2"/>
                </a:solidFill>
                <a:effectLst/>
                <a:latin typeface="Arial" panose="020B0604020202020204" pitchFamily="34" charset="0"/>
                <a:cs typeface="Arial" panose="020B0604020202020204" pitchFamily="34" charset="0"/>
              </a:rPr>
              <a:t>And even now the ax is laid to the root of the trees. Therefore every tree which does not bear good fruit is cut down and thrown into the fire” (Luke 3:8-10).</a:t>
            </a:r>
            <a:endParaRPr lang="en-US" sz="3000" dirty="0">
              <a:solidFill>
                <a:schemeClr val="tx2"/>
              </a:solidFill>
              <a:latin typeface="Arial" panose="020B0604020202020204" pitchFamily="34" charset="0"/>
              <a:cs typeface="Arial" panose="020B0604020202020204" pitchFamily="34" charset="0"/>
            </a:endParaRPr>
          </a:p>
        </p:txBody>
      </p:sp>
      <p:cxnSp>
        <p:nvCxnSpPr>
          <p:cNvPr id="4" name="Straight Connector 3">
            <a:extLst>
              <a:ext uri="{FF2B5EF4-FFF2-40B4-BE49-F238E27FC236}">
                <a16:creationId xmlns:a16="http://schemas.microsoft.com/office/drawing/2014/main" id="{5933817D-44C9-4AB8-B32B-02F335B8DAC1}"/>
              </a:ext>
            </a:extLst>
          </p:cNvPr>
          <p:cNvCxnSpPr>
            <a:cxnSpLocks/>
          </p:cNvCxnSpPr>
          <p:nvPr/>
        </p:nvCxnSpPr>
        <p:spPr>
          <a:xfrm flipH="1">
            <a:off x="452119" y="2611685"/>
            <a:ext cx="741462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359140F-6ACE-4AD2-8DEE-97D29F2842F1}"/>
              </a:ext>
            </a:extLst>
          </p:cNvPr>
          <p:cNvCxnSpPr>
            <a:cxnSpLocks/>
          </p:cNvCxnSpPr>
          <p:nvPr/>
        </p:nvCxnSpPr>
        <p:spPr>
          <a:xfrm flipH="1">
            <a:off x="452119" y="3068885"/>
            <a:ext cx="3858624"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382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7670B-DC1F-43C8-93E8-85563284EAA5}"/>
              </a:ext>
            </a:extLst>
          </p:cNvPr>
          <p:cNvSpPr>
            <a:spLocks noGrp="1"/>
          </p:cNvSpPr>
          <p:nvPr>
            <p:ph type="title"/>
          </p:nvPr>
        </p:nvSpPr>
        <p:spPr>
          <a:xfrm>
            <a:off x="484584" y="354962"/>
            <a:ext cx="7053542" cy="1167108"/>
          </a:xfrm>
          <a:ln w="38100">
            <a:noFill/>
          </a:ln>
        </p:spPr>
        <p:txBody>
          <a:bodyPr>
            <a:normAutofit fontScale="90000"/>
          </a:bodyPr>
          <a:lstStyle/>
          <a:p>
            <a:r>
              <a:rPr lang="en-US" b="1" dirty="0"/>
              <a:t>The Gospel of John explains the change accomplished by Jesus.</a:t>
            </a:r>
          </a:p>
        </p:txBody>
      </p:sp>
      <p:sp>
        <p:nvSpPr>
          <p:cNvPr id="3" name="TextBox 2">
            <a:extLst>
              <a:ext uri="{FF2B5EF4-FFF2-40B4-BE49-F238E27FC236}">
                <a16:creationId xmlns:a16="http://schemas.microsoft.com/office/drawing/2014/main" id="{A53148E4-3A6C-45FC-B46A-7249A5FC4EC2}"/>
              </a:ext>
            </a:extLst>
          </p:cNvPr>
          <p:cNvSpPr txBox="1"/>
          <p:nvPr/>
        </p:nvSpPr>
        <p:spPr>
          <a:xfrm>
            <a:off x="157433" y="1552083"/>
            <a:ext cx="8829133" cy="3785652"/>
          </a:xfrm>
          <a:prstGeom prst="rect">
            <a:avLst/>
          </a:prstGeom>
          <a:noFill/>
          <a:ln>
            <a:noFill/>
          </a:ln>
        </p:spPr>
        <p:txBody>
          <a:bodyPr wrap="square" rtlCol="0">
            <a:spAutoFit/>
          </a:bodyPr>
          <a:lstStyle/>
          <a:p>
            <a:r>
              <a:rPr lang="en-US" sz="3000" b="0" i="0" dirty="0">
                <a:effectLst/>
                <a:latin typeface="Arial" panose="020B0604020202020204" pitchFamily="34" charset="0"/>
                <a:cs typeface="Arial" panose="020B0604020202020204" pitchFamily="34" charset="0"/>
              </a:rPr>
              <a:t>"He was in the world, and the world was made through Him, and the world did not know Him. He came to His own [things], and His own [people]   did not receive Him. But as many as received Him, to them He gave the right to become children of God, to those who believe in His name: who were born, not of blood, nor of the will of the flesh, nor of the will of man, but of God” (John 1:10-13)</a:t>
            </a:r>
            <a:endParaRPr lang="en-US" sz="3000" dirty="0">
              <a:latin typeface="Arial" panose="020B0604020202020204" pitchFamily="34" charset="0"/>
              <a:cs typeface="Arial" panose="020B0604020202020204" pitchFamily="34" charset="0"/>
            </a:endParaRPr>
          </a:p>
        </p:txBody>
      </p:sp>
      <p:cxnSp>
        <p:nvCxnSpPr>
          <p:cNvPr id="5" name="Straight Connector 4">
            <a:extLst>
              <a:ext uri="{FF2B5EF4-FFF2-40B4-BE49-F238E27FC236}">
                <a16:creationId xmlns:a16="http://schemas.microsoft.com/office/drawing/2014/main" id="{54E37F96-CB76-421F-9B1F-A3F190B93772}"/>
              </a:ext>
            </a:extLst>
          </p:cNvPr>
          <p:cNvCxnSpPr>
            <a:cxnSpLocks/>
          </p:cNvCxnSpPr>
          <p:nvPr/>
        </p:nvCxnSpPr>
        <p:spPr>
          <a:xfrm>
            <a:off x="251958" y="2955073"/>
            <a:ext cx="404281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1155618-B776-4955-AAB9-2A993A1E0FDC}"/>
              </a:ext>
            </a:extLst>
          </p:cNvPr>
          <p:cNvCxnSpPr>
            <a:cxnSpLocks/>
          </p:cNvCxnSpPr>
          <p:nvPr/>
        </p:nvCxnSpPr>
        <p:spPr>
          <a:xfrm>
            <a:off x="280145" y="3444909"/>
            <a:ext cx="3210187"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9F88A52-6F8D-4A8B-8B1D-EEB185569A52}"/>
              </a:ext>
            </a:extLst>
          </p:cNvPr>
          <p:cNvCxnSpPr>
            <a:cxnSpLocks/>
          </p:cNvCxnSpPr>
          <p:nvPr/>
        </p:nvCxnSpPr>
        <p:spPr>
          <a:xfrm>
            <a:off x="4469287" y="3429223"/>
            <a:ext cx="4228664" cy="15686"/>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8CFF56E-A347-463C-A796-158B50A5EE27}"/>
              </a:ext>
            </a:extLst>
          </p:cNvPr>
          <p:cNvCxnSpPr>
            <a:cxnSpLocks/>
          </p:cNvCxnSpPr>
          <p:nvPr/>
        </p:nvCxnSpPr>
        <p:spPr>
          <a:xfrm>
            <a:off x="280145" y="3885604"/>
            <a:ext cx="7893699"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3523BA-DCCD-4102-8022-0C0A1AA4D6F6}"/>
              </a:ext>
            </a:extLst>
          </p:cNvPr>
          <p:cNvCxnSpPr>
            <a:cxnSpLocks/>
          </p:cNvCxnSpPr>
          <p:nvPr/>
        </p:nvCxnSpPr>
        <p:spPr>
          <a:xfrm>
            <a:off x="280145" y="4327936"/>
            <a:ext cx="734616"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3F8CCA9-DAC9-40EF-A112-2F884E7D2E0F}"/>
              </a:ext>
            </a:extLst>
          </p:cNvPr>
          <p:cNvCxnSpPr>
            <a:cxnSpLocks/>
          </p:cNvCxnSpPr>
          <p:nvPr/>
        </p:nvCxnSpPr>
        <p:spPr>
          <a:xfrm>
            <a:off x="1655463" y="4326299"/>
            <a:ext cx="5102176"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AFFCE81-6449-43AE-BE64-B0B8C29DADB5}"/>
              </a:ext>
            </a:extLst>
          </p:cNvPr>
          <p:cNvCxnSpPr>
            <a:cxnSpLocks/>
          </p:cNvCxnSpPr>
          <p:nvPr/>
        </p:nvCxnSpPr>
        <p:spPr>
          <a:xfrm>
            <a:off x="1256320" y="4783499"/>
            <a:ext cx="188832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E4114EC-9A2B-42D5-A02F-90B926439C46}"/>
              </a:ext>
            </a:extLst>
          </p:cNvPr>
          <p:cNvCxnSpPr>
            <a:cxnSpLocks/>
          </p:cNvCxnSpPr>
          <p:nvPr/>
        </p:nvCxnSpPr>
        <p:spPr>
          <a:xfrm>
            <a:off x="7852229" y="4783499"/>
            <a:ext cx="923959" cy="5841"/>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F2E3F10A-645E-44E2-9D32-AE7063F9F8E4}"/>
              </a:ext>
            </a:extLst>
          </p:cNvPr>
          <p:cNvCxnSpPr>
            <a:cxnSpLocks/>
          </p:cNvCxnSpPr>
          <p:nvPr/>
        </p:nvCxnSpPr>
        <p:spPr>
          <a:xfrm>
            <a:off x="280145" y="5306473"/>
            <a:ext cx="241951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9B4FE42-FEBF-407F-9D7C-131A02591D5F}"/>
              </a:ext>
            </a:extLst>
          </p:cNvPr>
          <p:cNvCxnSpPr>
            <a:cxnSpLocks/>
          </p:cNvCxnSpPr>
          <p:nvPr/>
        </p:nvCxnSpPr>
        <p:spPr>
          <a:xfrm>
            <a:off x="2910291" y="5285519"/>
            <a:ext cx="180685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D09A6EA-D484-44AF-967E-22B1DA106F56}"/>
              </a:ext>
            </a:extLst>
          </p:cNvPr>
          <p:cNvCxnSpPr>
            <a:cxnSpLocks/>
          </p:cNvCxnSpPr>
          <p:nvPr/>
        </p:nvCxnSpPr>
        <p:spPr>
          <a:xfrm flipV="1">
            <a:off x="4616604" y="2921620"/>
            <a:ext cx="3423424" cy="33453"/>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9B6677F-00E4-4EDF-A8EC-6AB861278402}"/>
              </a:ext>
            </a:extLst>
          </p:cNvPr>
          <p:cNvCxnSpPr>
            <a:cxnSpLocks/>
          </p:cNvCxnSpPr>
          <p:nvPr/>
        </p:nvCxnSpPr>
        <p:spPr>
          <a:xfrm>
            <a:off x="3449392" y="4783499"/>
            <a:ext cx="4088734"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284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left)">
                                      <p:cBhvr>
                                        <p:cTn id="45" dur="500"/>
                                        <p:tgtEl>
                                          <p:spTgt spid="22"/>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500"/>
                            </p:stCondLst>
                            <p:childTnLst>
                              <p:par>
                                <p:cTn id="57" presetID="22" presetClass="entr" presetSubtype="8" fill="hold"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left)">
                                      <p:cBhvr>
                                        <p:cTn id="6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D89F-24E6-4295-8674-3ABB222D2701}"/>
              </a:ext>
            </a:extLst>
          </p:cNvPr>
          <p:cNvSpPr>
            <a:spLocks noGrp="1"/>
          </p:cNvSpPr>
          <p:nvPr>
            <p:ph type="title"/>
          </p:nvPr>
        </p:nvSpPr>
        <p:spPr/>
        <p:txBody>
          <a:bodyPr/>
          <a:lstStyle/>
          <a:p>
            <a:pPr algn="l"/>
            <a:r>
              <a:rPr lang="en-US" dirty="0"/>
              <a:t>Jesus Said:</a:t>
            </a:r>
          </a:p>
        </p:txBody>
      </p:sp>
      <p:sp>
        <p:nvSpPr>
          <p:cNvPr id="3" name="Content Placeholder 2">
            <a:extLst>
              <a:ext uri="{FF2B5EF4-FFF2-40B4-BE49-F238E27FC236}">
                <a16:creationId xmlns:a16="http://schemas.microsoft.com/office/drawing/2014/main" id="{EE5196F7-23AD-4741-8E4B-85C21EBEEB17}"/>
              </a:ext>
            </a:extLst>
          </p:cNvPr>
          <p:cNvSpPr>
            <a:spLocks noGrp="1"/>
          </p:cNvSpPr>
          <p:nvPr>
            <p:ph idx="1"/>
          </p:nvPr>
        </p:nvSpPr>
        <p:spPr>
          <a:xfrm>
            <a:off x="631069" y="1866901"/>
            <a:ext cx="7881862" cy="2091642"/>
          </a:xfrm>
        </p:spPr>
        <p:txBody>
          <a:bodyPr>
            <a:normAutofit/>
          </a:bodyPr>
          <a:lstStyle/>
          <a:p>
            <a:r>
              <a:rPr lang="en-US" sz="2800" i="0" dirty="0">
                <a:solidFill>
                  <a:schemeClr val="tx1"/>
                </a:solidFill>
                <a:effectLst/>
                <a:latin typeface="system-ui"/>
              </a:rPr>
              <a:t>“If anyone </a:t>
            </a:r>
            <a:r>
              <a:rPr lang="en-US" sz="2800" b="1" i="0" dirty="0">
                <a:solidFill>
                  <a:srgbClr val="FFFF00"/>
                </a:solidFill>
                <a:effectLst/>
                <a:latin typeface="system-ui"/>
              </a:rPr>
              <a:t>loves Me, </a:t>
            </a:r>
            <a:r>
              <a:rPr lang="en-US" sz="2800" i="0" dirty="0">
                <a:solidFill>
                  <a:schemeClr val="tx1"/>
                </a:solidFill>
                <a:effectLst/>
                <a:latin typeface="system-ui"/>
              </a:rPr>
              <a:t>he will keep My word; and </a:t>
            </a:r>
            <a:r>
              <a:rPr lang="en-US" sz="2800" b="1" i="0" dirty="0">
                <a:solidFill>
                  <a:srgbClr val="FFFF00"/>
                </a:solidFill>
                <a:effectLst/>
                <a:latin typeface="system-ui"/>
              </a:rPr>
              <a:t>My Father will love him</a:t>
            </a:r>
            <a:r>
              <a:rPr lang="en-US" sz="2800" i="0" dirty="0">
                <a:solidFill>
                  <a:schemeClr val="tx1"/>
                </a:solidFill>
                <a:effectLst/>
                <a:latin typeface="system-ui"/>
              </a:rPr>
              <a:t>, and We will come to him and make Our home with him” </a:t>
            </a:r>
            <a:r>
              <a:rPr lang="en-US" sz="2800" b="0" i="0" dirty="0">
                <a:solidFill>
                  <a:schemeClr val="tx1"/>
                </a:solidFill>
                <a:effectLst/>
                <a:latin typeface="system-ui"/>
              </a:rPr>
              <a:t>(John 12:23).</a:t>
            </a:r>
          </a:p>
          <a:p>
            <a:endParaRPr lang="en-US" sz="3200" dirty="0">
              <a:solidFill>
                <a:schemeClr val="tx1"/>
              </a:solidFill>
            </a:endParaRPr>
          </a:p>
        </p:txBody>
      </p:sp>
      <p:cxnSp>
        <p:nvCxnSpPr>
          <p:cNvPr id="5" name="Straight Connector 4">
            <a:extLst>
              <a:ext uri="{FF2B5EF4-FFF2-40B4-BE49-F238E27FC236}">
                <a16:creationId xmlns:a16="http://schemas.microsoft.com/office/drawing/2014/main" id="{887985FE-C8AB-4CA3-A359-1D18724AFC33}"/>
              </a:ext>
            </a:extLst>
          </p:cNvPr>
          <p:cNvCxnSpPr>
            <a:cxnSpLocks/>
          </p:cNvCxnSpPr>
          <p:nvPr/>
        </p:nvCxnSpPr>
        <p:spPr>
          <a:xfrm flipH="1">
            <a:off x="4155311" y="2376181"/>
            <a:ext cx="310201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1110D5E8-28F1-4DF8-A9CA-289C0C9AFAEA}"/>
              </a:ext>
            </a:extLst>
          </p:cNvPr>
          <p:cNvSpPr txBox="1"/>
          <p:nvPr/>
        </p:nvSpPr>
        <p:spPr>
          <a:xfrm>
            <a:off x="631069" y="3378849"/>
            <a:ext cx="7881862" cy="1815882"/>
          </a:xfrm>
          <a:prstGeom prst="rect">
            <a:avLst/>
          </a:prstGeom>
          <a:noFill/>
        </p:spPr>
        <p:txBody>
          <a:bodyPr wrap="square" rtlCol="0">
            <a:spAutoFit/>
          </a:bodyPr>
          <a:lstStyle/>
          <a:p>
            <a:pPr algn="ctr"/>
            <a:r>
              <a:rPr lang="en-US" sz="2800" dirty="0">
                <a:latin typeface="Arial" panose="020B0604020202020204" pitchFamily="34" charset="0"/>
                <a:cs typeface="Arial" panose="020B0604020202020204" pitchFamily="34" charset="0"/>
              </a:rPr>
              <a:t>Conclusion:</a:t>
            </a:r>
          </a:p>
          <a:p>
            <a:pPr algn="ctr"/>
            <a:r>
              <a:rPr lang="en-US" sz="2800" dirty="0">
                <a:latin typeface="Arial" panose="020B0604020202020204" pitchFamily="34" charset="0"/>
                <a:cs typeface="Arial" panose="020B0604020202020204" pitchFamily="34" charset="0"/>
              </a:rPr>
              <a:t>Those who choose to love Jesus and keep His word are the individuals whom God “foreknew” and the ones for whom He created the world.</a:t>
            </a:r>
          </a:p>
        </p:txBody>
      </p:sp>
    </p:spTree>
    <p:extLst>
      <p:ext uri="{BB962C8B-B14F-4D97-AF65-F5344CB8AC3E}">
        <p14:creationId xmlns:p14="http://schemas.microsoft.com/office/powerpoint/2010/main" val="119679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A8334-E1E6-417A-AD26-885E1AA3D42C}"/>
              </a:ext>
            </a:extLst>
          </p:cNvPr>
          <p:cNvSpPr>
            <a:spLocks noGrp="1"/>
          </p:cNvSpPr>
          <p:nvPr>
            <p:ph type="title"/>
          </p:nvPr>
        </p:nvSpPr>
        <p:spPr>
          <a:xfrm>
            <a:off x="501445" y="609600"/>
            <a:ext cx="8229600" cy="1257300"/>
          </a:xfrm>
        </p:spPr>
        <p:txBody>
          <a:bodyPr>
            <a:noAutofit/>
          </a:bodyPr>
          <a:lstStyle/>
          <a:p>
            <a:r>
              <a:rPr lang="en-US" b="1" dirty="0"/>
              <a:t>Those who “Love </a:t>
            </a:r>
            <a:r>
              <a:rPr lang="en-US" b="1" dirty="0" err="1"/>
              <a:t>God”and</a:t>
            </a:r>
            <a:r>
              <a:rPr lang="en-US" b="1" dirty="0"/>
              <a:t> are “Loved by Him”</a:t>
            </a:r>
          </a:p>
        </p:txBody>
      </p:sp>
      <p:sp>
        <p:nvSpPr>
          <p:cNvPr id="3" name="Content Placeholder 2">
            <a:extLst>
              <a:ext uri="{FF2B5EF4-FFF2-40B4-BE49-F238E27FC236}">
                <a16:creationId xmlns:a16="http://schemas.microsoft.com/office/drawing/2014/main" id="{EEFD188C-B431-4EB8-AD01-B61E62BB2B33}"/>
              </a:ext>
            </a:extLst>
          </p:cNvPr>
          <p:cNvSpPr>
            <a:spLocks noGrp="1"/>
          </p:cNvSpPr>
          <p:nvPr>
            <p:ph idx="1"/>
          </p:nvPr>
        </p:nvSpPr>
        <p:spPr>
          <a:xfrm>
            <a:off x="1910169" y="2000251"/>
            <a:ext cx="8229600" cy="3714749"/>
          </a:xfrm>
        </p:spPr>
        <p:txBody>
          <a:bodyPr/>
          <a:lstStyle/>
          <a:p>
            <a:r>
              <a:rPr lang="en-US" sz="2800" dirty="0">
                <a:latin typeface="Arial" panose="020B0604020202020204" pitchFamily="34" charset="0"/>
                <a:cs typeface="Arial" panose="020B0604020202020204" pitchFamily="34" charset="0"/>
              </a:rPr>
              <a:t>Are His Special Holy People</a:t>
            </a:r>
          </a:p>
          <a:p>
            <a:r>
              <a:rPr lang="en-US" sz="2800" dirty="0">
                <a:latin typeface="Arial" panose="020B0604020202020204" pitchFamily="34" charset="0"/>
                <a:cs typeface="Arial" panose="020B0604020202020204" pitchFamily="34" charset="0"/>
              </a:rPr>
              <a:t>His Kingdom</a:t>
            </a:r>
          </a:p>
          <a:p>
            <a:r>
              <a:rPr lang="en-US" sz="2800" dirty="0">
                <a:latin typeface="Arial" panose="020B0604020202020204" pitchFamily="34" charset="0"/>
                <a:cs typeface="Arial" panose="020B0604020202020204" pitchFamily="34" charset="0"/>
              </a:rPr>
              <a:t>A Holy Temple</a:t>
            </a:r>
          </a:p>
          <a:p>
            <a:r>
              <a:rPr lang="en-US" sz="2800" dirty="0">
                <a:latin typeface="Arial" panose="020B0604020202020204" pitchFamily="34" charset="0"/>
                <a:cs typeface="Arial" panose="020B0604020202020204" pitchFamily="34" charset="0"/>
              </a:rPr>
              <a:t>The body of Christ</a:t>
            </a:r>
          </a:p>
          <a:p>
            <a:r>
              <a:rPr lang="en-US" sz="2800" dirty="0">
                <a:latin typeface="Arial" panose="020B0604020202020204" pitchFamily="34" charset="0"/>
                <a:cs typeface="Arial" panose="020B0604020202020204" pitchFamily="34" charset="0"/>
              </a:rPr>
              <a:t>The church</a:t>
            </a:r>
          </a:p>
          <a:p>
            <a:r>
              <a:rPr lang="en-US" sz="2800" dirty="0">
                <a:latin typeface="Arial" panose="020B0604020202020204" pitchFamily="34" charset="0"/>
                <a:cs typeface="Arial" panose="020B0604020202020204" pitchFamily="34" charset="0"/>
              </a:rPr>
              <a:t>The Family of God</a:t>
            </a:r>
          </a:p>
          <a:p>
            <a:endParaRPr lang="en-US" dirty="0"/>
          </a:p>
        </p:txBody>
      </p:sp>
    </p:spTree>
    <p:extLst>
      <p:ext uri="{BB962C8B-B14F-4D97-AF65-F5344CB8AC3E}">
        <p14:creationId xmlns:p14="http://schemas.microsoft.com/office/powerpoint/2010/main" val="360753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9EBD5-37D8-4CAF-A303-5F29278E3DAF}"/>
              </a:ext>
            </a:extLst>
          </p:cNvPr>
          <p:cNvSpPr>
            <a:spLocks noGrp="1"/>
          </p:cNvSpPr>
          <p:nvPr>
            <p:ph type="title"/>
          </p:nvPr>
        </p:nvSpPr>
        <p:spPr>
          <a:xfrm>
            <a:off x="358210" y="563301"/>
            <a:ext cx="8322803" cy="1257300"/>
          </a:xfrm>
        </p:spPr>
        <p:txBody>
          <a:bodyPr/>
          <a:lstStyle/>
          <a:p>
            <a:r>
              <a:rPr lang="en-US" dirty="0"/>
              <a:t>Galatians 3:27-28</a:t>
            </a:r>
          </a:p>
        </p:txBody>
      </p:sp>
      <p:sp>
        <p:nvSpPr>
          <p:cNvPr id="3" name="TextBox 2">
            <a:extLst>
              <a:ext uri="{FF2B5EF4-FFF2-40B4-BE49-F238E27FC236}">
                <a16:creationId xmlns:a16="http://schemas.microsoft.com/office/drawing/2014/main" id="{913AC62E-2069-4341-BDFD-F2A70A767AF2}"/>
              </a:ext>
            </a:extLst>
          </p:cNvPr>
          <p:cNvSpPr txBox="1"/>
          <p:nvPr/>
        </p:nvSpPr>
        <p:spPr>
          <a:xfrm>
            <a:off x="732982" y="1863202"/>
            <a:ext cx="7948031" cy="3046988"/>
          </a:xfrm>
          <a:prstGeom prst="rect">
            <a:avLst/>
          </a:prstGeom>
          <a:noFill/>
        </p:spPr>
        <p:txBody>
          <a:bodyPr wrap="square" rtlCol="0">
            <a:spAutoFit/>
          </a:bodyPr>
          <a:lstStyle/>
          <a:p>
            <a:r>
              <a:rPr lang="en-US" sz="3200" b="1" i="0" baseline="30000" dirty="0">
                <a:effectLst/>
                <a:latin typeface="system-ui"/>
              </a:rPr>
              <a:t>26 </a:t>
            </a:r>
            <a:r>
              <a:rPr lang="en-US" sz="3200" b="0" i="0" dirty="0">
                <a:effectLst/>
                <a:latin typeface="system-ui"/>
              </a:rPr>
              <a:t>So in Christ Jesus you are all children of God through faith, </a:t>
            </a:r>
            <a:r>
              <a:rPr lang="en-US" sz="3200" b="1" i="0" baseline="30000" dirty="0">
                <a:effectLst/>
                <a:latin typeface="system-ui"/>
              </a:rPr>
              <a:t>27 </a:t>
            </a:r>
            <a:r>
              <a:rPr lang="en-US" sz="3200" b="0" i="0" dirty="0">
                <a:effectLst/>
                <a:latin typeface="system-ui"/>
              </a:rPr>
              <a:t>for all of you who were baptized into Christ have clothed yourselves with Christ. </a:t>
            </a:r>
            <a:r>
              <a:rPr lang="en-US" sz="3200" b="1" i="0" baseline="30000" dirty="0">
                <a:effectLst/>
                <a:latin typeface="system-ui"/>
              </a:rPr>
              <a:t>28 </a:t>
            </a:r>
            <a:r>
              <a:rPr lang="en-US" sz="3200" b="0" i="0" dirty="0">
                <a:effectLst/>
                <a:latin typeface="system-ui"/>
              </a:rPr>
              <a:t>There is neither Jew nor Gentile, neither slave nor free, nor is there male and female, for you are all one in Christ Jesus.</a:t>
            </a:r>
            <a:endParaRPr lang="en-US" sz="3200" dirty="0"/>
          </a:p>
        </p:txBody>
      </p:sp>
      <p:cxnSp>
        <p:nvCxnSpPr>
          <p:cNvPr id="4" name="Straight Connector 3">
            <a:extLst>
              <a:ext uri="{FF2B5EF4-FFF2-40B4-BE49-F238E27FC236}">
                <a16:creationId xmlns:a16="http://schemas.microsoft.com/office/drawing/2014/main" id="{8E1F5A97-1350-4CA4-AC3D-951636A343EA}"/>
              </a:ext>
            </a:extLst>
          </p:cNvPr>
          <p:cNvCxnSpPr>
            <a:cxnSpLocks/>
          </p:cNvCxnSpPr>
          <p:nvPr/>
        </p:nvCxnSpPr>
        <p:spPr>
          <a:xfrm>
            <a:off x="5880100" y="2367156"/>
            <a:ext cx="2410472"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1E78AA7C-01E7-458F-B6D8-34A26C4B67EA}"/>
              </a:ext>
            </a:extLst>
          </p:cNvPr>
          <p:cNvCxnSpPr>
            <a:cxnSpLocks/>
          </p:cNvCxnSpPr>
          <p:nvPr/>
        </p:nvCxnSpPr>
        <p:spPr>
          <a:xfrm>
            <a:off x="850900" y="2857500"/>
            <a:ext cx="21209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39BCB5F-262B-49D8-BE46-FA713426B7FD}"/>
              </a:ext>
            </a:extLst>
          </p:cNvPr>
          <p:cNvCxnSpPr>
            <a:cxnSpLocks/>
          </p:cNvCxnSpPr>
          <p:nvPr/>
        </p:nvCxnSpPr>
        <p:spPr>
          <a:xfrm>
            <a:off x="1727200" y="2367156"/>
            <a:ext cx="13462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9FCCE4D-FCA6-47E7-916C-627C9A0E8BE1}"/>
              </a:ext>
            </a:extLst>
          </p:cNvPr>
          <p:cNvCxnSpPr>
            <a:cxnSpLocks/>
          </p:cNvCxnSpPr>
          <p:nvPr/>
        </p:nvCxnSpPr>
        <p:spPr>
          <a:xfrm>
            <a:off x="850900" y="3386696"/>
            <a:ext cx="3200400" cy="0"/>
          </a:xfrm>
          <a:prstGeom prst="line">
            <a:avLst/>
          </a:prstGeom>
          <a:ln w="5715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798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098ED-74B1-4262-9603-2666BCDFB785}"/>
              </a:ext>
            </a:extLst>
          </p:cNvPr>
          <p:cNvSpPr>
            <a:spLocks noGrp="1"/>
          </p:cNvSpPr>
          <p:nvPr>
            <p:ph type="title"/>
          </p:nvPr>
        </p:nvSpPr>
        <p:spPr>
          <a:xfrm>
            <a:off x="700011" y="595085"/>
            <a:ext cx="7671405" cy="1257300"/>
          </a:xfrm>
        </p:spPr>
        <p:txBody>
          <a:bodyPr/>
          <a:lstStyle/>
          <a:p>
            <a:r>
              <a:rPr lang="en-US" b="1" dirty="0"/>
              <a:t>Characteristics of Love</a:t>
            </a:r>
          </a:p>
        </p:txBody>
      </p:sp>
      <p:sp>
        <p:nvSpPr>
          <p:cNvPr id="3" name="Content Placeholder 2">
            <a:extLst>
              <a:ext uri="{FF2B5EF4-FFF2-40B4-BE49-F238E27FC236}">
                <a16:creationId xmlns:a16="http://schemas.microsoft.com/office/drawing/2014/main" id="{C7CBBA3D-3685-4FDD-A9BB-A5F6889DF890}"/>
              </a:ext>
            </a:extLst>
          </p:cNvPr>
          <p:cNvSpPr>
            <a:spLocks noGrp="1"/>
          </p:cNvSpPr>
          <p:nvPr>
            <p:ph idx="1"/>
          </p:nvPr>
        </p:nvSpPr>
        <p:spPr>
          <a:xfrm>
            <a:off x="700011" y="1788884"/>
            <a:ext cx="8098971" cy="3714749"/>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Desires an object to love.</a:t>
            </a:r>
          </a:p>
          <a:p>
            <a:r>
              <a:rPr lang="en-US" sz="3200" dirty="0">
                <a:solidFill>
                  <a:schemeClr val="tx1"/>
                </a:solidFill>
                <a:latin typeface="Arial" panose="020B0604020202020204" pitchFamily="34" charset="0"/>
                <a:cs typeface="Arial" panose="020B0604020202020204" pitchFamily="34" charset="0"/>
              </a:rPr>
              <a:t>Desires an object that can return love.</a:t>
            </a:r>
          </a:p>
          <a:p>
            <a:r>
              <a:rPr lang="en-US" sz="3200" dirty="0">
                <a:solidFill>
                  <a:schemeClr val="tx1"/>
                </a:solidFill>
                <a:latin typeface="Arial" panose="020B0604020202020204" pitchFamily="34" charset="0"/>
                <a:cs typeface="Arial" panose="020B0604020202020204" pitchFamily="34" charset="0"/>
              </a:rPr>
              <a:t>Desires an object like itself.</a:t>
            </a:r>
          </a:p>
          <a:p>
            <a:r>
              <a:rPr lang="en-US" sz="3200" dirty="0">
                <a:solidFill>
                  <a:schemeClr val="tx1"/>
                </a:solidFill>
                <a:latin typeface="Arial" panose="020B0604020202020204" pitchFamily="34" charset="0"/>
                <a:cs typeface="Arial" panose="020B0604020202020204" pitchFamily="34" charset="0"/>
              </a:rPr>
              <a:t>Desires an object with free will to choose.</a:t>
            </a:r>
          </a:p>
          <a:p>
            <a:r>
              <a:rPr lang="en-US" sz="3200" dirty="0">
                <a:solidFill>
                  <a:schemeClr val="tx1"/>
                </a:solidFill>
                <a:latin typeface="Arial" panose="020B0604020202020204" pitchFamily="34" charset="0"/>
                <a:cs typeface="Arial" panose="020B0604020202020204" pitchFamily="34" charset="0"/>
              </a:rPr>
              <a:t>Desires to multiply such objects. </a:t>
            </a:r>
          </a:p>
        </p:txBody>
      </p:sp>
    </p:spTree>
    <p:extLst>
      <p:ext uri="{BB962C8B-B14F-4D97-AF65-F5344CB8AC3E}">
        <p14:creationId xmlns:p14="http://schemas.microsoft.com/office/powerpoint/2010/main" val="303705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731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56468F-08CE-4904-9425-EFC6022BB971}"/>
              </a:ext>
            </a:extLst>
          </p:cNvPr>
          <p:cNvSpPr>
            <a:spLocks noGrp="1"/>
          </p:cNvSpPr>
          <p:nvPr>
            <p:ph type="title"/>
          </p:nvPr>
        </p:nvSpPr>
        <p:spPr>
          <a:xfrm>
            <a:off x="-741385" y="540151"/>
            <a:ext cx="10353762" cy="1257300"/>
          </a:xfrm>
        </p:spPr>
        <p:txBody>
          <a:bodyPr/>
          <a:lstStyle/>
          <a:p>
            <a:r>
              <a:rPr lang="en-US" dirty="0"/>
              <a:t>God had a Son Whom He Loved</a:t>
            </a:r>
          </a:p>
        </p:txBody>
      </p:sp>
      <p:sp>
        <p:nvSpPr>
          <p:cNvPr id="5" name="TextBox 4">
            <a:extLst>
              <a:ext uri="{FF2B5EF4-FFF2-40B4-BE49-F238E27FC236}">
                <a16:creationId xmlns:a16="http://schemas.microsoft.com/office/drawing/2014/main" id="{2A1B711F-2F43-4AEE-AD44-19BD9CB02CEA}"/>
              </a:ext>
            </a:extLst>
          </p:cNvPr>
          <p:cNvSpPr txBox="1"/>
          <p:nvPr/>
        </p:nvSpPr>
        <p:spPr>
          <a:xfrm>
            <a:off x="751923" y="1971366"/>
            <a:ext cx="7367145" cy="1754326"/>
          </a:xfrm>
          <a:prstGeom prst="rect">
            <a:avLst/>
          </a:prstGeom>
          <a:noFill/>
        </p:spPr>
        <p:txBody>
          <a:bodyPr wrap="square" rtlCol="0">
            <a:spAutoFit/>
          </a:bodyPr>
          <a:lstStyle/>
          <a:p>
            <a:pPr algn="ctr"/>
            <a:r>
              <a:rPr lang="en-US" sz="3600" b="0" i="0" dirty="0">
                <a:effectLst/>
                <a:latin typeface="system-ui"/>
              </a:rPr>
              <a:t> Jesus prayed</a:t>
            </a:r>
            <a:r>
              <a:rPr lang="en-US" sz="3200" dirty="0">
                <a:latin typeface="system-ui"/>
              </a:rPr>
              <a:t>,</a:t>
            </a:r>
            <a:r>
              <a:rPr lang="en-US" b="0" i="0" dirty="0">
                <a:solidFill>
                  <a:srgbClr val="000000"/>
                </a:solidFill>
                <a:effectLst/>
                <a:latin typeface="system-ui"/>
              </a:rPr>
              <a:t> </a:t>
            </a:r>
            <a:r>
              <a:rPr lang="en-US" sz="3600" b="0" i="0" dirty="0">
                <a:effectLst/>
                <a:latin typeface="system-ui"/>
              </a:rPr>
              <a:t>”You loved Me before the foundation of the world” (John 17:24). </a:t>
            </a:r>
            <a:endParaRPr lang="en-US" sz="3600" dirty="0"/>
          </a:p>
        </p:txBody>
      </p:sp>
      <p:sp>
        <p:nvSpPr>
          <p:cNvPr id="6" name="TextBox 5">
            <a:extLst>
              <a:ext uri="{FF2B5EF4-FFF2-40B4-BE49-F238E27FC236}">
                <a16:creationId xmlns:a16="http://schemas.microsoft.com/office/drawing/2014/main" id="{04B85E88-5595-4D48-9F64-25168D4E0F27}"/>
              </a:ext>
            </a:extLst>
          </p:cNvPr>
          <p:cNvSpPr txBox="1"/>
          <p:nvPr/>
        </p:nvSpPr>
        <p:spPr>
          <a:xfrm>
            <a:off x="751923" y="3725692"/>
            <a:ext cx="7367145" cy="1200329"/>
          </a:xfrm>
          <a:prstGeom prst="rect">
            <a:avLst/>
          </a:prstGeom>
          <a:noFill/>
        </p:spPr>
        <p:txBody>
          <a:bodyPr wrap="square" rtlCol="0">
            <a:spAutoFit/>
          </a:bodyPr>
          <a:lstStyle/>
          <a:p>
            <a:pPr algn="ctr"/>
            <a:r>
              <a:rPr lang="en-US" b="0" i="0" dirty="0">
                <a:solidFill>
                  <a:srgbClr val="000000"/>
                </a:solidFill>
                <a:effectLst/>
                <a:latin typeface="system-ui"/>
              </a:rPr>
              <a:t> </a:t>
            </a:r>
            <a:r>
              <a:rPr lang="en-US" sz="3600" b="0" i="0" dirty="0">
                <a:effectLst/>
                <a:latin typeface="system-ui"/>
              </a:rPr>
              <a:t>Jesus said, “I love the Father” (John 14:31). </a:t>
            </a:r>
            <a:endParaRPr lang="en-US" sz="3600" dirty="0"/>
          </a:p>
        </p:txBody>
      </p:sp>
    </p:spTree>
    <p:extLst>
      <p:ext uri="{BB962C8B-B14F-4D97-AF65-F5344CB8AC3E}">
        <p14:creationId xmlns:p14="http://schemas.microsoft.com/office/powerpoint/2010/main" val="6994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56468F-08CE-4904-9425-EFC6022BB971}"/>
              </a:ext>
            </a:extLst>
          </p:cNvPr>
          <p:cNvSpPr>
            <a:spLocks noGrp="1"/>
          </p:cNvSpPr>
          <p:nvPr>
            <p:ph type="title"/>
          </p:nvPr>
        </p:nvSpPr>
        <p:spPr>
          <a:xfrm>
            <a:off x="-741385" y="540151"/>
            <a:ext cx="10353762" cy="1257300"/>
          </a:xfrm>
        </p:spPr>
        <p:txBody>
          <a:bodyPr/>
          <a:lstStyle/>
          <a:p>
            <a:r>
              <a:rPr lang="en-US" dirty="0"/>
              <a:t>God Desired Many Sons Like Him.</a:t>
            </a:r>
          </a:p>
        </p:txBody>
      </p:sp>
      <p:sp>
        <p:nvSpPr>
          <p:cNvPr id="5" name="TextBox 4">
            <a:extLst>
              <a:ext uri="{FF2B5EF4-FFF2-40B4-BE49-F238E27FC236}">
                <a16:creationId xmlns:a16="http://schemas.microsoft.com/office/drawing/2014/main" id="{2A1B711F-2F43-4AEE-AD44-19BD9CB02CEA}"/>
              </a:ext>
            </a:extLst>
          </p:cNvPr>
          <p:cNvSpPr txBox="1"/>
          <p:nvPr/>
        </p:nvSpPr>
        <p:spPr>
          <a:xfrm>
            <a:off x="306658" y="1674787"/>
            <a:ext cx="8530683" cy="3600986"/>
          </a:xfrm>
          <a:prstGeom prst="rect">
            <a:avLst/>
          </a:prstGeom>
          <a:noFill/>
        </p:spPr>
        <p:txBody>
          <a:bodyPr wrap="square" rtlCol="0">
            <a:spAutoFit/>
          </a:bodyPr>
          <a:lstStyle/>
          <a:p>
            <a:r>
              <a:rPr lang="en-US" sz="3200" b="0" i="0" dirty="0">
                <a:solidFill>
                  <a:srgbClr val="000000"/>
                </a:solidFill>
                <a:effectLst/>
                <a:latin typeface="system-ui"/>
              </a:rPr>
              <a:t> </a:t>
            </a:r>
            <a:r>
              <a:rPr lang="en-US" sz="2800" b="0" i="0" dirty="0">
                <a:effectLst/>
                <a:latin typeface="system-ui"/>
              </a:rPr>
              <a:t>And we know that all things work together for good to those who love God, to those who are the called according to </a:t>
            </a:r>
            <a:r>
              <a:rPr lang="en-US" sz="2800" b="0" i="1" dirty="0">
                <a:effectLst/>
                <a:latin typeface="system-ui"/>
              </a:rPr>
              <a:t>His</a:t>
            </a:r>
            <a:r>
              <a:rPr lang="en-US" sz="2800" b="0" i="0" dirty="0">
                <a:effectLst/>
                <a:latin typeface="system-ui"/>
              </a:rPr>
              <a:t> purpose. </a:t>
            </a:r>
            <a:r>
              <a:rPr lang="en-US" sz="2800" b="1" i="0" baseline="30000" dirty="0">
                <a:effectLst/>
                <a:latin typeface="system-ui"/>
              </a:rPr>
              <a:t>29 </a:t>
            </a:r>
            <a:r>
              <a:rPr lang="en-US" sz="2800" b="0" i="0" dirty="0">
                <a:effectLst/>
                <a:latin typeface="system-ui"/>
              </a:rPr>
              <a:t>For whom He foreknew, He also predestined </a:t>
            </a:r>
            <a:r>
              <a:rPr lang="en-US" sz="2800" b="0" i="1" dirty="0">
                <a:effectLst/>
                <a:latin typeface="system-ui"/>
              </a:rPr>
              <a:t>to be</a:t>
            </a:r>
            <a:r>
              <a:rPr lang="en-US" sz="2800" b="0" i="0" dirty="0">
                <a:effectLst/>
                <a:latin typeface="system-ui"/>
              </a:rPr>
              <a:t> conformed to the image of His Son, that He might be the firstborn among many brethren. </a:t>
            </a:r>
            <a:r>
              <a:rPr lang="en-US" sz="2800" b="1" i="0" baseline="30000" dirty="0">
                <a:effectLst/>
                <a:latin typeface="system-ui"/>
              </a:rPr>
              <a:t>30 </a:t>
            </a:r>
            <a:r>
              <a:rPr lang="en-US" sz="2800" b="0" i="0" dirty="0">
                <a:effectLst/>
                <a:latin typeface="system-ui"/>
              </a:rPr>
              <a:t>Moreover whom He predestined, these He also called; whom He called, these He also justified; and whom He justified, these He also glorified (Rom. 8:28-30).</a:t>
            </a:r>
            <a:endParaRPr lang="en-US" sz="2800" dirty="0"/>
          </a:p>
        </p:txBody>
      </p:sp>
      <p:cxnSp>
        <p:nvCxnSpPr>
          <p:cNvPr id="3" name="Straight Connector 2">
            <a:extLst>
              <a:ext uri="{FF2B5EF4-FFF2-40B4-BE49-F238E27FC236}">
                <a16:creationId xmlns:a16="http://schemas.microsoft.com/office/drawing/2014/main" id="{95587E4D-FC20-4DB0-9A64-F3F9C4064CC9}"/>
              </a:ext>
            </a:extLst>
          </p:cNvPr>
          <p:cNvCxnSpPr>
            <a:cxnSpLocks/>
          </p:cNvCxnSpPr>
          <p:nvPr/>
        </p:nvCxnSpPr>
        <p:spPr>
          <a:xfrm flipH="1">
            <a:off x="3668751" y="3902926"/>
            <a:ext cx="364375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229520-E1AE-4C30-85C6-F8008CC6948A}"/>
              </a:ext>
            </a:extLst>
          </p:cNvPr>
          <p:cNvCxnSpPr>
            <a:cxnSpLocks/>
          </p:cNvCxnSpPr>
          <p:nvPr/>
        </p:nvCxnSpPr>
        <p:spPr>
          <a:xfrm flipH="1">
            <a:off x="414969" y="4345258"/>
            <a:ext cx="127764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9F00EE-6C66-4512-B531-21190C4E3D12}"/>
              </a:ext>
            </a:extLst>
          </p:cNvPr>
          <p:cNvCxnSpPr>
            <a:cxnSpLocks/>
          </p:cNvCxnSpPr>
          <p:nvPr/>
        </p:nvCxnSpPr>
        <p:spPr>
          <a:xfrm flipH="1">
            <a:off x="1045029" y="3468914"/>
            <a:ext cx="1741714" cy="18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C671E4-C29A-4FF2-BA97-608D7B37B1EC}"/>
              </a:ext>
            </a:extLst>
          </p:cNvPr>
          <p:cNvCxnSpPr>
            <a:cxnSpLocks/>
          </p:cNvCxnSpPr>
          <p:nvPr/>
        </p:nvCxnSpPr>
        <p:spPr>
          <a:xfrm flipH="1">
            <a:off x="414968" y="3902926"/>
            <a:ext cx="52846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56D7DD-974D-4F20-A494-2A42E22A79AB}"/>
              </a:ext>
            </a:extLst>
          </p:cNvPr>
          <p:cNvCxnSpPr>
            <a:cxnSpLocks/>
          </p:cNvCxnSpPr>
          <p:nvPr/>
        </p:nvCxnSpPr>
        <p:spPr>
          <a:xfrm flipH="1">
            <a:off x="2963929" y="3487314"/>
            <a:ext cx="5135042" cy="709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022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par>
                          <p:cTn id="15" fill="hold">
                            <p:stCondLst>
                              <p:cond delay="500"/>
                            </p:stCondLst>
                            <p:childTnLst>
                              <p:par>
                                <p:cTn id="16" presetID="22" presetClass="entr" presetSubtype="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left)">
                                      <p:cBhvr>
                                        <p:cTn id="28" dur="500"/>
                                        <p:tgtEl>
                                          <p:spTgt spid="17"/>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DCD13-9C1E-4BDD-84F9-0622BA4E1264}"/>
              </a:ext>
            </a:extLst>
          </p:cNvPr>
          <p:cNvSpPr>
            <a:spLocks noGrp="1"/>
          </p:cNvSpPr>
          <p:nvPr>
            <p:ph type="title"/>
          </p:nvPr>
        </p:nvSpPr>
        <p:spPr>
          <a:xfrm>
            <a:off x="913795" y="609600"/>
            <a:ext cx="7349259" cy="1257300"/>
          </a:xfrm>
        </p:spPr>
        <p:txBody>
          <a:bodyPr/>
          <a:lstStyle/>
          <a:p>
            <a:pPr algn="l"/>
            <a:r>
              <a:rPr lang="en-US" b="1" dirty="0"/>
              <a:t>God Made Man --</a:t>
            </a:r>
          </a:p>
        </p:txBody>
      </p:sp>
      <p:sp>
        <p:nvSpPr>
          <p:cNvPr id="3" name="Content Placeholder 2">
            <a:extLst>
              <a:ext uri="{FF2B5EF4-FFF2-40B4-BE49-F238E27FC236}">
                <a16:creationId xmlns:a16="http://schemas.microsoft.com/office/drawing/2014/main" id="{5D434F12-61FC-472E-BCEE-6A09F8D22E57}"/>
              </a:ext>
            </a:extLst>
          </p:cNvPr>
          <p:cNvSpPr>
            <a:spLocks noGrp="1"/>
          </p:cNvSpPr>
          <p:nvPr>
            <p:ph idx="1"/>
          </p:nvPr>
        </p:nvSpPr>
        <p:spPr>
          <a:xfrm>
            <a:off x="1234477" y="1866900"/>
            <a:ext cx="7672644" cy="3594409"/>
          </a:xfrm>
        </p:spPr>
        <p:txBody>
          <a:bodyPr>
            <a:normAutofit/>
          </a:bodyPr>
          <a:lstStyle/>
          <a:p>
            <a:r>
              <a:rPr lang="en-US" sz="2800" dirty="0">
                <a:solidFill>
                  <a:schemeClr val="tx1"/>
                </a:solidFill>
                <a:latin typeface="Arial" panose="020B0604020202020204" pitchFamily="34" charset="0"/>
                <a:cs typeface="Arial" panose="020B0604020202020204" pitchFamily="34" charset="0"/>
              </a:rPr>
              <a:t>In His image.</a:t>
            </a:r>
          </a:p>
          <a:p>
            <a:r>
              <a:rPr lang="en-US" sz="2800" dirty="0">
                <a:solidFill>
                  <a:schemeClr val="tx1"/>
                </a:solidFill>
                <a:latin typeface="Arial" panose="020B0604020202020204" pitchFamily="34" charset="0"/>
                <a:cs typeface="Arial" panose="020B0604020202020204" pitchFamily="34" charset="0"/>
              </a:rPr>
              <a:t>A suitable object of His love.</a:t>
            </a:r>
          </a:p>
          <a:p>
            <a:r>
              <a:rPr lang="en-US" sz="2800" dirty="0">
                <a:solidFill>
                  <a:schemeClr val="tx1"/>
                </a:solidFill>
                <a:latin typeface="Arial" panose="020B0604020202020204" pitchFamily="34" charset="0"/>
                <a:cs typeface="Arial" panose="020B0604020202020204" pitchFamily="34" charset="0"/>
              </a:rPr>
              <a:t>Like Himself—”in His image.”</a:t>
            </a:r>
          </a:p>
          <a:p>
            <a:r>
              <a:rPr lang="en-US" sz="2800" dirty="0">
                <a:solidFill>
                  <a:schemeClr val="tx1"/>
                </a:solidFill>
                <a:latin typeface="Arial" panose="020B0604020202020204" pitchFamily="34" charset="0"/>
                <a:cs typeface="Arial" panose="020B0604020202020204" pitchFamily="34" charset="0"/>
              </a:rPr>
              <a:t>Capable of returning His love</a:t>
            </a:r>
          </a:p>
          <a:p>
            <a:r>
              <a:rPr lang="en-US" sz="2800" dirty="0">
                <a:solidFill>
                  <a:schemeClr val="tx1"/>
                </a:solidFill>
                <a:latin typeface="Arial" panose="020B0604020202020204" pitchFamily="34" charset="0"/>
                <a:cs typeface="Arial" panose="020B0604020202020204" pitchFamily="34" charset="0"/>
              </a:rPr>
              <a:t>Yet, with free-will that could reject His love</a:t>
            </a:r>
          </a:p>
        </p:txBody>
      </p:sp>
    </p:spTree>
    <p:extLst>
      <p:ext uri="{BB962C8B-B14F-4D97-AF65-F5344CB8AC3E}">
        <p14:creationId xmlns:p14="http://schemas.microsoft.com/office/powerpoint/2010/main" val="286802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56468F-08CE-4904-9425-EFC6022BB971}"/>
              </a:ext>
            </a:extLst>
          </p:cNvPr>
          <p:cNvSpPr>
            <a:spLocks noGrp="1"/>
          </p:cNvSpPr>
          <p:nvPr>
            <p:ph type="title"/>
          </p:nvPr>
        </p:nvSpPr>
        <p:spPr>
          <a:xfrm>
            <a:off x="-741385" y="540151"/>
            <a:ext cx="10353762" cy="1257300"/>
          </a:xfrm>
        </p:spPr>
        <p:txBody>
          <a:bodyPr/>
          <a:lstStyle/>
          <a:p>
            <a:r>
              <a:rPr lang="en-US" dirty="0"/>
              <a:t>God Desired Many Sons Like Him.</a:t>
            </a:r>
          </a:p>
        </p:txBody>
      </p:sp>
      <p:sp>
        <p:nvSpPr>
          <p:cNvPr id="5" name="TextBox 4">
            <a:extLst>
              <a:ext uri="{FF2B5EF4-FFF2-40B4-BE49-F238E27FC236}">
                <a16:creationId xmlns:a16="http://schemas.microsoft.com/office/drawing/2014/main" id="{2A1B711F-2F43-4AEE-AD44-19BD9CB02CEA}"/>
              </a:ext>
            </a:extLst>
          </p:cNvPr>
          <p:cNvSpPr txBox="1"/>
          <p:nvPr/>
        </p:nvSpPr>
        <p:spPr>
          <a:xfrm>
            <a:off x="306658" y="1674787"/>
            <a:ext cx="8530683" cy="3600986"/>
          </a:xfrm>
          <a:prstGeom prst="rect">
            <a:avLst/>
          </a:prstGeom>
          <a:noFill/>
        </p:spPr>
        <p:txBody>
          <a:bodyPr wrap="square" rtlCol="0">
            <a:spAutoFit/>
          </a:bodyPr>
          <a:lstStyle/>
          <a:p>
            <a:r>
              <a:rPr lang="en-US" sz="3200" b="0" i="0" dirty="0">
                <a:solidFill>
                  <a:srgbClr val="000000"/>
                </a:solidFill>
                <a:effectLst/>
                <a:latin typeface="system-ui"/>
              </a:rPr>
              <a:t> </a:t>
            </a:r>
            <a:r>
              <a:rPr lang="en-US" sz="2800" b="0" i="0" dirty="0">
                <a:effectLst/>
                <a:latin typeface="system-ui"/>
              </a:rPr>
              <a:t>And we know that all things work together for good to those who love God, to those who are the called according to </a:t>
            </a:r>
            <a:r>
              <a:rPr lang="en-US" sz="2800" b="0" i="1" dirty="0">
                <a:effectLst/>
                <a:latin typeface="system-ui"/>
              </a:rPr>
              <a:t>His</a:t>
            </a:r>
            <a:r>
              <a:rPr lang="en-US" sz="2800" b="0" i="0" dirty="0">
                <a:effectLst/>
                <a:latin typeface="system-ui"/>
              </a:rPr>
              <a:t> purpose. </a:t>
            </a:r>
            <a:r>
              <a:rPr lang="en-US" sz="2800" b="1" i="0" baseline="30000" dirty="0">
                <a:effectLst/>
                <a:latin typeface="system-ui"/>
              </a:rPr>
              <a:t>29 </a:t>
            </a:r>
            <a:r>
              <a:rPr lang="en-US" sz="2800" b="0" i="0" dirty="0">
                <a:effectLst/>
                <a:latin typeface="system-ui"/>
              </a:rPr>
              <a:t>For whom He foreknew, He also predestined </a:t>
            </a:r>
            <a:r>
              <a:rPr lang="en-US" sz="2800" b="0" i="1" dirty="0">
                <a:effectLst/>
                <a:latin typeface="system-ui"/>
              </a:rPr>
              <a:t>to be</a:t>
            </a:r>
            <a:r>
              <a:rPr lang="en-US" sz="2800" b="0" i="0" dirty="0">
                <a:effectLst/>
                <a:latin typeface="system-ui"/>
              </a:rPr>
              <a:t> conformed to the image of His Son, that He might be the firstborn among many brethren. </a:t>
            </a:r>
            <a:r>
              <a:rPr lang="en-US" sz="2800" b="1" i="0" baseline="30000" dirty="0">
                <a:effectLst/>
                <a:latin typeface="system-ui"/>
              </a:rPr>
              <a:t>30 </a:t>
            </a:r>
            <a:r>
              <a:rPr lang="en-US" sz="2800" b="0" i="0" dirty="0">
                <a:effectLst/>
                <a:latin typeface="system-ui"/>
              </a:rPr>
              <a:t>Moreover whom He predestined, these He also called; whom He called, these He also justified; and whom He justified, these He also glorified (Rom. 8:28-30).</a:t>
            </a:r>
            <a:endParaRPr lang="en-US" sz="2800" dirty="0"/>
          </a:p>
        </p:txBody>
      </p:sp>
      <p:cxnSp>
        <p:nvCxnSpPr>
          <p:cNvPr id="3" name="Straight Connector 2">
            <a:extLst>
              <a:ext uri="{FF2B5EF4-FFF2-40B4-BE49-F238E27FC236}">
                <a16:creationId xmlns:a16="http://schemas.microsoft.com/office/drawing/2014/main" id="{95587E4D-FC20-4DB0-9A64-F3F9C4064CC9}"/>
              </a:ext>
            </a:extLst>
          </p:cNvPr>
          <p:cNvCxnSpPr>
            <a:cxnSpLocks/>
          </p:cNvCxnSpPr>
          <p:nvPr/>
        </p:nvCxnSpPr>
        <p:spPr>
          <a:xfrm flipH="1">
            <a:off x="3668751" y="3902926"/>
            <a:ext cx="3643759"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3229520-E1AE-4C30-85C6-F8008CC6948A}"/>
              </a:ext>
            </a:extLst>
          </p:cNvPr>
          <p:cNvCxnSpPr>
            <a:cxnSpLocks/>
          </p:cNvCxnSpPr>
          <p:nvPr/>
        </p:nvCxnSpPr>
        <p:spPr>
          <a:xfrm flipH="1">
            <a:off x="414969" y="4345258"/>
            <a:ext cx="1277645"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39F00EE-6C66-4512-B531-21190C4E3D12}"/>
              </a:ext>
            </a:extLst>
          </p:cNvPr>
          <p:cNvCxnSpPr>
            <a:cxnSpLocks/>
          </p:cNvCxnSpPr>
          <p:nvPr/>
        </p:nvCxnSpPr>
        <p:spPr>
          <a:xfrm flipH="1">
            <a:off x="1045029" y="3468914"/>
            <a:ext cx="1741714" cy="1840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C671E4-C29A-4FF2-BA97-608D7B37B1EC}"/>
              </a:ext>
            </a:extLst>
          </p:cNvPr>
          <p:cNvCxnSpPr>
            <a:cxnSpLocks/>
          </p:cNvCxnSpPr>
          <p:nvPr/>
        </p:nvCxnSpPr>
        <p:spPr>
          <a:xfrm flipH="1">
            <a:off x="414968" y="3902926"/>
            <a:ext cx="52846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456D7DD-974D-4F20-A494-2A42E22A79AB}"/>
              </a:ext>
            </a:extLst>
          </p:cNvPr>
          <p:cNvCxnSpPr>
            <a:cxnSpLocks/>
          </p:cNvCxnSpPr>
          <p:nvPr/>
        </p:nvCxnSpPr>
        <p:spPr>
          <a:xfrm flipH="1">
            <a:off x="2963929" y="3487314"/>
            <a:ext cx="5135042" cy="709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207F6FD-B8E3-49AF-A1E7-19320B6C4F4F}"/>
              </a:ext>
            </a:extLst>
          </p:cNvPr>
          <p:cNvCxnSpPr>
            <a:cxnSpLocks/>
          </p:cNvCxnSpPr>
          <p:nvPr/>
        </p:nvCxnSpPr>
        <p:spPr>
          <a:xfrm flipH="1">
            <a:off x="483525" y="2600598"/>
            <a:ext cx="2786148"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371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037DDB-7DF8-4690-8C95-0433CE476FBF}"/>
              </a:ext>
            </a:extLst>
          </p:cNvPr>
          <p:cNvSpPr>
            <a:spLocks noGrp="1"/>
          </p:cNvSpPr>
          <p:nvPr>
            <p:ph type="title"/>
          </p:nvPr>
        </p:nvSpPr>
        <p:spPr>
          <a:xfrm>
            <a:off x="242463" y="459129"/>
            <a:ext cx="8693193" cy="1261872"/>
          </a:xfrm>
        </p:spPr>
        <p:txBody>
          <a:bodyPr/>
          <a:lstStyle/>
          <a:p>
            <a:r>
              <a:rPr lang="en-US" dirty="0"/>
              <a:t>Early “Children of God”</a:t>
            </a:r>
          </a:p>
        </p:txBody>
      </p:sp>
      <p:sp>
        <p:nvSpPr>
          <p:cNvPr id="4" name="Content Placeholder 3">
            <a:extLst>
              <a:ext uri="{FF2B5EF4-FFF2-40B4-BE49-F238E27FC236}">
                <a16:creationId xmlns:a16="http://schemas.microsoft.com/office/drawing/2014/main" id="{DF0EEB16-E292-4858-BDD8-098338CECD34}"/>
              </a:ext>
            </a:extLst>
          </p:cNvPr>
          <p:cNvSpPr>
            <a:spLocks noGrp="1"/>
          </p:cNvSpPr>
          <p:nvPr>
            <p:ph sz="half" idx="1"/>
          </p:nvPr>
        </p:nvSpPr>
        <p:spPr>
          <a:xfrm>
            <a:off x="237284" y="1828801"/>
            <a:ext cx="8693192" cy="3622671"/>
          </a:xfrm>
        </p:spPr>
        <p:txBody>
          <a:bodyPr>
            <a:normAutofit/>
          </a:bodyPr>
          <a:lstStyle/>
          <a:p>
            <a:r>
              <a:rPr lang="en-US" sz="3200" dirty="0">
                <a:solidFill>
                  <a:schemeClr val="tx1"/>
                </a:solidFill>
                <a:latin typeface="Arial" panose="020B0604020202020204" pitchFamily="34" charset="0"/>
                <a:cs typeface="Arial" panose="020B0604020202020204" pitchFamily="34" charset="0"/>
              </a:rPr>
              <a:t>Adam </a:t>
            </a:r>
          </a:p>
          <a:p>
            <a:r>
              <a:rPr lang="en-US" sz="3200" dirty="0">
                <a:solidFill>
                  <a:schemeClr val="tx1"/>
                </a:solidFill>
                <a:latin typeface="Arial" panose="020B0604020202020204" pitchFamily="34" charset="0"/>
                <a:cs typeface="Arial" panose="020B0604020202020204" pitchFamily="34" charset="0"/>
              </a:rPr>
              <a:t>Abel</a:t>
            </a:r>
          </a:p>
          <a:p>
            <a:r>
              <a:rPr lang="en-US" sz="3200" dirty="0">
                <a:solidFill>
                  <a:schemeClr val="tx1"/>
                </a:solidFill>
                <a:latin typeface="Arial" panose="020B0604020202020204" pitchFamily="34" charset="0"/>
                <a:cs typeface="Arial" panose="020B0604020202020204" pitchFamily="34" charset="0"/>
              </a:rPr>
              <a:t>Seth </a:t>
            </a:r>
          </a:p>
          <a:p>
            <a:r>
              <a:rPr lang="en-US" sz="3200" dirty="0">
                <a:solidFill>
                  <a:schemeClr val="tx1"/>
                </a:solidFill>
                <a:latin typeface="Arial" panose="020B0604020202020204" pitchFamily="34" charset="0"/>
                <a:cs typeface="Arial" panose="020B0604020202020204" pitchFamily="34" charset="0"/>
              </a:rPr>
              <a:t>Noah</a:t>
            </a:r>
          </a:p>
          <a:p>
            <a:r>
              <a:rPr lang="en-US" sz="3200" dirty="0">
                <a:solidFill>
                  <a:schemeClr val="tx1"/>
                </a:solidFill>
                <a:latin typeface="Arial" panose="020B0604020202020204" pitchFamily="34" charset="0"/>
                <a:cs typeface="Arial" panose="020B0604020202020204" pitchFamily="34" charset="0"/>
              </a:rPr>
              <a:t>God adopted the family of Abraham </a:t>
            </a:r>
          </a:p>
        </p:txBody>
      </p:sp>
      <p:sp>
        <p:nvSpPr>
          <p:cNvPr id="8" name="TextBox 7">
            <a:extLst>
              <a:ext uri="{FF2B5EF4-FFF2-40B4-BE49-F238E27FC236}">
                <a16:creationId xmlns:a16="http://schemas.microsoft.com/office/drawing/2014/main" id="{93DE9184-BE2E-477E-AE0B-54A9E52FCD5B}"/>
              </a:ext>
            </a:extLst>
          </p:cNvPr>
          <p:cNvSpPr txBox="1"/>
          <p:nvPr/>
        </p:nvSpPr>
        <p:spPr>
          <a:xfrm>
            <a:off x="2010619" y="1869248"/>
            <a:ext cx="5856790" cy="80021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(called “son of God” in Luke 3:38)</a:t>
            </a:r>
          </a:p>
          <a:p>
            <a:endParaRPr lang="en-US" dirty="0"/>
          </a:p>
        </p:txBody>
      </p:sp>
      <p:sp>
        <p:nvSpPr>
          <p:cNvPr id="10" name="TextBox 9">
            <a:extLst>
              <a:ext uri="{FF2B5EF4-FFF2-40B4-BE49-F238E27FC236}">
                <a16:creationId xmlns:a16="http://schemas.microsoft.com/office/drawing/2014/main" id="{41526C0A-802B-474F-9F67-CD29A7346BAA}"/>
              </a:ext>
            </a:extLst>
          </p:cNvPr>
          <p:cNvSpPr txBox="1"/>
          <p:nvPr/>
        </p:nvSpPr>
        <p:spPr>
          <a:xfrm>
            <a:off x="1465520" y="3201926"/>
            <a:ext cx="7441196" cy="80021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(descendants called “sons of God” Gen. 6:2) </a:t>
            </a:r>
          </a:p>
          <a:p>
            <a:endParaRPr lang="en-US" dirty="0"/>
          </a:p>
        </p:txBody>
      </p:sp>
      <p:sp>
        <p:nvSpPr>
          <p:cNvPr id="6" name="TextBox 5">
            <a:extLst>
              <a:ext uri="{FF2B5EF4-FFF2-40B4-BE49-F238E27FC236}">
                <a16:creationId xmlns:a16="http://schemas.microsoft.com/office/drawing/2014/main" id="{2F0B63A9-6360-4905-888A-4A96A38F15BD}"/>
              </a:ext>
            </a:extLst>
          </p:cNvPr>
          <p:cNvSpPr txBox="1"/>
          <p:nvPr/>
        </p:nvSpPr>
        <p:spPr>
          <a:xfrm>
            <a:off x="1519382" y="2467348"/>
            <a:ext cx="7333472" cy="1231106"/>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(“obtained witness that he was righteous” (Hebrews 11:4).</a:t>
            </a:r>
          </a:p>
          <a:p>
            <a:endParaRPr lang="en-US" dirty="0"/>
          </a:p>
        </p:txBody>
      </p:sp>
      <p:sp>
        <p:nvSpPr>
          <p:cNvPr id="7" name="TextBox 6">
            <a:extLst>
              <a:ext uri="{FF2B5EF4-FFF2-40B4-BE49-F238E27FC236}">
                <a16:creationId xmlns:a16="http://schemas.microsoft.com/office/drawing/2014/main" id="{2A6E5860-1D03-456A-A421-F13294AF4DBE}"/>
              </a:ext>
            </a:extLst>
          </p:cNvPr>
          <p:cNvSpPr txBox="1"/>
          <p:nvPr/>
        </p:nvSpPr>
        <p:spPr>
          <a:xfrm>
            <a:off x="1651820" y="3865572"/>
            <a:ext cx="7441196" cy="800219"/>
          </a:xfrm>
          <a:prstGeom prst="rect">
            <a:avLst/>
          </a:prstGeom>
          <a:noFill/>
        </p:spPr>
        <p:txBody>
          <a:bodyPr wrap="square" rtlCol="0">
            <a:spAutoFit/>
          </a:bodyPr>
          <a:lstStyle/>
          <a:p>
            <a:r>
              <a:rPr lang="en-US" sz="2800" dirty="0">
                <a:latin typeface="Arial" panose="020B0604020202020204" pitchFamily="34" charset="0"/>
                <a:cs typeface="Arial" panose="020B0604020202020204" pitchFamily="34" charset="0"/>
              </a:rPr>
              <a:t>(descendants forgot God and turned to idols.) </a:t>
            </a:r>
          </a:p>
          <a:p>
            <a:endParaRPr lang="en-US" dirty="0"/>
          </a:p>
        </p:txBody>
      </p:sp>
    </p:spTree>
    <p:extLst>
      <p:ext uri="{BB962C8B-B14F-4D97-AF65-F5344CB8AC3E}">
        <p14:creationId xmlns:p14="http://schemas.microsoft.com/office/powerpoint/2010/main" val="234591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wipe(left)">
                                      <p:cBhvr>
                                        <p:cTn id="29" dur="500"/>
                                        <p:tgtEl>
                                          <p:spTgt spid="10">
                                            <p:txEl>
                                              <p:pRg st="0" end="0"/>
                                            </p:txEl>
                                          </p:spTgt>
                                        </p:tgtEl>
                                      </p:cBhvr>
                                    </p:animEffect>
                                  </p:childTnLst>
                                  <p:subTnLst>
                                    <p:set>
                                      <p:cBhvr override="childStyle">
                                        <p:cTn dur="1" fill="hold" display="0" masterRel="nextClick" afterEffect="1"/>
                                        <p:tgtEl>
                                          <p:spTgt spid="10">
                                            <p:txEl>
                                              <p:pRg st="0" end="0"/>
                                            </p:txEl>
                                          </p:spTgt>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xEl>
                                              <p:pRg st="0" end="0"/>
                                            </p:txEl>
                                          </p:spTgt>
                                        </p:tgtEl>
                                        <p:attrNameLst>
                                          <p:attrName>style.visibility</p:attrName>
                                        </p:attrNameLst>
                                      </p:cBhvr>
                                      <p:to>
                                        <p:strVal val="visible"/>
                                      </p:to>
                                    </p:set>
                                    <p:animEffect transition="in" filter="wipe(left)">
                                      <p:cBhvr>
                                        <p:cTn id="38" dur="500"/>
                                        <p:tgtEl>
                                          <p:spTgt spid="7">
                                            <p:txEl>
                                              <p:pRg st="0" end="0"/>
                                            </p:txEl>
                                          </p:spTgt>
                                        </p:tgtEl>
                                      </p:cBhvr>
                                    </p:animEffect>
                                  </p:childTnLst>
                                  <p:subTnLst>
                                    <p:set>
                                      <p:cBhvr override="childStyle">
                                        <p:cTn dur="1" fill="hold" display="0" masterRel="nextClick" afterEffect="1"/>
                                        <p:tgtEl>
                                          <p:spTgt spid="7">
                                            <p:txEl>
                                              <p:pRg st="0" end="0"/>
                                            </p:txEl>
                                          </p:spTgt>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037DDB-7DF8-4690-8C95-0433CE476FBF}"/>
              </a:ext>
            </a:extLst>
          </p:cNvPr>
          <p:cNvSpPr>
            <a:spLocks noGrp="1"/>
          </p:cNvSpPr>
          <p:nvPr>
            <p:ph type="title"/>
          </p:nvPr>
        </p:nvSpPr>
        <p:spPr>
          <a:xfrm>
            <a:off x="-604881" y="574873"/>
            <a:ext cx="10353762" cy="1257300"/>
          </a:xfrm>
        </p:spPr>
        <p:txBody>
          <a:bodyPr/>
          <a:lstStyle/>
          <a:p>
            <a:r>
              <a:rPr lang="en-US" dirty="0"/>
              <a:t>God Adopted the Family of Abraham</a:t>
            </a:r>
          </a:p>
        </p:txBody>
      </p:sp>
      <p:sp>
        <p:nvSpPr>
          <p:cNvPr id="2" name="TextBox 1">
            <a:extLst>
              <a:ext uri="{FF2B5EF4-FFF2-40B4-BE49-F238E27FC236}">
                <a16:creationId xmlns:a16="http://schemas.microsoft.com/office/drawing/2014/main" id="{8164C52E-60A1-42BE-9589-745A5E6F4081}"/>
              </a:ext>
            </a:extLst>
          </p:cNvPr>
          <p:cNvSpPr txBox="1"/>
          <p:nvPr/>
        </p:nvSpPr>
        <p:spPr>
          <a:xfrm>
            <a:off x="590290" y="1832173"/>
            <a:ext cx="8090704" cy="1938992"/>
          </a:xfrm>
          <a:prstGeom prst="rect">
            <a:avLst/>
          </a:prstGeom>
          <a:noFill/>
        </p:spPr>
        <p:txBody>
          <a:bodyPr wrap="square" rtlCol="0">
            <a:spAutoFit/>
          </a:bodyPr>
          <a:lstStyle/>
          <a:p>
            <a:r>
              <a:rPr lang="en-US" b="1" i="0" baseline="30000" dirty="0">
                <a:effectLst/>
                <a:latin typeface="system-ui"/>
              </a:rPr>
              <a:t> </a:t>
            </a:r>
            <a:r>
              <a:rPr lang="en-US" b="1" i="0" baseline="30000" dirty="0">
                <a:effectLst/>
                <a:latin typeface="Arial" panose="020B0604020202020204" pitchFamily="34" charset="0"/>
                <a:cs typeface="Arial" panose="020B0604020202020204" pitchFamily="34" charset="0"/>
              </a:rPr>
              <a:t>”</a:t>
            </a:r>
            <a:r>
              <a:rPr lang="en-US" sz="2400" b="0" i="0" dirty="0">
                <a:effectLst/>
                <a:latin typeface="Arial" panose="020B0604020202020204" pitchFamily="34" charset="0"/>
                <a:cs typeface="Arial" panose="020B0604020202020204" pitchFamily="34" charset="0"/>
              </a:rPr>
              <a:t>For I have known him, in order that he may command his children and his household after him, that they keep the way of the </a:t>
            </a:r>
            <a:r>
              <a:rPr lang="en-US" sz="2400" b="0" i="0" cap="small" dirty="0">
                <a:effectLst/>
                <a:latin typeface="Arial" panose="020B0604020202020204" pitchFamily="34" charset="0"/>
                <a:cs typeface="Arial" panose="020B0604020202020204" pitchFamily="34" charset="0"/>
              </a:rPr>
              <a:t>Lord</a:t>
            </a:r>
            <a:r>
              <a:rPr lang="en-US" sz="2400" b="0" i="0" dirty="0">
                <a:effectLst/>
                <a:latin typeface="Arial" panose="020B0604020202020204" pitchFamily="34" charset="0"/>
                <a:cs typeface="Arial" panose="020B0604020202020204" pitchFamily="34" charset="0"/>
              </a:rPr>
              <a:t>, to do righteousness and justice, that the </a:t>
            </a:r>
            <a:r>
              <a:rPr lang="en-US" sz="2400" b="0" i="0" cap="small" dirty="0">
                <a:effectLst/>
                <a:latin typeface="Arial" panose="020B0604020202020204" pitchFamily="34" charset="0"/>
                <a:cs typeface="Arial" panose="020B0604020202020204" pitchFamily="34" charset="0"/>
              </a:rPr>
              <a:t>Lord</a:t>
            </a:r>
            <a:r>
              <a:rPr lang="en-US" sz="2400" b="0" i="0" dirty="0">
                <a:effectLst/>
                <a:latin typeface="Arial" panose="020B0604020202020204" pitchFamily="34" charset="0"/>
                <a:cs typeface="Arial" panose="020B0604020202020204" pitchFamily="34" charset="0"/>
              </a:rPr>
              <a:t> may bring to Abraham what He has spoken to him” (Genesis 18:19).</a:t>
            </a:r>
            <a:endParaRPr lang="en-US" sz="24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66C4AC2-D1CE-4240-8919-C7E99D67C26D}"/>
              </a:ext>
            </a:extLst>
          </p:cNvPr>
          <p:cNvSpPr txBox="1"/>
          <p:nvPr/>
        </p:nvSpPr>
        <p:spPr>
          <a:xfrm>
            <a:off x="570190" y="3868341"/>
            <a:ext cx="7616142" cy="1846659"/>
          </a:xfrm>
          <a:prstGeom prst="rect">
            <a:avLst/>
          </a:prstGeom>
          <a:noFill/>
        </p:spPr>
        <p:txBody>
          <a:bodyPr wrap="square" rtlCol="0">
            <a:spAutoFit/>
          </a:bodyPr>
          <a:lstStyle/>
          <a:p>
            <a:r>
              <a:rPr lang="en-US" sz="2400" i="0" dirty="0">
                <a:effectLst/>
                <a:latin typeface="Arial" panose="020B0604020202020204" pitchFamily="34" charset="0"/>
                <a:cs typeface="Arial" panose="020B0604020202020204" pitchFamily="34" charset="0"/>
              </a:rPr>
              <a:t>“A son honors his father,                              </a:t>
            </a:r>
          </a:p>
          <a:p>
            <a:r>
              <a:rPr lang="en-US" sz="2400" i="0" dirty="0">
                <a:effectLst/>
                <a:latin typeface="Arial" panose="020B0604020202020204" pitchFamily="34" charset="0"/>
                <a:cs typeface="Arial" panose="020B0604020202020204" pitchFamily="34" charset="0"/>
              </a:rPr>
              <a:t>And a servant honors his master.  </a:t>
            </a:r>
          </a:p>
          <a:p>
            <a:r>
              <a:rPr lang="en-US" sz="2400" i="0" dirty="0">
                <a:effectLst/>
                <a:latin typeface="Arial" panose="020B0604020202020204" pitchFamily="34" charset="0"/>
                <a:cs typeface="Arial" panose="020B0604020202020204" pitchFamily="34" charset="0"/>
              </a:rPr>
              <a:t>If then I am the Father,                           </a:t>
            </a:r>
          </a:p>
          <a:p>
            <a:r>
              <a:rPr lang="en-US" sz="2400" i="0" dirty="0">
                <a:effectLst/>
                <a:latin typeface="Arial" panose="020B0604020202020204" pitchFamily="34" charset="0"/>
                <a:cs typeface="Arial" panose="020B0604020202020204" pitchFamily="34" charset="0"/>
              </a:rPr>
              <a:t>Where </a:t>
            </a:r>
            <a:r>
              <a:rPr lang="en-US" sz="2400" i="1" dirty="0">
                <a:effectLst/>
                <a:latin typeface="Arial" panose="020B0604020202020204" pitchFamily="34" charset="0"/>
                <a:cs typeface="Arial" panose="020B0604020202020204" pitchFamily="34" charset="0"/>
              </a:rPr>
              <a:t>is</a:t>
            </a:r>
            <a:r>
              <a:rPr lang="en-US" sz="2400" i="0" dirty="0">
                <a:effectLst/>
                <a:latin typeface="Arial" panose="020B0604020202020204" pitchFamily="34" charset="0"/>
                <a:cs typeface="Arial" panose="020B0604020202020204" pitchFamily="34" charset="0"/>
              </a:rPr>
              <a:t> My honor” </a:t>
            </a:r>
            <a:r>
              <a:rPr lang="en-US" sz="2400" dirty="0">
                <a:latin typeface="Arial" panose="020B0604020202020204" pitchFamily="34" charset="0"/>
                <a:cs typeface="Arial" panose="020B0604020202020204" pitchFamily="34" charset="0"/>
              </a:rPr>
              <a:t>(Malachi 1:6).</a:t>
            </a:r>
          </a:p>
          <a:p>
            <a:endParaRPr lang="en-US" dirty="0"/>
          </a:p>
        </p:txBody>
      </p:sp>
      <p:cxnSp>
        <p:nvCxnSpPr>
          <p:cNvPr id="6" name="Straight Connector 5">
            <a:extLst>
              <a:ext uri="{FF2B5EF4-FFF2-40B4-BE49-F238E27FC236}">
                <a16:creationId xmlns:a16="http://schemas.microsoft.com/office/drawing/2014/main" id="{798AF046-7E3B-4C01-9D86-977ED555764D}"/>
              </a:ext>
            </a:extLst>
          </p:cNvPr>
          <p:cNvCxnSpPr>
            <a:cxnSpLocks/>
          </p:cNvCxnSpPr>
          <p:nvPr/>
        </p:nvCxnSpPr>
        <p:spPr>
          <a:xfrm flipH="1">
            <a:off x="3860695" y="2248828"/>
            <a:ext cx="4513871"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85F0477D-4F56-4A29-8F7C-2FA1DD35E09D}"/>
              </a:ext>
            </a:extLst>
          </p:cNvPr>
          <p:cNvCxnSpPr>
            <a:cxnSpLocks/>
          </p:cNvCxnSpPr>
          <p:nvPr/>
        </p:nvCxnSpPr>
        <p:spPr>
          <a:xfrm flipH="1">
            <a:off x="623124" y="2579647"/>
            <a:ext cx="486327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AC3628-549E-4AF7-91FB-A148E4A672CD}"/>
              </a:ext>
            </a:extLst>
          </p:cNvPr>
          <p:cNvCxnSpPr>
            <a:cxnSpLocks/>
          </p:cNvCxnSpPr>
          <p:nvPr/>
        </p:nvCxnSpPr>
        <p:spPr>
          <a:xfrm flipH="1">
            <a:off x="623124" y="5010614"/>
            <a:ext cx="2945266"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5DE79084-8772-40C9-883B-D3BF954B66FA}"/>
              </a:ext>
            </a:extLst>
          </p:cNvPr>
          <p:cNvCxnSpPr>
            <a:cxnSpLocks/>
          </p:cNvCxnSpPr>
          <p:nvPr/>
        </p:nvCxnSpPr>
        <p:spPr>
          <a:xfrm flipH="1">
            <a:off x="623124" y="5419490"/>
            <a:ext cx="2588427"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15AEFAE-5094-44C2-B807-FE0D0DE087D2}"/>
              </a:ext>
            </a:extLst>
          </p:cNvPr>
          <p:cNvSpPr txBox="1"/>
          <p:nvPr/>
        </p:nvSpPr>
        <p:spPr>
          <a:xfrm>
            <a:off x="509074" y="3882828"/>
            <a:ext cx="7854485" cy="1569660"/>
          </a:xfrm>
          <a:prstGeom prst="rect">
            <a:avLst/>
          </a:prstGeom>
          <a:noFill/>
        </p:spPr>
        <p:txBody>
          <a:bodyPr wrap="square" rtlCol="0">
            <a:spAutoFit/>
          </a:bodyPr>
          <a:lstStyle/>
          <a:p>
            <a:r>
              <a:rPr lang="en-US" sz="2400" b="0" i="0" dirty="0">
                <a:effectLst/>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And because He loved </a:t>
            </a:r>
            <a:r>
              <a:rPr lang="en-US" sz="2400" b="1" dirty="0">
                <a:latin typeface="Arial" panose="020B0604020202020204" pitchFamily="34" charset="0"/>
                <a:cs typeface="Arial" panose="020B0604020202020204" pitchFamily="34" charset="0"/>
              </a:rPr>
              <a:t>you</a:t>
            </a:r>
            <a:r>
              <a:rPr lang="en-US" sz="2400" dirty="0">
                <a:latin typeface="Arial" panose="020B0604020202020204" pitchFamily="34" charset="0"/>
                <a:cs typeface="Arial" panose="020B0604020202020204" pitchFamily="34" charset="0"/>
              </a:rPr>
              <a:t>r fathers, therefore He chose their descendants after them; and He  brought </a:t>
            </a:r>
            <a:r>
              <a:rPr lang="en-US" sz="2400" b="1" dirty="0">
                <a:latin typeface="Arial" panose="020B0604020202020204" pitchFamily="34" charset="0"/>
                <a:cs typeface="Arial" panose="020B0604020202020204" pitchFamily="34" charset="0"/>
              </a:rPr>
              <a:t>you</a:t>
            </a:r>
            <a:r>
              <a:rPr lang="en-US" sz="2400" dirty="0">
                <a:latin typeface="Arial" panose="020B0604020202020204" pitchFamily="34" charset="0"/>
                <a:cs typeface="Arial" panose="020B0604020202020204" pitchFamily="34" charset="0"/>
              </a:rPr>
              <a:t> out of Egypt with His Presence, with His mighty power,</a:t>
            </a:r>
          </a:p>
        </p:txBody>
      </p:sp>
    </p:spTree>
    <p:extLst>
      <p:ext uri="{BB962C8B-B14F-4D97-AF65-F5344CB8AC3E}">
        <p14:creationId xmlns:p14="http://schemas.microsoft.com/office/powerpoint/2010/main" val="1401084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5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500" fill="hold"/>
                                        <p:tgtEl>
                                          <p:spTgt spid="5"/>
                                        </p:tgtEl>
                                        <p:attrNameLst>
                                          <p:attrName>ppt_w</p:attrName>
                                        </p:attrNameLst>
                                      </p:cBhvr>
                                      <p:tavLst>
                                        <p:tav tm="0">
                                          <p:val>
                                            <p:fltVal val="0"/>
                                          </p:val>
                                        </p:tav>
                                        <p:tav tm="100000">
                                          <p:val>
                                            <p:strVal val="#ppt_w"/>
                                          </p:val>
                                        </p:tav>
                                      </p:tavLst>
                                    </p:anim>
                                    <p:anim calcmode="lin" valueType="num">
                                      <p:cBhvr>
                                        <p:cTn id="25" dur="500" fill="hold"/>
                                        <p:tgtEl>
                                          <p:spTgt spid="5"/>
                                        </p:tgtEl>
                                        <p:attrNameLst>
                                          <p:attrName>ppt_h</p:attrName>
                                        </p:attrNameLst>
                                      </p:cBhvr>
                                      <p:tavLst>
                                        <p:tav tm="0">
                                          <p:val>
                                            <p:fltVal val="0"/>
                                          </p:val>
                                        </p:tav>
                                        <p:tav tm="100000">
                                          <p:val>
                                            <p:strVal val="#ppt_h"/>
                                          </p:val>
                                        </p:tav>
                                      </p:tavLst>
                                    </p:anim>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AnalogousFromDarkSeedLeftStep">
      <a:dk1>
        <a:srgbClr val="000000"/>
      </a:dk1>
      <a:lt1>
        <a:srgbClr val="FFFFFF"/>
      </a:lt1>
      <a:dk2>
        <a:srgbClr val="191634"/>
      </a:dk2>
      <a:lt2>
        <a:srgbClr val="F0F3F3"/>
      </a:lt2>
      <a:accent1>
        <a:srgbClr val="C34D68"/>
      </a:accent1>
      <a:accent2>
        <a:srgbClr val="B13B87"/>
      </a:accent2>
      <a:accent3>
        <a:srgbClr val="BC4DC3"/>
      </a:accent3>
      <a:accent4>
        <a:srgbClr val="793BB1"/>
      </a:accent4>
      <a:accent5>
        <a:srgbClr val="594DC3"/>
      </a:accent5>
      <a:accent6>
        <a:srgbClr val="3B60B1"/>
      </a:accent6>
      <a:hlink>
        <a:srgbClr val="7151C5"/>
      </a:hlink>
      <a:folHlink>
        <a:srgbClr val="7F7F7F"/>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docProps/app.xml><?xml version="1.0" encoding="utf-8"?>
<Properties xmlns="http://schemas.openxmlformats.org/officeDocument/2006/extended-properties" xmlns:vt="http://schemas.openxmlformats.org/officeDocument/2006/docPropsVTypes">
  <Template>Office Theme</Template>
  <TotalTime>590</TotalTime>
  <Words>872</Words>
  <Application>Microsoft Office PowerPoint</Application>
  <PresentationFormat>On-screen Show (16:10)</PresentationFormat>
  <Paragraphs>55</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Calisto MT</vt:lpstr>
      <vt:lpstr>system-ui</vt:lpstr>
      <vt:lpstr>Wingdings 2</vt:lpstr>
      <vt:lpstr>SlateVTI</vt:lpstr>
      <vt:lpstr>  “God is                Love”</vt:lpstr>
      <vt:lpstr>Characteristics of Love</vt:lpstr>
      <vt:lpstr>PowerPoint Presentation</vt:lpstr>
      <vt:lpstr>God had a Son Whom He Loved</vt:lpstr>
      <vt:lpstr>God Desired Many Sons Like Him.</vt:lpstr>
      <vt:lpstr>God Made Man --</vt:lpstr>
      <vt:lpstr>God Desired Many Sons Like Him.</vt:lpstr>
      <vt:lpstr>Early “Children of God”</vt:lpstr>
      <vt:lpstr>God Adopted the Family of Abraham</vt:lpstr>
      <vt:lpstr>John the Baptist revealed that a change was soon to occur.</vt:lpstr>
      <vt:lpstr>The Gospel of John explains the change accomplished by Jesus.</vt:lpstr>
      <vt:lpstr>Jesus Said:</vt:lpstr>
      <vt:lpstr>Those who “Love God”and are “Loved by Him”</vt:lpstr>
      <vt:lpstr>Galatians 3:27-28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is  Love”</dc:title>
  <dc:creator>Sewell Hall</dc:creator>
  <cp:lastModifiedBy>Sewell Hall</cp:lastModifiedBy>
  <cp:revision>6</cp:revision>
  <dcterms:created xsi:type="dcterms:W3CDTF">2022-02-04T22:05:44Z</dcterms:created>
  <dcterms:modified xsi:type="dcterms:W3CDTF">2022-02-06T21:08:58Z</dcterms:modified>
</cp:coreProperties>
</file>