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6" r:id="rId2"/>
    <p:sldId id="264" r:id="rId3"/>
    <p:sldId id="260" r:id="rId4"/>
    <p:sldId id="266" r:id="rId5"/>
    <p:sldId id="261" r:id="rId6"/>
    <p:sldId id="267" r:id="rId7"/>
    <p:sldId id="263" r:id="rId8"/>
    <p:sldId id="268" r:id="rId9"/>
    <p:sldId id="265" r:id="rId10"/>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0"/>
    <p:restoredTop sz="80608"/>
  </p:normalViewPr>
  <p:slideViewPr>
    <p:cSldViewPr snapToGrid="0" snapToObjects="1">
      <p:cViewPr varScale="1">
        <p:scale>
          <a:sx n="76" d="100"/>
          <a:sy n="76" d="100"/>
        </p:scale>
        <p:origin x="161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973123-0360-0447-8F62-B0C86F128340}" type="datetimeFigureOut">
              <a:rPr lang="en-US" smtClean="0"/>
              <a:t>2/12/22</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96ABAF-AE58-F64C-AE8E-5510849B80A7}" type="slidenum">
              <a:rPr lang="en-US" smtClean="0"/>
              <a:t>‹#›</a:t>
            </a:fld>
            <a:endParaRPr lang="en-US"/>
          </a:p>
        </p:txBody>
      </p:sp>
    </p:spTree>
    <p:extLst>
      <p:ext uri="{BB962C8B-B14F-4D97-AF65-F5344CB8AC3E}">
        <p14:creationId xmlns:p14="http://schemas.microsoft.com/office/powerpoint/2010/main" val="263353015"/>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morning’s subject was requested from a member, and I’m thankful for the recommendation.</a:t>
            </a:r>
          </a:p>
          <a:p>
            <a:endParaRPr lang="en-US" dirty="0"/>
          </a:p>
          <a:p>
            <a:r>
              <a:rPr lang="en-US" dirty="0"/>
              <a:t>Today we are going to study about Satan.  Because we live in a society that rarely even uses the word “evil” or “wicked” it’s really good for us to open the Bible and see the very BOLD warnings God gives about the Devil.</a:t>
            </a:r>
          </a:p>
          <a:p>
            <a:endParaRPr lang="en-US" dirty="0"/>
          </a:p>
          <a:p>
            <a:r>
              <a:rPr lang="en-US" dirty="0"/>
              <a:t>So we will begin with some critical statements from Jesus and then zero in more specifically on the Warning found in Ephesians 4:27 to give the devil no “Opportunity” or no “foothold” in our lives.</a:t>
            </a:r>
          </a:p>
        </p:txBody>
      </p:sp>
      <p:sp>
        <p:nvSpPr>
          <p:cNvPr id="4" name="Slide Number Placeholder 3"/>
          <p:cNvSpPr>
            <a:spLocks noGrp="1"/>
          </p:cNvSpPr>
          <p:nvPr>
            <p:ph type="sldNum" sz="quarter" idx="5"/>
          </p:nvPr>
        </p:nvSpPr>
        <p:spPr/>
        <p:txBody>
          <a:bodyPr/>
          <a:lstStyle/>
          <a:p>
            <a:fld id="{1896ABAF-AE58-F64C-AE8E-5510849B80A7}" type="slidenum">
              <a:rPr lang="en-US" smtClean="0"/>
              <a:t>1</a:t>
            </a:fld>
            <a:endParaRPr lang="en-US"/>
          </a:p>
        </p:txBody>
      </p:sp>
    </p:spTree>
    <p:extLst>
      <p:ext uri="{BB962C8B-B14F-4D97-AF65-F5344CB8AC3E}">
        <p14:creationId xmlns:p14="http://schemas.microsoft.com/office/powerpoint/2010/main" val="3770921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US" sz="1000" dirty="0"/>
              <a:t>Mark 4:15 – Satan Will Snatch Away The Word.</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1000" dirty="0"/>
          </a:p>
          <a:p>
            <a:r>
              <a:rPr lang="en-US" sz="1000" dirty="0"/>
              <a:t>VERY REAL ENEMY:  (Don’t believe the foolish theories…). </a:t>
            </a:r>
            <a:br>
              <a:rPr lang="en-US" sz="1000" dirty="0"/>
            </a:br>
            <a:r>
              <a:rPr lang="en-US" sz="1000" dirty="0"/>
              <a:t>Some claim that Satan Is Just A Name For General Evil Force. No, Jesus Specifically Confronts Satan As A Powerful Spiritual Being.</a:t>
            </a:r>
          </a:p>
          <a:p>
            <a:endParaRPr lang="en-US" sz="1000" dirty="0"/>
          </a:p>
          <a:p>
            <a:endParaRPr lang="en-US" sz="1000" dirty="0"/>
          </a:p>
          <a:p>
            <a:r>
              <a:rPr lang="en-US" sz="1000" dirty="0"/>
              <a:t>HELL PREPARED:  Some claim the devil is mentioned more in the new testament because of Ancient Persian Dualism: Good &amp; Evil, Equally Eternal. No, The Biblical Picture Is God’s Sovereignty &amp; Satan’s Limitations &amp; Defeat.</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1000" dirty="0"/>
          </a:p>
          <a:p>
            <a:endParaRPr lang="en-US" dirty="0"/>
          </a:p>
        </p:txBody>
      </p:sp>
      <p:sp>
        <p:nvSpPr>
          <p:cNvPr id="4" name="Slide Number Placeholder 3"/>
          <p:cNvSpPr>
            <a:spLocks noGrp="1"/>
          </p:cNvSpPr>
          <p:nvPr>
            <p:ph type="sldNum" sz="quarter" idx="5"/>
          </p:nvPr>
        </p:nvSpPr>
        <p:spPr/>
        <p:txBody>
          <a:bodyPr/>
          <a:lstStyle/>
          <a:p>
            <a:fld id="{1896ABAF-AE58-F64C-AE8E-5510849B80A7}" type="slidenum">
              <a:rPr lang="en-US" smtClean="0"/>
              <a:t>2</a:t>
            </a:fld>
            <a:endParaRPr lang="en-US"/>
          </a:p>
        </p:txBody>
      </p:sp>
    </p:spTree>
    <p:extLst>
      <p:ext uri="{BB962C8B-B14F-4D97-AF65-F5344CB8AC3E}">
        <p14:creationId xmlns:p14="http://schemas.microsoft.com/office/powerpoint/2010/main" val="2164454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foothold is a military term. It describes a place your enemy is able to break through your </a:t>
            </a:r>
            <a:r>
              <a:rPr lang="en-US"/>
              <a:t>defenses and set </a:t>
            </a:r>
            <a:r>
              <a:rPr lang="en-US" dirty="0"/>
              <a:t>up a base of operations.  From this new position they can attack again and again.</a:t>
            </a:r>
          </a:p>
          <a:p>
            <a:endParaRPr lang="en-US" dirty="0"/>
          </a:p>
          <a:p>
            <a:r>
              <a:rPr lang="en-US" dirty="0"/>
              <a:t>When a foothold is established by Satan we become extremely vulnerable as one sin leads to another, and another and another.</a:t>
            </a:r>
          </a:p>
          <a:p>
            <a:endParaRPr lang="en-US" dirty="0"/>
          </a:p>
          <a:p>
            <a:endParaRPr lang="en-US" dirty="0"/>
          </a:p>
          <a:p>
            <a:r>
              <a:rPr lang="en-US" dirty="0"/>
              <a:t>He doesn’t just want to separate us from God –He wants to corrupt us as far and as dark as possible. He wants to turn us into a stumbling block for many others.</a:t>
            </a:r>
          </a:p>
          <a:p>
            <a:endParaRPr lang="en-US" dirty="0"/>
          </a:p>
          <a:p>
            <a:r>
              <a:rPr lang="en-US" dirty="0"/>
              <a:t>We Usually Remember That Sin Is A Transgression.</a:t>
            </a:r>
          </a:p>
          <a:p>
            <a:r>
              <a:rPr lang="en-US" dirty="0"/>
              <a:t>We Usually Remember That The Wages of Sin is Death.</a:t>
            </a:r>
          </a:p>
          <a:p>
            <a:r>
              <a:rPr lang="en-US" dirty="0"/>
              <a:t>We May Forget That Sin Gives Satan A Foothold.  </a:t>
            </a:r>
          </a:p>
          <a:p>
            <a:endParaRPr lang="en-US" dirty="0"/>
          </a:p>
        </p:txBody>
      </p:sp>
      <p:sp>
        <p:nvSpPr>
          <p:cNvPr id="4" name="Slide Number Placeholder 3"/>
          <p:cNvSpPr>
            <a:spLocks noGrp="1"/>
          </p:cNvSpPr>
          <p:nvPr>
            <p:ph type="sldNum" sz="quarter" idx="5"/>
          </p:nvPr>
        </p:nvSpPr>
        <p:spPr/>
        <p:txBody>
          <a:bodyPr/>
          <a:lstStyle/>
          <a:p>
            <a:fld id="{1896ABAF-AE58-F64C-AE8E-5510849B80A7}" type="slidenum">
              <a:rPr lang="en-US" smtClean="0"/>
              <a:t>3</a:t>
            </a:fld>
            <a:endParaRPr lang="en-US"/>
          </a:p>
        </p:txBody>
      </p:sp>
    </p:spTree>
    <p:extLst>
      <p:ext uri="{BB962C8B-B14F-4D97-AF65-F5344CB8AC3E}">
        <p14:creationId xmlns:p14="http://schemas.microsoft.com/office/powerpoint/2010/main" val="2700715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in the few verses I have on the screen you can see some of these footholds….</a:t>
            </a:r>
          </a:p>
          <a:p>
            <a:endParaRPr lang="en-US" dirty="0"/>
          </a:p>
          <a:p>
            <a:r>
              <a:rPr lang="en-US" dirty="0"/>
              <a:t>A lack of love for one another--- is a foothold for dishonesty.</a:t>
            </a:r>
          </a:p>
          <a:p>
            <a:endParaRPr lang="en-US" dirty="0"/>
          </a:p>
          <a:p>
            <a:r>
              <a:rPr lang="en-US" dirty="0"/>
              <a:t>Unrighteous anger can become a foothold for vengeance, bitterness, and hate.</a:t>
            </a:r>
          </a:p>
          <a:p>
            <a:endParaRPr lang="en-US" dirty="0"/>
          </a:p>
          <a:p>
            <a:r>
              <a:rPr lang="en-US" dirty="0"/>
              <a:t>Both Laziness and Greed can be a foothold that lead to stealing…</a:t>
            </a:r>
          </a:p>
          <a:p>
            <a:endParaRPr lang="en-US" dirty="0"/>
          </a:p>
          <a:p>
            <a:r>
              <a:rPr lang="en-US" dirty="0"/>
              <a:t>But not all of Satan’s attacks are so DIRECT…</a:t>
            </a:r>
          </a:p>
          <a:p>
            <a:endParaRPr lang="en-US" dirty="0"/>
          </a:p>
        </p:txBody>
      </p:sp>
      <p:sp>
        <p:nvSpPr>
          <p:cNvPr id="4" name="Slide Number Placeholder 3"/>
          <p:cNvSpPr>
            <a:spLocks noGrp="1"/>
          </p:cNvSpPr>
          <p:nvPr>
            <p:ph type="sldNum" sz="quarter" idx="5"/>
          </p:nvPr>
        </p:nvSpPr>
        <p:spPr/>
        <p:txBody>
          <a:bodyPr/>
          <a:lstStyle/>
          <a:p>
            <a:fld id="{1896ABAF-AE58-F64C-AE8E-5510849B80A7}" type="slidenum">
              <a:rPr lang="en-US" smtClean="0"/>
              <a:t>4</a:t>
            </a:fld>
            <a:endParaRPr lang="en-US"/>
          </a:p>
        </p:txBody>
      </p:sp>
    </p:spTree>
    <p:extLst>
      <p:ext uri="{BB962C8B-B14F-4D97-AF65-F5344CB8AC3E}">
        <p14:creationId xmlns:p14="http://schemas.microsoft.com/office/powerpoint/2010/main" val="3669355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Satan Uses Many Tactics</a:t>
            </a:r>
            <a:br>
              <a:rPr lang="en-US" sz="1000" dirty="0"/>
            </a:br>
            <a:r>
              <a:rPr lang="en-US" sz="1000" dirty="0"/>
              <a:t>To Tempt Us</a:t>
            </a:r>
            <a:endParaRPr lang="en-US" dirty="0"/>
          </a:p>
          <a:p>
            <a:endParaRPr lang="en-US" dirty="0"/>
          </a:p>
          <a:p>
            <a:r>
              <a:rPr lang="en-US" dirty="0"/>
              <a:t>Helpful reminder about Satan’s attacks…and then zero in on the concept described in Eph. 4 – “a foothold”</a:t>
            </a:r>
          </a:p>
          <a:p>
            <a:endParaRPr lang="en-US"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Satan’s Attacks Come In Several Forms.  He Leverages His Knowledge of Human Weaknesses…</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dirty="0"/>
          </a:p>
          <a:p>
            <a:r>
              <a:rPr lang="en-US" dirty="0"/>
              <a:t>To Corrupt – Matthew 13:</a:t>
            </a:r>
          </a:p>
          <a:p>
            <a:r>
              <a:rPr lang="en-US" dirty="0"/>
              <a:t>To Entice – James 1:14</a:t>
            </a:r>
          </a:p>
          <a:p>
            <a:r>
              <a:rPr lang="en-US" dirty="0"/>
              <a:t>To Enslave</a:t>
            </a:r>
          </a:p>
          <a:p>
            <a:r>
              <a:rPr lang="en-US" dirty="0"/>
              <a:t>To Amplify His Mission with Sons &amp; Daughters In His Footsteps</a:t>
            </a:r>
          </a:p>
          <a:p>
            <a:endParaRPr lang="en-US" dirty="0"/>
          </a:p>
          <a:p>
            <a:r>
              <a:rPr lang="en-US" dirty="0"/>
              <a:t>Satan Attacks The Family</a:t>
            </a:r>
          </a:p>
          <a:p>
            <a:r>
              <a:rPr lang="en-US" dirty="0"/>
              <a:t>Satan Attacks The Governing Authorities</a:t>
            </a:r>
          </a:p>
          <a:p>
            <a:r>
              <a:rPr lang="en-US" dirty="0"/>
              <a:t>Satan Attacks The Church</a:t>
            </a:r>
          </a:p>
          <a:p>
            <a:endParaRPr lang="en-US" dirty="0"/>
          </a:p>
          <a:p>
            <a:pPr marL="0" marR="0" lvl="0" indent="0" algn="l" defTabSz="713232"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1896ABAF-AE58-F64C-AE8E-5510849B80A7}" type="slidenum">
              <a:rPr lang="en-US" smtClean="0"/>
              <a:t>5</a:t>
            </a:fld>
            <a:endParaRPr lang="en-US"/>
          </a:p>
        </p:txBody>
      </p:sp>
    </p:spTree>
    <p:extLst>
      <p:ext uri="{BB962C8B-B14F-4D97-AF65-F5344CB8AC3E}">
        <p14:creationId xmlns:p14="http://schemas.microsoft.com/office/powerpoint/2010/main" val="146967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must be ALERT…</a:t>
            </a:r>
          </a:p>
        </p:txBody>
      </p:sp>
      <p:sp>
        <p:nvSpPr>
          <p:cNvPr id="4" name="Slide Number Placeholder 3"/>
          <p:cNvSpPr>
            <a:spLocks noGrp="1"/>
          </p:cNvSpPr>
          <p:nvPr>
            <p:ph type="sldNum" sz="quarter" idx="5"/>
          </p:nvPr>
        </p:nvSpPr>
        <p:spPr/>
        <p:txBody>
          <a:bodyPr/>
          <a:lstStyle/>
          <a:p>
            <a:fld id="{1896ABAF-AE58-F64C-AE8E-5510849B80A7}" type="slidenum">
              <a:rPr lang="en-US" smtClean="0"/>
              <a:t>6</a:t>
            </a:fld>
            <a:endParaRPr lang="en-US"/>
          </a:p>
        </p:txBody>
      </p:sp>
    </p:spTree>
    <p:extLst>
      <p:ext uri="{BB962C8B-B14F-4D97-AF65-F5344CB8AC3E}">
        <p14:creationId xmlns:p14="http://schemas.microsoft.com/office/powerpoint/2010/main" val="2010236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US" sz="1000" dirty="0"/>
              <a:t>Mark 4:15 – Satan Will Snatch Away The Word.</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1000" dirty="0"/>
          </a:p>
          <a:p>
            <a:r>
              <a:rPr lang="en-US" sz="1000" dirty="0"/>
              <a:t>Walking With Jesus Is Our Greatest Defense.</a:t>
            </a:r>
          </a:p>
          <a:p>
            <a:r>
              <a:rPr lang="en-US" sz="1000" dirty="0"/>
              <a:t>Knowing The Will &amp; Wisdom of God Is Essential To Our Success.</a:t>
            </a:r>
          </a:p>
          <a:p>
            <a:endParaRPr lang="en-US" sz="1000" dirty="0"/>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1000" dirty="0"/>
          </a:p>
          <a:p>
            <a:endParaRPr lang="en-US" dirty="0"/>
          </a:p>
        </p:txBody>
      </p:sp>
      <p:sp>
        <p:nvSpPr>
          <p:cNvPr id="4" name="Slide Number Placeholder 3"/>
          <p:cNvSpPr>
            <a:spLocks noGrp="1"/>
          </p:cNvSpPr>
          <p:nvPr>
            <p:ph type="sldNum" sz="quarter" idx="5"/>
          </p:nvPr>
        </p:nvSpPr>
        <p:spPr/>
        <p:txBody>
          <a:bodyPr/>
          <a:lstStyle/>
          <a:p>
            <a:fld id="{1896ABAF-AE58-F64C-AE8E-5510849B80A7}" type="slidenum">
              <a:rPr lang="en-US" smtClean="0"/>
              <a:t>8</a:t>
            </a:fld>
            <a:endParaRPr lang="en-US"/>
          </a:p>
        </p:txBody>
      </p:sp>
    </p:spTree>
    <p:extLst>
      <p:ext uri="{BB962C8B-B14F-4D97-AF65-F5344CB8AC3E}">
        <p14:creationId xmlns:p14="http://schemas.microsoft.com/office/powerpoint/2010/main" val="2628139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delay this morning.  This is a life and death decision.  JESUS wants to give us LIFE!  Just come to him today…</a:t>
            </a:r>
          </a:p>
        </p:txBody>
      </p:sp>
      <p:sp>
        <p:nvSpPr>
          <p:cNvPr id="4" name="Slide Number Placeholder 3"/>
          <p:cNvSpPr>
            <a:spLocks noGrp="1"/>
          </p:cNvSpPr>
          <p:nvPr>
            <p:ph type="sldNum" sz="quarter" idx="5"/>
          </p:nvPr>
        </p:nvSpPr>
        <p:spPr/>
        <p:txBody>
          <a:bodyPr/>
          <a:lstStyle/>
          <a:p>
            <a:fld id="{1896ABAF-AE58-F64C-AE8E-5510849B80A7}" type="slidenum">
              <a:rPr lang="en-US" smtClean="0"/>
              <a:t>9</a:t>
            </a:fld>
            <a:endParaRPr lang="en-US"/>
          </a:p>
        </p:txBody>
      </p:sp>
    </p:spTree>
    <p:extLst>
      <p:ext uri="{BB962C8B-B14F-4D97-AF65-F5344CB8AC3E}">
        <p14:creationId xmlns:p14="http://schemas.microsoft.com/office/powerpoint/2010/main" val="1659276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DC3634-0854-B840-BFAE-45DCFE9E1CB4}" type="datetimeFigureOut">
              <a:rPr lang="en-US" smtClean="0"/>
              <a:t>2/12/22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7ED00-C6B4-244F-922B-6CE21F846A62}" type="slidenum">
              <a:rPr lang="en-US" smtClean="0"/>
              <a:t>‹#›</a:t>
            </a:fld>
            <a:endParaRPr lang="en-US"/>
          </a:p>
        </p:txBody>
      </p:sp>
    </p:spTree>
    <p:extLst>
      <p:ext uri="{BB962C8B-B14F-4D97-AF65-F5344CB8AC3E}">
        <p14:creationId xmlns:p14="http://schemas.microsoft.com/office/powerpoint/2010/main" val="1904925487"/>
      </p:ext>
    </p:extLst>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DC3634-0854-B840-BFAE-45DCFE9E1CB4}" type="datetimeFigureOut">
              <a:rPr lang="en-US" smtClean="0"/>
              <a:t>2/12/22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7ED00-C6B4-244F-922B-6CE21F846A62}" type="slidenum">
              <a:rPr lang="en-US" smtClean="0"/>
              <a:t>‹#›</a:t>
            </a:fld>
            <a:endParaRPr lang="en-US"/>
          </a:p>
        </p:txBody>
      </p:sp>
    </p:spTree>
    <p:extLst>
      <p:ext uri="{BB962C8B-B14F-4D97-AF65-F5344CB8AC3E}">
        <p14:creationId xmlns:p14="http://schemas.microsoft.com/office/powerpoint/2010/main" val="297908048"/>
      </p:ext>
    </p:extLst>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DC3634-0854-B840-BFAE-45DCFE9E1CB4}" type="datetimeFigureOut">
              <a:rPr lang="en-US" smtClean="0"/>
              <a:t>2/12/22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7ED00-C6B4-244F-922B-6CE21F846A62}" type="slidenum">
              <a:rPr lang="en-US" smtClean="0"/>
              <a:t>‹#›</a:t>
            </a:fld>
            <a:endParaRPr lang="en-US"/>
          </a:p>
        </p:txBody>
      </p:sp>
    </p:spTree>
    <p:extLst>
      <p:ext uri="{BB962C8B-B14F-4D97-AF65-F5344CB8AC3E}">
        <p14:creationId xmlns:p14="http://schemas.microsoft.com/office/powerpoint/2010/main" val="3146000333"/>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DC3634-0854-B840-BFAE-45DCFE9E1CB4}" type="datetimeFigureOut">
              <a:rPr lang="en-US" smtClean="0"/>
              <a:t>2/12/22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7ED00-C6B4-244F-922B-6CE21F846A62}" type="slidenum">
              <a:rPr lang="en-US" smtClean="0"/>
              <a:t>‹#›</a:t>
            </a:fld>
            <a:endParaRPr lang="en-US"/>
          </a:p>
        </p:txBody>
      </p:sp>
    </p:spTree>
    <p:extLst>
      <p:ext uri="{BB962C8B-B14F-4D97-AF65-F5344CB8AC3E}">
        <p14:creationId xmlns:p14="http://schemas.microsoft.com/office/powerpoint/2010/main" val="18829849"/>
      </p:ext>
    </p:extLst>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DC3634-0854-B840-BFAE-45DCFE9E1CB4}" type="datetimeFigureOut">
              <a:rPr lang="en-US" smtClean="0"/>
              <a:t>2/12/22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7ED00-C6B4-244F-922B-6CE21F846A62}" type="slidenum">
              <a:rPr lang="en-US" smtClean="0"/>
              <a:t>‹#›</a:t>
            </a:fld>
            <a:endParaRPr lang="en-US"/>
          </a:p>
        </p:txBody>
      </p:sp>
    </p:spTree>
    <p:extLst>
      <p:ext uri="{BB962C8B-B14F-4D97-AF65-F5344CB8AC3E}">
        <p14:creationId xmlns:p14="http://schemas.microsoft.com/office/powerpoint/2010/main" val="1599037567"/>
      </p:ext>
    </p:extLst>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DC3634-0854-B840-BFAE-45DCFE9E1CB4}" type="datetimeFigureOut">
              <a:rPr lang="en-US" smtClean="0"/>
              <a:t>2/12/22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07ED00-C6B4-244F-922B-6CE21F846A62}" type="slidenum">
              <a:rPr lang="en-US" smtClean="0"/>
              <a:t>‹#›</a:t>
            </a:fld>
            <a:endParaRPr lang="en-US"/>
          </a:p>
        </p:txBody>
      </p:sp>
    </p:spTree>
    <p:extLst>
      <p:ext uri="{BB962C8B-B14F-4D97-AF65-F5344CB8AC3E}">
        <p14:creationId xmlns:p14="http://schemas.microsoft.com/office/powerpoint/2010/main" val="1888044681"/>
      </p:ext>
    </p:extLst>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DC3634-0854-B840-BFAE-45DCFE9E1CB4}" type="datetimeFigureOut">
              <a:rPr lang="en-US" smtClean="0"/>
              <a:t>2/12/22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07ED00-C6B4-244F-922B-6CE21F846A62}" type="slidenum">
              <a:rPr lang="en-US" smtClean="0"/>
              <a:t>‹#›</a:t>
            </a:fld>
            <a:endParaRPr lang="en-US"/>
          </a:p>
        </p:txBody>
      </p:sp>
    </p:spTree>
    <p:extLst>
      <p:ext uri="{BB962C8B-B14F-4D97-AF65-F5344CB8AC3E}">
        <p14:creationId xmlns:p14="http://schemas.microsoft.com/office/powerpoint/2010/main" val="466007207"/>
      </p:ext>
    </p:extLst>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DC3634-0854-B840-BFAE-45DCFE9E1CB4}" type="datetimeFigureOut">
              <a:rPr lang="en-US" smtClean="0"/>
              <a:t>2/12/22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07ED00-C6B4-244F-922B-6CE21F846A62}" type="slidenum">
              <a:rPr lang="en-US" smtClean="0"/>
              <a:t>‹#›</a:t>
            </a:fld>
            <a:endParaRPr lang="en-US"/>
          </a:p>
        </p:txBody>
      </p:sp>
    </p:spTree>
    <p:extLst>
      <p:ext uri="{BB962C8B-B14F-4D97-AF65-F5344CB8AC3E}">
        <p14:creationId xmlns:p14="http://schemas.microsoft.com/office/powerpoint/2010/main" val="1998931394"/>
      </p:ext>
    </p:extLst>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DC3634-0854-B840-BFAE-45DCFE9E1CB4}" type="datetimeFigureOut">
              <a:rPr lang="en-US" smtClean="0"/>
              <a:t>2/12/22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07ED00-C6B4-244F-922B-6CE21F846A62}" type="slidenum">
              <a:rPr lang="en-US" smtClean="0"/>
              <a:t>‹#›</a:t>
            </a:fld>
            <a:endParaRPr lang="en-US"/>
          </a:p>
        </p:txBody>
      </p:sp>
    </p:spTree>
    <p:extLst>
      <p:ext uri="{BB962C8B-B14F-4D97-AF65-F5344CB8AC3E}">
        <p14:creationId xmlns:p14="http://schemas.microsoft.com/office/powerpoint/2010/main" val="3701214756"/>
      </p:ext>
    </p:extLst>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2DC3634-0854-B840-BFAE-45DCFE9E1CB4}" type="datetimeFigureOut">
              <a:rPr lang="en-US" smtClean="0"/>
              <a:t>2/12/22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07ED00-C6B4-244F-922B-6CE21F846A62}" type="slidenum">
              <a:rPr lang="en-US" smtClean="0"/>
              <a:t>‹#›</a:t>
            </a:fld>
            <a:endParaRPr lang="en-US"/>
          </a:p>
        </p:txBody>
      </p:sp>
    </p:spTree>
    <p:extLst>
      <p:ext uri="{BB962C8B-B14F-4D97-AF65-F5344CB8AC3E}">
        <p14:creationId xmlns:p14="http://schemas.microsoft.com/office/powerpoint/2010/main" val="2203787072"/>
      </p:ext>
    </p:extLst>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2DC3634-0854-B840-BFAE-45DCFE9E1CB4}" type="datetimeFigureOut">
              <a:rPr lang="en-US" smtClean="0"/>
              <a:t>2/12/22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07ED00-C6B4-244F-922B-6CE21F846A62}" type="slidenum">
              <a:rPr lang="en-US" smtClean="0"/>
              <a:t>‹#›</a:t>
            </a:fld>
            <a:endParaRPr lang="en-US"/>
          </a:p>
        </p:txBody>
      </p:sp>
    </p:spTree>
    <p:extLst>
      <p:ext uri="{BB962C8B-B14F-4D97-AF65-F5344CB8AC3E}">
        <p14:creationId xmlns:p14="http://schemas.microsoft.com/office/powerpoint/2010/main" val="1214924893"/>
      </p:ext>
    </p:extLst>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22DC3634-0854-B840-BFAE-45DCFE9E1CB4}" type="datetimeFigureOut">
              <a:rPr lang="en-US" smtClean="0"/>
              <a:t>2/12/22</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6C07ED00-C6B4-244F-922B-6CE21F846A62}" type="slidenum">
              <a:rPr lang="en-US" smtClean="0"/>
              <a:t>‹#›</a:t>
            </a:fld>
            <a:endParaRPr lang="en-US"/>
          </a:p>
        </p:txBody>
      </p:sp>
    </p:spTree>
    <p:extLst>
      <p:ext uri="{BB962C8B-B14F-4D97-AF65-F5344CB8AC3E}">
        <p14:creationId xmlns:p14="http://schemas.microsoft.com/office/powerpoint/2010/main" val="8724204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split orient="ver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268AF-85F0-C54F-86BF-E831D77C25BA}"/>
              </a:ext>
            </a:extLst>
          </p:cNvPr>
          <p:cNvSpPr>
            <a:spLocks noGrp="1"/>
          </p:cNvSpPr>
          <p:nvPr>
            <p:ph type="ctrTitle"/>
          </p:nvPr>
        </p:nvSpPr>
        <p:spPr/>
        <p:txBody>
          <a:bodyPr/>
          <a:lstStyle/>
          <a:p>
            <a:r>
              <a:rPr lang="en-US" dirty="0"/>
              <a:t>Give No Opportunity</a:t>
            </a:r>
            <a:br>
              <a:rPr lang="en-US" dirty="0"/>
            </a:br>
            <a:r>
              <a:rPr lang="en-US" dirty="0"/>
              <a:t> To The Devil.</a:t>
            </a:r>
          </a:p>
        </p:txBody>
      </p:sp>
      <p:sp>
        <p:nvSpPr>
          <p:cNvPr id="3" name="Subtitle 2">
            <a:extLst>
              <a:ext uri="{FF2B5EF4-FFF2-40B4-BE49-F238E27FC236}">
                <a16:creationId xmlns:a16="http://schemas.microsoft.com/office/drawing/2014/main" id="{BBD1F895-4023-F74D-B1B6-18244ADDD39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BADF5D3-2D6B-B748-AAC6-EE477ECEC85B}"/>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1096018964"/>
      </p:ext>
    </p:extLst>
  </p:cSld>
  <p:clrMapOvr>
    <a:masterClrMapping/>
  </p:clrMapOvr>
  <p:transition>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55287-6533-BD44-87EF-9A02C0F2E23C}"/>
              </a:ext>
            </a:extLst>
          </p:cNvPr>
          <p:cNvSpPr>
            <a:spLocks noGrp="1"/>
          </p:cNvSpPr>
          <p:nvPr>
            <p:ph type="title"/>
          </p:nvPr>
        </p:nvSpPr>
        <p:spPr>
          <a:xfrm>
            <a:off x="628650" y="304270"/>
            <a:ext cx="7886700" cy="2548657"/>
          </a:xfrm>
        </p:spPr>
        <p:txBody>
          <a:bodyPr>
            <a:normAutofit/>
          </a:bodyPr>
          <a:lstStyle/>
          <a:p>
            <a:pPr algn="ctr"/>
            <a:r>
              <a:rPr lang="en-US" sz="4000" dirty="0">
                <a:latin typeface="+mn-lt"/>
              </a:rPr>
              <a:t>Jesus Warns Us</a:t>
            </a:r>
            <a:br>
              <a:rPr lang="en-US" sz="4000" dirty="0">
                <a:latin typeface="+mn-lt"/>
              </a:rPr>
            </a:br>
            <a:r>
              <a:rPr lang="en-US" sz="4000" dirty="0">
                <a:latin typeface="+mn-lt"/>
              </a:rPr>
              <a:t> </a:t>
            </a:r>
            <a:r>
              <a:rPr lang="en-US" sz="4000" b="1" dirty="0">
                <a:latin typeface="+mn-lt"/>
              </a:rPr>
              <a:t>About Satan &amp; His Attacks</a:t>
            </a:r>
            <a:br>
              <a:rPr lang="en-US" sz="4000" dirty="0">
                <a:latin typeface="+mn-lt"/>
              </a:rPr>
            </a:br>
            <a:r>
              <a:rPr lang="en-US" sz="4000" dirty="0">
                <a:latin typeface="+mn-lt"/>
              </a:rPr>
              <a:t> In The Strongest Terms.</a:t>
            </a:r>
          </a:p>
        </p:txBody>
      </p:sp>
      <p:sp>
        <p:nvSpPr>
          <p:cNvPr id="3" name="Content Placeholder 2">
            <a:extLst>
              <a:ext uri="{FF2B5EF4-FFF2-40B4-BE49-F238E27FC236}">
                <a16:creationId xmlns:a16="http://schemas.microsoft.com/office/drawing/2014/main" id="{C0C72993-24B6-F04B-84AF-C8395708BAEA}"/>
              </a:ext>
            </a:extLst>
          </p:cNvPr>
          <p:cNvSpPr>
            <a:spLocks noGrp="1"/>
          </p:cNvSpPr>
          <p:nvPr>
            <p:ph idx="1"/>
          </p:nvPr>
        </p:nvSpPr>
        <p:spPr>
          <a:xfrm>
            <a:off x="440267" y="2852927"/>
            <a:ext cx="8263466" cy="2514939"/>
          </a:xfrm>
        </p:spPr>
        <p:txBody>
          <a:bodyPr>
            <a:normAutofit/>
          </a:bodyPr>
          <a:lstStyle/>
          <a:p>
            <a:pPr marL="0" indent="0" algn="ctr">
              <a:buNone/>
            </a:pPr>
            <a:r>
              <a:rPr lang="en-US" sz="2600" dirty="0"/>
              <a:t>Satan Is A Real &amp; Powerful Spiritual Enemy.</a:t>
            </a:r>
            <a:br>
              <a:rPr lang="en-US" sz="2600" dirty="0"/>
            </a:br>
            <a:r>
              <a:rPr lang="en-US" sz="2600" dirty="0"/>
              <a:t>(Matthew 4:1, 13:39)</a:t>
            </a:r>
          </a:p>
          <a:p>
            <a:pPr marL="0" indent="0" algn="ctr">
              <a:buNone/>
            </a:pPr>
            <a:r>
              <a:rPr lang="en-US" sz="2600" dirty="0"/>
              <a:t>Satan’s Words Have Absolutely No Truth To Them.</a:t>
            </a:r>
            <a:br>
              <a:rPr lang="en-US" sz="2600" dirty="0"/>
            </a:br>
            <a:r>
              <a:rPr lang="en-US" sz="2600" dirty="0"/>
              <a:t>(John 8:44)</a:t>
            </a:r>
          </a:p>
          <a:p>
            <a:pPr marL="0" indent="0" algn="ctr">
              <a:buNone/>
            </a:pPr>
            <a:r>
              <a:rPr lang="en-US" sz="2600" dirty="0"/>
              <a:t>Hell Is Prepared For Satan &amp; His Followers.</a:t>
            </a:r>
            <a:br>
              <a:rPr lang="en-US" sz="2600" dirty="0"/>
            </a:br>
            <a:r>
              <a:rPr lang="en-US" sz="2600" dirty="0"/>
              <a:t>(Matthew 25:41)</a:t>
            </a:r>
          </a:p>
        </p:txBody>
      </p:sp>
    </p:spTree>
    <p:extLst>
      <p:ext uri="{BB962C8B-B14F-4D97-AF65-F5344CB8AC3E}">
        <p14:creationId xmlns:p14="http://schemas.microsoft.com/office/powerpoint/2010/main" val="338195123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5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247A7-8102-A147-8494-D5F8AEE0F4C4}"/>
              </a:ext>
            </a:extLst>
          </p:cNvPr>
          <p:cNvSpPr>
            <a:spLocks noGrp="1"/>
          </p:cNvSpPr>
          <p:nvPr>
            <p:ph type="title"/>
          </p:nvPr>
        </p:nvSpPr>
        <p:spPr>
          <a:xfrm>
            <a:off x="628650" y="524936"/>
            <a:ext cx="7886700" cy="2201332"/>
          </a:xfrm>
        </p:spPr>
        <p:txBody>
          <a:bodyPr>
            <a:normAutofit/>
          </a:bodyPr>
          <a:lstStyle/>
          <a:p>
            <a:pPr algn="ctr"/>
            <a:r>
              <a:rPr lang="en-US" sz="4000" dirty="0">
                <a:latin typeface="+mn-lt"/>
              </a:rPr>
              <a:t>Paul Describes A Key Element In</a:t>
            </a:r>
            <a:br>
              <a:rPr lang="en-US" sz="4000" dirty="0">
                <a:latin typeface="+mn-lt"/>
              </a:rPr>
            </a:br>
            <a:r>
              <a:rPr lang="en-US" sz="4000" dirty="0">
                <a:latin typeface="+mn-lt"/>
              </a:rPr>
              <a:t> This Spiritual Warfare As</a:t>
            </a:r>
            <a:br>
              <a:rPr lang="en-US" sz="4000" dirty="0">
                <a:latin typeface="+mn-lt"/>
              </a:rPr>
            </a:br>
            <a:r>
              <a:rPr lang="en-US" sz="4000" dirty="0">
                <a:latin typeface="+mn-lt"/>
              </a:rPr>
              <a:t> </a:t>
            </a:r>
            <a:r>
              <a:rPr lang="en-US" sz="4000" b="1" dirty="0">
                <a:latin typeface="+mn-lt"/>
              </a:rPr>
              <a:t>Satan’s Foothold.</a:t>
            </a:r>
            <a:endParaRPr lang="en-US" sz="4000" dirty="0">
              <a:latin typeface="+mn-lt"/>
            </a:endParaRPr>
          </a:p>
        </p:txBody>
      </p:sp>
      <p:sp>
        <p:nvSpPr>
          <p:cNvPr id="3" name="Content Placeholder 2">
            <a:extLst>
              <a:ext uri="{FF2B5EF4-FFF2-40B4-BE49-F238E27FC236}">
                <a16:creationId xmlns:a16="http://schemas.microsoft.com/office/drawing/2014/main" id="{D4810510-07B5-1F46-9B05-49AA850810CC}"/>
              </a:ext>
            </a:extLst>
          </p:cNvPr>
          <p:cNvSpPr>
            <a:spLocks noGrp="1"/>
          </p:cNvSpPr>
          <p:nvPr>
            <p:ph idx="1"/>
          </p:nvPr>
        </p:nvSpPr>
        <p:spPr>
          <a:xfrm>
            <a:off x="814916" y="2726269"/>
            <a:ext cx="7634817" cy="2421200"/>
          </a:xfrm>
        </p:spPr>
        <p:txBody>
          <a:bodyPr>
            <a:normAutofit/>
          </a:bodyPr>
          <a:lstStyle/>
          <a:p>
            <a:pPr marL="0" indent="0">
              <a:buNone/>
            </a:pPr>
            <a:r>
              <a:rPr lang="en-US" sz="2400" b="1" baseline="30000" dirty="0"/>
              <a:t>25 </a:t>
            </a:r>
            <a:r>
              <a:rPr lang="en-US" sz="2400" dirty="0"/>
              <a:t>Therefore, having put away falsehood, let each one of you speak the truth with his neighbor, for we are members one of another. </a:t>
            </a:r>
            <a:r>
              <a:rPr lang="en-US" sz="2400" b="1" baseline="30000" dirty="0"/>
              <a:t>26 </a:t>
            </a:r>
            <a:r>
              <a:rPr lang="en-US" sz="2400" dirty="0"/>
              <a:t>Be angry and do not sin; do not let the sun go down on your anger, </a:t>
            </a:r>
            <a:r>
              <a:rPr lang="en-US" sz="2400" b="1" baseline="30000" dirty="0"/>
              <a:t>27 </a:t>
            </a:r>
            <a:r>
              <a:rPr lang="en-US" sz="2400" b="1" dirty="0">
                <a:solidFill>
                  <a:srgbClr val="C00000"/>
                </a:solidFill>
              </a:rPr>
              <a:t>and give no opportunity to the devil.</a:t>
            </a:r>
            <a:r>
              <a:rPr lang="en-US" sz="2400" b="1" baseline="30000" dirty="0"/>
              <a:t>28 </a:t>
            </a:r>
            <a:r>
              <a:rPr lang="en-US" sz="2400" dirty="0"/>
              <a:t>Let the thief no longer steal, but rather let him labor, doing honest work with his own hands, so that he may have something to share with anyone in need. (ESV)</a:t>
            </a:r>
          </a:p>
        </p:txBody>
      </p:sp>
    </p:spTree>
    <p:extLst>
      <p:ext uri="{BB962C8B-B14F-4D97-AF65-F5344CB8AC3E}">
        <p14:creationId xmlns:p14="http://schemas.microsoft.com/office/powerpoint/2010/main" val="332774454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75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75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247A7-8102-A147-8494-D5F8AEE0F4C4}"/>
              </a:ext>
            </a:extLst>
          </p:cNvPr>
          <p:cNvSpPr>
            <a:spLocks noGrp="1"/>
          </p:cNvSpPr>
          <p:nvPr>
            <p:ph type="title"/>
          </p:nvPr>
        </p:nvSpPr>
        <p:spPr>
          <a:xfrm>
            <a:off x="628650" y="524936"/>
            <a:ext cx="7886700" cy="2201332"/>
          </a:xfrm>
        </p:spPr>
        <p:txBody>
          <a:bodyPr>
            <a:normAutofit/>
          </a:bodyPr>
          <a:lstStyle/>
          <a:p>
            <a:pPr algn="ctr"/>
            <a:r>
              <a:rPr lang="en-US" sz="4000" dirty="0">
                <a:latin typeface="+mn-lt"/>
              </a:rPr>
              <a:t>Paul Describes A Key Element In</a:t>
            </a:r>
            <a:br>
              <a:rPr lang="en-US" sz="4000" dirty="0">
                <a:latin typeface="+mn-lt"/>
              </a:rPr>
            </a:br>
            <a:r>
              <a:rPr lang="en-US" sz="4000" dirty="0">
                <a:latin typeface="+mn-lt"/>
              </a:rPr>
              <a:t> This Spiritual Warfare As</a:t>
            </a:r>
            <a:br>
              <a:rPr lang="en-US" sz="4000" dirty="0">
                <a:latin typeface="+mn-lt"/>
              </a:rPr>
            </a:br>
            <a:r>
              <a:rPr lang="en-US" sz="4000" dirty="0">
                <a:latin typeface="+mn-lt"/>
              </a:rPr>
              <a:t> </a:t>
            </a:r>
            <a:r>
              <a:rPr lang="en-US" sz="4000" b="1" dirty="0">
                <a:latin typeface="+mn-lt"/>
              </a:rPr>
              <a:t>Satan’s Foothold.</a:t>
            </a:r>
            <a:endParaRPr lang="en-US" sz="4000" dirty="0">
              <a:latin typeface="+mn-lt"/>
            </a:endParaRPr>
          </a:p>
        </p:txBody>
      </p:sp>
      <p:sp>
        <p:nvSpPr>
          <p:cNvPr id="3" name="Content Placeholder 2">
            <a:extLst>
              <a:ext uri="{FF2B5EF4-FFF2-40B4-BE49-F238E27FC236}">
                <a16:creationId xmlns:a16="http://schemas.microsoft.com/office/drawing/2014/main" id="{D4810510-07B5-1F46-9B05-49AA850810CC}"/>
              </a:ext>
            </a:extLst>
          </p:cNvPr>
          <p:cNvSpPr>
            <a:spLocks noGrp="1"/>
          </p:cNvSpPr>
          <p:nvPr>
            <p:ph idx="1"/>
          </p:nvPr>
        </p:nvSpPr>
        <p:spPr>
          <a:xfrm>
            <a:off x="814916" y="2726269"/>
            <a:ext cx="7634817" cy="2421200"/>
          </a:xfrm>
        </p:spPr>
        <p:txBody>
          <a:bodyPr>
            <a:normAutofit/>
          </a:bodyPr>
          <a:lstStyle/>
          <a:p>
            <a:pPr marL="0" indent="0">
              <a:buNone/>
            </a:pPr>
            <a:r>
              <a:rPr lang="en-US" sz="2400" b="1" baseline="30000" dirty="0"/>
              <a:t>25 </a:t>
            </a:r>
            <a:r>
              <a:rPr lang="en-US" sz="2400" dirty="0"/>
              <a:t>Therefore, having put away </a:t>
            </a:r>
            <a:r>
              <a:rPr lang="en-US" sz="2400" b="1" u="sng" dirty="0"/>
              <a:t>falsehood</a:t>
            </a:r>
            <a:r>
              <a:rPr lang="en-US" sz="2400" dirty="0"/>
              <a:t>, let each one of you speak the truth with his neighbor, for we are members one of another. </a:t>
            </a:r>
            <a:r>
              <a:rPr lang="en-US" sz="2400" b="1" baseline="30000" dirty="0"/>
              <a:t>26 </a:t>
            </a:r>
            <a:r>
              <a:rPr lang="en-US" sz="2400" dirty="0"/>
              <a:t>Be </a:t>
            </a:r>
            <a:r>
              <a:rPr lang="en-US" sz="2400" b="1" u="sng" dirty="0"/>
              <a:t>angry</a:t>
            </a:r>
            <a:r>
              <a:rPr lang="en-US" sz="2400" dirty="0"/>
              <a:t> and do not sin; do not let the sun go down on your anger, </a:t>
            </a:r>
            <a:r>
              <a:rPr lang="en-US" sz="2400" b="1" baseline="30000" dirty="0"/>
              <a:t>27 </a:t>
            </a:r>
            <a:r>
              <a:rPr lang="en-US" sz="2400" b="1" dirty="0">
                <a:solidFill>
                  <a:srgbClr val="C00000"/>
                </a:solidFill>
              </a:rPr>
              <a:t>and give no opportunity to the devil.</a:t>
            </a:r>
            <a:r>
              <a:rPr lang="en-US" sz="2400" b="1" baseline="30000" dirty="0"/>
              <a:t>28 </a:t>
            </a:r>
            <a:r>
              <a:rPr lang="en-US" sz="2400" dirty="0"/>
              <a:t>Let the thief no longer </a:t>
            </a:r>
            <a:r>
              <a:rPr lang="en-US" sz="2400" b="1" u="sng" dirty="0"/>
              <a:t>steal</a:t>
            </a:r>
            <a:r>
              <a:rPr lang="en-US" sz="2400" dirty="0"/>
              <a:t>, but rather let him labor, doing honest work with his own hands, so that he may have something to share with anyone in need. (ESV)</a:t>
            </a:r>
          </a:p>
        </p:txBody>
      </p:sp>
    </p:spTree>
    <p:extLst>
      <p:ext uri="{BB962C8B-B14F-4D97-AF65-F5344CB8AC3E}">
        <p14:creationId xmlns:p14="http://schemas.microsoft.com/office/powerpoint/2010/main" val="942165984"/>
      </p:ext>
    </p:extLst>
  </p:cSld>
  <p:clrMapOvr>
    <a:masterClrMapping/>
  </p:clrMapOvr>
  <p:transition>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D8DA-CF44-2C42-85B9-8D2D51C79F21}"/>
              </a:ext>
            </a:extLst>
          </p:cNvPr>
          <p:cNvSpPr>
            <a:spLocks noGrp="1"/>
          </p:cNvSpPr>
          <p:nvPr>
            <p:ph type="title"/>
          </p:nvPr>
        </p:nvSpPr>
        <p:spPr>
          <a:xfrm>
            <a:off x="628650" y="304270"/>
            <a:ext cx="7886700" cy="1880129"/>
          </a:xfrm>
        </p:spPr>
        <p:txBody>
          <a:bodyPr>
            <a:normAutofit/>
          </a:bodyPr>
          <a:lstStyle/>
          <a:p>
            <a:pPr algn="ctr"/>
            <a:r>
              <a:rPr lang="en-US" sz="4000" dirty="0">
                <a:latin typeface="+mn-lt"/>
              </a:rPr>
              <a:t>Satan Is Cunning</a:t>
            </a:r>
            <a:br>
              <a:rPr lang="en-US" sz="4000" dirty="0">
                <a:latin typeface="+mn-lt"/>
              </a:rPr>
            </a:br>
            <a:r>
              <a:rPr lang="en-US" sz="4000" b="1" dirty="0">
                <a:latin typeface="+mn-lt"/>
              </a:rPr>
              <a:t>About His Approach.</a:t>
            </a:r>
          </a:p>
        </p:txBody>
      </p:sp>
      <p:sp>
        <p:nvSpPr>
          <p:cNvPr id="3" name="Content Placeholder 2">
            <a:extLst>
              <a:ext uri="{FF2B5EF4-FFF2-40B4-BE49-F238E27FC236}">
                <a16:creationId xmlns:a16="http://schemas.microsoft.com/office/drawing/2014/main" id="{4F82B200-E7DF-C245-9718-9AED3EF15DA9}"/>
              </a:ext>
            </a:extLst>
          </p:cNvPr>
          <p:cNvSpPr>
            <a:spLocks noGrp="1"/>
          </p:cNvSpPr>
          <p:nvPr>
            <p:ph idx="1"/>
          </p:nvPr>
        </p:nvSpPr>
        <p:spPr>
          <a:xfrm>
            <a:off x="628650" y="2184399"/>
            <a:ext cx="7886700" cy="2963070"/>
          </a:xfrm>
        </p:spPr>
        <p:txBody>
          <a:bodyPr>
            <a:normAutofit lnSpcReduction="10000"/>
          </a:bodyPr>
          <a:lstStyle/>
          <a:p>
            <a:r>
              <a:rPr lang="en-US" dirty="0"/>
              <a:t>Yes, Satan Seeks To Deceive Us, But There Is More…</a:t>
            </a:r>
          </a:p>
          <a:p>
            <a:pPr lvl="1"/>
            <a:r>
              <a:rPr lang="en-US" dirty="0"/>
              <a:t>John 8:44</a:t>
            </a:r>
          </a:p>
          <a:p>
            <a:r>
              <a:rPr lang="en-US" dirty="0"/>
              <a:t>Satan Works To Weaken Us With Blindness, Division, &amp; Manipulation.</a:t>
            </a:r>
          </a:p>
          <a:p>
            <a:pPr lvl="1"/>
            <a:r>
              <a:rPr lang="en-US" dirty="0"/>
              <a:t>Matthew 23:25-26</a:t>
            </a:r>
          </a:p>
          <a:p>
            <a:r>
              <a:rPr lang="en-US" dirty="0"/>
              <a:t>Satan Works To Undermine Institutions God Created For Our Good.</a:t>
            </a:r>
          </a:p>
          <a:p>
            <a:pPr lvl="1"/>
            <a:r>
              <a:rPr lang="en-US" dirty="0"/>
              <a:t>Attacks on the Family, Governing Authorities, &amp; The Church </a:t>
            </a:r>
            <a:br>
              <a:rPr lang="en-US" dirty="0"/>
            </a:br>
            <a:r>
              <a:rPr lang="en-US" dirty="0"/>
              <a:t>(John 12:31, Eph. 2:2, 1 John 5:19)</a:t>
            </a:r>
          </a:p>
          <a:p>
            <a:r>
              <a:rPr lang="en-US" dirty="0"/>
              <a:t>Satan Works To Entice, Entangle, &amp; Enslave Us.</a:t>
            </a:r>
          </a:p>
          <a:p>
            <a:pPr lvl="1"/>
            <a:r>
              <a:rPr lang="en-US" dirty="0"/>
              <a:t>James 1:14, 2 Peter 2:20, 2 Timothy 2:26</a:t>
            </a:r>
          </a:p>
        </p:txBody>
      </p:sp>
    </p:spTree>
    <p:extLst>
      <p:ext uri="{BB962C8B-B14F-4D97-AF65-F5344CB8AC3E}">
        <p14:creationId xmlns:p14="http://schemas.microsoft.com/office/powerpoint/2010/main" val="203374299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5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500"/>
                                        <p:tgtEl>
                                          <p:spTgt spid="3">
                                            <p:txEl>
                                              <p:pRg st="2" end="2"/>
                                            </p:txEl>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5" dur="5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2" dur="5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3" dur="500"/>
                                        <p:tgtEl>
                                          <p:spTgt spid="3">
                                            <p:txEl>
                                              <p:pRg st="4" end="4"/>
                                            </p:txEl>
                                          </p:spTgt>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5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7" dur="5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4" dur="5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5" dur="500"/>
                                        <p:tgtEl>
                                          <p:spTgt spid="3">
                                            <p:txEl>
                                              <p:pRg st="6" end="6"/>
                                            </p:txEl>
                                          </p:spTgt>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p:cTn id="48" dur="5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49" dur="5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044F-F662-0D46-AA09-D57619267EDA}"/>
              </a:ext>
            </a:extLst>
          </p:cNvPr>
          <p:cNvSpPr>
            <a:spLocks noGrp="1"/>
          </p:cNvSpPr>
          <p:nvPr>
            <p:ph type="title"/>
          </p:nvPr>
        </p:nvSpPr>
        <p:spPr>
          <a:xfrm>
            <a:off x="628650" y="795867"/>
            <a:ext cx="7886700" cy="3589866"/>
          </a:xfrm>
        </p:spPr>
        <p:txBody>
          <a:bodyPr>
            <a:normAutofit/>
          </a:bodyPr>
          <a:lstStyle/>
          <a:p>
            <a:pPr algn="ctr"/>
            <a:r>
              <a:rPr lang="en-US" sz="4000" dirty="0">
                <a:latin typeface="+mn-lt"/>
              </a:rPr>
              <a:t>Be of sober </a:t>
            </a:r>
            <a:r>
              <a:rPr lang="en-US" sz="4000" i="1" dirty="0">
                <a:latin typeface="+mn-lt"/>
              </a:rPr>
              <a:t>spirit</a:t>
            </a:r>
            <a:r>
              <a:rPr lang="en-US" sz="4000" dirty="0">
                <a:latin typeface="+mn-lt"/>
              </a:rPr>
              <a:t>, be on the alert. Your adversary, the devil, prowls around like a roaring lion, seeking </a:t>
            </a:r>
            <a:r>
              <a:rPr lang="en-US" sz="4000" b="1" dirty="0">
                <a:latin typeface="+mn-lt"/>
              </a:rPr>
              <a:t>someone to devour.</a:t>
            </a:r>
            <a:br>
              <a:rPr lang="en-US" sz="4000" dirty="0">
                <a:latin typeface="+mn-lt"/>
              </a:rPr>
            </a:br>
            <a:r>
              <a:rPr lang="en-US" sz="3600" dirty="0">
                <a:latin typeface="+mn-lt"/>
              </a:rPr>
              <a:t>(1 Peter 5:8)</a:t>
            </a:r>
            <a:endParaRPr lang="en-US" sz="4000" dirty="0">
              <a:latin typeface="+mn-lt"/>
            </a:endParaRPr>
          </a:p>
        </p:txBody>
      </p:sp>
    </p:spTree>
    <p:extLst>
      <p:ext uri="{BB962C8B-B14F-4D97-AF65-F5344CB8AC3E}">
        <p14:creationId xmlns:p14="http://schemas.microsoft.com/office/powerpoint/2010/main" val="2581841320"/>
      </p:ext>
    </p:extLst>
  </p:cSld>
  <p:clrMapOvr>
    <a:masterClrMapping/>
  </p:clrMapOvr>
  <p:transition>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C2746-1100-FB47-AF9A-7A59E455F4FB}"/>
              </a:ext>
            </a:extLst>
          </p:cNvPr>
          <p:cNvSpPr>
            <a:spLocks noGrp="1"/>
          </p:cNvSpPr>
          <p:nvPr>
            <p:ph type="title"/>
          </p:nvPr>
        </p:nvSpPr>
        <p:spPr>
          <a:xfrm>
            <a:off x="628650" y="304271"/>
            <a:ext cx="7886700" cy="1795462"/>
          </a:xfrm>
        </p:spPr>
        <p:txBody>
          <a:bodyPr>
            <a:normAutofit/>
          </a:bodyPr>
          <a:lstStyle/>
          <a:p>
            <a:pPr algn="ctr"/>
            <a:r>
              <a:rPr lang="en-US" sz="4000" dirty="0">
                <a:latin typeface="+mn-lt"/>
              </a:rPr>
              <a:t>We Cannot Give </a:t>
            </a:r>
            <a:br>
              <a:rPr lang="en-US" sz="4000" dirty="0">
                <a:latin typeface="+mn-lt"/>
              </a:rPr>
            </a:br>
            <a:r>
              <a:rPr lang="en-US" sz="4000" b="1" dirty="0">
                <a:latin typeface="+mn-lt"/>
              </a:rPr>
              <a:t>The Devil A Foothold..</a:t>
            </a:r>
          </a:p>
        </p:txBody>
      </p:sp>
      <p:sp>
        <p:nvSpPr>
          <p:cNvPr id="3" name="Content Placeholder 2">
            <a:extLst>
              <a:ext uri="{FF2B5EF4-FFF2-40B4-BE49-F238E27FC236}">
                <a16:creationId xmlns:a16="http://schemas.microsoft.com/office/drawing/2014/main" id="{4C959F1A-2067-984A-A38C-9A6DF8EF56CF}"/>
              </a:ext>
            </a:extLst>
          </p:cNvPr>
          <p:cNvSpPr>
            <a:spLocks noGrp="1"/>
          </p:cNvSpPr>
          <p:nvPr>
            <p:ph sz="half" idx="1"/>
          </p:nvPr>
        </p:nvSpPr>
        <p:spPr>
          <a:xfrm>
            <a:off x="628650" y="2099733"/>
            <a:ext cx="3886200" cy="3047736"/>
          </a:xfrm>
        </p:spPr>
        <p:txBody>
          <a:bodyPr>
            <a:normAutofit/>
          </a:bodyPr>
          <a:lstStyle/>
          <a:p>
            <a:r>
              <a:rPr lang="en-US" sz="2400" b="1" dirty="0"/>
              <a:t>In Our Finances.</a:t>
            </a:r>
          </a:p>
          <a:p>
            <a:pPr lvl="1"/>
            <a:r>
              <a:rPr lang="en-US" sz="2000" dirty="0"/>
              <a:t>Acts 5:3, Matthew 6:24, </a:t>
            </a:r>
            <a:br>
              <a:rPr lang="en-US" sz="2000" dirty="0"/>
            </a:br>
            <a:r>
              <a:rPr lang="en-US" sz="2000" dirty="0"/>
              <a:t>1 Timothy 6:6-10</a:t>
            </a:r>
          </a:p>
          <a:p>
            <a:r>
              <a:rPr lang="en-US" sz="2400" b="1" dirty="0"/>
              <a:t>When Helping Others.</a:t>
            </a:r>
          </a:p>
          <a:p>
            <a:pPr lvl="1"/>
            <a:r>
              <a:rPr lang="en-US" sz="2000" dirty="0"/>
              <a:t>Galatians 6:1-4, </a:t>
            </a:r>
            <a:br>
              <a:rPr lang="en-US" sz="2000" dirty="0"/>
            </a:br>
            <a:r>
              <a:rPr lang="en-US" sz="2000" dirty="0"/>
              <a:t>1 Corinthians 10:12</a:t>
            </a:r>
          </a:p>
          <a:p>
            <a:r>
              <a:rPr lang="en-US" sz="2400" b="1" dirty="0"/>
              <a:t>That Distorts God’s Love.</a:t>
            </a:r>
          </a:p>
          <a:p>
            <a:pPr lvl="1"/>
            <a:r>
              <a:rPr lang="en-US" sz="2000" dirty="0"/>
              <a:t>Romans 8:35-39</a:t>
            </a:r>
          </a:p>
        </p:txBody>
      </p:sp>
      <p:sp>
        <p:nvSpPr>
          <p:cNvPr id="4" name="Content Placeholder 3">
            <a:extLst>
              <a:ext uri="{FF2B5EF4-FFF2-40B4-BE49-F238E27FC236}">
                <a16:creationId xmlns:a16="http://schemas.microsoft.com/office/drawing/2014/main" id="{9A33C661-AB7F-9E4F-B7D3-5D08B90D7280}"/>
              </a:ext>
            </a:extLst>
          </p:cNvPr>
          <p:cNvSpPr>
            <a:spLocks noGrp="1"/>
          </p:cNvSpPr>
          <p:nvPr>
            <p:ph sz="half" idx="2"/>
          </p:nvPr>
        </p:nvSpPr>
        <p:spPr>
          <a:xfrm>
            <a:off x="4629150" y="2099733"/>
            <a:ext cx="3886200" cy="3047736"/>
          </a:xfrm>
        </p:spPr>
        <p:txBody>
          <a:bodyPr>
            <a:normAutofit/>
          </a:bodyPr>
          <a:lstStyle/>
          <a:p>
            <a:r>
              <a:rPr lang="en-US" sz="2400" b="1" dirty="0"/>
              <a:t>Trusting Ungodly Advice.</a:t>
            </a:r>
          </a:p>
          <a:p>
            <a:pPr lvl="1"/>
            <a:r>
              <a:rPr lang="en-US" sz="2000" dirty="0"/>
              <a:t>Acts 13:10, </a:t>
            </a:r>
            <a:br>
              <a:rPr lang="en-US" sz="2000" dirty="0"/>
            </a:br>
            <a:r>
              <a:rPr lang="en-US" sz="2000" dirty="0"/>
              <a:t>2 Timothy 4:3-4</a:t>
            </a:r>
          </a:p>
          <a:p>
            <a:r>
              <a:rPr lang="en-US" sz="2400" b="1" dirty="0"/>
              <a:t>In Our Free Time.</a:t>
            </a:r>
          </a:p>
          <a:p>
            <a:pPr lvl="1"/>
            <a:r>
              <a:rPr lang="en-US" sz="2000" dirty="0"/>
              <a:t>1 Timothy 5:14-15</a:t>
            </a:r>
          </a:p>
          <a:p>
            <a:r>
              <a:rPr lang="en-US" sz="2400" b="1" dirty="0"/>
              <a:t>In Our Expectations.</a:t>
            </a:r>
          </a:p>
          <a:p>
            <a:pPr lvl="1"/>
            <a:r>
              <a:rPr lang="en-US" sz="2000" dirty="0"/>
              <a:t>Mark 10:28-31</a:t>
            </a:r>
          </a:p>
          <a:p>
            <a:endParaRPr lang="en-US" sz="2400" dirty="0"/>
          </a:p>
        </p:txBody>
      </p:sp>
    </p:spTree>
    <p:extLst>
      <p:ext uri="{BB962C8B-B14F-4D97-AF65-F5344CB8AC3E}">
        <p14:creationId xmlns:p14="http://schemas.microsoft.com/office/powerpoint/2010/main" val="342332467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5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500"/>
                                        <p:tgtEl>
                                          <p:spTgt spid="3">
                                            <p:txEl>
                                              <p:pRg st="2" end="2"/>
                                            </p:txEl>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5" dur="5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2" dur="5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3" dur="500"/>
                                        <p:tgtEl>
                                          <p:spTgt spid="3">
                                            <p:txEl>
                                              <p:pRg st="4" end="4"/>
                                            </p:txEl>
                                          </p:spTgt>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5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7" dur="5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 calcmode="lin" valueType="num">
                                      <p:cBhvr>
                                        <p:cTn id="43" dur="5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44" dur="5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45" dur="500"/>
                                        <p:tgtEl>
                                          <p:spTgt spid="4">
                                            <p:txEl>
                                              <p:pRg st="0" end="0"/>
                                            </p:txEl>
                                          </p:spTgt>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4">
                                            <p:txEl>
                                              <p:pRg st="1" end="1"/>
                                            </p:txEl>
                                          </p:spTgt>
                                        </p:tgtEl>
                                        <p:attrNameLst>
                                          <p:attrName>style.visibility</p:attrName>
                                        </p:attrNameLst>
                                      </p:cBhvr>
                                      <p:to>
                                        <p:strVal val="visible"/>
                                      </p:to>
                                    </p:set>
                                    <p:anim calcmode="lin" valueType="num">
                                      <p:cBhvr>
                                        <p:cTn id="48" dur="5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49" dur="5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50" dur="500"/>
                                        <p:tgtEl>
                                          <p:spTgt spid="4">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 calcmode="lin" valueType="num">
                                      <p:cBhvr>
                                        <p:cTn id="55" dur="5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56" dur="5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57" dur="500"/>
                                        <p:tgtEl>
                                          <p:spTgt spid="4">
                                            <p:txEl>
                                              <p:pRg st="2" end="2"/>
                                            </p:txEl>
                                          </p:spTgt>
                                        </p:tgtEl>
                                      </p:cBhvr>
                                    </p:animEffect>
                                  </p:childTnLst>
                                </p:cTn>
                              </p:par>
                              <p:par>
                                <p:cTn id="58" presetID="55" presetClass="entr" presetSubtype="0" fill="hold" grpId="0" nodeType="withEffect">
                                  <p:stCondLst>
                                    <p:cond delay="0"/>
                                  </p:stCondLst>
                                  <p:childTnLst>
                                    <p:set>
                                      <p:cBhvr>
                                        <p:cTn id="59" dur="1" fill="hold">
                                          <p:stCondLst>
                                            <p:cond delay="0"/>
                                          </p:stCondLst>
                                        </p:cTn>
                                        <p:tgtEl>
                                          <p:spTgt spid="4">
                                            <p:txEl>
                                              <p:pRg st="3" end="3"/>
                                            </p:txEl>
                                          </p:spTgt>
                                        </p:tgtEl>
                                        <p:attrNameLst>
                                          <p:attrName>style.visibility</p:attrName>
                                        </p:attrNameLst>
                                      </p:cBhvr>
                                      <p:to>
                                        <p:strVal val="visible"/>
                                      </p:to>
                                    </p:set>
                                    <p:anim calcmode="lin" valueType="num">
                                      <p:cBhvr>
                                        <p:cTn id="60" dur="5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61" dur="5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62" dur="500"/>
                                        <p:tgtEl>
                                          <p:spTgt spid="4">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5" presetClass="entr" presetSubtype="0" fill="hold" grpId="0" nodeType="clickEffect">
                                  <p:stCondLst>
                                    <p:cond delay="0"/>
                                  </p:stCondLst>
                                  <p:childTnLst>
                                    <p:set>
                                      <p:cBhvr>
                                        <p:cTn id="66" dur="1" fill="hold">
                                          <p:stCondLst>
                                            <p:cond delay="0"/>
                                          </p:stCondLst>
                                        </p:cTn>
                                        <p:tgtEl>
                                          <p:spTgt spid="4">
                                            <p:txEl>
                                              <p:pRg st="4" end="4"/>
                                            </p:txEl>
                                          </p:spTgt>
                                        </p:tgtEl>
                                        <p:attrNameLst>
                                          <p:attrName>style.visibility</p:attrName>
                                        </p:attrNameLst>
                                      </p:cBhvr>
                                      <p:to>
                                        <p:strVal val="visible"/>
                                      </p:to>
                                    </p:set>
                                    <p:anim calcmode="lin" valueType="num">
                                      <p:cBhvr>
                                        <p:cTn id="67" dur="5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68" dur="5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69" dur="500"/>
                                        <p:tgtEl>
                                          <p:spTgt spid="4">
                                            <p:txEl>
                                              <p:pRg st="4" end="4"/>
                                            </p:txEl>
                                          </p:spTgt>
                                        </p:tgtEl>
                                      </p:cBhvr>
                                    </p:animEffect>
                                  </p:childTnLst>
                                </p:cTn>
                              </p:par>
                              <p:par>
                                <p:cTn id="70" presetID="55" presetClass="entr" presetSubtype="0" fill="hold" grpId="0" nodeType="withEffect">
                                  <p:stCondLst>
                                    <p:cond delay="0"/>
                                  </p:stCondLst>
                                  <p:childTnLst>
                                    <p:set>
                                      <p:cBhvr>
                                        <p:cTn id="71" dur="1" fill="hold">
                                          <p:stCondLst>
                                            <p:cond delay="0"/>
                                          </p:stCondLst>
                                        </p:cTn>
                                        <p:tgtEl>
                                          <p:spTgt spid="4">
                                            <p:txEl>
                                              <p:pRg st="5" end="5"/>
                                            </p:txEl>
                                          </p:spTgt>
                                        </p:tgtEl>
                                        <p:attrNameLst>
                                          <p:attrName>style.visibility</p:attrName>
                                        </p:attrNameLst>
                                      </p:cBhvr>
                                      <p:to>
                                        <p:strVal val="visible"/>
                                      </p:to>
                                    </p:set>
                                    <p:anim calcmode="lin" valueType="num">
                                      <p:cBhvr>
                                        <p:cTn id="72" dur="500" fill="hold"/>
                                        <p:tgtEl>
                                          <p:spTgt spid="4">
                                            <p:txEl>
                                              <p:pRg st="5" end="5"/>
                                            </p:txEl>
                                          </p:spTgt>
                                        </p:tgtEl>
                                        <p:attrNameLst>
                                          <p:attrName>ppt_w</p:attrName>
                                        </p:attrNameLst>
                                      </p:cBhvr>
                                      <p:tavLst>
                                        <p:tav tm="0">
                                          <p:val>
                                            <p:strVal val="#ppt_w*0.70"/>
                                          </p:val>
                                        </p:tav>
                                        <p:tav tm="100000">
                                          <p:val>
                                            <p:strVal val="#ppt_w"/>
                                          </p:val>
                                        </p:tav>
                                      </p:tavLst>
                                    </p:anim>
                                    <p:anim calcmode="lin" valueType="num">
                                      <p:cBhvr>
                                        <p:cTn id="73" dur="500" fill="hold"/>
                                        <p:tgtEl>
                                          <p:spTgt spid="4">
                                            <p:txEl>
                                              <p:pRg st="5" end="5"/>
                                            </p:txEl>
                                          </p:spTgt>
                                        </p:tgtEl>
                                        <p:attrNameLst>
                                          <p:attrName>ppt_h</p:attrName>
                                        </p:attrNameLst>
                                      </p:cBhvr>
                                      <p:tavLst>
                                        <p:tav tm="0">
                                          <p:val>
                                            <p:strVal val="#ppt_h"/>
                                          </p:val>
                                        </p:tav>
                                        <p:tav tm="100000">
                                          <p:val>
                                            <p:strVal val="#ppt_h"/>
                                          </p:val>
                                        </p:tav>
                                      </p:tavLst>
                                    </p:anim>
                                    <p:animEffect transition="in" filter="fade">
                                      <p:cBhvr>
                                        <p:cTn id="7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55287-6533-BD44-87EF-9A02C0F2E23C}"/>
              </a:ext>
            </a:extLst>
          </p:cNvPr>
          <p:cNvSpPr>
            <a:spLocks noGrp="1"/>
          </p:cNvSpPr>
          <p:nvPr>
            <p:ph type="title"/>
          </p:nvPr>
        </p:nvSpPr>
        <p:spPr>
          <a:xfrm>
            <a:off x="628650" y="304270"/>
            <a:ext cx="7886700" cy="2548657"/>
          </a:xfrm>
        </p:spPr>
        <p:txBody>
          <a:bodyPr>
            <a:normAutofit/>
          </a:bodyPr>
          <a:lstStyle/>
          <a:p>
            <a:pPr algn="ctr"/>
            <a:r>
              <a:rPr lang="en-US" sz="4000" dirty="0">
                <a:latin typeface="+mn-lt"/>
              </a:rPr>
              <a:t>Given What We Know</a:t>
            </a:r>
            <a:br>
              <a:rPr lang="en-US" sz="4000" dirty="0">
                <a:latin typeface="+mn-lt"/>
              </a:rPr>
            </a:br>
            <a:r>
              <a:rPr lang="en-US" sz="4000" dirty="0">
                <a:latin typeface="+mn-lt"/>
              </a:rPr>
              <a:t> </a:t>
            </a:r>
            <a:r>
              <a:rPr lang="en-US" sz="4000" b="1" dirty="0">
                <a:latin typeface="+mn-lt"/>
              </a:rPr>
              <a:t>About Satan &amp; His Attacks</a:t>
            </a:r>
            <a:br>
              <a:rPr lang="en-US" sz="4000" dirty="0">
                <a:latin typeface="+mn-lt"/>
              </a:rPr>
            </a:br>
            <a:r>
              <a:rPr lang="en-US" sz="4000" dirty="0">
                <a:latin typeface="+mn-lt"/>
              </a:rPr>
              <a:t> We Must…</a:t>
            </a:r>
          </a:p>
        </p:txBody>
      </p:sp>
      <p:sp>
        <p:nvSpPr>
          <p:cNvPr id="3" name="Content Placeholder 2">
            <a:extLst>
              <a:ext uri="{FF2B5EF4-FFF2-40B4-BE49-F238E27FC236}">
                <a16:creationId xmlns:a16="http://schemas.microsoft.com/office/drawing/2014/main" id="{C0C72993-24B6-F04B-84AF-C8395708BAEA}"/>
              </a:ext>
            </a:extLst>
          </p:cNvPr>
          <p:cNvSpPr>
            <a:spLocks noGrp="1"/>
          </p:cNvSpPr>
          <p:nvPr>
            <p:ph idx="1"/>
          </p:nvPr>
        </p:nvSpPr>
        <p:spPr>
          <a:xfrm>
            <a:off x="440267" y="2852927"/>
            <a:ext cx="8263466" cy="2514939"/>
          </a:xfrm>
        </p:spPr>
        <p:txBody>
          <a:bodyPr>
            <a:normAutofit/>
          </a:bodyPr>
          <a:lstStyle/>
          <a:p>
            <a:pPr marL="0" indent="0" algn="ctr">
              <a:buNone/>
            </a:pPr>
            <a:r>
              <a:rPr lang="en-US" sz="2600" dirty="0"/>
              <a:t>Resist The Temptations Satan Assaults Us With.</a:t>
            </a:r>
            <a:br>
              <a:rPr lang="en-US" sz="2600" dirty="0"/>
            </a:br>
            <a:r>
              <a:rPr lang="en-US" sz="2600" dirty="0"/>
              <a:t>(James 4:17)</a:t>
            </a:r>
          </a:p>
          <a:p>
            <a:pPr marL="0" indent="0" algn="ctr">
              <a:buNone/>
            </a:pPr>
            <a:r>
              <a:rPr lang="en-US" sz="2600" dirty="0"/>
              <a:t>Strive To Rescue Others From Satan’s Captivity.</a:t>
            </a:r>
            <a:br>
              <a:rPr lang="en-US" sz="2600" dirty="0"/>
            </a:br>
            <a:r>
              <a:rPr lang="en-US" sz="2600" dirty="0"/>
              <a:t>(2 Timothy 2:26)</a:t>
            </a:r>
          </a:p>
          <a:p>
            <a:pPr marL="0" indent="0" algn="ctr">
              <a:buNone/>
            </a:pPr>
            <a:r>
              <a:rPr lang="en-US" sz="2600" dirty="0"/>
              <a:t>Turn Away From His Dominion As Soon As Possible.</a:t>
            </a:r>
            <a:br>
              <a:rPr lang="en-US" sz="2600" dirty="0"/>
            </a:br>
            <a:r>
              <a:rPr lang="en-US" sz="2600" dirty="0"/>
              <a:t>(Colossians 1:13-14)</a:t>
            </a:r>
          </a:p>
        </p:txBody>
      </p:sp>
    </p:spTree>
    <p:extLst>
      <p:ext uri="{BB962C8B-B14F-4D97-AF65-F5344CB8AC3E}">
        <p14:creationId xmlns:p14="http://schemas.microsoft.com/office/powerpoint/2010/main" val="266636924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5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268AF-85F0-C54F-86BF-E831D77C25BA}"/>
              </a:ext>
            </a:extLst>
          </p:cNvPr>
          <p:cNvSpPr>
            <a:spLocks noGrp="1"/>
          </p:cNvSpPr>
          <p:nvPr>
            <p:ph type="ctrTitle"/>
          </p:nvPr>
        </p:nvSpPr>
        <p:spPr/>
        <p:txBody>
          <a:bodyPr/>
          <a:lstStyle/>
          <a:p>
            <a:r>
              <a:rPr lang="en-US" dirty="0"/>
              <a:t>Give No Opportunity</a:t>
            </a:r>
            <a:br>
              <a:rPr lang="en-US" dirty="0"/>
            </a:br>
            <a:r>
              <a:rPr lang="en-US" dirty="0"/>
              <a:t> To The Devil.</a:t>
            </a:r>
          </a:p>
        </p:txBody>
      </p:sp>
      <p:sp>
        <p:nvSpPr>
          <p:cNvPr id="3" name="Subtitle 2">
            <a:extLst>
              <a:ext uri="{FF2B5EF4-FFF2-40B4-BE49-F238E27FC236}">
                <a16:creationId xmlns:a16="http://schemas.microsoft.com/office/drawing/2014/main" id="{BBD1F895-4023-F74D-B1B6-18244ADDD39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BADF5D3-2D6B-B748-AAC6-EE477ECEC85B}"/>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2979525597"/>
      </p:ext>
    </p:extLst>
  </p:cSld>
  <p:clrMapOvr>
    <a:masterClrMapping/>
  </p:clrMapOvr>
  <p:transition>
    <p:split orient="vert"/>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1958</TotalTime>
  <Words>1122</Words>
  <Application>Microsoft Macintosh PowerPoint</Application>
  <PresentationFormat>On-screen Show (16:10)</PresentationFormat>
  <Paragraphs>97</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Give No Opportunity  To The Devil.</vt:lpstr>
      <vt:lpstr>Jesus Warns Us  About Satan &amp; His Attacks  In The Strongest Terms.</vt:lpstr>
      <vt:lpstr>Paul Describes A Key Element In  This Spiritual Warfare As  Satan’s Foothold.</vt:lpstr>
      <vt:lpstr>Paul Describes A Key Element In  This Spiritual Warfare As  Satan’s Foothold.</vt:lpstr>
      <vt:lpstr>Satan Is Cunning About His Approach.</vt:lpstr>
      <vt:lpstr>Be of sober spirit, be on the alert. Your adversary, the devil, prowls around like a roaring lion, seeking someone to devour. (1 Peter 5:8)</vt:lpstr>
      <vt:lpstr>We Cannot Give  The Devil A Foothold..</vt:lpstr>
      <vt:lpstr>Given What We Know  About Satan &amp; His Attacks  We Must…</vt:lpstr>
      <vt:lpstr>Give No Opportunity  To The Devil.</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Not Give Satan A Foothold</dc:title>
  <dc:creator>Phillip Shumake</dc:creator>
  <cp:lastModifiedBy>Phillip Shumake</cp:lastModifiedBy>
  <cp:revision>70</cp:revision>
  <dcterms:created xsi:type="dcterms:W3CDTF">2022-02-11T16:13:15Z</dcterms:created>
  <dcterms:modified xsi:type="dcterms:W3CDTF">2022-02-13T00:52:52Z</dcterms:modified>
</cp:coreProperties>
</file>