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404" r:id="rId2"/>
    <p:sldId id="406" r:id="rId3"/>
    <p:sldId id="257" r:id="rId4"/>
    <p:sldId id="408" r:id="rId5"/>
    <p:sldId id="405" r:id="rId6"/>
    <p:sldId id="409" r:id="rId7"/>
    <p:sldId id="410" r:id="rId8"/>
    <p:sldId id="411" r:id="rId9"/>
    <p:sldId id="412" r:id="rId10"/>
    <p:sldId id="413" r:id="rId11"/>
    <p:sldId id="415" r:id="rId12"/>
    <p:sldId id="414" r:id="rId13"/>
    <p:sldId id="416" r:id="rId14"/>
    <p:sldId id="418" r:id="rId15"/>
    <p:sldId id="417" r:id="rId16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7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14"/>
    <p:restoredTop sz="82616"/>
  </p:normalViewPr>
  <p:slideViewPr>
    <p:cSldViewPr snapToGrid="0" snapToObjects="1">
      <p:cViewPr>
        <p:scale>
          <a:sx n="100" d="100"/>
          <a:sy n="100" d="100"/>
        </p:scale>
        <p:origin x="1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FA8A2-C5CF-9942-805B-1EE2B2DECF44}" type="datetimeFigureOut">
              <a:rPr lang="en-US" smtClean="0"/>
              <a:t>3/29/22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E0622-25CE-A04F-BF92-74B85F93E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they actually know?</a:t>
            </a:r>
          </a:p>
          <a:p>
            <a:endParaRPr lang="en-US" dirty="0"/>
          </a:p>
          <a:p>
            <a:r>
              <a:rPr lang="en-US" dirty="0"/>
              <a:t>2 Timothy 3:5</a:t>
            </a:r>
          </a:p>
          <a:p>
            <a:endParaRPr lang="en-US" dirty="0"/>
          </a:p>
          <a:p>
            <a:r>
              <a:rPr lang="en-US" dirty="0"/>
              <a:t>Question 5: What man-made ideas about God keep us from knowing the TRUE GOD.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dirty="0"/>
              <a:t>It is a man-made idea that God is impossible to please.  HE IS PLEASED with those who put their faith in Jesus.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dirty="0"/>
              <a:t>It is a man-made idea that God doesn’t care how we worship.  HE IS VERY SPECIFIC about the worship of His people.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dirty="0"/>
              <a:t>It is a man-made idea that God…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E0622-25CE-A04F-BF92-74B85F93E0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41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don’t have to make their same mistakes!  We can…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E0622-25CE-A04F-BF92-74B85F93E0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59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Princes had less direct authority, but held positions of respect and influence.</a:t>
            </a:r>
          </a:p>
          <a:p>
            <a:endParaRPr lang="en-US" sz="1000" dirty="0"/>
          </a:p>
          <a:p>
            <a:endParaRPr lang="en-US" sz="1000" dirty="0"/>
          </a:p>
          <a:p>
            <a:r>
              <a:rPr lang="en-US" sz="1000" dirty="0"/>
              <a:t>We must not set up influences – princes - that God would not approve of.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E0622-25CE-A04F-BF92-74B85F93E0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69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Princes had less direct authority, but held positions of respect and influence.</a:t>
            </a:r>
          </a:p>
          <a:p>
            <a:endParaRPr lang="en-US" sz="1000" dirty="0"/>
          </a:p>
          <a:p>
            <a:endParaRPr lang="en-US" sz="1000" dirty="0"/>
          </a:p>
          <a:p>
            <a:r>
              <a:rPr lang="en-US" sz="1000" dirty="0"/>
              <a:t>We must not set up influences – princes - that God would not approve of.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E0622-25CE-A04F-BF92-74B85F93E0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94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9:1 – The image the book began with.  Israel has committed spiritual adultery in turning away from the God who loves them.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Likely more a reference that they will return to SLAVERY – instead of being free and in the Promise Land.  </a:t>
            </a:r>
          </a:p>
          <a:p>
            <a:r>
              <a:rPr lang="en-US" dirty="0"/>
              <a:t>It is Assyria that takes away most of the people.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E0622-25CE-A04F-BF92-74B85F93E0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9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9:7 no one wants to listen to a message from Gods word.</a:t>
            </a:r>
            <a:br>
              <a:rPr lang="en-US" dirty="0"/>
            </a:br>
            <a:br>
              <a:rPr lang="en-US" dirty="0"/>
            </a:br>
            <a:r>
              <a:rPr lang="en-US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He’s a fool. He’s old and out of his mind. :-(</a:t>
            </a:r>
            <a:br>
              <a:rPr lang="en-US" dirty="0"/>
            </a:br>
            <a:br>
              <a:rPr lang="en-US" dirty="0"/>
            </a:br>
            <a:r>
              <a:rPr lang="en-US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9:9 what are the days of Gibeah??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E0622-25CE-A04F-BF92-74B85F93E0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76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Gilgal began as a Place of Remembering God’s faithfulness…</a:t>
            </a:r>
          </a:p>
          <a:p>
            <a:endParaRPr lang="en-US" dirty="0"/>
          </a:p>
          <a:p>
            <a:r>
              <a:rPr lang="en-US" dirty="0"/>
              <a:t>…But Gilgal became a place of idolatry, and a place of rejecting God as their King.</a:t>
            </a:r>
          </a:p>
          <a:p>
            <a:endParaRPr lang="en-US" dirty="0"/>
          </a:p>
          <a:p>
            <a:r>
              <a:rPr lang="en-US" dirty="0"/>
              <a:t>FRUIT:</a:t>
            </a:r>
          </a:p>
          <a:p>
            <a:endParaRPr lang="en-US" dirty="0"/>
          </a:p>
          <a:p>
            <a:r>
              <a:rPr lang="en-US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9:10- the patriarchs showed promise but each generation did not produce more faithfulness. Each generation got more worldly and list filled.</a:t>
            </a:r>
            <a:br>
              <a:rPr lang="en-US" dirty="0"/>
            </a:br>
            <a:br>
              <a:rPr lang="en-US" dirty="0"/>
            </a:br>
            <a:r>
              <a:rPr lang="en-US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9:11-14…children. Loss of the saddest condition.</a:t>
            </a:r>
            <a:br>
              <a:rPr lang="en-US" dirty="0"/>
            </a:br>
            <a:br>
              <a:rPr lang="en-US" dirty="0"/>
            </a:br>
            <a:r>
              <a:rPr lang="en-US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9:16 brings the fruit and children metaphors together. There is nothing good produced!</a:t>
            </a:r>
            <a:br>
              <a:rPr lang="en-US" dirty="0"/>
            </a:br>
            <a:br>
              <a:rPr lang="en-US" dirty="0"/>
            </a:br>
            <a:r>
              <a:rPr lang="en-US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Jesus repeats this theme in John 15!</a:t>
            </a:r>
            <a:br>
              <a:rPr lang="en-US" dirty="0"/>
            </a:br>
            <a:br>
              <a:rPr lang="en-US" dirty="0"/>
            </a:br>
            <a:r>
              <a:rPr lang="en-US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we fruitful?!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E0622-25CE-A04F-BF92-74B85F93E0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68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Hosea 10</a:t>
            </a:r>
            <a:br>
              <a:rPr lang="en-US" dirty="0"/>
            </a:br>
            <a:br>
              <a:rPr lang="en-US" dirty="0"/>
            </a:br>
            <a:r>
              <a:rPr lang="en-US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Bitter regret.</a:t>
            </a:r>
            <a:br>
              <a:rPr lang="en-US" dirty="0"/>
            </a:br>
            <a:r>
              <a:rPr lang="en-US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Oh how we wish we would have lived differently.</a:t>
            </a:r>
            <a:br>
              <a:rPr lang="en-US" dirty="0"/>
            </a:br>
            <a:br>
              <a:rPr lang="en-US" dirty="0"/>
            </a:br>
            <a:r>
              <a:rPr lang="en-US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10:9 Gibeah… mentioned again.</a:t>
            </a:r>
            <a:br>
              <a:rPr lang="en-US" dirty="0"/>
            </a:br>
            <a:br>
              <a:rPr lang="en-US" dirty="0"/>
            </a:br>
            <a:r>
              <a:rPr lang="en-US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had it good, now you’ll be out to hard labor until you long for the old days.</a:t>
            </a:r>
            <a:br>
              <a:rPr lang="en-US" dirty="0"/>
            </a:br>
            <a:br>
              <a:rPr lang="en-US" dirty="0"/>
            </a:br>
            <a:r>
              <a:rPr lang="en-US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10:15..at dawn. In the morning, soon this is coming. He </a:t>
            </a:r>
            <a:r>
              <a:rPr lang="en-US" sz="936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coMpares</a:t>
            </a:r>
            <a:r>
              <a:rPr lang="en-US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another event of destruction they were familiar with.</a:t>
            </a:r>
            <a:br>
              <a:rPr lang="en-US" dirty="0"/>
            </a:br>
            <a:br>
              <a:rPr lang="en-US" dirty="0"/>
            </a:br>
            <a:r>
              <a:rPr lang="en-US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like Jesus saying unless we all repent, we will be in worse condition than those who have perished in attacks and accidents.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E0622-25CE-A04F-BF92-74B85F93E0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6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9:1 – The image the book began with.  Israel has committed spiritual adultery in turning away from the God who loves them.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Likely more a reference that they will return to SLAVERY – instead of being free and in the Promise Land.  </a:t>
            </a:r>
          </a:p>
          <a:p>
            <a:r>
              <a:rPr lang="en-US" dirty="0"/>
              <a:t>It is Assyria that takes away most of the people.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E0622-25CE-A04F-BF92-74B85F93E0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5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Gilgal began as a Place of Remembering God’s faithfulness…</a:t>
            </a:r>
          </a:p>
          <a:p>
            <a:endParaRPr lang="en-US" dirty="0"/>
          </a:p>
          <a:p>
            <a:r>
              <a:rPr lang="en-US" dirty="0"/>
              <a:t>…But Gilgal became a place of idolatry, and a place of rejecting God as their King.</a:t>
            </a:r>
          </a:p>
          <a:p>
            <a:endParaRPr lang="en-US" dirty="0"/>
          </a:p>
          <a:p>
            <a:r>
              <a:rPr lang="en-US" dirty="0"/>
              <a:t>FRUIT:</a:t>
            </a:r>
          </a:p>
          <a:p>
            <a:endParaRPr lang="en-US" dirty="0"/>
          </a:p>
          <a:p>
            <a:r>
              <a:rPr lang="en-US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9:10- the patriarchs showed promise but each generation did not produce more faithfulness. Each generation got more worldly and list filled.</a:t>
            </a:r>
            <a:br>
              <a:rPr lang="en-US" dirty="0"/>
            </a:br>
            <a:br>
              <a:rPr lang="en-US" dirty="0"/>
            </a:br>
            <a:r>
              <a:rPr lang="en-US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9:11-14…children. Loss of the saddest condition.</a:t>
            </a:r>
            <a:br>
              <a:rPr lang="en-US" dirty="0"/>
            </a:br>
            <a:br>
              <a:rPr lang="en-US" dirty="0"/>
            </a:br>
            <a:r>
              <a:rPr lang="en-US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9:16 brings the fruit and children metaphors together. There is nothing good produced!</a:t>
            </a:r>
            <a:br>
              <a:rPr lang="en-US" dirty="0"/>
            </a:br>
            <a:br>
              <a:rPr lang="en-US" dirty="0"/>
            </a:br>
            <a:r>
              <a:rPr lang="en-US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Jesus repeats this theme in John 15!</a:t>
            </a:r>
            <a:br>
              <a:rPr lang="en-US" dirty="0"/>
            </a:br>
            <a:br>
              <a:rPr lang="en-US" dirty="0"/>
            </a:br>
            <a:r>
              <a:rPr lang="en-US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we fruitful?!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E0622-25CE-A04F-BF92-74B85F93E0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4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2A70-34B7-0E4B-B0E8-653083B627DF}" type="datetimeFigureOut">
              <a:rPr lang="en-US" smtClean="0"/>
              <a:t>3/29/22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4FD3-F7A9-DA47-9EC9-8BDADC1B1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68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2A70-34B7-0E4B-B0E8-653083B627DF}" type="datetimeFigureOut">
              <a:rPr lang="en-US" smtClean="0"/>
              <a:t>3/29/22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4FD3-F7A9-DA47-9EC9-8BDADC1B1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2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2A70-34B7-0E4B-B0E8-653083B627DF}" type="datetimeFigureOut">
              <a:rPr lang="en-US" smtClean="0"/>
              <a:t>3/29/22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4FD3-F7A9-DA47-9EC9-8BDADC1B1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4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2A70-34B7-0E4B-B0E8-653083B627DF}" type="datetimeFigureOut">
              <a:rPr lang="en-US" smtClean="0"/>
              <a:t>3/29/22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4FD3-F7A9-DA47-9EC9-8BDADC1B1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47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2A70-34B7-0E4B-B0E8-653083B627DF}" type="datetimeFigureOut">
              <a:rPr lang="en-US" smtClean="0"/>
              <a:t>3/29/22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4FD3-F7A9-DA47-9EC9-8BDADC1B1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8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2A70-34B7-0E4B-B0E8-653083B627DF}" type="datetimeFigureOut">
              <a:rPr lang="en-US" smtClean="0"/>
              <a:t>3/29/22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4FD3-F7A9-DA47-9EC9-8BDADC1B1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4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2A70-34B7-0E4B-B0E8-653083B627DF}" type="datetimeFigureOut">
              <a:rPr lang="en-US" smtClean="0"/>
              <a:t>3/29/22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4FD3-F7A9-DA47-9EC9-8BDADC1B1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5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2A70-34B7-0E4B-B0E8-653083B627DF}" type="datetimeFigureOut">
              <a:rPr lang="en-US" smtClean="0"/>
              <a:t>3/29/22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4FD3-F7A9-DA47-9EC9-8BDADC1B1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6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2A70-34B7-0E4B-B0E8-653083B627DF}" type="datetimeFigureOut">
              <a:rPr lang="en-US" smtClean="0"/>
              <a:t>3/29/22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4FD3-F7A9-DA47-9EC9-8BDADC1B1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39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2A70-34B7-0E4B-B0E8-653083B627DF}" type="datetimeFigureOut">
              <a:rPr lang="en-US" smtClean="0"/>
              <a:t>3/29/22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4FD3-F7A9-DA47-9EC9-8BDADC1B1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31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2A70-34B7-0E4B-B0E8-653083B627DF}" type="datetimeFigureOut">
              <a:rPr lang="en-US" smtClean="0"/>
              <a:t>3/29/22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4FD3-F7A9-DA47-9EC9-8BDADC1B1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01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C2A70-34B7-0E4B-B0E8-653083B627DF}" type="datetimeFigureOut">
              <a:rPr lang="en-US" smtClean="0"/>
              <a:t>3/29/22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D4FD3-F7A9-DA47-9EC9-8BDADC1B1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8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8BF7B2-2EDE-1B40-93F0-331FC8D05D07}"/>
              </a:ext>
            </a:extLst>
          </p:cNvPr>
          <p:cNvSpPr/>
          <p:nvPr/>
        </p:nvSpPr>
        <p:spPr>
          <a:xfrm>
            <a:off x="1" y="1"/>
            <a:ext cx="9143999" cy="5715000"/>
          </a:xfrm>
          <a:prstGeom prst="rect">
            <a:avLst/>
          </a:prstGeom>
          <a:solidFill>
            <a:srgbClr val="2F7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70A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91EE5F-2F64-449D-96C5-02E3E17316D3}"/>
              </a:ext>
            </a:extLst>
          </p:cNvPr>
          <p:cNvSpPr txBox="1"/>
          <p:nvPr/>
        </p:nvSpPr>
        <p:spPr>
          <a:xfrm>
            <a:off x="1" y="1724080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ExtraBold" panose="00000900000000000000" pitchFamily="2" charset="0"/>
              </a:rPr>
              <a:t>Hosea &amp; Amos: Lesson 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090188-FA52-4C52-BF1B-A6A7D6E4D1B2}"/>
              </a:ext>
            </a:extLst>
          </p:cNvPr>
          <p:cNvSpPr txBox="1"/>
          <p:nvPr/>
        </p:nvSpPr>
        <p:spPr>
          <a:xfrm>
            <a:off x="247973" y="2716804"/>
            <a:ext cx="8663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legreya Sans Medium" panose="00000600000000000000" pitchFamily="50" charset="0"/>
              </a:rPr>
              <a:t>Hosea Chapters 8, 9, &amp; 10</a:t>
            </a:r>
          </a:p>
        </p:txBody>
      </p:sp>
    </p:spTree>
    <p:extLst>
      <p:ext uri="{BB962C8B-B14F-4D97-AF65-F5344CB8AC3E}">
        <p14:creationId xmlns:p14="http://schemas.microsoft.com/office/powerpoint/2010/main" val="1967396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300FCF70-FBF9-0B43-8BA5-813319148B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77"/>
          <a:stretch/>
        </p:blipFill>
        <p:spPr>
          <a:xfrm>
            <a:off x="0" y="0"/>
            <a:ext cx="8863197" cy="5715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C9F3FD-D900-A24C-9FEA-A7E0A37B2D29}"/>
              </a:ext>
            </a:extLst>
          </p:cNvPr>
          <p:cNvSpPr>
            <a:spLocks/>
          </p:cNvSpPr>
          <p:nvPr/>
        </p:nvSpPr>
        <p:spPr>
          <a:xfrm>
            <a:off x="930849" y="605913"/>
            <a:ext cx="2927919" cy="399927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40B90B-4DD6-614C-AD62-F5423F0A0520}"/>
              </a:ext>
            </a:extLst>
          </p:cNvPr>
          <p:cNvSpPr>
            <a:spLocks/>
          </p:cNvSpPr>
          <p:nvPr/>
        </p:nvSpPr>
        <p:spPr>
          <a:xfrm>
            <a:off x="930849" y="3137682"/>
            <a:ext cx="2927919" cy="318750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395B29-7192-6844-98AF-D2E753A2F961}"/>
              </a:ext>
            </a:extLst>
          </p:cNvPr>
          <p:cNvSpPr>
            <a:spLocks/>
          </p:cNvSpPr>
          <p:nvPr/>
        </p:nvSpPr>
        <p:spPr>
          <a:xfrm>
            <a:off x="949137" y="4573660"/>
            <a:ext cx="4736694" cy="309235"/>
          </a:xfrm>
          <a:prstGeom prst="rect">
            <a:avLst/>
          </a:prstGeom>
          <a:solidFill>
            <a:srgbClr val="92D05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C7C0391-4589-D248-AD18-59D32F15BFCC}"/>
              </a:ext>
            </a:extLst>
          </p:cNvPr>
          <p:cNvSpPr/>
          <p:nvPr/>
        </p:nvSpPr>
        <p:spPr>
          <a:xfrm>
            <a:off x="6097132" y="805876"/>
            <a:ext cx="2870791" cy="2101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/>
              <a:t>Gilgal</a:t>
            </a:r>
            <a:br>
              <a:rPr lang="en-US" sz="2800" dirty="0"/>
            </a:br>
            <a:r>
              <a:rPr lang="en-US" sz="2800" dirty="0"/>
              <a:t>Joshua 4:20, 5:9</a:t>
            </a:r>
          </a:p>
          <a:p>
            <a:pPr algn="ctr"/>
            <a:r>
              <a:rPr lang="en-US" sz="2800" dirty="0"/>
              <a:t>Judges 3:19</a:t>
            </a:r>
          </a:p>
          <a:p>
            <a:pPr algn="ctr"/>
            <a:r>
              <a:rPr lang="en-US" sz="2800" dirty="0"/>
              <a:t>1 Sam. 11:14-15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EAE8767-3841-5E48-898A-E50C45A85940}"/>
              </a:ext>
            </a:extLst>
          </p:cNvPr>
          <p:cNvSpPr/>
          <p:nvPr/>
        </p:nvSpPr>
        <p:spPr>
          <a:xfrm>
            <a:off x="6158091" y="3128917"/>
            <a:ext cx="2870791" cy="12784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/>
              <a:t>Bear No Fruit</a:t>
            </a:r>
            <a:br>
              <a:rPr lang="en-US" sz="2800" dirty="0"/>
            </a:br>
            <a:r>
              <a:rPr lang="en-US" sz="2800" dirty="0"/>
              <a:t>John 15:1-11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485D00-ABAA-A24E-829F-10D9FA89557A}"/>
              </a:ext>
            </a:extLst>
          </p:cNvPr>
          <p:cNvSpPr txBox="1"/>
          <p:nvPr/>
        </p:nvSpPr>
        <p:spPr>
          <a:xfrm>
            <a:off x="188975" y="605913"/>
            <a:ext cx="7343553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/>
              <a:t>9:15 </a:t>
            </a:r>
            <a:r>
              <a:rPr lang="en-US" sz="2300" baseline="30000" dirty="0"/>
              <a:t>	</a:t>
            </a:r>
            <a:r>
              <a:rPr lang="en-US" sz="2300" dirty="0"/>
              <a:t>All their evil is at Gilgal;</a:t>
            </a:r>
          </a:p>
          <a:p>
            <a:r>
              <a:rPr lang="en-US" sz="2300" dirty="0"/>
              <a:t>	Indeed, I came to hate them there!</a:t>
            </a:r>
          </a:p>
          <a:p>
            <a:r>
              <a:rPr lang="en-US" sz="2300" dirty="0"/>
              <a:t>	Because of the wickedness of their deeds</a:t>
            </a:r>
          </a:p>
          <a:p>
            <a:r>
              <a:rPr lang="en-US" sz="2300" dirty="0"/>
              <a:t>	I will drive them out of My house!</a:t>
            </a:r>
          </a:p>
          <a:p>
            <a:r>
              <a:rPr lang="en-US" sz="2300" dirty="0"/>
              <a:t>	I will love them no more;</a:t>
            </a:r>
          </a:p>
          <a:p>
            <a:r>
              <a:rPr lang="en-US" sz="2300" dirty="0"/>
              <a:t>	All their princes are rebels.</a:t>
            </a:r>
          </a:p>
          <a:p>
            <a:r>
              <a:rPr lang="en-US" sz="2300" b="1" dirty="0"/>
              <a:t>16</a:t>
            </a:r>
            <a:r>
              <a:rPr lang="en-US" sz="2300" dirty="0"/>
              <a:t> 	Ephraim is stricken, their root is dried up,</a:t>
            </a:r>
          </a:p>
          <a:p>
            <a:r>
              <a:rPr lang="en-US" sz="2300" dirty="0"/>
              <a:t>	They will bear no fruit.</a:t>
            </a:r>
          </a:p>
          <a:p>
            <a:r>
              <a:rPr lang="en-US" sz="2300" dirty="0"/>
              <a:t>	Even though they bear children,</a:t>
            </a:r>
          </a:p>
          <a:p>
            <a:r>
              <a:rPr lang="en-US" sz="2300" dirty="0"/>
              <a:t>	I will slay the precious ones of their womb.</a:t>
            </a:r>
          </a:p>
          <a:p>
            <a:r>
              <a:rPr lang="en-US" sz="2300" b="1" dirty="0"/>
              <a:t>17</a:t>
            </a:r>
            <a:r>
              <a:rPr lang="en-US" sz="2300" dirty="0"/>
              <a:t> 	My God will cast them away</a:t>
            </a:r>
          </a:p>
          <a:p>
            <a:r>
              <a:rPr lang="en-US" sz="2300" dirty="0"/>
              <a:t>	Because they have not listened to Him;</a:t>
            </a:r>
          </a:p>
          <a:p>
            <a:r>
              <a:rPr lang="en-US" sz="2300" dirty="0"/>
              <a:t>	And they will be wanderers among the nations.</a:t>
            </a:r>
          </a:p>
        </p:txBody>
      </p:sp>
    </p:spTree>
    <p:extLst>
      <p:ext uri="{BB962C8B-B14F-4D97-AF65-F5344CB8AC3E}">
        <p14:creationId xmlns:p14="http://schemas.microsoft.com/office/powerpoint/2010/main" val="22326920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300FCF70-FBF9-0B43-8BA5-813319148B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77"/>
          <a:stretch/>
        </p:blipFill>
        <p:spPr>
          <a:xfrm>
            <a:off x="0" y="0"/>
            <a:ext cx="8863197" cy="5715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C9F3FD-D900-A24C-9FEA-A7E0A37B2D29}"/>
              </a:ext>
            </a:extLst>
          </p:cNvPr>
          <p:cNvSpPr>
            <a:spLocks/>
          </p:cNvSpPr>
          <p:nvPr/>
        </p:nvSpPr>
        <p:spPr>
          <a:xfrm>
            <a:off x="3063450" y="990563"/>
            <a:ext cx="1517359" cy="399325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C7C0391-4589-D248-AD18-59D32F15BFCC}"/>
              </a:ext>
            </a:extLst>
          </p:cNvPr>
          <p:cNvSpPr/>
          <p:nvPr/>
        </p:nvSpPr>
        <p:spPr>
          <a:xfrm>
            <a:off x="6097132" y="805876"/>
            <a:ext cx="2870791" cy="2998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How Did God Want Them To Use Their “Extra?”</a:t>
            </a:r>
          </a:p>
          <a:p>
            <a:pPr algn="ctr"/>
            <a:r>
              <a:rPr lang="en-US" sz="2800" b="1" dirty="0"/>
              <a:t>Isaiah 58:6-7</a:t>
            </a:r>
          </a:p>
          <a:p>
            <a:pPr algn="ctr"/>
            <a:r>
              <a:rPr lang="en-US" sz="2800" b="1" dirty="0"/>
              <a:t>2 Cor. 9:8</a:t>
            </a:r>
          </a:p>
          <a:p>
            <a:pPr algn="ctr"/>
            <a:r>
              <a:rPr lang="en-US" sz="2800" b="1" dirty="0"/>
              <a:t>1 Tim. 6:17-19</a:t>
            </a:r>
            <a:endParaRPr lang="en-US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FDC3DE-38B5-3843-B865-2D612C7E7F60}"/>
              </a:ext>
            </a:extLst>
          </p:cNvPr>
          <p:cNvSpPr>
            <a:spLocks/>
          </p:cNvSpPr>
          <p:nvPr/>
        </p:nvSpPr>
        <p:spPr>
          <a:xfrm>
            <a:off x="935665" y="1684862"/>
            <a:ext cx="3105983" cy="347515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AF7BD0-0A3A-4D4E-A320-06DD595C1F66}"/>
              </a:ext>
            </a:extLst>
          </p:cNvPr>
          <p:cNvSpPr>
            <a:spLocks/>
          </p:cNvSpPr>
          <p:nvPr/>
        </p:nvSpPr>
        <p:spPr>
          <a:xfrm>
            <a:off x="935665" y="2385218"/>
            <a:ext cx="4572000" cy="376270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6CFC3A-D3C4-0C40-850D-4FF699362E09}"/>
              </a:ext>
            </a:extLst>
          </p:cNvPr>
          <p:cNvSpPr>
            <a:spLocks/>
          </p:cNvSpPr>
          <p:nvPr/>
        </p:nvSpPr>
        <p:spPr>
          <a:xfrm>
            <a:off x="935665" y="3154905"/>
            <a:ext cx="3830798" cy="316957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485D00-ABAA-A24E-829F-10D9FA89557A}"/>
              </a:ext>
            </a:extLst>
          </p:cNvPr>
          <p:cNvSpPr txBox="1"/>
          <p:nvPr/>
        </p:nvSpPr>
        <p:spPr>
          <a:xfrm>
            <a:off x="188975" y="605913"/>
            <a:ext cx="734355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/>
              <a:t>10:1 </a:t>
            </a:r>
            <a:r>
              <a:rPr lang="en-US" sz="2300" dirty="0"/>
              <a:t>	Israel is a luxuriant vine;</a:t>
            </a:r>
          </a:p>
          <a:p>
            <a:r>
              <a:rPr lang="en-US" sz="2300" dirty="0"/>
              <a:t>	He produces fruit for himself.</a:t>
            </a:r>
          </a:p>
          <a:p>
            <a:r>
              <a:rPr lang="en-US" sz="2300" dirty="0"/>
              <a:t>	The more his fruit,</a:t>
            </a:r>
          </a:p>
          <a:p>
            <a:r>
              <a:rPr lang="en-US" sz="2300" dirty="0"/>
              <a:t>	The more altars he made;</a:t>
            </a:r>
          </a:p>
          <a:p>
            <a:r>
              <a:rPr lang="en-US" sz="2300" dirty="0"/>
              <a:t>	The richer his land,</a:t>
            </a:r>
          </a:p>
          <a:p>
            <a:r>
              <a:rPr lang="en-US" sz="2300" dirty="0"/>
              <a:t>	The better he made the sacred pillars.</a:t>
            </a:r>
          </a:p>
          <a:p>
            <a:r>
              <a:rPr lang="en-US" sz="2300" b="1" dirty="0"/>
              <a:t>2</a:t>
            </a:r>
            <a:r>
              <a:rPr lang="en-US" sz="2300" dirty="0"/>
              <a:t> 	Their heart is faithless;</a:t>
            </a:r>
          </a:p>
          <a:p>
            <a:r>
              <a:rPr lang="en-US" sz="2300" dirty="0"/>
              <a:t>	Now they must bear their guilt.</a:t>
            </a:r>
          </a:p>
          <a:p>
            <a:r>
              <a:rPr lang="en-US" sz="2300" dirty="0"/>
              <a:t>	The Lord will break down their altars</a:t>
            </a:r>
          </a:p>
          <a:p>
            <a:r>
              <a:rPr lang="en-US" sz="2300" dirty="0"/>
              <a:t>	And destroy their sacred pillars.</a:t>
            </a:r>
          </a:p>
        </p:txBody>
      </p:sp>
    </p:spTree>
    <p:extLst>
      <p:ext uri="{BB962C8B-B14F-4D97-AF65-F5344CB8AC3E}">
        <p14:creationId xmlns:p14="http://schemas.microsoft.com/office/powerpoint/2010/main" val="27019619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300FCF70-FBF9-0B43-8BA5-813319148B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77"/>
          <a:stretch/>
        </p:blipFill>
        <p:spPr>
          <a:xfrm>
            <a:off x="0" y="0"/>
            <a:ext cx="8863197" cy="5715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C56EF2-D1FC-4F4D-B94F-29D4B4D903B9}"/>
              </a:ext>
            </a:extLst>
          </p:cNvPr>
          <p:cNvSpPr>
            <a:spLocks/>
          </p:cNvSpPr>
          <p:nvPr/>
        </p:nvSpPr>
        <p:spPr>
          <a:xfrm>
            <a:off x="1002716" y="585013"/>
            <a:ext cx="2954863" cy="403286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4396A31-8C1E-C24B-A253-43499B638496}"/>
              </a:ext>
            </a:extLst>
          </p:cNvPr>
          <p:cNvSpPr/>
          <p:nvPr/>
        </p:nvSpPr>
        <p:spPr>
          <a:xfrm>
            <a:off x="6251402" y="4404105"/>
            <a:ext cx="2544645" cy="11587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Quoted by Jesus</a:t>
            </a:r>
            <a:br>
              <a:rPr lang="en-US" sz="2400" dirty="0"/>
            </a:br>
            <a:r>
              <a:rPr lang="en-US" sz="2400" dirty="0"/>
              <a:t>Luke 23:30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A67DE7-5FEA-DE4D-ADA3-7FE2CBF14E5A}"/>
              </a:ext>
            </a:extLst>
          </p:cNvPr>
          <p:cNvSpPr>
            <a:spLocks/>
          </p:cNvSpPr>
          <p:nvPr/>
        </p:nvSpPr>
        <p:spPr>
          <a:xfrm>
            <a:off x="1002715" y="4983479"/>
            <a:ext cx="4183647" cy="317183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7C2038-D871-3A4E-8161-F9DD7AD00051}"/>
              </a:ext>
            </a:extLst>
          </p:cNvPr>
          <p:cNvSpPr>
            <a:spLocks/>
          </p:cNvSpPr>
          <p:nvPr/>
        </p:nvSpPr>
        <p:spPr>
          <a:xfrm>
            <a:off x="1002715" y="5326999"/>
            <a:ext cx="4669423" cy="323993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B5E0D8-155B-964D-9B1E-FB533A4D98F5}"/>
              </a:ext>
            </a:extLst>
          </p:cNvPr>
          <p:cNvSpPr txBox="1"/>
          <p:nvPr/>
        </p:nvSpPr>
        <p:spPr>
          <a:xfrm>
            <a:off x="232723" y="223678"/>
            <a:ext cx="736398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5</a:t>
            </a:r>
            <a:r>
              <a:rPr lang="en-US" sz="2000" b="1" dirty="0"/>
              <a:t> 	</a:t>
            </a:r>
            <a:r>
              <a:rPr lang="en-US" sz="2200" dirty="0"/>
              <a:t>The inhabitants of Samaria will fear</a:t>
            </a:r>
          </a:p>
          <a:p>
            <a:r>
              <a:rPr lang="en-US" sz="2200" dirty="0"/>
              <a:t>	For the calf of Beth-</a:t>
            </a:r>
            <a:r>
              <a:rPr lang="en-US" sz="2200" dirty="0" err="1"/>
              <a:t>aven</a:t>
            </a:r>
            <a:r>
              <a:rPr lang="en-US" sz="2200" dirty="0"/>
              <a:t>.</a:t>
            </a:r>
          </a:p>
          <a:p>
            <a:r>
              <a:rPr lang="en-US" sz="2200" dirty="0"/>
              <a:t>	Indeed, its people will mourn for it,</a:t>
            </a:r>
          </a:p>
          <a:p>
            <a:r>
              <a:rPr lang="en-US" sz="2200" dirty="0"/>
              <a:t>	And its idolatrous priests will cry out over it,</a:t>
            </a:r>
          </a:p>
          <a:p>
            <a:r>
              <a:rPr lang="en-US" sz="2200" dirty="0"/>
              <a:t>	Over its glory, since it has departed from it.</a:t>
            </a:r>
          </a:p>
          <a:p>
            <a:r>
              <a:rPr lang="en-US" sz="2200" b="1" dirty="0"/>
              <a:t>6 </a:t>
            </a:r>
            <a:r>
              <a:rPr lang="en-US" sz="2200" dirty="0"/>
              <a:t>	The thing itself will be carried to Assyria</a:t>
            </a:r>
          </a:p>
          <a:p>
            <a:r>
              <a:rPr lang="en-US" sz="2200" dirty="0"/>
              <a:t>	As tribute to King </a:t>
            </a:r>
            <a:r>
              <a:rPr lang="en-US" sz="2200" dirty="0" err="1"/>
              <a:t>Jareb</a:t>
            </a:r>
            <a:r>
              <a:rPr lang="en-US" sz="2200" dirty="0"/>
              <a:t>;</a:t>
            </a:r>
          </a:p>
          <a:p>
            <a:r>
              <a:rPr lang="en-US" sz="2200" dirty="0"/>
              <a:t>	Ephraim will be seized with shame</a:t>
            </a:r>
          </a:p>
          <a:p>
            <a:r>
              <a:rPr lang="en-US" sz="2200" dirty="0"/>
              <a:t>	And Israel will be ashamed of its own counsel.</a:t>
            </a:r>
          </a:p>
          <a:p>
            <a:r>
              <a:rPr lang="en-US" sz="2200" b="1" dirty="0"/>
              <a:t>7</a:t>
            </a:r>
            <a:r>
              <a:rPr lang="en-US" sz="2200" dirty="0"/>
              <a:t> 	Samaria will be cut off with her king</a:t>
            </a:r>
          </a:p>
          <a:p>
            <a:r>
              <a:rPr lang="en-US" sz="2200" dirty="0"/>
              <a:t>	Like a stick on the surface of the water.</a:t>
            </a:r>
          </a:p>
          <a:p>
            <a:r>
              <a:rPr lang="en-US" sz="2200" b="1" dirty="0"/>
              <a:t>8</a:t>
            </a:r>
            <a:r>
              <a:rPr lang="en-US" sz="2200" dirty="0"/>
              <a:t> 	Also the high places of </a:t>
            </a:r>
            <a:r>
              <a:rPr lang="en-US" sz="2200" dirty="0" err="1"/>
              <a:t>Aven</a:t>
            </a:r>
            <a:r>
              <a:rPr lang="en-US" sz="2200" dirty="0"/>
              <a:t>, the sin of Israel, will be 	destroyed;</a:t>
            </a:r>
          </a:p>
          <a:p>
            <a:r>
              <a:rPr lang="en-US" sz="2200" dirty="0"/>
              <a:t>	Thorn and thistle will grow on their altars;</a:t>
            </a:r>
          </a:p>
          <a:p>
            <a:r>
              <a:rPr lang="en-US" sz="2200" dirty="0"/>
              <a:t>	Then they will say to the mountains,</a:t>
            </a:r>
          </a:p>
          <a:p>
            <a:r>
              <a:rPr lang="en-US" sz="2200" dirty="0"/>
              <a:t>	“Cover us!” And to the hills, “Fall on us!”</a:t>
            </a:r>
          </a:p>
        </p:txBody>
      </p:sp>
    </p:spTree>
    <p:extLst>
      <p:ext uri="{BB962C8B-B14F-4D97-AF65-F5344CB8AC3E}">
        <p14:creationId xmlns:p14="http://schemas.microsoft.com/office/powerpoint/2010/main" val="76032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300FCF70-FBF9-0B43-8BA5-813319148B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77"/>
          <a:stretch/>
        </p:blipFill>
        <p:spPr>
          <a:xfrm>
            <a:off x="0" y="0"/>
            <a:ext cx="8863197" cy="5715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C9F3FD-D900-A24C-9FEA-A7E0A37B2D29}"/>
              </a:ext>
            </a:extLst>
          </p:cNvPr>
          <p:cNvSpPr>
            <a:spLocks/>
          </p:cNvSpPr>
          <p:nvPr/>
        </p:nvSpPr>
        <p:spPr>
          <a:xfrm>
            <a:off x="930849" y="972490"/>
            <a:ext cx="5269926" cy="399927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40B90B-4DD6-614C-AD62-F5423F0A0520}"/>
              </a:ext>
            </a:extLst>
          </p:cNvPr>
          <p:cNvSpPr>
            <a:spLocks/>
          </p:cNvSpPr>
          <p:nvPr/>
        </p:nvSpPr>
        <p:spPr>
          <a:xfrm>
            <a:off x="930849" y="2804373"/>
            <a:ext cx="4141214" cy="610340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395B29-7192-6844-98AF-D2E753A2F961}"/>
              </a:ext>
            </a:extLst>
          </p:cNvPr>
          <p:cNvSpPr>
            <a:spLocks/>
          </p:cNvSpPr>
          <p:nvPr/>
        </p:nvSpPr>
        <p:spPr>
          <a:xfrm>
            <a:off x="2973788" y="4586281"/>
            <a:ext cx="1455338" cy="260388"/>
          </a:xfrm>
          <a:prstGeom prst="rect">
            <a:avLst/>
          </a:prstGeom>
          <a:solidFill>
            <a:srgbClr val="92D05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EAE8767-3841-5E48-898A-E50C45A85940}"/>
              </a:ext>
            </a:extLst>
          </p:cNvPr>
          <p:cNvSpPr/>
          <p:nvPr/>
        </p:nvSpPr>
        <p:spPr>
          <a:xfrm>
            <a:off x="6572250" y="642939"/>
            <a:ext cx="2543174" cy="3614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/>
              <a:t>Double Guilt</a:t>
            </a:r>
            <a:br>
              <a:rPr lang="en-US" sz="2800" b="1" dirty="0"/>
            </a:br>
            <a:r>
              <a:rPr lang="en-US" sz="2800" b="1" dirty="0"/>
              <a:t> • 2 Calves</a:t>
            </a:r>
            <a:br>
              <a:rPr lang="en-US" sz="2800" b="1" dirty="0"/>
            </a:br>
            <a:endParaRPr lang="en-US" sz="2800" b="1" dirty="0"/>
          </a:p>
          <a:p>
            <a:pPr algn="ctr"/>
            <a:r>
              <a:rPr lang="en-US" sz="2800" b="1" u="sng" dirty="0"/>
              <a:t>Many Sins:</a:t>
            </a:r>
          </a:p>
          <a:p>
            <a:pPr algn="ctr"/>
            <a:r>
              <a:rPr lang="en-US" sz="2800" b="1" dirty="0"/>
              <a:t>• Financial</a:t>
            </a:r>
          </a:p>
          <a:p>
            <a:pPr algn="ctr"/>
            <a:r>
              <a:rPr lang="en-US" sz="2800" b="1" dirty="0"/>
              <a:t>• Injustice</a:t>
            </a:r>
          </a:p>
          <a:p>
            <a:pPr algn="ctr"/>
            <a:r>
              <a:rPr lang="en-US" sz="2800" b="1" dirty="0"/>
              <a:t>• Security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21F906-EF11-A44F-B49C-B1DDDB22BA1D}"/>
              </a:ext>
            </a:extLst>
          </p:cNvPr>
          <p:cNvSpPr>
            <a:spLocks/>
          </p:cNvSpPr>
          <p:nvPr/>
        </p:nvSpPr>
        <p:spPr>
          <a:xfrm>
            <a:off x="1828801" y="3829047"/>
            <a:ext cx="2600325" cy="342900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6386E2-466C-3A49-837A-881EB2D28673}"/>
              </a:ext>
            </a:extLst>
          </p:cNvPr>
          <p:cNvSpPr>
            <a:spLocks/>
          </p:cNvSpPr>
          <p:nvPr/>
        </p:nvSpPr>
        <p:spPr>
          <a:xfrm>
            <a:off x="2714031" y="4200928"/>
            <a:ext cx="3534556" cy="372732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CBE0A1-86F5-1F48-B95E-153C78458926}"/>
              </a:ext>
            </a:extLst>
          </p:cNvPr>
          <p:cNvSpPr>
            <a:spLocks/>
          </p:cNvSpPr>
          <p:nvPr/>
        </p:nvSpPr>
        <p:spPr>
          <a:xfrm>
            <a:off x="3261360" y="4922730"/>
            <a:ext cx="1398104" cy="260388"/>
          </a:xfrm>
          <a:prstGeom prst="rect">
            <a:avLst/>
          </a:prstGeom>
          <a:solidFill>
            <a:srgbClr val="92D05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EFEEDF-64A7-1D4A-9D3A-878BA159897C}"/>
              </a:ext>
            </a:extLst>
          </p:cNvPr>
          <p:cNvSpPr>
            <a:spLocks/>
          </p:cNvSpPr>
          <p:nvPr/>
        </p:nvSpPr>
        <p:spPr>
          <a:xfrm>
            <a:off x="930848" y="5288397"/>
            <a:ext cx="5641401" cy="260388"/>
          </a:xfrm>
          <a:prstGeom prst="rect">
            <a:avLst/>
          </a:prstGeom>
          <a:solidFill>
            <a:srgbClr val="92D05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485D00-ABAA-A24E-829F-10D9FA89557A}"/>
              </a:ext>
            </a:extLst>
          </p:cNvPr>
          <p:cNvSpPr txBox="1"/>
          <p:nvPr/>
        </p:nvSpPr>
        <p:spPr>
          <a:xfrm>
            <a:off x="117535" y="263009"/>
            <a:ext cx="9069325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/>
              <a:t>10 </a:t>
            </a:r>
            <a:r>
              <a:rPr lang="en-US" sz="2300" baseline="30000" dirty="0"/>
              <a:t>	</a:t>
            </a:r>
            <a:r>
              <a:rPr lang="en-US" sz="2300" dirty="0"/>
              <a:t>When it is My desire, I will chastise them;</a:t>
            </a:r>
          </a:p>
          <a:p>
            <a:r>
              <a:rPr lang="en-US" sz="2300" dirty="0"/>
              <a:t>	And the peoples will be gathered against them</a:t>
            </a:r>
          </a:p>
          <a:p>
            <a:r>
              <a:rPr lang="en-US" sz="2300" dirty="0"/>
              <a:t>	When they are bound for their double guilt.</a:t>
            </a:r>
          </a:p>
          <a:p>
            <a:r>
              <a:rPr lang="en-US" sz="2300" b="1" dirty="0"/>
              <a:t>11</a:t>
            </a:r>
            <a:r>
              <a:rPr lang="en-US" sz="2300" dirty="0"/>
              <a:t> 	Ephraim is a trained heifer that loves to thresh,</a:t>
            </a:r>
          </a:p>
          <a:p>
            <a:r>
              <a:rPr lang="en-US" sz="2300" dirty="0"/>
              <a:t>	But I will come over her fair neck with a yoke;</a:t>
            </a:r>
          </a:p>
          <a:p>
            <a:r>
              <a:rPr lang="en-US" sz="2300" dirty="0"/>
              <a:t>	I will harness Ephraim,</a:t>
            </a:r>
          </a:p>
          <a:p>
            <a:r>
              <a:rPr lang="en-US" sz="2300" dirty="0"/>
              <a:t>	Judah will plow, Jacob will harrow for himself.</a:t>
            </a:r>
          </a:p>
          <a:p>
            <a:r>
              <a:rPr lang="en-US" sz="2300" b="1" dirty="0"/>
              <a:t>12</a:t>
            </a:r>
            <a:r>
              <a:rPr lang="en-US" sz="2300" dirty="0"/>
              <a:t> 	Sow with a view to righteousness,</a:t>
            </a:r>
          </a:p>
          <a:p>
            <a:r>
              <a:rPr lang="en-US" sz="2300" dirty="0"/>
              <a:t>	Reap in accordance with kindness;</a:t>
            </a:r>
          </a:p>
          <a:p>
            <a:r>
              <a:rPr lang="en-US" sz="2300" dirty="0"/>
              <a:t>	Break up your fallow ground,</a:t>
            </a:r>
          </a:p>
          <a:p>
            <a:r>
              <a:rPr lang="en-US" sz="2300" dirty="0"/>
              <a:t>	For it is time to seek the Lord</a:t>
            </a:r>
          </a:p>
          <a:p>
            <a:r>
              <a:rPr lang="en-US" sz="2300" dirty="0"/>
              <a:t>	Until He comes to rain righteousness on you.</a:t>
            </a:r>
          </a:p>
          <a:p>
            <a:r>
              <a:rPr lang="en-US" sz="2300" b="1" dirty="0"/>
              <a:t>13</a:t>
            </a:r>
            <a:r>
              <a:rPr lang="en-US" sz="2300" dirty="0"/>
              <a:t> 	You have plowed wickedness, you have reaped injustice,</a:t>
            </a:r>
          </a:p>
          <a:p>
            <a:r>
              <a:rPr lang="en-US" sz="2300" dirty="0"/>
              <a:t>	You have eaten the fruit of lies. Because you have </a:t>
            </a:r>
            <a:br>
              <a:rPr lang="en-US" sz="2300" dirty="0"/>
            </a:br>
            <a:r>
              <a:rPr lang="en-US" sz="2300" dirty="0"/>
              <a:t>	trusted in your way, in your numerous warriors,</a:t>
            </a:r>
          </a:p>
        </p:txBody>
      </p:sp>
    </p:spTree>
    <p:extLst>
      <p:ext uri="{BB962C8B-B14F-4D97-AF65-F5344CB8AC3E}">
        <p14:creationId xmlns:p14="http://schemas.microsoft.com/office/powerpoint/2010/main" val="21655321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300FCF70-FBF9-0B43-8BA5-813319148B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77"/>
          <a:stretch/>
        </p:blipFill>
        <p:spPr>
          <a:xfrm>
            <a:off x="0" y="0"/>
            <a:ext cx="8863197" cy="571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0CC443-A5BB-E344-8A38-0908CD5BF9C9}"/>
              </a:ext>
            </a:extLst>
          </p:cNvPr>
          <p:cNvSpPr txBox="1"/>
          <p:nvPr/>
        </p:nvSpPr>
        <p:spPr>
          <a:xfrm>
            <a:off x="325697" y="500908"/>
            <a:ext cx="725620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Alegreya Sans Medium" panose="00000600000000000000" pitchFamily="50" charset="0"/>
              </a:rPr>
              <a:t>Hosea 8-10 </a:t>
            </a:r>
            <a:br>
              <a:rPr lang="en-US" sz="4400" b="1" dirty="0">
                <a:solidFill>
                  <a:srgbClr val="0070C0"/>
                </a:solidFill>
                <a:latin typeface="Alegreya Sans Medium" panose="00000600000000000000" pitchFamily="50" charset="0"/>
              </a:rPr>
            </a:br>
            <a:endParaRPr lang="en-US" sz="2400" dirty="0">
              <a:solidFill>
                <a:srgbClr val="0070C0"/>
              </a:solidFill>
              <a:latin typeface="Alegreya Sans Medium" panose="00000600000000000000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legreya Sans Medium" panose="00000600000000000000" pitchFamily="50" charset="0"/>
              </a:rPr>
              <a:t>“Israel has forgotten His Maker” (8:14)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legreya Sans Medium" panose="00000600000000000000" pitchFamily="50" charset="0"/>
              </a:rPr>
              <a:t>“They will bear no fruit” (9:16)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legreya Sans Medium" panose="00000600000000000000" pitchFamily="50" charset="0"/>
              </a:rPr>
              <a:t>“Now they must bear their guilt” (10:2)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legreya Sans Medium" panose="00000600000000000000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legreya Sans Medium" panose="00000600000000000000" pitchFamily="50" charset="0"/>
              </a:rPr>
              <a:t>We Can Know God’s True Nature &amp; Worship Him In Spirit &amp; Truth. (8:12)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legreya Sans Medium" panose="00000600000000000000" pitchFamily="50" charset="0"/>
              </a:rPr>
              <a:t>We Can Abide In Christ To Be Fruitful. (10:12)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legreya Sans Medium" panose="00000600000000000000" pitchFamily="50" charset="0"/>
              </a:rPr>
              <a:t>We Can Keep God’s Final Judgment In Mind. (10:8)</a:t>
            </a:r>
          </a:p>
        </p:txBody>
      </p:sp>
    </p:spTree>
    <p:extLst>
      <p:ext uri="{BB962C8B-B14F-4D97-AF65-F5344CB8AC3E}">
        <p14:creationId xmlns:p14="http://schemas.microsoft.com/office/powerpoint/2010/main" val="4800008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8BF7B2-2EDE-1B40-93F0-331FC8D05D07}"/>
              </a:ext>
            </a:extLst>
          </p:cNvPr>
          <p:cNvSpPr/>
          <p:nvPr/>
        </p:nvSpPr>
        <p:spPr>
          <a:xfrm>
            <a:off x="1" y="1"/>
            <a:ext cx="9143999" cy="5715000"/>
          </a:xfrm>
          <a:prstGeom prst="rect">
            <a:avLst/>
          </a:prstGeom>
          <a:solidFill>
            <a:srgbClr val="2F7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70A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91EE5F-2F64-449D-96C5-02E3E17316D3}"/>
              </a:ext>
            </a:extLst>
          </p:cNvPr>
          <p:cNvSpPr txBox="1"/>
          <p:nvPr/>
        </p:nvSpPr>
        <p:spPr>
          <a:xfrm>
            <a:off x="1" y="1724080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ExtraBold" panose="00000900000000000000" pitchFamily="2" charset="0"/>
              </a:rPr>
              <a:t>Hosea &amp; Amos: Lesson 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090188-FA52-4C52-BF1B-A6A7D6E4D1B2}"/>
              </a:ext>
            </a:extLst>
          </p:cNvPr>
          <p:cNvSpPr txBox="1"/>
          <p:nvPr/>
        </p:nvSpPr>
        <p:spPr>
          <a:xfrm>
            <a:off x="247973" y="2716804"/>
            <a:ext cx="8663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legreya Sans Medium" panose="00000600000000000000" pitchFamily="50" charset="0"/>
              </a:rPr>
              <a:t>Hosea Chapters 8, 9, &amp; 10</a:t>
            </a:r>
          </a:p>
        </p:txBody>
      </p:sp>
    </p:spTree>
    <p:extLst>
      <p:ext uri="{BB962C8B-B14F-4D97-AF65-F5344CB8AC3E}">
        <p14:creationId xmlns:p14="http://schemas.microsoft.com/office/powerpoint/2010/main" val="4036522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300FCF70-FBF9-0B43-8BA5-813319148B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77"/>
          <a:stretch/>
        </p:blipFill>
        <p:spPr>
          <a:xfrm>
            <a:off x="0" y="0"/>
            <a:ext cx="8863197" cy="571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0CC443-A5BB-E344-8A38-0908CD5BF9C9}"/>
              </a:ext>
            </a:extLst>
          </p:cNvPr>
          <p:cNvSpPr txBox="1"/>
          <p:nvPr/>
        </p:nvSpPr>
        <p:spPr>
          <a:xfrm>
            <a:off x="516197" y="729508"/>
            <a:ext cx="685996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Alegreya Sans Medium" panose="00000600000000000000" pitchFamily="50" charset="0"/>
              </a:rPr>
              <a:t>Quick Recap:</a:t>
            </a:r>
            <a:br>
              <a:rPr lang="en-US" sz="3600" dirty="0">
                <a:solidFill>
                  <a:srgbClr val="0070C0"/>
                </a:solidFill>
                <a:latin typeface="Alegreya Sans Medium" panose="00000600000000000000" pitchFamily="50" charset="0"/>
              </a:rPr>
            </a:br>
            <a:endParaRPr lang="en-US" sz="3600" dirty="0">
              <a:solidFill>
                <a:srgbClr val="0070C0"/>
              </a:solidFill>
              <a:latin typeface="Alegreya Sans Medium" panose="00000600000000000000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legreya Sans Medium" panose="00000600000000000000" pitchFamily="50" charset="0"/>
              </a:rPr>
              <a:t>Hosea is known for his marriage to ________. (1:2-3)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legreya Sans Medium" panose="00000600000000000000" pitchFamily="50" charset="0"/>
              </a:rPr>
              <a:t>Israel’s two main centers of worship were at ______ &amp; __________. </a:t>
            </a:r>
            <a:br>
              <a:rPr lang="en-US" sz="2800" dirty="0">
                <a:latin typeface="Alegreya Sans Medium" panose="00000600000000000000" pitchFamily="50" charset="0"/>
              </a:rPr>
            </a:br>
            <a:r>
              <a:rPr lang="en-US" sz="2800" dirty="0">
                <a:latin typeface="Alegreya Sans Medium" panose="00000600000000000000" pitchFamily="50" charset="0"/>
              </a:rPr>
              <a:t>(1 Kings 12:28-31)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legreya Sans Medium" panose="00000600000000000000" pitchFamily="50" charset="0"/>
              </a:rPr>
              <a:t>God would judge like a __________. </a:t>
            </a:r>
            <a:br>
              <a:rPr lang="en-US" sz="2800" dirty="0">
                <a:latin typeface="Alegreya Sans Medium" panose="00000600000000000000" pitchFamily="50" charset="0"/>
              </a:rPr>
            </a:br>
            <a:r>
              <a:rPr lang="en-US" sz="2800" dirty="0">
                <a:latin typeface="Alegreya Sans Medium" panose="00000600000000000000" pitchFamily="50" charset="0"/>
              </a:rPr>
              <a:t>(5:14, Amos 1:2)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66B4DC-1771-D542-B8BA-4EAEEC9E9798}"/>
              </a:ext>
            </a:extLst>
          </p:cNvPr>
          <p:cNvSpPr txBox="1"/>
          <p:nvPr/>
        </p:nvSpPr>
        <p:spPr>
          <a:xfrm>
            <a:off x="1133856" y="2314558"/>
            <a:ext cx="1475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Gomer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B397D2-AD08-D940-BABC-44C0F91DB690}"/>
              </a:ext>
            </a:extLst>
          </p:cNvPr>
          <p:cNvSpPr txBox="1"/>
          <p:nvPr/>
        </p:nvSpPr>
        <p:spPr>
          <a:xfrm>
            <a:off x="1493520" y="3143659"/>
            <a:ext cx="981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Dan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A6E1A-84C8-4842-AF6A-E5AC1A4C7886}"/>
              </a:ext>
            </a:extLst>
          </p:cNvPr>
          <p:cNvSpPr txBox="1"/>
          <p:nvPr/>
        </p:nvSpPr>
        <p:spPr>
          <a:xfrm>
            <a:off x="3106409" y="3143658"/>
            <a:ext cx="1365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Bethel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267329-1CD3-7546-9449-FAB078FB40A1}"/>
              </a:ext>
            </a:extLst>
          </p:cNvPr>
          <p:cNvSpPr txBox="1"/>
          <p:nvPr/>
        </p:nvSpPr>
        <p:spPr>
          <a:xfrm>
            <a:off x="4431598" y="4015386"/>
            <a:ext cx="1365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Lion</a:t>
            </a:r>
          </a:p>
        </p:txBody>
      </p:sp>
    </p:spTree>
    <p:extLst>
      <p:ext uri="{BB962C8B-B14F-4D97-AF65-F5344CB8AC3E}">
        <p14:creationId xmlns:p14="http://schemas.microsoft.com/office/powerpoint/2010/main" val="843039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300FCF70-FBF9-0B43-8BA5-813319148B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77"/>
          <a:stretch/>
        </p:blipFill>
        <p:spPr>
          <a:xfrm>
            <a:off x="0" y="0"/>
            <a:ext cx="8863197" cy="5715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CA005C-DAC0-7F47-A6F8-03640B81AE3A}"/>
              </a:ext>
            </a:extLst>
          </p:cNvPr>
          <p:cNvSpPr>
            <a:spLocks/>
          </p:cNvSpPr>
          <p:nvPr/>
        </p:nvSpPr>
        <p:spPr>
          <a:xfrm>
            <a:off x="1385769" y="4655820"/>
            <a:ext cx="2942392" cy="315041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C56EF2-D1FC-4F4D-B94F-29D4B4D903B9}"/>
              </a:ext>
            </a:extLst>
          </p:cNvPr>
          <p:cNvSpPr>
            <a:spLocks/>
          </p:cNvSpPr>
          <p:nvPr/>
        </p:nvSpPr>
        <p:spPr>
          <a:xfrm>
            <a:off x="1385768" y="1967484"/>
            <a:ext cx="3893367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407AC6-5FFE-5244-9B3E-3DBEDABB78AB}"/>
              </a:ext>
            </a:extLst>
          </p:cNvPr>
          <p:cNvSpPr>
            <a:spLocks/>
          </p:cNvSpPr>
          <p:nvPr/>
        </p:nvSpPr>
        <p:spPr>
          <a:xfrm>
            <a:off x="1385769" y="3311652"/>
            <a:ext cx="3385014" cy="332696"/>
          </a:xfrm>
          <a:prstGeom prst="rect">
            <a:avLst/>
          </a:prstGeom>
          <a:solidFill>
            <a:srgbClr val="92D05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B5E0D8-155B-964D-9B1E-FB533A4D98F5}"/>
              </a:ext>
            </a:extLst>
          </p:cNvPr>
          <p:cNvSpPr txBox="1"/>
          <p:nvPr/>
        </p:nvSpPr>
        <p:spPr>
          <a:xfrm>
            <a:off x="629599" y="231648"/>
            <a:ext cx="69616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8:1</a:t>
            </a:r>
            <a:r>
              <a:rPr lang="en-US" sz="2000" b="1" dirty="0"/>
              <a:t> 	</a:t>
            </a:r>
            <a:r>
              <a:rPr lang="en-US" sz="2200" i="1" dirty="0"/>
              <a:t>Put</a:t>
            </a:r>
            <a:r>
              <a:rPr lang="en-US" sz="2200" dirty="0"/>
              <a:t> the trumpet to your lips!  Like an eagle </a:t>
            </a:r>
            <a:r>
              <a:rPr lang="en-US" sz="2200" i="1" dirty="0"/>
              <a:t>the 	enemy comes</a:t>
            </a:r>
            <a:r>
              <a:rPr lang="en-US" sz="2200" dirty="0"/>
              <a:t> against the house of the </a:t>
            </a:r>
            <a:r>
              <a:rPr lang="en-US" sz="2200" cap="small" dirty="0"/>
              <a:t>Lord</a:t>
            </a:r>
            <a:r>
              <a:rPr lang="en-US" sz="2200" dirty="0"/>
              <a:t>,</a:t>
            </a:r>
            <a:br>
              <a:rPr lang="en-US" sz="2200" dirty="0"/>
            </a:br>
            <a:r>
              <a:rPr lang="en-US" sz="2200" dirty="0"/>
              <a:t>           Because they have transgressed My covenant</a:t>
            </a:r>
            <a:br>
              <a:rPr lang="en-US" sz="2200" dirty="0"/>
            </a:br>
            <a:r>
              <a:rPr lang="en-US" sz="2200" dirty="0"/>
              <a:t>           And rebelled against My law.</a:t>
            </a:r>
            <a:endParaRPr lang="en-US" sz="2200" b="1" dirty="0"/>
          </a:p>
          <a:p>
            <a:r>
              <a:rPr lang="en-US" sz="2200" b="1" dirty="0"/>
              <a:t>2</a:t>
            </a:r>
            <a:r>
              <a:rPr lang="en-US" sz="2200" b="1" baseline="30000" dirty="0"/>
              <a:t> 	</a:t>
            </a:r>
            <a:r>
              <a:rPr lang="en-US" sz="2200" dirty="0"/>
              <a:t>They cry out to Me,</a:t>
            </a:r>
            <a:br>
              <a:rPr lang="en-US" sz="2200" dirty="0"/>
            </a:br>
            <a:r>
              <a:rPr lang="en-US" sz="2200" dirty="0"/>
              <a:t>	“My God, we of Israel know You!”</a:t>
            </a:r>
            <a:br>
              <a:rPr lang="en-US" sz="2200" dirty="0"/>
            </a:br>
            <a:r>
              <a:rPr lang="en-US" sz="2200" b="1" dirty="0"/>
              <a:t>3</a:t>
            </a:r>
            <a:r>
              <a:rPr lang="en-US" sz="2200" b="1" baseline="30000" dirty="0"/>
              <a:t> 	</a:t>
            </a:r>
            <a:r>
              <a:rPr lang="en-US" sz="2200" dirty="0"/>
              <a:t>Israel has rejected the good;</a:t>
            </a:r>
            <a:br>
              <a:rPr lang="en-US" sz="2200" dirty="0"/>
            </a:br>
            <a:r>
              <a:rPr lang="en-US" sz="2200" dirty="0"/>
              <a:t>	The enemy will pursue him.</a:t>
            </a:r>
            <a:br>
              <a:rPr lang="en-US" sz="2200" dirty="0"/>
            </a:br>
            <a:r>
              <a:rPr lang="en-US" sz="2200" b="1" dirty="0"/>
              <a:t>4</a:t>
            </a:r>
            <a:r>
              <a:rPr lang="en-US" sz="2200" b="1" baseline="30000" dirty="0"/>
              <a:t> 	</a:t>
            </a:r>
            <a:r>
              <a:rPr lang="en-US" sz="2200" dirty="0"/>
              <a:t>They have set up kings, but not by Me;</a:t>
            </a:r>
            <a:br>
              <a:rPr lang="en-US" sz="2200" dirty="0"/>
            </a:br>
            <a:r>
              <a:rPr lang="en-US" sz="2200" dirty="0"/>
              <a:t>	They have appointed princes, but I did not know </a:t>
            </a:r>
            <a:r>
              <a:rPr lang="en-US" sz="2200" i="1" dirty="0"/>
              <a:t>it</a:t>
            </a:r>
            <a:r>
              <a:rPr lang="en-US" sz="2200" dirty="0"/>
              <a:t>.</a:t>
            </a:r>
            <a:br>
              <a:rPr lang="en-US" sz="2200" dirty="0"/>
            </a:br>
            <a:r>
              <a:rPr lang="en-US" sz="2200" dirty="0"/>
              <a:t>	With their silver and gold they have made idols for 	themselves,</a:t>
            </a:r>
            <a:br>
              <a:rPr lang="en-US" sz="2200" dirty="0"/>
            </a:br>
            <a:r>
              <a:rPr lang="en-US" sz="2200" dirty="0"/>
              <a:t>	That they might be cut off.</a:t>
            </a:r>
            <a:br>
              <a:rPr lang="en-US" sz="2200" dirty="0"/>
            </a:br>
            <a:r>
              <a:rPr lang="en-US" sz="2200" b="1" dirty="0"/>
              <a:t>5 </a:t>
            </a:r>
            <a:r>
              <a:rPr lang="en-US" sz="2200" baseline="30000" dirty="0"/>
              <a:t>	</a:t>
            </a:r>
            <a:r>
              <a:rPr lang="en-US" sz="2200" dirty="0"/>
              <a:t>He has rejected your calf, O Samaria, </a:t>
            </a:r>
            <a:r>
              <a:rPr lang="en-US" sz="2200" i="1" dirty="0"/>
              <a:t>saying</a:t>
            </a:r>
            <a:r>
              <a:rPr lang="en-US" sz="2200" dirty="0"/>
              <a:t>,</a:t>
            </a:r>
            <a:br>
              <a:rPr lang="en-US" sz="2200" dirty="0"/>
            </a:br>
            <a:r>
              <a:rPr lang="en-US" sz="2200" dirty="0"/>
              <a:t>	“My anger burns against them!”</a:t>
            </a:r>
            <a:br>
              <a:rPr lang="en-US" sz="2200" dirty="0"/>
            </a:br>
            <a:r>
              <a:rPr lang="en-US" sz="2200" dirty="0"/>
              <a:t>	How long will they be incapable of innocence?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4396A31-8C1E-C24B-A253-43499B638496}"/>
              </a:ext>
            </a:extLst>
          </p:cNvPr>
          <p:cNvSpPr/>
          <p:nvPr/>
        </p:nvSpPr>
        <p:spPr>
          <a:xfrm>
            <a:off x="5528930" y="1275907"/>
            <a:ext cx="2870791" cy="1637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What do they actually know?</a:t>
            </a:r>
            <a:br>
              <a:rPr lang="en-US" sz="2800" dirty="0"/>
            </a:br>
            <a:r>
              <a:rPr lang="en-US" sz="2800" dirty="0"/>
              <a:t> (2 Timothy 3:5)</a:t>
            </a:r>
          </a:p>
        </p:txBody>
      </p:sp>
    </p:spTree>
    <p:extLst>
      <p:ext uri="{BB962C8B-B14F-4D97-AF65-F5344CB8AC3E}">
        <p14:creationId xmlns:p14="http://schemas.microsoft.com/office/powerpoint/2010/main" val="3690585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6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300FCF70-FBF9-0B43-8BA5-813319148B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0" r="13738" b="50000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B50E83-6DFE-144E-859D-77F811E55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  <a:latin typeface="Alegreya Sans Medium" panose="00000600000000000000" pitchFamily="50" charset="0"/>
              </a:rPr>
              <a:t>“They have set up kings…</a:t>
            </a:r>
            <a:br>
              <a:rPr lang="en-US" sz="3600" b="1" dirty="0">
                <a:solidFill>
                  <a:srgbClr val="0070C0"/>
                </a:solidFill>
                <a:latin typeface="Alegreya Sans Medium" panose="00000600000000000000" pitchFamily="50" charset="0"/>
              </a:rPr>
            </a:br>
            <a:r>
              <a:rPr lang="en-US" sz="3600" b="1" dirty="0">
                <a:solidFill>
                  <a:srgbClr val="0070C0"/>
                </a:solidFill>
                <a:latin typeface="Alegreya Sans Medium" panose="00000600000000000000" pitchFamily="50" charset="0"/>
              </a:rPr>
              <a:t>  They have appointed </a:t>
            </a:r>
            <a:r>
              <a:rPr lang="en-US" sz="3600" b="1" u="sng" dirty="0">
                <a:solidFill>
                  <a:srgbClr val="0070C0"/>
                </a:solidFill>
                <a:latin typeface="Alegreya Sans Medium" panose="00000600000000000000" pitchFamily="50" charset="0"/>
              </a:rPr>
              <a:t>princes</a:t>
            </a:r>
            <a:r>
              <a:rPr lang="en-US" sz="3600" b="1" dirty="0">
                <a:solidFill>
                  <a:srgbClr val="0070C0"/>
                </a:solidFill>
                <a:latin typeface="Alegreya Sans Medium" panose="00000600000000000000" pitchFamily="50" charset="0"/>
              </a:rPr>
              <a:t>…”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9DD627-230E-3B4B-BD6F-DAE01E474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/>
              <a:t>Many people want to describe themselves as an “influencer” on social media. </a:t>
            </a:r>
            <a:br>
              <a:rPr lang="en-US" sz="3200" b="1" dirty="0"/>
            </a:br>
            <a:r>
              <a:rPr lang="en-US" sz="3200" dirty="0"/>
              <a:t>This description acknowledges they aren’t in control, but they do have a significant ability to impact those around them.</a:t>
            </a:r>
          </a:p>
          <a:p>
            <a:r>
              <a:rPr lang="en-US" sz="3200" dirty="0"/>
              <a:t>Are we appointing God-pleasing people to be a “prince” or an “influencer” in our lives?</a:t>
            </a:r>
          </a:p>
          <a:p>
            <a:r>
              <a:rPr lang="en-US" sz="3200" dirty="0"/>
              <a:t>Galatians 5:16, 25</a:t>
            </a:r>
          </a:p>
        </p:txBody>
      </p:sp>
    </p:spTree>
    <p:extLst>
      <p:ext uri="{BB962C8B-B14F-4D97-AF65-F5344CB8AC3E}">
        <p14:creationId xmlns:p14="http://schemas.microsoft.com/office/powerpoint/2010/main" val="38680100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300FCF70-FBF9-0B43-8BA5-813319148B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77"/>
          <a:stretch/>
        </p:blipFill>
        <p:spPr>
          <a:xfrm>
            <a:off x="0" y="0"/>
            <a:ext cx="8863197" cy="5715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C9F3FD-D900-A24C-9FEA-A7E0A37B2D29}"/>
              </a:ext>
            </a:extLst>
          </p:cNvPr>
          <p:cNvSpPr>
            <a:spLocks/>
          </p:cNvSpPr>
          <p:nvPr/>
        </p:nvSpPr>
        <p:spPr>
          <a:xfrm>
            <a:off x="1385768" y="2214099"/>
            <a:ext cx="6078288" cy="36400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40B90B-4DD6-614C-AD62-F5423F0A0520}"/>
              </a:ext>
            </a:extLst>
          </p:cNvPr>
          <p:cNvSpPr>
            <a:spLocks/>
          </p:cNvSpPr>
          <p:nvPr/>
        </p:nvSpPr>
        <p:spPr>
          <a:xfrm>
            <a:off x="2427760" y="2623779"/>
            <a:ext cx="531340" cy="315041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618EDD-3F82-1345-A414-EF30ABC6E3D1}"/>
              </a:ext>
            </a:extLst>
          </p:cNvPr>
          <p:cNvSpPr>
            <a:spLocks/>
          </p:cNvSpPr>
          <p:nvPr/>
        </p:nvSpPr>
        <p:spPr>
          <a:xfrm>
            <a:off x="2503960" y="2988433"/>
            <a:ext cx="632940" cy="315041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395B29-7192-6844-98AF-D2E753A2F961}"/>
              </a:ext>
            </a:extLst>
          </p:cNvPr>
          <p:cNvSpPr>
            <a:spLocks/>
          </p:cNvSpPr>
          <p:nvPr/>
        </p:nvSpPr>
        <p:spPr>
          <a:xfrm>
            <a:off x="1385768" y="5042009"/>
            <a:ext cx="4519732" cy="315041"/>
          </a:xfrm>
          <a:prstGeom prst="rect">
            <a:avLst/>
          </a:prstGeom>
          <a:solidFill>
            <a:srgbClr val="92D05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C7C0391-4589-D248-AD18-59D32F15BFCC}"/>
              </a:ext>
            </a:extLst>
          </p:cNvPr>
          <p:cNvSpPr/>
          <p:nvPr/>
        </p:nvSpPr>
        <p:spPr>
          <a:xfrm>
            <a:off x="5565995" y="2755886"/>
            <a:ext cx="2870791" cy="1078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Sow &amp; Reap:</a:t>
            </a:r>
            <a:br>
              <a:rPr lang="en-US" sz="2800" dirty="0"/>
            </a:br>
            <a:r>
              <a:rPr lang="en-US" sz="2800" dirty="0"/>
              <a:t>(Gal. 6:7-10)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1EAB592-3E28-7B4D-B869-F126FE3326A0}"/>
              </a:ext>
            </a:extLst>
          </p:cNvPr>
          <p:cNvSpPr/>
          <p:nvPr/>
        </p:nvSpPr>
        <p:spPr>
          <a:xfrm>
            <a:off x="6028660" y="4392394"/>
            <a:ext cx="2870791" cy="1078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God, The Potter</a:t>
            </a:r>
            <a:br>
              <a:rPr lang="en-US" sz="2800" dirty="0"/>
            </a:br>
            <a:r>
              <a:rPr lang="en-US" sz="2800" dirty="0"/>
              <a:t>(Jeremiah 18)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485D00-ABAA-A24E-829F-10D9FA89557A}"/>
              </a:ext>
            </a:extLst>
          </p:cNvPr>
          <p:cNvSpPr txBox="1"/>
          <p:nvPr/>
        </p:nvSpPr>
        <p:spPr>
          <a:xfrm>
            <a:off x="609599" y="423033"/>
            <a:ext cx="734355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/>
              <a:t>5 </a:t>
            </a:r>
            <a:r>
              <a:rPr lang="en-US" sz="2300" baseline="30000" dirty="0"/>
              <a:t>	</a:t>
            </a:r>
            <a:r>
              <a:rPr lang="en-US" sz="2300" dirty="0"/>
              <a:t>He has rejected your calf, O Samaria, </a:t>
            </a:r>
            <a:r>
              <a:rPr lang="en-US" sz="2300" i="1" dirty="0"/>
              <a:t>saying</a:t>
            </a:r>
            <a:r>
              <a:rPr lang="en-US" sz="2300" dirty="0"/>
              <a:t>,</a:t>
            </a:r>
            <a:br>
              <a:rPr lang="en-US" sz="2300" dirty="0"/>
            </a:br>
            <a:r>
              <a:rPr lang="en-US" sz="2300" dirty="0"/>
              <a:t>	“My anger burns against them!”</a:t>
            </a:r>
            <a:br>
              <a:rPr lang="en-US" sz="2300" dirty="0"/>
            </a:br>
            <a:r>
              <a:rPr lang="en-US" sz="2300" dirty="0"/>
              <a:t>	How long will they be incapable of innocence?</a:t>
            </a:r>
          </a:p>
          <a:p>
            <a:r>
              <a:rPr lang="en-US" sz="2300" b="1" dirty="0"/>
              <a:t>6</a:t>
            </a:r>
            <a:r>
              <a:rPr lang="en-US" sz="2300" b="1" baseline="30000" dirty="0"/>
              <a:t> 	</a:t>
            </a:r>
            <a:r>
              <a:rPr lang="en-US" sz="2300" dirty="0"/>
              <a:t>For from Israel is even this!</a:t>
            </a:r>
            <a:br>
              <a:rPr lang="en-US" sz="2300" dirty="0"/>
            </a:br>
            <a:r>
              <a:rPr lang="en-US" sz="2300" dirty="0"/>
              <a:t>	A craftsman made it, so it is not God;</a:t>
            </a:r>
            <a:br>
              <a:rPr lang="en-US" sz="2300" dirty="0"/>
            </a:br>
            <a:r>
              <a:rPr lang="en-US" sz="2300" dirty="0"/>
              <a:t>	Surely the calf of Samaria will be broken to pieces.</a:t>
            </a:r>
            <a:br>
              <a:rPr lang="en-US" sz="2300" dirty="0"/>
            </a:br>
            <a:r>
              <a:rPr lang="en-US" sz="2300" b="1" dirty="0"/>
              <a:t>7 </a:t>
            </a:r>
            <a:r>
              <a:rPr lang="en-US" sz="2300" b="1" baseline="30000" dirty="0"/>
              <a:t>	</a:t>
            </a:r>
            <a:r>
              <a:rPr lang="en-US" sz="2300" dirty="0"/>
              <a:t>For they sow the wind</a:t>
            </a:r>
            <a:br>
              <a:rPr lang="en-US" sz="2300" dirty="0"/>
            </a:br>
            <a:r>
              <a:rPr lang="en-US" sz="2300" dirty="0"/>
              <a:t>	And they reap the whirlwind.</a:t>
            </a:r>
            <a:br>
              <a:rPr lang="en-US" sz="2300" dirty="0"/>
            </a:br>
            <a:r>
              <a:rPr lang="en-US" sz="2300" dirty="0"/>
              <a:t>	The standing grain has no heads;</a:t>
            </a:r>
            <a:br>
              <a:rPr lang="en-US" sz="2300" dirty="0"/>
            </a:br>
            <a:r>
              <a:rPr lang="en-US" sz="2300" dirty="0"/>
              <a:t>	It yields no grain.</a:t>
            </a:r>
            <a:br>
              <a:rPr lang="en-US" sz="2300" dirty="0"/>
            </a:br>
            <a:r>
              <a:rPr lang="en-US" sz="2300" dirty="0"/>
              <a:t>	Should it yield, strangers would swallow it up.</a:t>
            </a:r>
          </a:p>
          <a:p>
            <a:r>
              <a:rPr lang="en-US" sz="2300" b="1" dirty="0"/>
              <a:t>8	</a:t>
            </a:r>
            <a:r>
              <a:rPr lang="en-US" sz="2300" b="1" baseline="30000" dirty="0"/>
              <a:t> </a:t>
            </a:r>
            <a:r>
              <a:rPr lang="en-US" sz="2300" dirty="0"/>
              <a:t>Israel is swallowed up;</a:t>
            </a:r>
            <a:br>
              <a:rPr lang="en-US" sz="2300" dirty="0"/>
            </a:br>
            <a:r>
              <a:rPr lang="en-US" sz="2300" dirty="0"/>
              <a:t>	They are now among the nations</a:t>
            </a:r>
            <a:br>
              <a:rPr lang="en-US" sz="2300" dirty="0"/>
            </a:br>
            <a:r>
              <a:rPr lang="en-US" sz="2300" dirty="0"/>
              <a:t>	Like a vessel in which no one delights.</a:t>
            </a:r>
          </a:p>
        </p:txBody>
      </p:sp>
    </p:spTree>
    <p:extLst>
      <p:ext uri="{BB962C8B-B14F-4D97-AF65-F5344CB8AC3E}">
        <p14:creationId xmlns:p14="http://schemas.microsoft.com/office/powerpoint/2010/main" val="24443872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300FCF70-FBF9-0B43-8BA5-813319148B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0" r="13738" b="50000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B50E83-6DFE-144E-859D-77F811E55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8146382" cy="1104636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  <a:latin typeface="Alegreya Sans Medium" panose="00000600000000000000" pitchFamily="50" charset="0"/>
              </a:rPr>
              <a:t>“Like a vessel in which no one delights…”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9DD627-230E-3B4B-BD6F-DAE01E474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/>
              <a:t>“Now in a large house there are not only gold and silver vessels, but also vessels of wood and of earthenware, and </a:t>
            </a:r>
            <a:r>
              <a:rPr lang="en-US" sz="3200" dirty="0">
                <a:solidFill>
                  <a:srgbClr val="0070C0"/>
                </a:solidFill>
              </a:rPr>
              <a:t>some to honor and some to dishonor</a:t>
            </a:r>
            <a:r>
              <a:rPr lang="en-US" sz="3200" dirty="0"/>
              <a:t>. Therefore, if anyone cleanses himself from these things, </a:t>
            </a:r>
            <a:r>
              <a:rPr lang="en-US" sz="3200" dirty="0">
                <a:solidFill>
                  <a:srgbClr val="0070C0"/>
                </a:solidFill>
              </a:rPr>
              <a:t>he will be a vessel for honor, sanctified, useful to the Master, prepared for every good work.</a:t>
            </a:r>
            <a:r>
              <a:rPr lang="en-US" sz="3200" dirty="0"/>
              <a:t>”</a:t>
            </a:r>
          </a:p>
          <a:p>
            <a:pPr marL="0" indent="0" algn="ctr">
              <a:buNone/>
            </a:pPr>
            <a:r>
              <a:rPr lang="en-US" sz="2800" b="1" dirty="0"/>
              <a:t>2 Timothy 2:20-21</a:t>
            </a:r>
          </a:p>
        </p:txBody>
      </p:sp>
    </p:spTree>
    <p:extLst>
      <p:ext uri="{BB962C8B-B14F-4D97-AF65-F5344CB8AC3E}">
        <p14:creationId xmlns:p14="http://schemas.microsoft.com/office/powerpoint/2010/main" val="14462624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300FCF70-FBF9-0B43-8BA5-813319148B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77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C9F3FD-D900-A24C-9FEA-A7E0A37B2D29}"/>
              </a:ext>
            </a:extLst>
          </p:cNvPr>
          <p:cNvSpPr>
            <a:spLocks/>
          </p:cNvSpPr>
          <p:nvPr/>
        </p:nvSpPr>
        <p:spPr>
          <a:xfrm>
            <a:off x="925069" y="801327"/>
            <a:ext cx="6834047" cy="432529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40B90B-4DD6-614C-AD62-F5423F0A0520}"/>
              </a:ext>
            </a:extLst>
          </p:cNvPr>
          <p:cNvSpPr>
            <a:spLocks/>
          </p:cNvSpPr>
          <p:nvPr/>
        </p:nvSpPr>
        <p:spPr>
          <a:xfrm>
            <a:off x="914280" y="2206685"/>
            <a:ext cx="5100762" cy="391714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395B29-7192-6844-98AF-D2E753A2F961}"/>
              </a:ext>
            </a:extLst>
          </p:cNvPr>
          <p:cNvSpPr>
            <a:spLocks/>
          </p:cNvSpPr>
          <p:nvPr/>
        </p:nvSpPr>
        <p:spPr>
          <a:xfrm>
            <a:off x="1385769" y="3636772"/>
            <a:ext cx="3603327" cy="359466"/>
          </a:xfrm>
          <a:prstGeom prst="rect">
            <a:avLst/>
          </a:prstGeom>
          <a:solidFill>
            <a:srgbClr val="92D05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1EAB592-3E28-7B4D-B869-F126FE3326A0}"/>
              </a:ext>
            </a:extLst>
          </p:cNvPr>
          <p:cNvSpPr/>
          <p:nvPr/>
        </p:nvSpPr>
        <p:spPr>
          <a:xfrm>
            <a:off x="4342516" y="4766945"/>
            <a:ext cx="2870791" cy="619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Psalm 20:7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6F64F0-FD24-8D43-A560-88E6FC15C949}"/>
              </a:ext>
            </a:extLst>
          </p:cNvPr>
          <p:cNvSpPr>
            <a:spLocks/>
          </p:cNvSpPr>
          <p:nvPr/>
        </p:nvSpPr>
        <p:spPr>
          <a:xfrm>
            <a:off x="5486401" y="3634829"/>
            <a:ext cx="1668379" cy="361409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A972DD-5421-B440-8DCD-9530C55726BE}"/>
              </a:ext>
            </a:extLst>
          </p:cNvPr>
          <p:cNvSpPr>
            <a:spLocks/>
          </p:cNvSpPr>
          <p:nvPr/>
        </p:nvSpPr>
        <p:spPr>
          <a:xfrm>
            <a:off x="2735180" y="4010527"/>
            <a:ext cx="3017439" cy="327558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485D00-ABAA-A24E-829F-10D9FA89557A}"/>
              </a:ext>
            </a:extLst>
          </p:cNvPr>
          <p:cNvSpPr txBox="1"/>
          <p:nvPr/>
        </p:nvSpPr>
        <p:spPr>
          <a:xfrm>
            <a:off x="160423" y="423033"/>
            <a:ext cx="776438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300" dirty="0"/>
            </a:br>
            <a:r>
              <a:rPr lang="en-US" sz="2300" b="1" dirty="0"/>
              <a:t>12</a:t>
            </a:r>
            <a:r>
              <a:rPr lang="en-US" sz="2300" dirty="0"/>
              <a:t> 	Though I wrote for him ten thousand precepts of My law,</a:t>
            </a:r>
          </a:p>
          <a:p>
            <a:r>
              <a:rPr lang="en-US" sz="2300" dirty="0"/>
              <a:t>	They are regarded as a strange thing.</a:t>
            </a:r>
          </a:p>
          <a:p>
            <a:r>
              <a:rPr lang="en-US" sz="2300" b="1" dirty="0"/>
              <a:t>13</a:t>
            </a:r>
            <a:r>
              <a:rPr lang="en-US" sz="2300" dirty="0"/>
              <a:t> 	As for My sacrificial gifts,</a:t>
            </a:r>
          </a:p>
          <a:p>
            <a:r>
              <a:rPr lang="en-US" sz="2300" dirty="0"/>
              <a:t>	They sacrifice the flesh and eat it,</a:t>
            </a:r>
          </a:p>
          <a:p>
            <a:r>
              <a:rPr lang="en-US" sz="2300" dirty="0"/>
              <a:t>	But the Lord has taken no delight in them.</a:t>
            </a:r>
          </a:p>
          <a:p>
            <a:r>
              <a:rPr lang="en-US" sz="2300" dirty="0"/>
              <a:t>	Now He will remember their iniquity,</a:t>
            </a:r>
          </a:p>
          <a:p>
            <a:r>
              <a:rPr lang="en-US" sz="2300" dirty="0"/>
              <a:t>	And punish them for their sins;</a:t>
            </a:r>
          </a:p>
          <a:p>
            <a:r>
              <a:rPr lang="en-US" sz="2300" dirty="0"/>
              <a:t>	They will return to Egypt.</a:t>
            </a:r>
          </a:p>
          <a:p>
            <a:r>
              <a:rPr lang="en-US" sz="2300" b="1" dirty="0"/>
              <a:t>14</a:t>
            </a:r>
            <a:r>
              <a:rPr lang="en-US" sz="2300" dirty="0"/>
              <a:t> 	For Israel has forgotten his Maker and built palaces;</a:t>
            </a:r>
          </a:p>
          <a:p>
            <a:r>
              <a:rPr lang="en-US" sz="2300" dirty="0"/>
              <a:t>	And Judah has multiplied fortified cities,</a:t>
            </a:r>
          </a:p>
          <a:p>
            <a:r>
              <a:rPr lang="en-US" sz="2300" dirty="0"/>
              <a:t>	But I will send a fire on its cities that it may consume</a:t>
            </a:r>
            <a:br>
              <a:rPr lang="en-US" sz="2300" dirty="0"/>
            </a:br>
            <a:r>
              <a:rPr lang="en-US" sz="2300" dirty="0"/>
              <a:t>	its palatial dwellings.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30ADE09-A3C3-5847-9242-8534A6D29204}"/>
              </a:ext>
            </a:extLst>
          </p:cNvPr>
          <p:cNvSpPr/>
          <p:nvPr/>
        </p:nvSpPr>
        <p:spPr>
          <a:xfrm>
            <a:off x="5486402" y="1410548"/>
            <a:ext cx="3327398" cy="619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Psalm 119:105-112</a:t>
            </a:r>
          </a:p>
        </p:txBody>
      </p:sp>
    </p:spTree>
    <p:extLst>
      <p:ext uri="{BB962C8B-B14F-4D97-AF65-F5344CB8AC3E}">
        <p14:creationId xmlns:p14="http://schemas.microsoft.com/office/powerpoint/2010/main" val="27569895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300FCF70-FBF9-0B43-8BA5-813319148B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77"/>
          <a:stretch/>
        </p:blipFill>
        <p:spPr>
          <a:xfrm>
            <a:off x="0" y="0"/>
            <a:ext cx="8863197" cy="5715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C56EF2-D1FC-4F4D-B94F-29D4B4D903B9}"/>
              </a:ext>
            </a:extLst>
          </p:cNvPr>
          <p:cNvSpPr>
            <a:spLocks/>
          </p:cNvSpPr>
          <p:nvPr/>
        </p:nvSpPr>
        <p:spPr>
          <a:xfrm>
            <a:off x="2943106" y="2586039"/>
            <a:ext cx="1857494" cy="300037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4396A31-8C1E-C24B-A253-43499B638496}"/>
              </a:ext>
            </a:extLst>
          </p:cNvPr>
          <p:cNvSpPr/>
          <p:nvPr/>
        </p:nvSpPr>
        <p:spPr>
          <a:xfrm>
            <a:off x="357070" y="3666953"/>
            <a:ext cx="2314691" cy="1637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What did Egypt equate to?</a:t>
            </a:r>
            <a:br>
              <a:rPr lang="en-US" sz="2400" dirty="0"/>
            </a:br>
            <a:r>
              <a:rPr lang="en-US" sz="2400" dirty="0"/>
              <a:t> Deut. 28:68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A933AD-AA68-954F-8E9C-B11B4E7778CF}"/>
              </a:ext>
            </a:extLst>
          </p:cNvPr>
          <p:cNvSpPr>
            <a:spLocks/>
          </p:cNvSpPr>
          <p:nvPr/>
        </p:nvSpPr>
        <p:spPr>
          <a:xfrm>
            <a:off x="1538165" y="2929176"/>
            <a:ext cx="4205410" cy="382476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FA8397-936E-3E4B-83FE-5F8952292AAA}"/>
              </a:ext>
            </a:extLst>
          </p:cNvPr>
          <p:cNvSpPr/>
          <p:nvPr/>
        </p:nvSpPr>
        <p:spPr>
          <a:xfrm>
            <a:off x="2814159" y="3666953"/>
            <a:ext cx="2249784" cy="1637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Few Did Go </a:t>
            </a:r>
            <a:br>
              <a:rPr lang="en-US" sz="2400" dirty="0"/>
            </a:br>
            <a:r>
              <a:rPr lang="en-US" sz="2400" dirty="0"/>
              <a:t>To Egypt. </a:t>
            </a:r>
            <a:br>
              <a:rPr lang="en-US" sz="2400" dirty="0"/>
            </a:br>
            <a:r>
              <a:rPr lang="en-US" sz="2400" dirty="0"/>
              <a:t>2 Kings 23:34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5922585-0AC8-F84D-B6FC-D1BC3C04B640}"/>
              </a:ext>
            </a:extLst>
          </p:cNvPr>
          <p:cNvSpPr/>
          <p:nvPr/>
        </p:nvSpPr>
        <p:spPr>
          <a:xfrm>
            <a:off x="5206341" y="3694619"/>
            <a:ext cx="2249784" cy="1637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Assyria Destroys Israel.</a:t>
            </a:r>
            <a:br>
              <a:rPr lang="en-US" sz="2400" dirty="0"/>
            </a:br>
            <a:r>
              <a:rPr lang="en-US" sz="2400" dirty="0"/>
              <a:t>2 Kings 15:29,</a:t>
            </a:r>
          </a:p>
          <a:p>
            <a:pPr algn="ctr"/>
            <a:r>
              <a:rPr lang="en-US" sz="2400" dirty="0"/>
              <a:t>2 Kings 17:3-6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B5E0D8-155B-964D-9B1E-FB533A4D98F5}"/>
              </a:ext>
            </a:extLst>
          </p:cNvPr>
          <p:cNvSpPr txBox="1"/>
          <p:nvPr/>
        </p:nvSpPr>
        <p:spPr>
          <a:xfrm>
            <a:off x="257059" y="510885"/>
            <a:ext cx="73639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9:1</a:t>
            </a:r>
            <a:r>
              <a:rPr lang="en-US" sz="2000" b="1" dirty="0"/>
              <a:t> 	</a:t>
            </a:r>
            <a:r>
              <a:rPr lang="en-US" sz="2200" dirty="0"/>
              <a:t>Do not rejoice, O Israel, with exultation like the nations!</a:t>
            </a:r>
          </a:p>
          <a:p>
            <a:r>
              <a:rPr lang="en-US" sz="2200" dirty="0"/>
              <a:t>	For you have played the harlot, forsaking your God.</a:t>
            </a:r>
          </a:p>
          <a:p>
            <a:r>
              <a:rPr lang="en-US" sz="2200" dirty="0"/>
              <a:t>           You have loved harlots’ earnings on every threshing floor.</a:t>
            </a:r>
          </a:p>
          <a:p>
            <a:r>
              <a:rPr lang="en-US" sz="2200" b="1" dirty="0"/>
              <a:t>2</a:t>
            </a:r>
            <a:r>
              <a:rPr lang="en-US" sz="2200" dirty="0"/>
              <a:t> 	Threshing floor and wine press will not feed them,</a:t>
            </a:r>
          </a:p>
          <a:p>
            <a:r>
              <a:rPr lang="en-US" sz="2200" dirty="0"/>
              <a:t>	And the new wine will fail them.</a:t>
            </a:r>
          </a:p>
          <a:p>
            <a:r>
              <a:rPr lang="en-US" sz="2200" b="1" dirty="0"/>
              <a:t>3</a:t>
            </a:r>
            <a:r>
              <a:rPr lang="en-US" sz="2200" dirty="0"/>
              <a:t> 	They will not remain in the Lord’s land,</a:t>
            </a:r>
          </a:p>
          <a:p>
            <a:r>
              <a:rPr lang="en-US" sz="2200" dirty="0"/>
              <a:t>	But Ephraim will return to Egypt,</a:t>
            </a:r>
          </a:p>
          <a:p>
            <a:r>
              <a:rPr lang="en-US" sz="2200" dirty="0"/>
              <a:t>	And in Assyria they will eat unclean food.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9E50EFD-2F7B-E048-AB92-D1F30840AD34}"/>
              </a:ext>
            </a:extLst>
          </p:cNvPr>
          <p:cNvSpPr/>
          <p:nvPr/>
        </p:nvSpPr>
        <p:spPr>
          <a:xfrm>
            <a:off x="3619500" y="876300"/>
            <a:ext cx="1054100" cy="4064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F885BA7-9CD4-EB4E-847E-65BC9D719CDD}"/>
              </a:ext>
            </a:extLst>
          </p:cNvPr>
          <p:cNvSpPr/>
          <p:nvPr/>
        </p:nvSpPr>
        <p:spPr>
          <a:xfrm>
            <a:off x="2671760" y="1193799"/>
            <a:ext cx="1112839" cy="44420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56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10" grpId="0" animBg="1"/>
      <p:bldP spid="11" grpId="0" animBg="1"/>
      <p:bldP spid="12" grpId="0" animBg="1"/>
      <p:bldP spid="3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300FCF70-FBF9-0B43-8BA5-813319148B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77"/>
          <a:stretch/>
        </p:blipFill>
        <p:spPr>
          <a:xfrm>
            <a:off x="0" y="0"/>
            <a:ext cx="8863197" cy="5715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C9F3FD-D900-A24C-9FEA-A7E0A37B2D29}"/>
              </a:ext>
            </a:extLst>
          </p:cNvPr>
          <p:cNvSpPr>
            <a:spLocks/>
          </p:cNvSpPr>
          <p:nvPr/>
        </p:nvSpPr>
        <p:spPr>
          <a:xfrm>
            <a:off x="1337484" y="499233"/>
            <a:ext cx="4475500" cy="36400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40B90B-4DD6-614C-AD62-F5423F0A0520}"/>
              </a:ext>
            </a:extLst>
          </p:cNvPr>
          <p:cNvSpPr>
            <a:spLocks/>
          </p:cNvSpPr>
          <p:nvPr/>
        </p:nvSpPr>
        <p:spPr>
          <a:xfrm>
            <a:off x="1337484" y="4008693"/>
            <a:ext cx="4106052" cy="320420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618EDD-3F82-1345-A414-EF30ABC6E3D1}"/>
              </a:ext>
            </a:extLst>
          </p:cNvPr>
          <p:cNvSpPr>
            <a:spLocks/>
          </p:cNvSpPr>
          <p:nvPr/>
        </p:nvSpPr>
        <p:spPr>
          <a:xfrm>
            <a:off x="1337484" y="4370127"/>
            <a:ext cx="3177366" cy="324867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395B29-7192-6844-98AF-D2E753A2F961}"/>
              </a:ext>
            </a:extLst>
          </p:cNvPr>
          <p:cNvSpPr>
            <a:spLocks/>
          </p:cNvSpPr>
          <p:nvPr/>
        </p:nvSpPr>
        <p:spPr>
          <a:xfrm>
            <a:off x="1752377" y="4736009"/>
            <a:ext cx="1819498" cy="293192"/>
          </a:xfrm>
          <a:prstGeom prst="rect">
            <a:avLst/>
          </a:prstGeom>
          <a:solidFill>
            <a:srgbClr val="92D05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C7C0391-4589-D248-AD18-59D32F15BFCC}"/>
              </a:ext>
            </a:extLst>
          </p:cNvPr>
          <p:cNvSpPr/>
          <p:nvPr/>
        </p:nvSpPr>
        <p:spPr>
          <a:xfrm>
            <a:off x="5812984" y="4242812"/>
            <a:ext cx="2870791" cy="1078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Gibeah</a:t>
            </a:r>
            <a:br>
              <a:rPr lang="en-US" sz="2800" dirty="0"/>
            </a:br>
            <a:r>
              <a:rPr lang="en-US" sz="2800" dirty="0"/>
              <a:t>(Judges 19:16-30)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511FB8-AE25-C44B-84CE-107BCCC19E9D}"/>
              </a:ext>
            </a:extLst>
          </p:cNvPr>
          <p:cNvSpPr>
            <a:spLocks/>
          </p:cNvSpPr>
          <p:nvPr/>
        </p:nvSpPr>
        <p:spPr>
          <a:xfrm>
            <a:off x="1752377" y="5070216"/>
            <a:ext cx="1365577" cy="293192"/>
          </a:xfrm>
          <a:prstGeom prst="rect">
            <a:avLst/>
          </a:prstGeom>
          <a:solidFill>
            <a:srgbClr val="92D05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485D00-ABAA-A24E-829F-10D9FA89557A}"/>
              </a:ext>
            </a:extLst>
          </p:cNvPr>
          <p:cNvSpPr txBox="1"/>
          <p:nvPr/>
        </p:nvSpPr>
        <p:spPr>
          <a:xfrm>
            <a:off x="609599" y="423033"/>
            <a:ext cx="734355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/>
              <a:t>9:7 </a:t>
            </a:r>
            <a:r>
              <a:rPr lang="en-US" sz="2300" baseline="30000" dirty="0"/>
              <a:t>	</a:t>
            </a:r>
            <a:r>
              <a:rPr lang="en-US" sz="2300" dirty="0"/>
              <a:t>The days of punishment have come,</a:t>
            </a:r>
          </a:p>
          <a:p>
            <a:r>
              <a:rPr lang="en-US" sz="2300" dirty="0"/>
              <a:t>	The days of retribution have come;</a:t>
            </a:r>
          </a:p>
          <a:p>
            <a:r>
              <a:rPr lang="en-US" sz="2300" dirty="0"/>
              <a:t>	Let Israel know this!</a:t>
            </a:r>
          </a:p>
          <a:p>
            <a:r>
              <a:rPr lang="en-US" sz="2300" dirty="0"/>
              <a:t>	The prophet is a fool,</a:t>
            </a:r>
          </a:p>
          <a:p>
            <a:r>
              <a:rPr lang="en-US" sz="2300" dirty="0"/>
              <a:t>	The inspired man is demented,</a:t>
            </a:r>
          </a:p>
          <a:p>
            <a:r>
              <a:rPr lang="en-US" sz="2300" dirty="0"/>
              <a:t>	Because of the grossness of your iniquity,</a:t>
            </a:r>
          </a:p>
          <a:p>
            <a:r>
              <a:rPr lang="en-US" sz="2300" dirty="0"/>
              <a:t>	And because your hostility is so great.</a:t>
            </a:r>
          </a:p>
          <a:p>
            <a:r>
              <a:rPr lang="en-US" sz="2300" b="1" dirty="0"/>
              <a:t>8</a:t>
            </a:r>
            <a:r>
              <a:rPr lang="en-US" sz="2300" dirty="0"/>
              <a:t>	Ephraim was a watchman with my God, a prophet;</a:t>
            </a:r>
          </a:p>
          <a:p>
            <a:r>
              <a:rPr lang="en-US" sz="2300" dirty="0"/>
              <a:t>	Yet the snare of a bird catcher is in all his ways,</a:t>
            </a:r>
          </a:p>
          <a:p>
            <a:r>
              <a:rPr lang="en-US" sz="2300" dirty="0"/>
              <a:t>	And there is only hostility in the house of his God.</a:t>
            </a:r>
          </a:p>
          <a:p>
            <a:r>
              <a:rPr lang="en-US" sz="2300" b="1" dirty="0"/>
              <a:t>9</a:t>
            </a:r>
            <a:r>
              <a:rPr lang="en-US" sz="2300" dirty="0"/>
              <a:t>	They have gone deep in depravity</a:t>
            </a:r>
          </a:p>
          <a:p>
            <a:r>
              <a:rPr lang="en-US" sz="2300" dirty="0"/>
              <a:t>	As in the days of Gibeah;</a:t>
            </a:r>
          </a:p>
          <a:p>
            <a:r>
              <a:rPr lang="en-US" sz="2300" dirty="0"/>
              <a:t>	He will remember their iniquity,</a:t>
            </a:r>
          </a:p>
          <a:p>
            <a:r>
              <a:rPr lang="en-US" sz="2300" dirty="0"/>
              <a:t>	He will punish their sins.</a:t>
            </a:r>
          </a:p>
        </p:txBody>
      </p:sp>
    </p:spTree>
    <p:extLst>
      <p:ext uri="{BB962C8B-B14F-4D97-AF65-F5344CB8AC3E}">
        <p14:creationId xmlns:p14="http://schemas.microsoft.com/office/powerpoint/2010/main" val="4290095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451</TotalTime>
  <Words>2228</Words>
  <Application>Microsoft Macintosh PowerPoint</Application>
  <PresentationFormat>On-screen Show (16:10)</PresentationFormat>
  <Paragraphs>194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Alegreya Sans ExtraBold</vt:lpstr>
      <vt:lpstr>Alegreya Sans Medium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“They have set up kings…   They have appointed princes…”</vt:lpstr>
      <vt:lpstr>PowerPoint Presentation</vt:lpstr>
      <vt:lpstr>“Like a vessel in which no one delights…”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 Shumake</dc:creator>
  <cp:lastModifiedBy>Phillip Shumake</cp:lastModifiedBy>
  <cp:revision>65</cp:revision>
  <dcterms:created xsi:type="dcterms:W3CDTF">2022-03-24T17:49:46Z</dcterms:created>
  <dcterms:modified xsi:type="dcterms:W3CDTF">2022-03-29T20:42:22Z</dcterms:modified>
</cp:coreProperties>
</file>