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78" r:id="rId2"/>
    <p:sldId id="373" r:id="rId3"/>
    <p:sldId id="388" r:id="rId4"/>
    <p:sldId id="391" r:id="rId5"/>
    <p:sldId id="389" r:id="rId6"/>
    <p:sldId id="390" r:id="rId7"/>
    <p:sldId id="392" r:id="rId8"/>
    <p:sldId id="393" r:id="rId9"/>
    <p:sldId id="395" r:id="rId10"/>
    <p:sldId id="394" r:id="rId11"/>
    <p:sldId id="396" r:id="rId12"/>
    <p:sldId id="400" r:id="rId13"/>
    <p:sldId id="402" r:id="rId14"/>
    <p:sldId id="397" r:id="rId15"/>
    <p:sldId id="401" r:id="rId16"/>
    <p:sldId id="398" r:id="rId17"/>
    <p:sldId id="399" r:id="rId18"/>
  </p:sldIdLst>
  <p:sldSz cx="9144000" cy="5715000" type="screen16x10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14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0000FF"/>
    <a:srgbClr val="FFFF00"/>
    <a:srgbClr val="FF0000"/>
    <a:srgbClr val="00FF00"/>
    <a:srgbClr val="C0C0C0"/>
    <a:srgbClr val="CC9900"/>
    <a:srgbClr val="DDDDDD"/>
    <a:srgbClr val="99FF6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123DBE-98DD-4251-B9AD-6BDFB207B2B2}" v="7" dt="2022-03-06T21:59:50.576"/>
    <p1510:client id="{4B1C8FCB-B29A-42B9-8CB3-EC83E7B0D657}" v="1179" dt="2022-03-06T21:00:50.122"/>
    <p1510:client id="{DFE1D3E6-981D-4DF6-B5CB-A1BD99080FDB}" v="9" dt="2022-03-06T21:10:39.8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261" autoAdjust="0"/>
    <p:restoredTop sz="94915" autoAdjust="0"/>
  </p:normalViewPr>
  <p:slideViewPr>
    <p:cSldViewPr snapToGrid="0">
      <p:cViewPr varScale="1">
        <p:scale>
          <a:sx n="121" d="100"/>
          <a:sy n="121" d="100"/>
        </p:scale>
        <p:origin x="174" y="-18"/>
      </p:cViewPr>
      <p:guideLst>
        <p:guide orient="horz" pos="720"/>
        <p:guide pos="14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y Broadwell" userId="8c8ea40a403f8424" providerId="LiveId" clId="{DFE1D3E6-981D-4DF6-B5CB-A1BD99080FDB}"/>
    <pc:docChg chg="custSel addSld delSld modSld sldOrd">
      <pc:chgData name="Marty Broadwell" userId="8c8ea40a403f8424" providerId="LiveId" clId="{DFE1D3E6-981D-4DF6-B5CB-A1BD99080FDB}" dt="2022-03-06T21:10:53.980" v="71" actId="47"/>
      <pc:docMkLst>
        <pc:docMk/>
      </pc:docMkLst>
      <pc:sldChg chg="del">
        <pc:chgData name="Marty Broadwell" userId="8c8ea40a403f8424" providerId="LiveId" clId="{DFE1D3E6-981D-4DF6-B5CB-A1BD99080FDB}" dt="2022-03-06T21:10:53.980" v="71" actId="47"/>
        <pc:sldMkLst>
          <pc:docMk/>
          <pc:sldMk cId="379242221" sldId="386"/>
        </pc:sldMkLst>
      </pc:sldChg>
      <pc:sldChg chg="del">
        <pc:chgData name="Marty Broadwell" userId="8c8ea40a403f8424" providerId="LiveId" clId="{DFE1D3E6-981D-4DF6-B5CB-A1BD99080FDB}" dt="2022-03-06T21:10:53.980" v="71" actId="47"/>
        <pc:sldMkLst>
          <pc:docMk/>
          <pc:sldMk cId="1354055318" sldId="387"/>
        </pc:sldMkLst>
      </pc:sldChg>
      <pc:sldChg chg="modSp mod modAnim">
        <pc:chgData name="Marty Broadwell" userId="8c8ea40a403f8424" providerId="LiveId" clId="{DFE1D3E6-981D-4DF6-B5CB-A1BD99080FDB}" dt="2022-03-06T21:05:00.835" v="10" actId="27636"/>
        <pc:sldMkLst>
          <pc:docMk/>
          <pc:sldMk cId="213531438" sldId="396"/>
        </pc:sldMkLst>
        <pc:spChg chg="mod">
          <ac:chgData name="Marty Broadwell" userId="8c8ea40a403f8424" providerId="LiveId" clId="{DFE1D3E6-981D-4DF6-B5CB-A1BD99080FDB}" dt="2022-03-06T21:05:00.835" v="10" actId="27636"/>
          <ac:spMkLst>
            <pc:docMk/>
            <pc:sldMk cId="213531438" sldId="396"/>
            <ac:spMk id="5" creationId="{9E28025A-CE57-414B-843C-8CDD2EBDE35C}"/>
          </ac:spMkLst>
        </pc:spChg>
        <pc:spChg chg="mod">
          <ac:chgData name="Marty Broadwell" userId="8c8ea40a403f8424" providerId="LiveId" clId="{DFE1D3E6-981D-4DF6-B5CB-A1BD99080FDB}" dt="2022-03-06T21:04:57.994" v="6" actId="27636"/>
          <ac:spMkLst>
            <pc:docMk/>
            <pc:sldMk cId="213531438" sldId="396"/>
            <ac:spMk id="16" creationId="{3C7FE39A-F7EE-4FA5-BC68-2E35E27A529C}"/>
          </ac:spMkLst>
        </pc:spChg>
      </pc:sldChg>
      <pc:sldChg chg="modAnim">
        <pc:chgData name="Marty Broadwell" userId="8c8ea40a403f8424" providerId="LiveId" clId="{DFE1D3E6-981D-4DF6-B5CB-A1BD99080FDB}" dt="2022-03-06T21:10:39.811" v="70"/>
        <pc:sldMkLst>
          <pc:docMk/>
          <pc:sldMk cId="2878886231" sldId="398"/>
        </pc:sldMkLst>
      </pc:sldChg>
      <pc:sldChg chg="modSp mod ord">
        <pc:chgData name="Marty Broadwell" userId="8c8ea40a403f8424" providerId="LiveId" clId="{DFE1D3E6-981D-4DF6-B5CB-A1BD99080FDB}" dt="2022-03-06T21:07:31.279" v="69" actId="20577"/>
        <pc:sldMkLst>
          <pc:docMk/>
          <pc:sldMk cId="1821438340" sldId="400"/>
        </pc:sldMkLst>
        <pc:spChg chg="mod">
          <ac:chgData name="Marty Broadwell" userId="8c8ea40a403f8424" providerId="LiveId" clId="{DFE1D3E6-981D-4DF6-B5CB-A1BD99080FDB}" dt="2022-03-06T21:06:48.686" v="38" actId="20577"/>
          <ac:spMkLst>
            <pc:docMk/>
            <pc:sldMk cId="1821438340" sldId="400"/>
            <ac:spMk id="3" creationId="{D009A535-6C4A-44CA-A7BF-A5F914425261}"/>
          </ac:spMkLst>
        </pc:spChg>
        <pc:spChg chg="mod">
          <ac:chgData name="Marty Broadwell" userId="8c8ea40a403f8424" providerId="LiveId" clId="{DFE1D3E6-981D-4DF6-B5CB-A1BD99080FDB}" dt="2022-03-06T21:07:31.279" v="69" actId="20577"/>
          <ac:spMkLst>
            <pc:docMk/>
            <pc:sldMk cId="1821438340" sldId="400"/>
            <ac:spMk id="4" creationId="{E197BA7F-C352-4B0D-844A-06417870058D}"/>
          </ac:spMkLst>
        </pc:spChg>
      </pc:sldChg>
      <pc:sldChg chg="add modAnim">
        <pc:chgData name="Marty Broadwell" userId="8c8ea40a403f8424" providerId="LiveId" clId="{DFE1D3E6-981D-4DF6-B5CB-A1BD99080FDB}" dt="2022-03-06T21:05:31.398" v="11"/>
        <pc:sldMkLst>
          <pc:docMk/>
          <pc:sldMk cId="3706822035" sldId="402"/>
        </pc:sldMkLst>
      </pc:sldChg>
    </pc:docChg>
  </pc:docChgLst>
  <pc:docChgLst>
    <pc:chgData name="David Williams" userId="35a5f6dfa23fba43" providerId="Windows Live" clId="Web-{25123DBE-98DD-4251-B9AD-6BDFB207B2B2}"/>
    <pc:docChg chg="modSld">
      <pc:chgData name="David Williams" userId="35a5f6dfa23fba43" providerId="Windows Live" clId="Web-{25123DBE-98DD-4251-B9AD-6BDFB207B2B2}" dt="2022-03-06T21:59:50.576" v="6" actId="20577"/>
      <pc:docMkLst>
        <pc:docMk/>
      </pc:docMkLst>
      <pc:sldChg chg="modSp">
        <pc:chgData name="David Williams" userId="35a5f6dfa23fba43" providerId="Windows Live" clId="Web-{25123DBE-98DD-4251-B9AD-6BDFB207B2B2}" dt="2022-03-06T21:59:50.576" v="6" actId="20577"/>
        <pc:sldMkLst>
          <pc:docMk/>
          <pc:sldMk cId="3307843728" sldId="373"/>
        </pc:sldMkLst>
        <pc:spChg chg="mod">
          <ac:chgData name="David Williams" userId="35a5f6dfa23fba43" providerId="Windows Live" clId="Web-{25123DBE-98DD-4251-B9AD-6BDFB207B2B2}" dt="2022-03-06T21:59:50.576" v="6" actId="20577"/>
          <ac:spMkLst>
            <pc:docMk/>
            <pc:sldMk cId="3307843728" sldId="373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2347" y="0"/>
            <a:ext cx="4158853" cy="36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19 Feb 2022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715"/>
            <a:ext cx="4160937" cy="366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2347" y="6948715"/>
            <a:ext cx="4158853" cy="366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8722183-28E7-4A62-A956-B5CF2CB3B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5699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5442347" y="0"/>
            <a:ext cx="4158853" cy="36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19 Feb 2022</a:t>
            </a:r>
          </a:p>
        </p:txBody>
      </p:sp>
      <p:sp>
        <p:nvSpPr>
          <p:cNvPr id="327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00325" y="550863"/>
            <a:ext cx="4400550" cy="2751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327" y="3484639"/>
            <a:ext cx="7042547" cy="3300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55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9276"/>
            <a:ext cx="4160937" cy="36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2347" y="6969276"/>
            <a:ext cx="4158853" cy="36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F3677BD1-F61E-4A8A-93FD-955EDF7EC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724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19 Feb 2022</a:t>
            </a:r>
          </a:p>
        </p:txBody>
      </p:sp>
    </p:spTree>
    <p:extLst>
      <p:ext uri="{BB962C8B-B14F-4D97-AF65-F5344CB8AC3E}">
        <p14:creationId xmlns:p14="http://schemas.microsoft.com/office/powerpoint/2010/main" val="2301265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6C53CD-AE9C-4629-B7C9-D8702276354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19 Feb 2022</a:t>
            </a:r>
          </a:p>
        </p:txBody>
      </p:sp>
    </p:spTree>
    <p:extLst>
      <p:ext uri="{BB962C8B-B14F-4D97-AF65-F5344CB8AC3E}">
        <p14:creationId xmlns:p14="http://schemas.microsoft.com/office/powerpoint/2010/main" val="3039813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6C53CD-AE9C-4629-B7C9-D8702276354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19 Feb 2022</a:t>
            </a:r>
          </a:p>
        </p:txBody>
      </p:sp>
    </p:spTree>
    <p:extLst>
      <p:ext uri="{BB962C8B-B14F-4D97-AF65-F5344CB8AC3E}">
        <p14:creationId xmlns:p14="http://schemas.microsoft.com/office/powerpoint/2010/main" val="3162526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22C54-73A3-46A9-9681-4B2392B7E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2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AC15-BA32-4120-B239-1BCD0E786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5016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5016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78603-6850-46E9-AFC8-79F4A98EA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3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500"/>
            <a:ext cx="7772400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9300"/>
            <a:ext cx="8610600" cy="431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389DF-B1F5-4991-89B8-72C57CDB7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8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E66E8-EC9A-4C81-A4F1-A7D9E5A27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6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229100" cy="4318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698500"/>
            <a:ext cx="4229100" cy="4318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273BF-ED1D-4F21-8D62-A72031FF0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7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C1C0B-9345-4355-826E-E62B859D5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D5E7F-5B88-49A2-B514-B1E99E37D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5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BB770-531F-49C4-83F7-842E0B8C6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5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E8664-7A74-4C3A-8C93-8E2EDCADB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1087F-6DDF-4D0E-8711-10D544066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8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698500"/>
            <a:ext cx="861060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5461000"/>
            <a:ext cx="4572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58B422F-BE06-4BB0-9173-E47491106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3B408B-7A52-439F-A942-49859F450F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56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782E2-64B2-4FE6-AF8C-EFDB70B9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The Family of the New Man - Applications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28025A-CE57-414B-843C-8CDD2EBDE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038600" cy="4902200"/>
          </a:xfrm>
        </p:spPr>
        <p:txBody>
          <a:bodyPr wrap="square" anchor="t">
            <a:norm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Unity &amp; Peace (4:1-3)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Honesty &amp; Truth (4:15)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Selfless Service (4:16)</a:t>
            </a:r>
          </a:p>
          <a:p>
            <a:r>
              <a:rPr lang="en-US" dirty="0"/>
              <a:t>Holiness (4:24)</a:t>
            </a:r>
          </a:p>
          <a:p>
            <a:pPr lvl="1"/>
            <a:r>
              <a:rPr lang="en-US" sz="2800" b="0" dirty="0"/>
              <a:t>No sexual impurity (4:19, 5:3)</a:t>
            </a:r>
          </a:p>
          <a:p>
            <a:pPr lvl="1"/>
            <a:r>
              <a:rPr lang="en-US" sz="2800" b="0" dirty="0"/>
              <a:t>No corrupt, coarse or foolish speech (4:29)</a:t>
            </a:r>
          </a:p>
          <a:p>
            <a:pPr lvl="1"/>
            <a:r>
              <a:rPr lang="en-US" sz="2800" b="0" dirty="0"/>
              <a:t>No sharing with these (5:7, 11-12).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C7FE39A-F7EE-4FA5-BC68-2E35E27A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7700" y="670426"/>
            <a:ext cx="4533900" cy="4902200"/>
          </a:xfrm>
          <a:solidFill>
            <a:srgbClr val="0000FF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kern="1200" dirty="0"/>
              <a:t>Family </a:t>
            </a:r>
            <a:r>
              <a:rPr lang="en-US" kern="1200" dirty="0"/>
              <a:t>Applications</a:t>
            </a:r>
          </a:p>
          <a:p>
            <a:pPr marL="233363" indent="-233363"/>
            <a:r>
              <a:rPr lang="en-US" b="0" kern="1200" dirty="0"/>
              <a:t>No immoral practices</a:t>
            </a:r>
          </a:p>
          <a:p>
            <a:pPr marL="233363" indent="-233363"/>
            <a:r>
              <a:rPr lang="en-US" sz="2800" b="0" kern="1200" dirty="0"/>
              <a:t>No questionable/coarse discussions, jokes, stories</a:t>
            </a:r>
          </a:p>
          <a:p>
            <a:pPr marL="233363" indent="-233363"/>
            <a:r>
              <a:rPr lang="en-US" b="0" kern="1200" dirty="0"/>
              <a:t>No intrusion (fellowship) of these through media or associations</a:t>
            </a:r>
          </a:p>
          <a:p>
            <a:pPr marL="233363" indent="-233363"/>
            <a:r>
              <a:rPr lang="en-US" sz="2800" b="0" kern="1200" dirty="0"/>
              <a:t>Family ownership and management of educational content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16475-BFC1-4DA7-A8CF-56ED5159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B6A389DF-B1F5-4991-89B8-72C57CDB73FE}" type="slidenum">
              <a:rPr lang="en-US" sz="11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10</a:t>
            </a:fld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366885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782E2-64B2-4FE6-AF8C-EFDB70B9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The Family of the New Man - Applications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28025A-CE57-414B-843C-8CDD2EBDE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267200" cy="4086334"/>
          </a:xfrm>
        </p:spPr>
        <p:txBody>
          <a:bodyPr wrap="square" anchor="t"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Unity &amp; Peace (4:1-3)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Honesty &amp; Truth (4:15)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Selfless Service (4:16)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Holiness (4:24)</a:t>
            </a:r>
            <a:endParaRPr lang="en-US" b="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n-US" dirty="0"/>
              <a:t>Kindness (4:31-32)</a:t>
            </a:r>
          </a:p>
          <a:p>
            <a:pPr marL="569913" lvl="1" indent="-233363"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Tenderheartedness (4:32)</a:t>
            </a:r>
          </a:p>
          <a:p>
            <a:pPr marL="569913" lvl="1" indent="-233363"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Forgiveness (4:32)</a:t>
            </a:r>
          </a:p>
          <a:p>
            <a:pPr marL="569913" lvl="1" indent="-233363"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No wrath, anger (4:26)</a:t>
            </a:r>
            <a:br>
              <a:rPr lang="en-US" b="0" dirty="0"/>
            </a:br>
            <a:r>
              <a:rPr lang="en-US" b="0" dirty="0"/>
              <a:t>(see Psalm 4)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C7FE39A-F7EE-4FA5-BC68-2E35E27A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7700" y="670426"/>
            <a:ext cx="4533900" cy="4902200"/>
          </a:xfrm>
          <a:solidFill>
            <a:srgbClr val="0000FF"/>
          </a:solidFill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 kern="1200" dirty="0"/>
              <a:t>Family </a:t>
            </a:r>
            <a:r>
              <a:rPr lang="en-US" kern="1200" dirty="0"/>
              <a:t>Applications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16475-BFC1-4DA7-A8CF-56ED5159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B6A389DF-B1F5-4991-89B8-72C57CDB73FE}" type="slidenum">
              <a:rPr lang="en-US" sz="11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11</a:t>
            </a:fld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21353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97BA7F-C352-4B0D-844A-064178700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Psalm 4  </a:t>
            </a:r>
            <a:r>
              <a:rPr lang="en-US" sz="2800" b="0" dirty="0"/>
              <a:t>(A Psalm of David)</a:t>
            </a:r>
            <a:endParaRPr lang="en-US" b="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DF0935-594C-48D9-9F98-8BA8766B2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8BB770-531F-49C4-83F7-842E0B8C678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09A535-6C4A-44CA-A7BF-A5F914425261}"/>
              </a:ext>
            </a:extLst>
          </p:cNvPr>
          <p:cNvSpPr txBox="1"/>
          <p:nvPr/>
        </p:nvSpPr>
        <p:spPr>
          <a:xfrm>
            <a:off x="137960" y="800100"/>
            <a:ext cx="8868080" cy="4495800"/>
          </a:xfrm>
          <a:prstGeom prst="rect">
            <a:avLst/>
          </a:prstGeom>
          <a:noFill/>
        </p:spPr>
        <p:txBody>
          <a:bodyPr wrap="square" numCol="2" rtlCol="0">
            <a:noAutofit/>
          </a:bodyPr>
          <a:lstStyle/>
          <a:p>
            <a:pPr marL="233363" indent="-233363" algn="l">
              <a:tabLst>
                <a:tab pos="233363" algn="l"/>
              </a:tabLst>
            </a:pPr>
            <a:r>
              <a:rPr lang="en-US" sz="2000" b="1" baseline="30000" dirty="0">
                <a:solidFill>
                  <a:schemeClr val="bg1"/>
                </a:solidFill>
                <a:effectLst/>
                <a:latin typeface="system-ui"/>
              </a:rPr>
              <a:t>1 	</a:t>
            </a: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Hear me when I call, O God of my righteousness!</a:t>
            </a:r>
            <a:b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You have relieved me in my distress;</a:t>
            </a:r>
            <a:b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Have mercy on me and hear my prayer.</a:t>
            </a:r>
          </a:p>
          <a:p>
            <a:pPr marL="233363" indent="-233363" algn="l">
              <a:tabLst>
                <a:tab pos="233363" algn="l"/>
              </a:tabLst>
            </a:pPr>
            <a:r>
              <a:rPr lang="en-US" sz="2000" b="1" baseline="30000" dirty="0">
                <a:solidFill>
                  <a:schemeClr val="bg1"/>
                </a:solidFill>
                <a:effectLst/>
                <a:latin typeface="system-ui"/>
              </a:rPr>
              <a:t>2 	</a:t>
            </a: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How long, O you sons of men,</a:t>
            </a:r>
            <a:b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Will you turn my glory to shame?</a:t>
            </a:r>
            <a:b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How long will you love worthlessness</a:t>
            </a:r>
            <a:b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And seek falsehood?                 Selah</a:t>
            </a:r>
          </a:p>
          <a:p>
            <a:pPr marL="233363" indent="-233363" algn="l">
              <a:tabLst>
                <a:tab pos="233363" algn="l"/>
              </a:tabLst>
            </a:pPr>
            <a:r>
              <a:rPr lang="en-US" sz="2000" b="1" baseline="30000" dirty="0">
                <a:solidFill>
                  <a:schemeClr val="bg1"/>
                </a:solidFill>
                <a:effectLst/>
                <a:latin typeface="system-ui"/>
              </a:rPr>
              <a:t>3 	</a:t>
            </a: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But know that the </a:t>
            </a:r>
            <a:r>
              <a:rPr lang="en-US" sz="2000" b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 has set </a:t>
            </a:r>
            <a:b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apart for Himself him who is godly;</a:t>
            </a:r>
            <a:b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The </a:t>
            </a:r>
            <a:r>
              <a:rPr lang="en-US" sz="2000" b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 will hear when I call to Him.</a:t>
            </a:r>
          </a:p>
          <a:p>
            <a:pPr marL="233363" indent="-233363" algn="l">
              <a:tabLst>
                <a:tab pos="233363" algn="l"/>
              </a:tabLst>
            </a:pPr>
            <a:r>
              <a:rPr lang="en-US" sz="2000" b="1" baseline="30000" dirty="0">
                <a:solidFill>
                  <a:schemeClr val="bg1"/>
                </a:solidFill>
                <a:effectLst/>
                <a:latin typeface="system-ui"/>
              </a:rPr>
              <a:t>4 	</a:t>
            </a:r>
            <a:r>
              <a:rPr lang="en-US" sz="2000" b="1" dirty="0">
                <a:solidFill>
                  <a:srgbClr val="FFFF00"/>
                </a:solidFill>
                <a:effectLst/>
                <a:latin typeface="system-ui"/>
              </a:rPr>
              <a:t>Be angry, and do not sin</a:t>
            </a: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.</a:t>
            </a:r>
            <a:b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Meditate within your heart on your bed, and be still.                         Selah</a:t>
            </a:r>
          </a:p>
          <a:p>
            <a:pPr marL="233363" indent="-233363" algn="l">
              <a:tabLst>
                <a:tab pos="233363" algn="l"/>
              </a:tabLst>
            </a:pPr>
            <a:r>
              <a:rPr lang="en-US" sz="2000" b="1" baseline="30000" dirty="0">
                <a:solidFill>
                  <a:schemeClr val="bg1"/>
                </a:solidFill>
                <a:effectLst/>
                <a:latin typeface="system-ui"/>
              </a:rPr>
              <a:t>5 	</a:t>
            </a: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Offer the sacrifices of righteousness,</a:t>
            </a:r>
            <a:b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And put your trust in the </a:t>
            </a:r>
            <a:r>
              <a:rPr lang="en-US" sz="2000" b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.</a:t>
            </a:r>
          </a:p>
          <a:p>
            <a:pPr marL="233363" indent="-233363" algn="l">
              <a:tabLst>
                <a:tab pos="233363" algn="l"/>
              </a:tabLst>
            </a:pPr>
            <a:r>
              <a:rPr lang="en-US" sz="2000" b="1" baseline="30000" dirty="0">
                <a:solidFill>
                  <a:schemeClr val="bg1"/>
                </a:solidFill>
                <a:effectLst/>
                <a:latin typeface="system-ui"/>
              </a:rPr>
              <a:t>6 	</a:t>
            </a: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There are many who say,</a:t>
            </a:r>
            <a:b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“Who will show us any good?”</a:t>
            </a:r>
            <a:b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2000" b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, lift up the light of Your countenance upon us.</a:t>
            </a:r>
          </a:p>
          <a:p>
            <a:pPr marL="233363" indent="-233363" algn="l">
              <a:tabLst>
                <a:tab pos="233363" algn="l"/>
              </a:tabLst>
            </a:pPr>
            <a:r>
              <a:rPr lang="en-US" sz="2000" b="1" baseline="30000" dirty="0">
                <a:solidFill>
                  <a:schemeClr val="bg1"/>
                </a:solidFill>
                <a:effectLst/>
                <a:latin typeface="system-ui"/>
              </a:rPr>
              <a:t>7 	</a:t>
            </a: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You have put gladness in my heart,</a:t>
            </a:r>
            <a:b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More than in the season that their grain and wine increased.</a:t>
            </a:r>
          </a:p>
          <a:p>
            <a:pPr marL="233363" indent="-233363" algn="l">
              <a:tabLst>
                <a:tab pos="233363" algn="l"/>
              </a:tabLst>
            </a:pPr>
            <a:r>
              <a:rPr lang="en-US" sz="2000" b="1" baseline="30000" dirty="0">
                <a:solidFill>
                  <a:schemeClr val="bg1"/>
                </a:solidFill>
                <a:effectLst/>
                <a:latin typeface="system-ui"/>
              </a:rPr>
              <a:t>8 	</a:t>
            </a: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I will both lie down in peace, and sleep;</a:t>
            </a:r>
            <a:b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For You alone, O </a:t>
            </a:r>
            <a:r>
              <a:rPr lang="en-US" sz="2000" b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2000" b="0" dirty="0">
                <a:solidFill>
                  <a:schemeClr val="bg1"/>
                </a:solidFill>
                <a:effectLst/>
                <a:latin typeface="system-ui"/>
              </a:rPr>
              <a:t>, make me dwell in safety.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438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782E2-64B2-4FE6-AF8C-EFDB70B9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The Family of the New Man - Applications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28025A-CE57-414B-843C-8CDD2EBDE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267200" cy="4973052"/>
          </a:xfrm>
        </p:spPr>
        <p:txBody>
          <a:bodyPr wrap="square" anchor="t"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Unity &amp; Peace (4:1-3)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Honesty &amp; Truth (4:15)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Selfless Service (4:16)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Holiness (4:24)</a:t>
            </a:r>
            <a:endParaRPr lang="en-US" b="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n-US" dirty="0"/>
              <a:t>Kindness (4:31-32)</a:t>
            </a:r>
          </a:p>
          <a:p>
            <a:pPr marL="569913" lvl="1" indent="-233363"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Tenderheartedness (4:32)</a:t>
            </a:r>
          </a:p>
          <a:p>
            <a:pPr marL="569913" lvl="1" indent="-233363"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Forgiveness (4:32)</a:t>
            </a:r>
          </a:p>
          <a:p>
            <a:pPr marL="569913" lvl="1" indent="-233363"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No wrath, anger (4:26)</a:t>
            </a:r>
            <a:br>
              <a:rPr lang="en-US" b="0" dirty="0"/>
            </a:br>
            <a:r>
              <a:rPr lang="en-US" b="0" dirty="0"/>
              <a:t>(see Psalm 4)</a:t>
            </a:r>
          </a:p>
          <a:p>
            <a:pPr marL="569913" lvl="1" indent="-233363"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No bitterness (4:31)</a:t>
            </a:r>
          </a:p>
          <a:p>
            <a:pPr marL="569913" lvl="1" indent="-233363"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No evil speaking (4:31)</a:t>
            </a:r>
          </a:p>
          <a:p>
            <a:pPr marL="569913" lvl="1" indent="-233363"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No malice (4:31).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C7FE39A-F7EE-4FA5-BC68-2E35E27A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7700" y="670426"/>
            <a:ext cx="4533900" cy="4902200"/>
          </a:xfrm>
          <a:solidFill>
            <a:srgbClr val="0000FF"/>
          </a:solidFill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 kern="1200" dirty="0"/>
              <a:t>Family </a:t>
            </a:r>
            <a:r>
              <a:rPr lang="en-US" kern="1200" dirty="0"/>
              <a:t>Applications</a:t>
            </a:r>
          </a:p>
          <a:p>
            <a:pPr marL="233363" indent="-233363"/>
            <a:r>
              <a:rPr lang="en-US" b="0" kern="1200" dirty="0"/>
              <a:t>No physical harm or unmet needs</a:t>
            </a:r>
          </a:p>
          <a:p>
            <a:pPr marL="233363" indent="-233363"/>
            <a:r>
              <a:rPr lang="en-US" sz="2800" b="0" kern="1200" dirty="0"/>
              <a:t>No temper, tirades, profanity, insults</a:t>
            </a:r>
          </a:p>
          <a:p>
            <a:pPr marL="233363" indent="-233363"/>
            <a:r>
              <a:rPr lang="en-US" b="0" kern="1200" dirty="0"/>
              <a:t>No withholding of relationships, intentional coldness, pouting</a:t>
            </a:r>
          </a:p>
          <a:p>
            <a:pPr marL="233363" indent="-233363"/>
            <a:r>
              <a:rPr lang="en-US" sz="2800" b="0" kern="1200" dirty="0"/>
              <a:t>No hidden resentments</a:t>
            </a:r>
          </a:p>
          <a:p>
            <a:pPr marL="233363" indent="-233363"/>
            <a:r>
              <a:rPr lang="en-US" b="0" kern="1200" dirty="0"/>
              <a:t>No exploiting weaknesses, insecurities, guilt, fear</a:t>
            </a:r>
            <a:endParaRPr lang="en-US" sz="2800" b="0" kern="1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16475-BFC1-4DA7-A8CF-56ED5159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B6A389DF-B1F5-4991-89B8-72C57CDB73FE}" type="slidenum">
              <a:rPr lang="en-US" sz="11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13</a:t>
            </a:fld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370682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782E2-64B2-4FE6-AF8C-EFDB70B9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The Family of the New Man - Applications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28025A-CE57-414B-843C-8CDD2EBDE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267200" cy="5130800"/>
          </a:xfrm>
        </p:spPr>
        <p:txBody>
          <a:bodyPr wrap="square" anchor="t">
            <a:norm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Unity &amp; Peace (4:1-3)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Honesty &amp; Truth (4:15)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Selfless Service (4:16)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Holiness (4:24)</a:t>
            </a:r>
            <a:endParaRPr lang="en-US" b="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Kindness (4:31-32)</a:t>
            </a:r>
          </a:p>
          <a:p>
            <a:r>
              <a:rPr lang="en-US" dirty="0"/>
              <a:t>Spirit-filled Worship (5:18-20, &amp; see Col 3:16)</a:t>
            </a:r>
          </a:p>
          <a:p>
            <a:pPr lvl="1"/>
            <a:r>
              <a:rPr lang="en-US" b="0" dirty="0"/>
              <a:t>Spirit (Word)-filled (5:18)</a:t>
            </a:r>
          </a:p>
          <a:p>
            <a:pPr lvl="1"/>
            <a:r>
              <a:rPr lang="en-US" b="0" dirty="0"/>
              <a:t>Song, etc. (5:19, Col 3:16)</a:t>
            </a:r>
          </a:p>
          <a:p>
            <a:pPr lvl="1"/>
            <a:r>
              <a:rPr lang="en-US" b="0" dirty="0"/>
              <a:t>Giving Thanks (5:20).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C7FE39A-F7EE-4FA5-BC68-2E35E27A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7700" y="670426"/>
            <a:ext cx="4533900" cy="4902200"/>
          </a:xfrm>
          <a:solidFill>
            <a:srgbClr val="0000FF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kern="1200" dirty="0"/>
              <a:t>Family </a:t>
            </a:r>
            <a:r>
              <a:rPr lang="en-US" kern="1200" dirty="0"/>
              <a:t>Applications</a:t>
            </a:r>
          </a:p>
          <a:p>
            <a:pPr marL="233363" indent="-233363"/>
            <a:r>
              <a:rPr lang="en-US" b="0" kern="1200" dirty="0"/>
              <a:t>Family Bible teaching &amp; study</a:t>
            </a:r>
          </a:p>
          <a:p>
            <a:pPr marL="233363" indent="-233363"/>
            <a:r>
              <a:rPr lang="en-US" b="0" kern="1200" dirty="0"/>
              <a:t>Spiritual advice, warning, encouragement</a:t>
            </a:r>
          </a:p>
          <a:p>
            <a:pPr marL="233363" indent="-233363"/>
            <a:r>
              <a:rPr lang="en-US" sz="2800" b="0" kern="1200" dirty="0"/>
              <a:t>Devotional worship</a:t>
            </a:r>
          </a:p>
          <a:p>
            <a:pPr marL="233363" indent="-233363"/>
            <a:r>
              <a:rPr lang="en-US" b="0" kern="1200" dirty="0"/>
              <a:t>Thanksgiving</a:t>
            </a:r>
            <a:r>
              <a:rPr lang="en-US" b="0" dirty="0"/>
              <a:t> for all things</a:t>
            </a:r>
            <a:br>
              <a:rPr lang="en-US" b="0" dirty="0"/>
            </a:br>
            <a:r>
              <a:rPr lang="en-US" b="0" dirty="0"/>
              <a:t>(vs complaining)</a:t>
            </a:r>
            <a:endParaRPr lang="en-US" sz="2800" b="0" kern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16475-BFC1-4DA7-A8CF-56ED5159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B6A389DF-B1F5-4991-89B8-72C57CDB73FE}" type="slidenum">
              <a:rPr lang="en-US" sz="11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14</a:t>
            </a:fld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156389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CFF9D-637F-4368-A420-BFEFCAD21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 Conflict (Eph 6:12)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D2325-51FF-4C13-BD8D-016BC230B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421" y="1187116"/>
            <a:ext cx="8839199" cy="28314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All of these applications can be implemented unilaterally…  </a:t>
            </a:r>
          </a:p>
          <a:p>
            <a:pPr marL="0" indent="0">
              <a:buNone/>
            </a:pPr>
            <a:r>
              <a:rPr lang="en-US" sz="3600" dirty="0"/>
              <a:t>God’s expects this of His children no matter what the [inevitable] opposition.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A31D25-D1AD-41DD-8364-7C5C0AB61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1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1111E-DCBA-407C-99C4-3AA165A63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508000"/>
          </a:xfrm>
        </p:spPr>
        <p:txBody>
          <a:bodyPr/>
          <a:lstStyle/>
          <a:p>
            <a:r>
              <a:rPr lang="en-US" dirty="0"/>
              <a:t>Empowerment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F4995-4F37-4BA1-A403-96CBD4D45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" y="587542"/>
            <a:ext cx="8877300" cy="42672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0" dirty="0"/>
              <a:t>4:1 – …W</a:t>
            </a:r>
            <a:r>
              <a:rPr lang="en-US" b="0" i="0" dirty="0">
                <a:effectLst/>
                <a:latin typeface="system-ui"/>
              </a:rPr>
              <a:t>alk worthy of the </a:t>
            </a:r>
            <a:r>
              <a:rPr lang="en-US" i="0" dirty="0">
                <a:solidFill>
                  <a:srgbClr val="FFFF00"/>
                </a:solidFill>
                <a:effectLst/>
                <a:latin typeface="system-ui"/>
              </a:rPr>
              <a:t>calling</a:t>
            </a:r>
            <a:r>
              <a:rPr lang="en-US" b="0" i="0" dirty="0">
                <a:effectLst/>
                <a:latin typeface="system-ui"/>
              </a:rPr>
              <a:t> with which you were called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0" dirty="0">
                <a:latin typeface="system-ui"/>
              </a:rPr>
              <a:t>4:20 – … You have … </a:t>
            </a:r>
            <a:r>
              <a:rPr lang="en-US" dirty="0">
                <a:solidFill>
                  <a:srgbClr val="FFFF00"/>
                </a:solidFill>
                <a:latin typeface="system-ui"/>
              </a:rPr>
              <a:t>learned Christ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0" dirty="0">
                <a:latin typeface="system-ui"/>
              </a:rPr>
              <a:t>4:30 – You are </a:t>
            </a:r>
            <a:r>
              <a:rPr lang="en-US" dirty="0">
                <a:solidFill>
                  <a:srgbClr val="FFFF00"/>
                </a:solidFill>
                <a:latin typeface="system-ui"/>
              </a:rPr>
              <a:t>sealed </a:t>
            </a:r>
            <a:r>
              <a:rPr lang="en-US" b="0" dirty="0">
                <a:latin typeface="system-ui"/>
              </a:rPr>
              <a:t>by the Holy Spirit </a:t>
            </a:r>
            <a:r>
              <a:rPr lang="en-US" dirty="0">
                <a:solidFill>
                  <a:srgbClr val="FFFF00"/>
                </a:solidFill>
                <a:latin typeface="system-ui"/>
              </a:rPr>
              <a:t>for redemption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0" dirty="0">
                <a:latin typeface="system-ui"/>
              </a:rPr>
              <a:t>4:32 – …As </a:t>
            </a:r>
            <a:r>
              <a:rPr lang="en-US" dirty="0">
                <a:solidFill>
                  <a:srgbClr val="FFFF00"/>
                </a:solidFill>
                <a:latin typeface="system-ui"/>
              </a:rPr>
              <a:t>God</a:t>
            </a:r>
            <a:r>
              <a:rPr lang="en-US" b="0" dirty="0">
                <a:latin typeface="system-ui"/>
              </a:rPr>
              <a:t> in Christ </a:t>
            </a:r>
            <a:r>
              <a:rPr lang="en-US" dirty="0">
                <a:solidFill>
                  <a:srgbClr val="FFFF00"/>
                </a:solidFill>
                <a:latin typeface="system-ui"/>
              </a:rPr>
              <a:t>forgave you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0" dirty="0">
                <a:latin typeface="system-ui"/>
              </a:rPr>
              <a:t>5:2 – As </a:t>
            </a:r>
            <a:r>
              <a:rPr lang="en-US" dirty="0">
                <a:solidFill>
                  <a:srgbClr val="FFFF00"/>
                </a:solidFill>
                <a:latin typeface="system-ui"/>
              </a:rPr>
              <a:t>Christ</a:t>
            </a:r>
            <a:r>
              <a:rPr lang="en-US" b="0" dirty="0">
                <a:latin typeface="system-ui"/>
              </a:rPr>
              <a:t> also has </a:t>
            </a:r>
            <a:r>
              <a:rPr lang="en-US" dirty="0">
                <a:solidFill>
                  <a:srgbClr val="FFFF00"/>
                </a:solidFill>
                <a:latin typeface="system-ui"/>
              </a:rPr>
              <a:t>loved us </a:t>
            </a:r>
            <a:r>
              <a:rPr lang="en-US" b="0" dirty="0">
                <a:latin typeface="system-ui"/>
              </a:rPr>
              <a:t>… given Himself for us…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0" dirty="0">
                <a:latin typeface="system-ui"/>
              </a:rPr>
              <a:t>5:3 – As is </a:t>
            </a:r>
            <a:r>
              <a:rPr lang="en-US" dirty="0">
                <a:solidFill>
                  <a:srgbClr val="FFFF00"/>
                </a:solidFill>
                <a:latin typeface="system-ui"/>
              </a:rPr>
              <a:t>fitting for saints </a:t>
            </a:r>
            <a:r>
              <a:rPr lang="en-US" b="0" dirty="0">
                <a:latin typeface="system-ui"/>
              </a:rPr>
              <a:t>(Holy people)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0" dirty="0">
                <a:latin typeface="system-ui"/>
              </a:rPr>
              <a:t>5:5 – An </a:t>
            </a:r>
            <a:r>
              <a:rPr lang="en-US" dirty="0">
                <a:solidFill>
                  <a:srgbClr val="FFFF00"/>
                </a:solidFill>
                <a:latin typeface="system-ui"/>
              </a:rPr>
              <a:t>inheritance</a:t>
            </a:r>
            <a:r>
              <a:rPr lang="en-US" b="0" dirty="0">
                <a:latin typeface="system-ui"/>
              </a:rPr>
              <a:t> in the Kingdom of Christ and God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0" dirty="0">
                <a:latin typeface="system-ui"/>
              </a:rPr>
              <a:t>5:8 – Now </a:t>
            </a:r>
            <a:r>
              <a:rPr lang="en-US" dirty="0">
                <a:solidFill>
                  <a:srgbClr val="FFFF00"/>
                </a:solidFill>
                <a:latin typeface="system-ui"/>
              </a:rPr>
              <a:t>you are light </a:t>
            </a:r>
            <a:r>
              <a:rPr lang="en-US" b="0" dirty="0">
                <a:latin typeface="system-ui"/>
              </a:rPr>
              <a:t>in the Lord (…children of light)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0" dirty="0">
                <a:latin typeface="system-ui"/>
              </a:rPr>
              <a:t>5:18 – </a:t>
            </a:r>
            <a:r>
              <a:rPr lang="en-US" dirty="0">
                <a:solidFill>
                  <a:srgbClr val="FFFF00"/>
                </a:solidFill>
                <a:latin typeface="system-ui"/>
              </a:rPr>
              <a:t>Filled</a:t>
            </a:r>
            <a:r>
              <a:rPr lang="en-US" b="0" dirty="0">
                <a:latin typeface="system-ui"/>
              </a:rPr>
              <a:t> [infused, influenced] with the </a:t>
            </a:r>
            <a:r>
              <a:rPr lang="en-US" dirty="0">
                <a:solidFill>
                  <a:srgbClr val="FFFF00"/>
                </a:solidFill>
                <a:latin typeface="system-ui"/>
              </a:rPr>
              <a:t>Spirit/Word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ACBD82-14BF-452E-BF2F-4DA3D909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F26047-3D5F-4660-BCB9-BE8D4B642EE0}"/>
              </a:ext>
            </a:extLst>
          </p:cNvPr>
          <p:cNvSpPr txBox="1"/>
          <p:nvPr/>
        </p:nvSpPr>
        <p:spPr>
          <a:xfrm>
            <a:off x="133350" y="4368135"/>
            <a:ext cx="8877300" cy="1132298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0" i="0" dirty="0">
                <a:solidFill>
                  <a:schemeClr val="bg1"/>
                </a:solidFill>
                <a:effectLst/>
                <a:latin typeface="system-ui"/>
              </a:rPr>
              <a:t>Finally, my brethren, be strong in the Lord and in the power of His might. </a:t>
            </a:r>
            <a:r>
              <a:rPr lang="en-US" sz="2800" b="1" i="0" baseline="30000" dirty="0">
                <a:solidFill>
                  <a:schemeClr val="bg1"/>
                </a:solidFill>
                <a:effectLst/>
                <a:latin typeface="system-ui"/>
              </a:rPr>
              <a:t>11 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system-ui"/>
              </a:rPr>
              <a:t>Put on the whole armor of God, that you may be able to stand against the wiles of the devil. (6:10-11)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88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628C15-1D4F-430D-A354-2A995A274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8BB770-531F-49C4-83F7-842E0B8C678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04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14500"/>
            <a:ext cx="9144000" cy="1225021"/>
          </a:xfrm>
        </p:spPr>
        <p:txBody>
          <a:bodyPr/>
          <a:lstStyle/>
          <a:p>
            <a:r>
              <a:rPr lang="en-US" sz="7200" dirty="0"/>
              <a:t>Spirit-Filled Families</a:t>
            </a:r>
            <a:endParaRPr lang="en-US" sz="44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8943" y="5372100"/>
            <a:ext cx="6400800" cy="342900"/>
          </a:xfrm>
        </p:spPr>
        <p:txBody>
          <a:bodyPr>
            <a:noAutofit/>
          </a:bodyPr>
          <a:lstStyle/>
          <a:p>
            <a:r>
              <a:rPr lang="en-US" sz="1200" dirty="0">
                <a:latin typeface="Calibri"/>
                <a:cs typeface="Calibri"/>
              </a:rPr>
              <a:t>Embry Hills – Mar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43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1FF9B-782C-4A90-82AF-0E6769230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the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7C0E8-91FE-473D-A699-0FB2650EF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23900"/>
            <a:ext cx="8686800" cy="4800600"/>
          </a:xfrm>
        </p:spPr>
        <p:txBody>
          <a:bodyPr>
            <a:normAutofit/>
          </a:bodyPr>
          <a:lstStyle/>
          <a:p>
            <a:r>
              <a:rPr lang="en-US" dirty="0"/>
              <a:t>Created (“very good”) by God (Gen 1:31)</a:t>
            </a:r>
          </a:p>
          <a:p>
            <a:pPr lvl="1"/>
            <a:r>
              <a:rPr lang="en-US" dirty="0"/>
              <a:t>Male &amp; female (1:27)</a:t>
            </a:r>
          </a:p>
          <a:p>
            <a:pPr lvl="1"/>
            <a:r>
              <a:rPr lang="en-US" dirty="0"/>
              <a:t>Be fruitful and multiply (1:28)</a:t>
            </a:r>
          </a:p>
          <a:p>
            <a:r>
              <a:rPr lang="en-US" dirty="0"/>
              <a:t>Family Corrupted by Sin </a:t>
            </a:r>
          </a:p>
          <a:p>
            <a:pPr lvl="1"/>
            <a:r>
              <a:rPr lang="en-US" dirty="0"/>
              <a:t>Adam/Eve –  Temptation (3:6), Sin (3:6), Blame (3:12), Curses (3:16-19)</a:t>
            </a:r>
          </a:p>
          <a:p>
            <a:pPr lvl="1"/>
            <a:r>
              <a:rPr lang="en-US" dirty="0"/>
              <a:t>Cain/Abel – Jealousy, Violence, Curses (Gen 4:1-15)</a:t>
            </a:r>
          </a:p>
          <a:p>
            <a:pPr lvl="1"/>
            <a:r>
              <a:rPr lang="en-US" dirty="0"/>
              <a:t>Corruption spread through marriage (Gen 6:2)</a:t>
            </a:r>
          </a:p>
          <a:p>
            <a:r>
              <a:rPr lang="en-US" i="1" dirty="0">
                <a:solidFill>
                  <a:srgbClr val="FFFF00"/>
                </a:solidFill>
              </a:rPr>
              <a:t>Redeemed and Remedied by Christ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B9E215-3D07-4D46-82AB-895FD6C63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1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C381A-C1F8-4D74-A1A5-90958D884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dirty="0"/>
              <a:t>Family Connections in Ephesians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76FC1-E739-4454-8423-0180D7919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647700"/>
            <a:ext cx="8686800" cy="5003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0" dirty="0">
                <a:sym typeface="Wingdings" panose="05000000000000000000" pitchFamily="2" charset="2"/>
              </a:rPr>
              <a:t>1:3,5 – “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Father</a:t>
            </a:r>
            <a:r>
              <a:rPr lang="en-US" sz="2400" b="0" dirty="0">
                <a:sym typeface="Wingdings" panose="05000000000000000000" pitchFamily="2" charset="2"/>
              </a:rPr>
              <a:t>” … “adoption as 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sons</a:t>
            </a:r>
            <a:r>
              <a:rPr lang="en-US" sz="2400" b="0" dirty="0">
                <a:sym typeface="Wingdings" panose="05000000000000000000" pitchFamily="2" charset="2"/>
              </a:rPr>
              <a:t>…to Himself”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0" dirty="0">
                <a:sym typeface="Wingdings" panose="05000000000000000000" pitchFamily="2" charset="2"/>
              </a:rPr>
              <a:t>2:19 – “Now you are… members of the 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household</a:t>
            </a:r>
            <a:r>
              <a:rPr lang="en-US" sz="2400" b="0" dirty="0">
                <a:sym typeface="Wingdings" panose="05000000000000000000" pitchFamily="2" charset="2"/>
              </a:rPr>
              <a:t> of God”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0" dirty="0">
                <a:sym typeface="Wingdings" panose="05000000000000000000" pitchFamily="2" charset="2"/>
              </a:rPr>
              <a:t>3:14-15 – “…to the 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Father</a:t>
            </a:r>
            <a:r>
              <a:rPr lang="en-US" sz="2400" b="0" dirty="0">
                <a:sym typeface="Wingdings" panose="05000000000000000000" pitchFamily="2" charset="2"/>
              </a:rPr>
              <a:t>…from whom the whole 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family</a:t>
            </a:r>
            <a:r>
              <a:rPr lang="en-US" sz="2400" b="0" dirty="0">
                <a:sym typeface="Wingdings" panose="05000000000000000000" pitchFamily="2" charset="2"/>
              </a:rPr>
              <a:t> …”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0" dirty="0">
                <a:sym typeface="Wingdings" panose="05000000000000000000" pitchFamily="2" charset="2"/>
              </a:rPr>
              <a:t>4:6 –  “One God and 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Father</a:t>
            </a:r>
            <a:r>
              <a:rPr lang="en-US" sz="2400" b="0" dirty="0">
                <a:sym typeface="Wingdings" panose="05000000000000000000" pitchFamily="2" charset="2"/>
              </a:rPr>
              <a:t> of all…”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0" dirty="0">
                <a:sym typeface="Wingdings" panose="05000000000000000000" pitchFamily="2" charset="2"/>
              </a:rPr>
              <a:t>4:4, 16 – “One body,” all 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members</a:t>
            </a:r>
            <a:r>
              <a:rPr lang="en-US" sz="2400" b="0" dirty="0">
                <a:sym typeface="Wingdings" panose="05000000000000000000" pitchFamily="2" charset="2"/>
              </a:rPr>
              <a:t> working to build up in love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0" dirty="0">
                <a:sym typeface="Wingdings" panose="05000000000000000000" pitchFamily="2" charset="2"/>
              </a:rPr>
              <a:t>4:14-15 – [Growth] “…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Children</a:t>
            </a:r>
            <a:r>
              <a:rPr lang="en-US" sz="2400" b="0" dirty="0">
                <a:sym typeface="Wingdings" panose="05000000000000000000" pitchFamily="2" charset="2"/>
              </a:rPr>
              <a:t>, no longer tossed…grow up…”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0" dirty="0">
                <a:sym typeface="Wingdings" panose="05000000000000000000" pitchFamily="2" charset="2"/>
              </a:rPr>
              <a:t>5:1 – “As 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beloved</a:t>
            </a:r>
            <a:r>
              <a:rPr lang="en-US" sz="2400" b="0" dirty="0">
                <a:sym typeface="Wingdings" panose="05000000000000000000" pitchFamily="2" charset="2"/>
              </a:rPr>
              <a:t> [dearly loved, HCSB] 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children</a:t>
            </a:r>
            <a:r>
              <a:rPr lang="en-US" sz="2400" b="0" dirty="0">
                <a:sym typeface="Wingdings" panose="05000000000000000000" pitchFamily="2" charset="2"/>
              </a:rPr>
              <a:t>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0" dirty="0">
                <a:sym typeface="Wingdings" panose="05000000000000000000" pitchFamily="2" charset="2"/>
              </a:rPr>
              <a:t>5:6, 8 – “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Sons</a:t>
            </a:r>
            <a:r>
              <a:rPr lang="en-US" sz="2400" b="0" dirty="0">
                <a:sym typeface="Wingdings" panose="05000000000000000000" pitchFamily="2" charset="2"/>
              </a:rPr>
              <a:t> of Disobedience” vs “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Children</a:t>
            </a:r>
            <a:r>
              <a:rPr lang="en-US" sz="2400" b="0" dirty="0">
                <a:sym typeface="Wingdings" panose="05000000000000000000" pitchFamily="2" charset="2"/>
              </a:rPr>
              <a:t> of Light”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b="0" dirty="0">
                <a:solidFill>
                  <a:srgbClr val="66FFFF"/>
                </a:solidFill>
                <a:sym typeface="Wingdings" panose="05000000000000000000" pitchFamily="2" charset="2"/>
              </a:rPr>
              <a:t> Wives subject to husbands, 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as to the Lord </a:t>
            </a:r>
            <a:r>
              <a:rPr lang="en-US" sz="2400" b="0" dirty="0">
                <a:solidFill>
                  <a:srgbClr val="66FFFF"/>
                </a:solidFill>
                <a:sym typeface="Wingdings" panose="05000000000000000000" pitchFamily="2" charset="2"/>
              </a:rPr>
              <a:t>(5:22)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0" dirty="0">
                <a:solidFill>
                  <a:srgbClr val="66FFFF"/>
                </a:solidFill>
                <a:sym typeface="Wingdings" panose="05000000000000000000" pitchFamily="2" charset="2"/>
              </a:rPr>
              <a:t> Husbands love 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as Christ loved the church </a:t>
            </a:r>
            <a:r>
              <a:rPr lang="en-US" sz="2400" b="0" dirty="0">
                <a:solidFill>
                  <a:srgbClr val="66FFFF"/>
                </a:solidFill>
                <a:sym typeface="Wingdings" panose="05000000000000000000" pitchFamily="2" charset="2"/>
              </a:rPr>
              <a:t>(5:25)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0" dirty="0">
                <a:solidFill>
                  <a:srgbClr val="66FFFF"/>
                </a:solidFill>
                <a:sym typeface="Wingdings" panose="05000000000000000000" pitchFamily="2" charset="2"/>
              </a:rPr>
              <a:t> Husband/wife are 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members of one flesh/body </a:t>
            </a:r>
            <a:r>
              <a:rPr lang="en-US" sz="2400" b="0" dirty="0">
                <a:solidFill>
                  <a:srgbClr val="66FFFF"/>
                </a:solidFill>
                <a:sym typeface="Wingdings" panose="05000000000000000000" pitchFamily="2" charset="2"/>
              </a:rPr>
              <a:t>(5:29-30)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0" dirty="0">
                <a:solidFill>
                  <a:srgbClr val="66FFFF"/>
                </a:solidFill>
                <a:sym typeface="Wingdings" panose="05000000000000000000" pitchFamily="2" charset="2"/>
              </a:rPr>
              <a:t> Fathers nurture children in … admonition 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of the Lord </a:t>
            </a:r>
            <a:r>
              <a:rPr lang="en-US" sz="2400" b="0" dirty="0">
                <a:solidFill>
                  <a:srgbClr val="66FFFF"/>
                </a:solidFill>
                <a:sym typeface="Wingdings" panose="05000000000000000000" pitchFamily="2" charset="2"/>
              </a:rPr>
              <a:t>(6:4)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0" dirty="0">
                <a:solidFill>
                  <a:srgbClr val="66FFFF"/>
                </a:solidFill>
                <a:sym typeface="Wingdings" panose="05000000000000000000" pitchFamily="2" charset="2"/>
              </a:rPr>
              <a:t> Children obey/honor parents </a:t>
            </a:r>
            <a:r>
              <a:rPr lang="en-US" sz="2400" b="0" dirty="0">
                <a:solidFill>
                  <a:srgbClr val="FFFF00"/>
                </a:solidFill>
                <a:sym typeface="Wingdings" panose="05000000000000000000" pitchFamily="2" charset="2"/>
              </a:rPr>
              <a:t>in the Lord </a:t>
            </a:r>
            <a:r>
              <a:rPr lang="en-US" sz="2400" b="0" dirty="0">
                <a:solidFill>
                  <a:srgbClr val="66FFFF"/>
                </a:solidFill>
                <a:sym typeface="Wingdings" panose="05000000000000000000" pitchFamily="2" charset="2"/>
              </a:rPr>
              <a:t>(6:1)</a:t>
            </a:r>
            <a:endParaRPr lang="en-US" sz="2400" b="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D50436-BC5C-4EB0-B7FD-CE7231963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3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C9A12-973C-4132-9443-660C1EE2B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dirty="0"/>
              <a:t>Context of Family Passages (Eph 4-6)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8F6CA-D11E-4928-BD01-B2E1084E6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96383"/>
            <a:ext cx="61722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Transformation</a:t>
            </a:r>
          </a:p>
          <a:p>
            <a:pPr marL="576263" lvl="1" indent="-228600"/>
            <a:r>
              <a:rPr lang="en-US" b="0" dirty="0"/>
              <a:t>…</a:t>
            </a:r>
            <a:r>
              <a:rPr lang="en-US" dirty="0">
                <a:solidFill>
                  <a:srgbClr val="FFFF00"/>
                </a:solidFill>
              </a:rPr>
              <a:t>Put off, </a:t>
            </a:r>
            <a:r>
              <a:rPr lang="en-US" b="0" dirty="0"/>
              <a:t>concerning your </a:t>
            </a:r>
            <a:r>
              <a:rPr lang="en-US" dirty="0">
                <a:solidFill>
                  <a:srgbClr val="FFFF00"/>
                </a:solidFill>
              </a:rPr>
              <a:t>former conduct</a:t>
            </a:r>
            <a:r>
              <a:rPr lang="en-US" b="0" dirty="0"/>
              <a:t>, the </a:t>
            </a:r>
            <a:r>
              <a:rPr lang="en-US" dirty="0">
                <a:solidFill>
                  <a:srgbClr val="FFFF00"/>
                </a:solidFill>
              </a:rPr>
              <a:t>old man </a:t>
            </a:r>
            <a:r>
              <a:rPr lang="en-US" b="0" dirty="0"/>
              <a:t>which grows corrupt according to the deceitful lusts, </a:t>
            </a:r>
            <a:r>
              <a:rPr lang="en-US" baseline="30000" dirty="0"/>
              <a:t>23 </a:t>
            </a:r>
            <a:r>
              <a:rPr lang="en-US" b="0" dirty="0"/>
              <a:t>and </a:t>
            </a:r>
            <a:r>
              <a:rPr lang="en-US" dirty="0">
                <a:solidFill>
                  <a:srgbClr val="FFFF00"/>
                </a:solidFill>
              </a:rPr>
              <a:t>be renewed </a:t>
            </a:r>
            <a:r>
              <a:rPr lang="en-US" b="0" dirty="0"/>
              <a:t>in the spirit of your mind, </a:t>
            </a:r>
            <a:r>
              <a:rPr lang="en-US" baseline="30000" dirty="0"/>
              <a:t>24 </a:t>
            </a:r>
            <a:r>
              <a:rPr lang="en-US" b="0" dirty="0"/>
              <a:t>and that you </a:t>
            </a:r>
            <a:r>
              <a:rPr lang="en-US" dirty="0">
                <a:solidFill>
                  <a:srgbClr val="FFFF00"/>
                </a:solidFill>
              </a:rPr>
              <a:t>put on the new man </a:t>
            </a:r>
            <a:r>
              <a:rPr lang="en-US" b="0" dirty="0"/>
              <a:t>which was created according to God, in true righteousness and holiness. (4:22-24)</a:t>
            </a:r>
          </a:p>
          <a:p>
            <a:pPr marL="576263" lvl="1" indent="-228600"/>
            <a:r>
              <a:rPr lang="en-US" b="0" dirty="0"/>
              <a:t>For </a:t>
            </a:r>
            <a:r>
              <a:rPr lang="en-US" dirty="0">
                <a:solidFill>
                  <a:srgbClr val="FFFF00"/>
                </a:solidFill>
              </a:rPr>
              <a:t>you were once </a:t>
            </a:r>
            <a:r>
              <a:rPr lang="en-US" b="0" dirty="0"/>
              <a:t>darkness, </a:t>
            </a:r>
            <a:r>
              <a:rPr lang="en-US" dirty="0">
                <a:solidFill>
                  <a:srgbClr val="FFFF00"/>
                </a:solidFill>
              </a:rPr>
              <a:t>but now </a:t>
            </a:r>
            <a:r>
              <a:rPr lang="en-US" b="0" dirty="0"/>
              <a:t>you are light in the Lord. Walk as children of light (5:8)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327052-9AA7-42B2-882D-1A24656CB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5DA99B-257D-4052-8F0C-22DD45F31167}"/>
              </a:ext>
            </a:extLst>
          </p:cNvPr>
          <p:cNvSpPr/>
          <p:nvPr/>
        </p:nvSpPr>
        <p:spPr>
          <a:xfrm>
            <a:off x="6629400" y="2298700"/>
            <a:ext cx="2438400" cy="190500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Eph. 5:21 - 6:4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Husbands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Wives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Fathers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Children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Servants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995012-3FA3-4F07-917B-4C9D68454ADC}"/>
              </a:ext>
            </a:extLst>
          </p:cNvPr>
          <p:cNvSpPr/>
          <p:nvPr/>
        </p:nvSpPr>
        <p:spPr>
          <a:xfrm>
            <a:off x="6629400" y="800100"/>
            <a:ext cx="2438400" cy="149860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Eph. 4:1-5:20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1800" dirty="0"/>
              <a:t>Walk worthily: Unity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1800" dirty="0"/>
              <a:t>Transformation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1800" dirty="0"/>
              <a:t>Walk: in love, light, circumspectly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450CCD-B1B7-410C-9476-BE4024C0E906}"/>
              </a:ext>
            </a:extLst>
          </p:cNvPr>
          <p:cNvSpPr/>
          <p:nvPr/>
        </p:nvSpPr>
        <p:spPr>
          <a:xfrm>
            <a:off x="6629400" y="4203700"/>
            <a:ext cx="2438400" cy="766233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Eph. 6:10-20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1800" dirty="0"/>
              <a:t>Prepared for Battle</a:t>
            </a:r>
          </a:p>
        </p:txBody>
      </p:sp>
    </p:spTree>
    <p:extLst>
      <p:ext uri="{BB962C8B-B14F-4D97-AF65-F5344CB8AC3E}">
        <p14:creationId xmlns:p14="http://schemas.microsoft.com/office/powerpoint/2010/main" val="78520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C9A12-973C-4132-9443-660C1EE2B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dirty="0"/>
              <a:t>Context of Family Passages (Eph 4-6)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8F6CA-D11E-4928-BD01-B2E1084E6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15433"/>
            <a:ext cx="6477000" cy="4775200"/>
          </a:xfrm>
        </p:spPr>
        <p:txBody>
          <a:bodyPr>
            <a:normAutofit fontScale="77500" lnSpcReduction="20000"/>
          </a:bodyPr>
          <a:lstStyle/>
          <a:p>
            <a:r>
              <a:rPr lang="en-US" sz="3900" dirty="0"/>
              <a:t>A Contrast &amp; Conflict</a:t>
            </a:r>
          </a:p>
          <a:p>
            <a:pPr marL="576263" lvl="1" indent="-228600"/>
            <a:r>
              <a:rPr lang="en-US" b="0" dirty="0">
                <a:effectLst/>
                <a:latin typeface="system-ui"/>
              </a:rPr>
              <a:t>…</a:t>
            </a:r>
            <a:r>
              <a:rPr lang="en-US" dirty="0">
                <a:solidFill>
                  <a:srgbClr val="FFFF00"/>
                </a:solidFill>
                <a:effectLst/>
                <a:latin typeface="system-ui"/>
              </a:rPr>
              <a:t>No longer walk as the rest of the Gentiles </a:t>
            </a:r>
            <a:br>
              <a:rPr lang="en-US" dirty="0">
                <a:solidFill>
                  <a:srgbClr val="FFFF00"/>
                </a:solidFill>
                <a:effectLst/>
                <a:latin typeface="system-ui"/>
              </a:rPr>
            </a:br>
            <a:r>
              <a:rPr lang="en-US" dirty="0">
                <a:solidFill>
                  <a:srgbClr val="FFFF00"/>
                </a:solidFill>
                <a:effectLst/>
                <a:latin typeface="system-ui"/>
              </a:rPr>
              <a:t>walk</a:t>
            </a:r>
            <a:r>
              <a:rPr lang="en-US" b="0" dirty="0">
                <a:effectLst/>
                <a:latin typeface="system-ui"/>
              </a:rPr>
              <a:t>, in the futility of their mind… (4:17)</a:t>
            </a:r>
          </a:p>
          <a:p>
            <a:pPr marL="576263" lvl="1" indent="-228600"/>
            <a:r>
              <a:rPr lang="en-US" b="0" dirty="0">
                <a:effectLst/>
                <a:latin typeface="system-ui"/>
              </a:rPr>
              <a:t>…Have </a:t>
            </a:r>
            <a:r>
              <a:rPr lang="en-US" dirty="0">
                <a:solidFill>
                  <a:srgbClr val="FFFF00"/>
                </a:solidFill>
                <a:effectLst/>
                <a:latin typeface="system-ui"/>
              </a:rPr>
              <a:t>no fellowship </a:t>
            </a:r>
            <a:r>
              <a:rPr lang="en-US" b="0" dirty="0">
                <a:effectLst/>
                <a:latin typeface="system-ui"/>
              </a:rPr>
              <a:t>with the unfruitful works </a:t>
            </a:r>
            <a:br>
              <a:rPr lang="en-US" b="0" dirty="0">
                <a:effectLst/>
                <a:latin typeface="system-ui"/>
              </a:rPr>
            </a:br>
            <a:r>
              <a:rPr lang="en-US" b="0" dirty="0">
                <a:effectLst/>
                <a:latin typeface="system-ui"/>
              </a:rPr>
              <a:t>of darkness, but rather expose them. </a:t>
            </a:r>
            <a:r>
              <a:rPr lang="en-US" b="0" dirty="0">
                <a:latin typeface="system-ui"/>
              </a:rPr>
              <a:t>(5:11)</a:t>
            </a:r>
          </a:p>
          <a:p>
            <a:pPr marL="576263" lvl="1" indent="-228600"/>
            <a:r>
              <a:rPr lang="en-US" b="0" dirty="0">
                <a:effectLst/>
                <a:latin typeface="system-ui"/>
              </a:rPr>
              <a:t>Put on the whole armor of God, that you may be able to stand against the wiles of the devil. </a:t>
            </a:r>
            <a:r>
              <a:rPr lang="en-US" b="1" baseline="30000" dirty="0">
                <a:effectLst/>
                <a:latin typeface="system-ui"/>
              </a:rPr>
              <a:t>12 </a:t>
            </a:r>
            <a:r>
              <a:rPr lang="en-US" b="0" dirty="0">
                <a:effectLst/>
                <a:latin typeface="system-ui"/>
              </a:rPr>
              <a:t>For we do not </a:t>
            </a:r>
            <a:r>
              <a:rPr lang="en-US" dirty="0">
                <a:solidFill>
                  <a:srgbClr val="FFFF00"/>
                </a:solidFill>
                <a:effectLst/>
                <a:latin typeface="system-ui"/>
              </a:rPr>
              <a:t>wrestle against </a:t>
            </a:r>
            <a:r>
              <a:rPr lang="en-US" b="0" dirty="0">
                <a:effectLst/>
                <a:latin typeface="system-ui"/>
              </a:rPr>
              <a:t>flesh and blood, but against </a:t>
            </a:r>
            <a:r>
              <a:rPr lang="en-US" dirty="0">
                <a:solidFill>
                  <a:srgbClr val="FFFF00"/>
                </a:solidFill>
                <a:effectLst/>
                <a:latin typeface="system-ui"/>
              </a:rPr>
              <a:t>principalities, against powers, against </a:t>
            </a:r>
            <a:br>
              <a:rPr lang="en-US" dirty="0">
                <a:solidFill>
                  <a:srgbClr val="FFFF00"/>
                </a:solidFill>
                <a:effectLst/>
                <a:latin typeface="system-ui"/>
              </a:rPr>
            </a:br>
            <a:r>
              <a:rPr lang="en-US" dirty="0">
                <a:solidFill>
                  <a:srgbClr val="FFFF00"/>
                </a:solidFill>
                <a:effectLst/>
                <a:latin typeface="system-ui"/>
              </a:rPr>
              <a:t>the rulers of the darkness of this age, against spiritual hosts of wickedness in the heavenly places. </a:t>
            </a:r>
            <a:r>
              <a:rPr lang="en-US" b="1" baseline="30000" dirty="0">
                <a:effectLst/>
                <a:latin typeface="system-ui"/>
              </a:rPr>
              <a:t>13 </a:t>
            </a:r>
            <a:r>
              <a:rPr lang="en-US" b="0" dirty="0">
                <a:effectLst/>
                <a:latin typeface="system-ui"/>
              </a:rPr>
              <a:t>Therefore take up the whole armor of God, that you may be able to withstand in the </a:t>
            </a:r>
            <a:br>
              <a:rPr lang="en-US" b="0" dirty="0">
                <a:effectLst/>
                <a:latin typeface="system-ui"/>
              </a:rPr>
            </a:br>
            <a:r>
              <a:rPr lang="en-US" b="0" dirty="0">
                <a:effectLst/>
                <a:latin typeface="system-ui"/>
              </a:rPr>
              <a:t>evil day, and having done all, to stand. (6:11-13)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327052-9AA7-42B2-882D-1A24656CB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5DA99B-257D-4052-8F0C-22DD45F31167}"/>
              </a:ext>
            </a:extLst>
          </p:cNvPr>
          <p:cNvSpPr/>
          <p:nvPr/>
        </p:nvSpPr>
        <p:spPr>
          <a:xfrm>
            <a:off x="6629400" y="2298700"/>
            <a:ext cx="2438400" cy="190500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Eph. 5:21 - 6:4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Husbands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Wives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Fathers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Children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Servants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995012-3FA3-4F07-917B-4C9D68454ADC}"/>
              </a:ext>
            </a:extLst>
          </p:cNvPr>
          <p:cNvSpPr/>
          <p:nvPr/>
        </p:nvSpPr>
        <p:spPr>
          <a:xfrm>
            <a:off x="6629400" y="800100"/>
            <a:ext cx="2438400" cy="149860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Eph. 4:1-5:20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1800" dirty="0"/>
              <a:t>Walk worthily: Unity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1800" dirty="0"/>
              <a:t>Transformation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1800" dirty="0"/>
              <a:t>Walk: in love, light, circumspectly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450CCD-B1B7-410C-9476-BE4024C0E906}"/>
              </a:ext>
            </a:extLst>
          </p:cNvPr>
          <p:cNvSpPr/>
          <p:nvPr/>
        </p:nvSpPr>
        <p:spPr>
          <a:xfrm>
            <a:off x="6629400" y="4203700"/>
            <a:ext cx="2438400" cy="766233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Eph. 6:10-20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1800" dirty="0"/>
              <a:t>Prepared for Battle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797778-CF57-42E7-88AC-689F2983D8E0}"/>
              </a:ext>
            </a:extLst>
          </p:cNvPr>
          <p:cNvSpPr txBox="1"/>
          <p:nvPr/>
        </p:nvSpPr>
        <p:spPr>
          <a:xfrm>
            <a:off x="1600200" y="4917966"/>
            <a:ext cx="4267200" cy="683264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chemeClr val="bg1"/>
                </a:solidFill>
              </a:rPr>
              <a:t>Are our families this different from the World’s?</a:t>
            </a:r>
          </a:p>
        </p:txBody>
      </p:sp>
    </p:spTree>
    <p:extLst>
      <p:ext uri="{BB962C8B-B14F-4D97-AF65-F5344CB8AC3E}">
        <p14:creationId xmlns:p14="http://schemas.microsoft.com/office/powerpoint/2010/main" val="346792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782E2-64B2-4FE6-AF8C-EFDB70B9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The Family of the New Man - Applications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28025A-CE57-414B-843C-8CDD2EBDE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746626"/>
            <a:ext cx="3962400" cy="4318000"/>
          </a:xfrm>
        </p:spPr>
        <p:txBody>
          <a:bodyPr wrap="square" anchor="t">
            <a:normAutofit fontScale="92500" lnSpcReduction="20000"/>
          </a:bodyPr>
          <a:lstStyle/>
          <a:p>
            <a:r>
              <a:rPr lang="en-US" sz="3000" dirty="0"/>
              <a:t>Unity &amp; Peace (4:1-3)</a:t>
            </a:r>
          </a:p>
          <a:p>
            <a:pPr lvl="1"/>
            <a:r>
              <a:rPr lang="en-US" sz="2800" b="0" dirty="0"/>
              <a:t>Enabled by lowliness, gentleness, patience, and forbearance (4:2)</a:t>
            </a:r>
          </a:p>
          <a:p>
            <a:pPr lvl="1"/>
            <a:r>
              <a:rPr lang="en-US" sz="2800" b="0" dirty="0"/>
              <a:t>An “endeavor” (4:3)</a:t>
            </a:r>
          </a:p>
          <a:p>
            <a:pPr lvl="1"/>
            <a:r>
              <a:rPr lang="en-US" sz="2800" b="0" dirty="0"/>
              <a:t>One Body, each member doing its share, in love (4:16)</a:t>
            </a:r>
          </a:p>
          <a:p>
            <a:pPr lvl="1"/>
            <a:r>
              <a:rPr lang="en-US" sz="2800" b="0" dirty="0"/>
              <a:t>Forgiveness (32).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C7FE39A-F7EE-4FA5-BC68-2E35E27A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7700" y="670426"/>
            <a:ext cx="4533900" cy="4902200"/>
          </a:xfrm>
          <a:solidFill>
            <a:srgbClr val="0000FF"/>
          </a:solidFill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800" b="1" kern="1200" dirty="0"/>
              <a:t>Family </a:t>
            </a:r>
            <a:r>
              <a:rPr lang="en-US" kern="1200" dirty="0"/>
              <a:t>Applications</a:t>
            </a:r>
          </a:p>
          <a:p>
            <a:pPr marL="233363" indent="-233363"/>
            <a:r>
              <a:rPr lang="en-US" sz="2800" b="0" kern="1200" dirty="0"/>
              <a:t>Together (physically and in fellowship)</a:t>
            </a:r>
          </a:p>
          <a:p>
            <a:pPr marL="233363" indent="-233363"/>
            <a:r>
              <a:rPr lang="en-US" sz="2800" b="0" kern="1200" dirty="0"/>
              <a:t>Active promotion of needs of others</a:t>
            </a:r>
          </a:p>
          <a:p>
            <a:pPr marL="233363" indent="-233363"/>
            <a:r>
              <a:rPr lang="en-US" sz="2800" b="0" kern="1200" dirty="0"/>
              <a:t>Serving in disease and injury</a:t>
            </a:r>
          </a:p>
          <a:p>
            <a:pPr marL="233363" indent="-233363"/>
            <a:r>
              <a:rPr lang="en-US" sz="2800" b="0" kern="1200" dirty="0"/>
              <a:t>Serving in the disease &amp; injuries of sin</a:t>
            </a:r>
          </a:p>
          <a:p>
            <a:pPr marL="233363" indent="-233363"/>
            <a:r>
              <a:rPr lang="en-US" sz="2800" b="0" kern="1200" dirty="0"/>
              <a:t>Actively pursuing spiritual growth	 </a:t>
            </a:r>
          </a:p>
          <a:p>
            <a:pPr marL="233363" indent="-233363"/>
            <a:r>
              <a:rPr lang="en-US" sz="2800" b="0" kern="1200" dirty="0"/>
              <a:t>Patience, proactive reconciliation, eager forgi</a:t>
            </a:r>
            <a:r>
              <a:rPr lang="en-US" sz="2800" b="0" dirty="0"/>
              <a:t>veness</a:t>
            </a:r>
            <a:endParaRPr lang="en-US" sz="2800" b="0" kern="1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16475-BFC1-4DA7-A8CF-56ED5159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B6A389DF-B1F5-4991-89B8-72C57CDB73FE}" type="slidenum">
              <a:rPr lang="en-US" sz="11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7</a:t>
            </a:fld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119972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782E2-64B2-4FE6-AF8C-EFDB70B9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The Family of the New Man - Applications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28025A-CE57-414B-843C-8CDD2EBDE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723900"/>
            <a:ext cx="4152900" cy="4038600"/>
          </a:xfrm>
        </p:spPr>
        <p:txBody>
          <a:bodyPr wrap="square" anchor="t">
            <a:normAutofit fontScale="92500" lnSpcReduction="10000"/>
          </a:bodyPr>
          <a:lstStyle/>
          <a:p>
            <a:pPr>
              <a:spcBef>
                <a:spcPts val="672"/>
              </a:spcBef>
            </a:pP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Unity &amp; Peace (4:1-3)</a:t>
            </a:r>
          </a:p>
          <a:p>
            <a:pPr>
              <a:lnSpc>
                <a:spcPct val="110000"/>
              </a:lnSpc>
              <a:spcBef>
                <a:spcPts val="672"/>
              </a:spcBef>
            </a:pPr>
            <a:r>
              <a:rPr lang="en-US" sz="3000" dirty="0"/>
              <a:t>Honesty &amp; Truth (4:15)</a:t>
            </a:r>
          </a:p>
          <a:p>
            <a:pPr lvl="1">
              <a:spcBef>
                <a:spcPts val="672"/>
              </a:spcBef>
            </a:pPr>
            <a:r>
              <a:rPr lang="en-US" sz="2800" b="0" dirty="0"/>
              <a:t>Correct errors (4:14-15)</a:t>
            </a:r>
          </a:p>
          <a:p>
            <a:pPr lvl="1">
              <a:spcBef>
                <a:spcPts val="672"/>
              </a:spcBef>
            </a:pPr>
            <a:r>
              <a:rPr lang="en-US" sz="2800" b="0" dirty="0"/>
              <a:t>Put away lying (4:25*)</a:t>
            </a:r>
            <a:br>
              <a:rPr lang="en-US" sz="2800" b="0" dirty="0"/>
            </a:br>
            <a:r>
              <a:rPr lang="en-US" sz="2600" b="0" dirty="0"/>
              <a:t>*</a:t>
            </a:r>
            <a:r>
              <a:rPr lang="en-US" sz="2200" b="0" dirty="0" err="1">
                <a:latin typeface="system-ui"/>
              </a:rPr>
              <a:t>Zech</a:t>
            </a:r>
            <a:r>
              <a:rPr lang="en-US" sz="2200" b="0" dirty="0">
                <a:latin typeface="system-ui"/>
              </a:rPr>
              <a:t> 8:16-17</a:t>
            </a:r>
            <a:br>
              <a:rPr lang="en-US" sz="2800" b="0" dirty="0"/>
            </a:br>
            <a:r>
              <a:rPr lang="en-US" sz="2200" baseline="30000" dirty="0">
                <a:latin typeface="system-ui"/>
              </a:rPr>
              <a:t>16 </a:t>
            </a:r>
            <a:r>
              <a:rPr lang="en-US" sz="2200" b="0" dirty="0">
                <a:effectLst/>
                <a:latin typeface="system-ui"/>
              </a:rPr>
              <a:t>These are the things you shall do:</a:t>
            </a:r>
            <a:br>
              <a:rPr lang="en-US" sz="2200" dirty="0"/>
            </a:br>
            <a:r>
              <a:rPr lang="en-US" sz="2200" dirty="0">
                <a:solidFill>
                  <a:srgbClr val="FFFF00"/>
                </a:solidFill>
                <a:effectLst/>
                <a:latin typeface="system-ui"/>
              </a:rPr>
              <a:t>Speak each man the truth to his neighbor</a:t>
            </a:r>
            <a:r>
              <a:rPr lang="en-US" sz="2200" b="0" dirty="0">
                <a:effectLst/>
                <a:latin typeface="system-ui"/>
              </a:rPr>
              <a:t>;</a:t>
            </a:r>
            <a:br>
              <a:rPr lang="en-US" sz="2200" b="0" dirty="0">
                <a:effectLst/>
                <a:latin typeface="system-ui"/>
              </a:rPr>
            </a:br>
            <a:r>
              <a:rPr lang="en-US" b="0" dirty="0">
                <a:latin typeface="system-ui"/>
              </a:rPr>
              <a:t>Give judgment in your gates for truth, justice, and peace;</a:t>
            </a:r>
            <a:endParaRPr lang="en-US" sz="2800" b="0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C7FE39A-F7EE-4FA5-BC68-2E35E27A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7700" y="670426"/>
            <a:ext cx="4533900" cy="4902200"/>
          </a:xfrm>
          <a:solidFill>
            <a:srgbClr val="0000FF"/>
          </a:solidFill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800" b="1" kern="1200" dirty="0"/>
              <a:t>Family </a:t>
            </a:r>
            <a:r>
              <a:rPr lang="en-US" kern="1200" dirty="0"/>
              <a:t>Applications</a:t>
            </a:r>
          </a:p>
          <a:p>
            <a:pPr marL="233363" indent="-233363"/>
            <a:r>
              <a:rPr lang="en-US" b="0" kern="1200" dirty="0"/>
              <a:t>Corrective discussions of popular false doctrines/beliefs</a:t>
            </a:r>
          </a:p>
          <a:p>
            <a:pPr marL="233363" indent="-233363"/>
            <a:r>
              <a:rPr lang="en-US" b="0" kern="1200" dirty="0"/>
              <a:t>No falsehoods, deceptions, misleading behavior</a:t>
            </a:r>
          </a:p>
          <a:p>
            <a:pPr marL="233363" indent="-233363"/>
            <a:r>
              <a:rPr lang="en-US" sz="2800" b="0" kern="1200" dirty="0"/>
              <a:t>O</a:t>
            </a:r>
            <a:r>
              <a:rPr lang="en-US" b="0" kern="1200" dirty="0"/>
              <a:t>penness – No secrets, no hiding</a:t>
            </a:r>
          </a:p>
          <a:p>
            <a:pPr marL="233363" indent="-233363"/>
            <a:r>
              <a:rPr lang="en-US" sz="2800" b="0" kern="1200" dirty="0"/>
              <a:t>Open &amp; </a:t>
            </a:r>
            <a:r>
              <a:rPr lang="en-US" b="0" kern="1200" dirty="0"/>
              <a:t>disclosed activities media, relationships, plans…</a:t>
            </a:r>
          </a:p>
          <a:p>
            <a:pPr marL="233363" indent="-233363"/>
            <a:r>
              <a:rPr lang="en-US" sz="2800" b="0" kern="1200" dirty="0"/>
              <a:t>No Ill-will, lingering suspicions, hidden accusations (address these)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16475-BFC1-4DA7-A8CF-56ED5159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B6A389DF-B1F5-4991-89B8-72C57CDB73FE}" type="slidenum">
              <a:rPr lang="en-US" sz="11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8</a:t>
            </a:fld>
            <a:endParaRPr lang="en-US" sz="11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FA4DA8-4346-4240-95B9-2FA14FE9CC9A}"/>
              </a:ext>
            </a:extLst>
          </p:cNvPr>
          <p:cNvSpPr txBox="1"/>
          <p:nvPr/>
        </p:nvSpPr>
        <p:spPr>
          <a:xfrm>
            <a:off x="1023687" y="4508837"/>
            <a:ext cx="32575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baseline="30000" dirty="0">
                <a:solidFill>
                  <a:schemeClr val="bg1"/>
                </a:solidFill>
                <a:effectLst/>
                <a:latin typeface="system-ui"/>
              </a:rPr>
              <a:t>17</a:t>
            </a:r>
            <a:r>
              <a:rPr lang="en-US" sz="2000" b="1" baseline="30000" dirty="0">
                <a:solidFill>
                  <a:srgbClr val="FFFF00"/>
                </a:solidFill>
                <a:effectLst/>
                <a:latin typeface="system-ui"/>
              </a:rPr>
              <a:t> </a:t>
            </a:r>
            <a:r>
              <a:rPr lang="en-US" sz="2000" b="1" dirty="0">
                <a:solidFill>
                  <a:srgbClr val="FFFF00"/>
                </a:solidFill>
                <a:effectLst/>
                <a:latin typeface="system-ui"/>
              </a:rPr>
              <a:t>Let none of you think evil in your heart against your neighbor.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01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782E2-64B2-4FE6-AF8C-EFDB70B9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The Family of the New Man - Applications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28025A-CE57-414B-843C-8CDD2EBDE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038600" cy="4902200"/>
          </a:xfrm>
        </p:spPr>
        <p:txBody>
          <a:bodyPr wrap="square" anchor="t">
            <a:norm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Unity &amp; Peace (4:1-3)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Honesty &amp; Truth (4:15)</a:t>
            </a:r>
          </a:p>
          <a:p>
            <a:r>
              <a:rPr lang="en-US" dirty="0"/>
              <a:t>Selfless Service (4:16)</a:t>
            </a:r>
          </a:p>
          <a:p>
            <a:pPr lvl="1"/>
            <a:r>
              <a:rPr lang="en-US" b="0" dirty="0"/>
              <a:t>Each part building up the others, in love (4:16)</a:t>
            </a:r>
          </a:p>
          <a:p>
            <a:pPr lvl="1"/>
            <a:r>
              <a:rPr lang="en-US" b="0" dirty="0"/>
              <a:t>Hard work, for the benefit of others (4:28)</a:t>
            </a:r>
          </a:p>
          <a:p>
            <a:pPr lvl="1"/>
            <a:r>
              <a:rPr lang="en-US" b="0" dirty="0"/>
              <a:t>No covetousness or greed (4:19; 5:3, 5).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C7FE39A-F7EE-4FA5-BC68-2E35E27A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7700" y="670426"/>
            <a:ext cx="4533900" cy="4902200"/>
          </a:xfrm>
          <a:solidFill>
            <a:srgbClr val="0000FF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kern="1200" dirty="0"/>
              <a:t>Family </a:t>
            </a:r>
            <a:r>
              <a:rPr lang="en-US" kern="1200" dirty="0"/>
              <a:t>Applications</a:t>
            </a:r>
          </a:p>
          <a:p>
            <a:pPr marL="233363" indent="-233363"/>
            <a:r>
              <a:rPr lang="en-US" b="0" kern="1200" dirty="0"/>
              <a:t>Attention to know the needs of others</a:t>
            </a:r>
          </a:p>
          <a:p>
            <a:pPr marL="233363" indent="-233363"/>
            <a:r>
              <a:rPr lang="en-US" b="0" kern="1200" dirty="0"/>
              <a:t>Time for service given from “own time”</a:t>
            </a:r>
          </a:p>
          <a:p>
            <a:pPr marL="233363" indent="-233363"/>
            <a:r>
              <a:rPr lang="en-US" b="0" kern="1200" dirty="0"/>
              <a:t>Shared resources (budgets, bank accounts, tools, …)</a:t>
            </a:r>
            <a:endParaRPr lang="en-US" sz="2800" b="0" kern="1200" dirty="0"/>
          </a:p>
          <a:p>
            <a:pPr marL="233363" indent="-233363"/>
            <a:r>
              <a:rPr lang="en-US" b="0" kern="1200" dirty="0"/>
              <a:t>No self-serving/private careers, hobbies, vacations, possessions.</a:t>
            </a:r>
            <a:endParaRPr lang="en-US" sz="2800" b="0" kern="1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16475-BFC1-4DA7-A8CF-56ED5159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B6A389DF-B1F5-4991-89B8-72C57CDB73FE}" type="slidenum">
              <a:rPr lang="en-US" sz="11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9</a:t>
            </a:fld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111505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73744</TotalTime>
  <Words>1666</Words>
  <Application>Microsoft Office PowerPoint</Application>
  <PresentationFormat>On-screen Show (16:10)</PresentationFormat>
  <Paragraphs>195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PowerPoint Presentation</vt:lpstr>
      <vt:lpstr>Spirit-Filled Families</vt:lpstr>
      <vt:lpstr>History of the Family</vt:lpstr>
      <vt:lpstr>Family Connections in Ephesians</vt:lpstr>
      <vt:lpstr>Context of Family Passages (Eph 4-6)</vt:lpstr>
      <vt:lpstr>Context of Family Passages (Eph 4-6)</vt:lpstr>
      <vt:lpstr>The Family of the New Man - Applications</vt:lpstr>
      <vt:lpstr>The Family of the New Man - Applications</vt:lpstr>
      <vt:lpstr>The Family of the New Man - Applications</vt:lpstr>
      <vt:lpstr>The Family of the New Man - Applications</vt:lpstr>
      <vt:lpstr>The Family of the New Man - Applications</vt:lpstr>
      <vt:lpstr>Psalm 4  (A Psalm of David)</vt:lpstr>
      <vt:lpstr>The Family of the New Man - Applications</vt:lpstr>
      <vt:lpstr>The Family of the New Man - Applications</vt:lpstr>
      <vt:lpstr>Expect Conflict (Eph 6:12)</vt:lpstr>
      <vt:lpstr>Empowerment</vt:lpstr>
      <vt:lpstr>PowerPoint Presentation</vt:lpstr>
    </vt:vector>
  </TitlesOfParts>
  <Company>EMS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mmb4175</dc:creator>
  <cp:lastModifiedBy>Marty Broadwell</cp:lastModifiedBy>
  <cp:revision>626</cp:revision>
  <cp:lastPrinted>2014-09-07T05:18:02Z</cp:lastPrinted>
  <dcterms:created xsi:type="dcterms:W3CDTF">2002-06-13T20:47:56Z</dcterms:created>
  <dcterms:modified xsi:type="dcterms:W3CDTF">2022-03-06T21:59:57Z</dcterms:modified>
</cp:coreProperties>
</file>