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8" r:id="rId2"/>
    <p:sldId id="256" r:id="rId3"/>
    <p:sldId id="269" r:id="rId4"/>
    <p:sldId id="270" r:id="rId5"/>
    <p:sldId id="280" r:id="rId6"/>
    <p:sldId id="272" r:id="rId7"/>
    <p:sldId id="273" r:id="rId8"/>
    <p:sldId id="278" r:id="rId9"/>
    <p:sldId id="279" r:id="rId10"/>
    <p:sldId id="274" r:id="rId11"/>
    <p:sldId id="275" r:id="rId12"/>
    <p:sldId id="276" r:id="rId13"/>
    <p:sldId id="277" r:id="rId14"/>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94249" autoAdjust="0"/>
  </p:normalViewPr>
  <p:slideViewPr>
    <p:cSldViewPr snapToGrid="0">
      <p:cViewPr varScale="1">
        <p:scale>
          <a:sx n="81" d="100"/>
          <a:sy n="81" d="100"/>
        </p:scale>
        <p:origin x="126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5C543E-D1E3-4AC2-B500-30182884C050}" type="datetimeFigureOut">
              <a:rPr lang="en-US" smtClean="0"/>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563A7-DCD3-4F07-889E-71020F2A9746}" type="slidenum">
              <a:rPr lang="en-US" smtClean="0"/>
              <a:t>‹#›</a:t>
            </a:fld>
            <a:endParaRPr lang="en-US"/>
          </a:p>
        </p:txBody>
      </p:sp>
    </p:spTree>
    <p:extLst>
      <p:ext uri="{BB962C8B-B14F-4D97-AF65-F5344CB8AC3E}">
        <p14:creationId xmlns:p14="http://schemas.microsoft.com/office/powerpoint/2010/main" val="2521104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5C543E-D1E3-4AC2-B500-30182884C050}" type="datetimeFigureOut">
              <a:rPr lang="en-US" smtClean="0"/>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563A7-DCD3-4F07-889E-71020F2A9746}" type="slidenum">
              <a:rPr lang="en-US" smtClean="0"/>
              <a:t>‹#›</a:t>
            </a:fld>
            <a:endParaRPr lang="en-US"/>
          </a:p>
        </p:txBody>
      </p:sp>
    </p:spTree>
    <p:extLst>
      <p:ext uri="{BB962C8B-B14F-4D97-AF65-F5344CB8AC3E}">
        <p14:creationId xmlns:p14="http://schemas.microsoft.com/office/powerpoint/2010/main" val="853907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5C543E-D1E3-4AC2-B500-30182884C050}" type="datetimeFigureOut">
              <a:rPr lang="en-US" smtClean="0"/>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563A7-DCD3-4F07-889E-71020F2A9746}" type="slidenum">
              <a:rPr lang="en-US" smtClean="0"/>
              <a:t>‹#›</a:t>
            </a:fld>
            <a:endParaRPr lang="en-US"/>
          </a:p>
        </p:txBody>
      </p:sp>
    </p:spTree>
    <p:extLst>
      <p:ext uri="{BB962C8B-B14F-4D97-AF65-F5344CB8AC3E}">
        <p14:creationId xmlns:p14="http://schemas.microsoft.com/office/powerpoint/2010/main" val="3528756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5C543E-D1E3-4AC2-B500-30182884C050}" type="datetimeFigureOut">
              <a:rPr lang="en-US" smtClean="0"/>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563A7-DCD3-4F07-889E-71020F2A9746}" type="slidenum">
              <a:rPr lang="en-US" smtClean="0"/>
              <a:t>‹#›</a:t>
            </a:fld>
            <a:endParaRPr lang="en-US"/>
          </a:p>
        </p:txBody>
      </p:sp>
    </p:spTree>
    <p:extLst>
      <p:ext uri="{BB962C8B-B14F-4D97-AF65-F5344CB8AC3E}">
        <p14:creationId xmlns:p14="http://schemas.microsoft.com/office/powerpoint/2010/main" val="2609973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5C543E-D1E3-4AC2-B500-30182884C050}" type="datetimeFigureOut">
              <a:rPr lang="en-US" smtClean="0"/>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563A7-DCD3-4F07-889E-71020F2A9746}" type="slidenum">
              <a:rPr lang="en-US" smtClean="0"/>
              <a:t>‹#›</a:t>
            </a:fld>
            <a:endParaRPr lang="en-US"/>
          </a:p>
        </p:txBody>
      </p:sp>
    </p:spTree>
    <p:extLst>
      <p:ext uri="{BB962C8B-B14F-4D97-AF65-F5344CB8AC3E}">
        <p14:creationId xmlns:p14="http://schemas.microsoft.com/office/powerpoint/2010/main" val="1752252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5C543E-D1E3-4AC2-B500-30182884C050}" type="datetimeFigureOut">
              <a:rPr lang="en-US" smtClean="0"/>
              <a:t>4/17/2022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2563A7-DCD3-4F07-889E-71020F2A9746}" type="slidenum">
              <a:rPr lang="en-US" smtClean="0"/>
              <a:t>‹#›</a:t>
            </a:fld>
            <a:endParaRPr lang="en-US"/>
          </a:p>
        </p:txBody>
      </p:sp>
    </p:spTree>
    <p:extLst>
      <p:ext uri="{BB962C8B-B14F-4D97-AF65-F5344CB8AC3E}">
        <p14:creationId xmlns:p14="http://schemas.microsoft.com/office/powerpoint/2010/main" val="2746486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5C543E-D1E3-4AC2-B500-30182884C050}" type="datetimeFigureOut">
              <a:rPr lang="en-US" smtClean="0"/>
              <a:t>4/17/2022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2563A7-DCD3-4F07-889E-71020F2A9746}" type="slidenum">
              <a:rPr lang="en-US" smtClean="0"/>
              <a:t>‹#›</a:t>
            </a:fld>
            <a:endParaRPr lang="en-US"/>
          </a:p>
        </p:txBody>
      </p:sp>
    </p:spTree>
    <p:extLst>
      <p:ext uri="{BB962C8B-B14F-4D97-AF65-F5344CB8AC3E}">
        <p14:creationId xmlns:p14="http://schemas.microsoft.com/office/powerpoint/2010/main" val="2616268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5C543E-D1E3-4AC2-B500-30182884C050}" type="datetimeFigureOut">
              <a:rPr lang="en-US" smtClean="0"/>
              <a:t>4/17/2022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2563A7-DCD3-4F07-889E-71020F2A9746}" type="slidenum">
              <a:rPr lang="en-US" smtClean="0"/>
              <a:t>‹#›</a:t>
            </a:fld>
            <a:endParaRPr lang="en-US"/>
          </a:p>
        </p:txBody>
      </p:sp>
    </p:spTree>
    <p:extLst>
      <p:ext uri="{BB962C8B-B14F-4D97-AF65-F5344CB8AC3E}">
        <p14:creationId xmlns:p14="http://schemas.microsoft.com/office/powerpoint/2010/main" val="1256806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5C543E-D1E3-4AC2-B500-30182884C050}" type="datetimeFigureOut">
              <a:rPr lang="en-US" smtClean="0"/>
              <a:t>4/17/2022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2563A7-DCD3-4F07-889E-71020F2A9746}" type="slidenum">
              <a:rPr lang="en-US" smtClean="0"/>
              <a:t>‹#›</a:t>
            </a:fld>
            <a:endParaRPr lang="en-US"/>
          </a:p>
        </p:txBody>
      </p:sp>
    </p:spTree>
    <p:extLst>
      <p:ext uri="{BB962C8B-B14F-4D97-AF65-F5344CB8AC3E}">
        <p14:creationId xmlns:p14="http://schemas.microsoft.com/office/powerpoint/2010/main" val="1879958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65C543E-D1E3-4AC2-B500-30182884C050}" type="datetimeFigureOut">
              <a:rPr lang="en-US" smtClean="0"/>
              <a:t>4/17/2022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2563A7-DCD3-4F07-889E-71020F2A9746}" type="slidenum">
              <a:rPr lang="en-US" smtClean="0"/>
              <a:t>‹#›</a:t>
            </a:fld>
            <a:endParaRPr lang="en-US"/>
          </a:p>
        </p:txBody>
      </p:sp>
    </p:spTree>
    <p:extLst>
      <p:ext uri="{BB962C8B-B14F-4D97-AF65-F5344CB8AC3E}">
        <p14:creationId xmlns:p14="http://schemas.microsoft.com/office/powerpoint/2010/main" val="2919176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65C543E-D1E3-4AC2-B500-30182884C050}" type="datetimeFigureOut">
              <a:rPr lang="en-US" smtClean="0"/>
              <a:t>4/17/2022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2563A7-DCD3-4F07-889E-71020F2A9746}" type="slidenum">
              <a:rPr lang="en-US" smtClean="0"/>
              <a:t>‹#›</a:t>
            </a:fld>
            <a:endParaRPr lang="en-US"/>
          </a:p>
        </p:txBody>
      </p:sp>
    </p:spTree>
    <p:extLst>
      <p:ext uri="{BB962C8B-B14F-4D97-AF65-F5344CB8AC3E}">
        <p14:creationId xmlns:p14="http://schemas.microsoft.com/office/powerpoint/2010/main" val="1382598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465C543E-D1E3-4AC2-B500-30182884C050}" type="datetimeFigureOut">
              <a:rPr lang="en-US" smtClean="0"/>
              <a:t>4/17/2022</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FC2563A7-DCD3-4F07-889E-71020F2A9746}" type="slidenum">
              <a:rPr lang="en-US" smtClean="0"/>
              <a:t>‹#›</a:t>
            </a:fld>
            <a:endParaRPr lang="en-US"/>
          </a:p>
        </p:txBody>
      </p:sp>
    </p:spTree>
    <p:extLst>
      <p:ext uri="{BB962C8B-B14F-4D97-AF65-F5344CB8AC3E}">
        <p14:creationId xmlns:p14="http://schemas.microsoft.com/office/powerpoint/2010/main" val="254217642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s://www.biblegateway.com/passage/?search=Luke+6&amp;version=NKJV#fen-NKJV-25192i"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AD2894-B5EC-C148-96A1-F7AD35A539AC}"/>
              </a:ext>
            </a:extLst>
          </p:cNvPr>
          <p:cNvSpPr>
            <a:spLocks noGrp="1"/>
          </p:cNvSpPr>
          <p:nvPr>
            <p:ph type="ctrTitle"/>
          </p:nvPr>
        </p:nvSpPr>
        <p:spPr/>
        <p:txBody>
          <a:bodyPr/>
          <a:lstStyle/>
          <a:p>
            <a:endParaRPr lang="en-US"/>
          </a:p>
        </p:txBody>
      </p:sp>
      <p:sp>
        <p:nvSpPr>
          <p:cNvPr id="4" name="Subtitle 3">
            <a:extLst>
              <a:ext uri="{FF2B5EF4-FFF2-40B4-BE49-F238E27FC236}">
                <a16:creationId xmlns:a16="http://schemas.microsoft.com/office/drawing/2014/main" id="{F402CAF3-DFC3-1247-887E-96BF1E525C7D}"/>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C4704221-18A9-AC4C-946C-E4B92D0842F2}"/>
              </a:ext>
            </a:extLst>
          </p:cNvPr>
          <p:cNvPicPr>
            <a:picLocks noChangeAspect="1"/>
          </p:cNvPicPr>
          <p:nvPr/>
        </p:nvPicPr>
        <p:blipFill>
          <a:blip r:embed="rId2"/>
          <a:stretch>
            <a:fillRect/>
          </a:stretch>
        </p:blipFill>
        <p:spPr>
          <a:xfrm>
            <a:off x="-1561171" y="-571500"/>
            <a:ext cx="10972800" cy="6858000"/>
          </a:xfrm>
          <a:prstGeom prst="rect">
            <a:avLst/>
          </a:prstGeom>
        </p:spPr>
      </p:pic>
    </p:spTree>
    <p:extLst>
      <p:ext uri="{BB962C8B-B14F-4D97-AF65-F5344CB8AC3E}">
        <p14:creationId xmlns:p14="http://schemas.microsoft.com/office/powerpoint/2010/main" val="4175305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0"/>
            <a:ext cx="3490714" cy="5715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C77BCD0D-B8AA-4273-B645-CE828ED5FCCE}"/>
              </a:ext>
            </a:extLst>
          </p:cNvPr>
          <p:cNvSpPr>
            <a:spLocks noGrp="1"/>
          </p:cNvSpPr>
          <p:nvPr>
            <p:ph type="title"/>
          </p:nvPr>
        </p:nvSpPr>
        <p:spPr>
          <a:xfrm>
            <a:off x="657367" y="457993"/>
            <a:ext cx="2537481" cy="2285207"/>
          </a:xfrm>
        </p:spPr>
        <p:txBody>
          <a:bodyPr vert="horz" lIns="91440" tIns="45720" rIns="91440" bIns="45720" rtlCol="0" anchor="ctr">
            <a:noAutofit/>
          </a:bodyPr>
          <a:lstStyle/>
          <a:p>
            <a:pPr algn="ctr" defTabSz="914400"/>
            <a:r>
              <a:rPr lang="en-US" sz="4000" b="1" kern="1200" dirty="0">
                <a:solidFill>
                  <a:schemeClr val="bg1"/>
                </a:solidFill>
                <a:effectLst>
                  <a:outerShdw blurRad="38100" dist="38100" dir="2700000" algn="tl">
                    <a:srgbClr val="000000">
                      <a:alpha val="43137"/>
                    </a:srgbClr>
                  </a:outerShdw>
                </a:effectLst>
                <a:latin typeface="+mj-lt"/>
                <a:ea typeface="+mj-ea"/>
                <a:cs typeface="+mj-cs"/>
              </a:rPr>
              <a:t>If you are a Christian, you believe that:</a:t>
            </a:r>
          </a:p>
        </p:txBody>
      </p:sp>
      <p:sp>
        <p:nvSpPr>
          <p:cNvPr id="17" name="Rectangle 13">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9401" y="0"/>
            <a:ext cx="5654591" cy="5715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9D9B67A-1C1F-4A41-BC26-6BC9C62D49C8}"/>
              </a:ext>
            </a:extLst>
          </p:cNvPr>
          <p:cNvSpPr txBox="1"/>
          <p:nvPr/>
        </p:nvSpPr>
        <p:spPr>
          <a:xfrm>
            <a:off x="3783953" y="320337"/>
            <a:ext cx="5065486" cy="5262979"/>
          </a:xfrm>
          <a:prstGeom prst="rect">
            <a:avLst/>
          </a:prstGeom>
          <a:noFill/>
        </p:spPr>
        <p:txBody>
          <a:bodyPr wrap="square" rtlCol="0">
            <a:spAutoFit/>
          </a:bodyPr>
          <a:lstStyle/>
          <a:p>
            <a:pPr marL="285750" indent="-285750">
              <a:buFont typeface="Arial" panose="020B0604020202020204" pitchFamily="34" charset="0"/>
              <a:buChar char="•"/>
            </a:pPr>
            <a:r>
              <a:rPr lang="en-US" sz="2600" b="0" i="0" dirty="0">
                <a:effectLst/>
                <a:latin typeface="system-ui"/>
              </a:rPr>
              <a:t>“The fear of the </a:t>
            </a:r>
            <a:r>
              <a:rPr lang="en-US" sz="2600" b="0" i="0" cap="small" dirty="0">
                <a:effectLst/>
                <a:latin typeface="system-ui"/>
              </a:rPr>
              <a:t>Lord</a:t>
            </a:r>
            <a:r>
              <a:rPr lang="en-US" sz="2600" b="0" i="0" dirty="0">
                <a:effectLst/>
                <a:latin typeface="system-ui"/>
              </a:rPr>
              <a:t> is the 	beginning of wisdom,</a:t>
            </a:r>
            <a:br>
              <a:rPr lang="en-US" sz="2600" dirty="0"/>
            </a:br>
            <a:r>
              <a:rPr lang="en-US" sz="2600" b="0" i="0" dirty="0">
                <a:effectLst/>
                <a:latin typeface="system-ui"/>
              </a:rPr>
              <a:t>and knowledge of the Holy One is 	understanding” (Prov. </a:t>
            </a:r>
            <a:r>
              <a:rPr lang="en-US" sz="2600" dirty="0">
                <a:latin typeface="system-ui"/>
              </a:rPr>
              <a:t>9:10).</a:t>
            </a:r>
          </a:p>
          <a:p>
            <a:pPr marL="285750" indent="-285750">
              <a:buFont typeface="Arial" panose="020B0604020202020204" pitchFamily="34" charset="0"/>
              <a:buChar char="•"/>
            </a:pPr>
            <a:r>
              <a:rPr lang="en-US" sz="2600" b="0" i="0" dirty="0">
                <a:effectLst/>
                <a:latin typeface="system-ui"/>
              </a:rPr>
              <a:t>“If you abide in My word, you are My disciples indeed. And you shall know the truth, and the truth shall make you free”                                    						(John 8:31-32). </a:t>
            </a:r>
          </a:p>
          <a:p>
            <a:pPr marL="285750" indent="-285750">
              <a:buFont typeface="Arial" panose="020B0604020202020204" pitchFamily="34" charset="0"/>
              <a:buChar char="•"/>
            </a:pPr>
            <a:r>
              <a:rPr lang="en-US" sz="2600" dirty="0">
                <a:latin typeface="system-ui"/>
              </a:rPr>
              <a:t>“T</a:t>
            </a:r>
            <a:r>
              <a:rPr lang="en-US" sz="2600" b="0" i="0" dirty="0">
                <a:effectLst/>
                <a:latin typeface="system-ui"/>
              </a:rPr>
              <a:t>he wisdom of this world is foolishness with God”                           				   (1 Corinthians  3:19).</a:t>
            </a:r>
          </a:p>
          <a:p>
            <a:pPr marL="285750" indent="-285750">
              <a:buFont typeface="Arial" panose="020B0604020202020204" pitchFamily="34" charset="0"/>
              <a:buChar char="•"/>
            </a:pPr>
            <a:endParaRPr lang="en-US" sz="2400" dirty="0">
              <a:latin typeface="system-ui"/>
            </a:endParaRPr>
          </a:p>
        </p:txBody>
      </p:sp>
      <p:sp>
        <p:nvSpPr>
          <p:cNvPr id="2" name="TextBox 1">
            <a:extLst>
              <a:ext uri="{FF2B5EF4-FFF2-40B4-BE49-F238E27FC236}">
                <a16:creationId xmlns:a16="http://schemas.microsoft.com/office/drawing/2014/main" id="{0AF7DA47-0335-4807-A78F-C53DB65D73FB}"/>
              </a:ext>
            </a:extLst>
          </p:cNvPr>
          <p:cNvSpPr txBox="1"/>
          <p:nvPr/>
        </p:nvSpPr>
        <p:spPr>
          <a:xfrm>
            <a:off x="462799" y="2951827"/>
            <a:ext cx="2732049" cy="2554545"/>
          </a:xfrm>
          <a:prstGeom prst="rect">
            <a:avLst/>
          </a:prstGeom>
          <a:noFill/>
        </p:spPr>
        <p:txBody>
          <a:bodyPr wrap="square" rtlCol="0">
            <a:spAutoFit/>
          </a:bodyPr>
          <a:lstStyle/>
          <a:p>
            <a:pPr algn="ctr"/>
            <a:r>
              <a:rPr lang="en-US" sz="4000" b="1" dirty="0">
                <a:solidFill>
                  <a:schemeClr val="bg1"/>
                </a:solidFill>
              </a:rPr>
              <a:t>Who will share God’s Wisdom with you?</a:t>
            </a:r>
          </a:p>
        </p:txBody>
      </p:sp>
    </p:spTree>
    <p:extLst>
      <p:ext uri="{BB962C8B-B14F-4D97-AF65-F5344CB8AC3E}">
        <p14:creationId xmlns:p14="http://schemas.microsoft.com/office/powerpoint/2010/main" val="180165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rgbClr val="C0C0C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rgbClr val="C0C0C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8B2270-5711-4714-AD7D-2F10DB2761A3}"/>
              </a:ext>
            </a:extLst>
          </p:cNvPr>
          <p:cNvSpPr>
            <a:spLocks noGrp="1"/>
          </p:cNvSpPr>
          <p:nvPr>
            <p:ph type="title"/>
          </p:nvPr>
        </p:nvSpPr>
        <p:spPr>
          <a:xfrm>
            <a:off x="509471" y="259666"/>
            <a:ext cx="8125057" cy="1104636"/>
          </a:xfrm>
        </p:spPr>
        <p:txBody>
          <a:bodyPr/>
          <a:lstStyle/>
          <a:p>
            <a:r>
              <a:rPr lang="en-US" b="1" dirty="0"/>
              <a:t>Early  Church drew strength from togetherness!</a:t>
            </a:r>
          </a:p>
        </p:txBody>
      </p:sp>
      <p:sp>
        <p:nvSpPr>
          <p:cNvPr id="4" name="Content Placeholder 3">
            <a:extLst>
              <a:ext uri="{FF2B5EF4-FFF2-40B4-BE49-F238E27FC236}">
                <a16:creationId xmlns:a16="http://schemas.microsoft.com/office/drawing/2014/main" id="{87068C57-F451-4323-BFEB-7446F8B49F57}"/>
              </a:ext>
            </a:extLst>
          </p:cNvPr>
          <p:cNvSpPr>
            <a:spLocks noGrp="1"/>
          </p:cNvSpPr>
          <p:nvPr>
            <p:ph idx="1"/>
          </p:nvPr>
        </p:nvSpPr>
        <p:spPr>
          <a:xfrm>
            <a:off x="223025" y="1148577"/>
            <a:ext cx="8731404" cy="1289824"/>
          </a:xfrm>
        </p:spPr>
        <p:txBody>
          <a:bodyPr>
            <a:normAutofit fontScale="92500" lnSpcReduction="10000"/>
          </a:bodyPr>
          <a:lstStyle/>
          <a:p>
            <a:r>
              <a:rPr lang="en-US" sz="2800" b="1" dirty="0"/>
              <a:t>Weekly Gathering for “Breaking of Bread”</a:t>
            </a:r>
          </a:p>
          <a:p>
            <a:r>
              <a:rPr lang="en-US" sz="2800" b="1" dirty="0"/>
              <a:t>Social </a:t>
            </a:r>
            <a:r>
              <a:rPr lang="en-US" sz="2800" dirty="0"/>
              <a:t>(Acts 2:44-47)</a:t>
            </a:r>
          </a:p>
          <a:p>
            <a:r>
              <a:rPr lang="en-US" sz="2800" b="1" dirty="0"/>
              <a:t>Special Gatherings Reported in Acts</a:t>
            </a:r>
            <a:endParaRPr lang="en-US" sz="4500" dirty="0"/>
          </a:p>
        </p:txBody>
      </p:sp>
      <p:sp>
        <p:nvSpPr>
          <p:cNvPr id="6" name="TextBox 5">
            <a:extLst>
              <a:ext uri="{FF2B5EF4-FFF2-40B4-BE49-F238E27FC236}">
                <a16:creationId xmlns:a16="http://schemas.microsoft.com/office/drawing/2014/main" id="{3D1964BA-1FFA-4193-9747-E4E9CF3F4272}"/>
              </a:ext>
            </a:extLst>
          </p:cNvPr>
          <p:cNvSpPr txBox="1"/>
          <p:nvPr/>
        </p:nvSpPr>
        <p:spPr>
          <a:xfrm>
            <a:off x="333374" y="2438401"/>
            <a:ext cx="3276601" cy="3970318"/>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Following Persecution</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Discipline</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Burying Stephen</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Grief over Dorcas</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Joy over her revival</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Membership Question</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Examining preacher for preaching to Gentiles</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Special teaching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4705F14A-85CF-4547-BA55-06B0B41C2845}"/>
              </a:ext>
            </a:extLst>
          </p:cNvPr>
          <p:cNvSpPr txBox="1"/>
          <p:nvPr/>
        </p:nvSpPr>
        <p:spPr>
          <a:xfrm>
            <a:off x="3510980" y="2463142"/>
            <a:ext cx="2495550" cy="3139321"/>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Sending out preachers</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Receiving reports from preachers</a:t>
            </a:r>
          </a:p>
          <a:p>
            <a:pPr marL="285750" indent="-285750">
              <a:buFont typeface="Arial" panose="020B0604020202020204" pitchFamily="34" charset="0"/>
              <a:buChar char="•"/>
            </a:pPr>
            <a:r>
              <a:rPr lang="en-US" sz="2000" i="0" dirty="0">
                <a:effectLst/>
                <a:latin typeface="Arial" panose="020B0604020202020204" pitchFamily="34" charset="0"/>
              </a:rPr>
              <a:t>Conferring to determine Truth</a:t>
            </a:r>
          </a:p>
          <a:p>
            <a:pPr marL="285750" indent="-285750">
              <a:buFont typeface="Arial" panose="020B0604020202020204" pitchFamily="34" charset="0"/>
              <a:buChar char="•"/>
            </a:pPr>
            <a:r>
              <a:rPr lang="en-US" sz="2000" dirty="0">
                <a:latin typeface="Arial" panose="020B0604020202020204" pitchFamily="34" charset="0"/>
              </a:rPr>
              <a:t>Assemblies to hear truth</a:t>
            </a:r>
          </a:p>
          <a:p>
            <a:pPr marL="285750" indent="-285750">
              <a:buFont typeface="Arial" panose="020B0604020202020204" pitchFamily="34" charset="0"/>
              <a:buChar char="•"/>
            </a:pPr>
            <a:r>
              <a:rPr lang="en-US" sz="2000" dirty="0">
                <a:latin typeface="Arial" panose="020B0604020202020204" pitchFamily="34" charset="0"/>
              </a:rPr>
              <a:t>To say “farewell.”</a:t>
            </a:r>
          </a:p>
          <a:p>
            <a:endParaRPr lang="en-US" dirty="0">
              <a:latin typeface="Arial" panose="020B0604020202020204" pitchFamily="34" charset="0"/>
            </a:endParaRPr>
          </a:p>
        </p:txBody>
      </p:sp>
      <p:sp>
        <p:nvSpPr>
          <p:cNvPr id="9" name="TextBox 8">
            <a:extLst>
              <a:ext uri="{FF2B5EF4-FFF2-40B4-BE49-F238E27FC236}">
                <a16:creationId xmlns:a16="http://schemas.microsoft.com/office/drawing/2014/main" id="{6AFC09F9-93AF-4182-9535-4CAACCF8D0FB}"/>
              </a:ext>
            </a:extLst>
          </p:cNvPr>
          <p:cNvSpPr txBox="1"/>
          <p:nvPr/>
        </p:nvSpPr>
        <p:spPr>
          <a:xfrm>
            <a:off x="6116879" y="2774678"/>
            <a:ext cx="2947899" cy="2831544"/>
          </a:xfrm>
          <a:prstGeom prst="rect">
            <a:avLst/>
          </a:prstGeom>
          <a:noFill/>
        </p:spPr>
        <p:txBody>
          <a:bodyPr wrap="square" rtlCol="0">
            <a:spAutoFit/>
          </a:bodyPr>
          <a:lstStyle/>
          <a:p>
            <a:pPr marL="285750" indent="-285750">
              <a:buFont typeface="Arial" panose="020B0604020202020204" pitchFamily="34" charset="0"/>
              <a:buChar char="•"/>
            </a:pPr>
            <a:r>
              <a:rPr lang="en-US" sz="2000" i="0" dirty="0">
                <a:effectLst/>
                <a:latin typeface="Arial" panose="020B0604020202020204" pitchFamily="34" charset="0"/>
              </a:rPr>
              <a:t>Ephesian elders</a:t>
            </a:r>
          </a:p>
          <a:p>
            <a:pPr marL="285750" indent="-285750">
              <a:buFont typeface="Arial" panose="020B0604020202020204" pitchFamily="34" charset="0"/>
              <a:buChar char="•"/>
            </a:pPr>
            <a:r>
              <a:rPr lang="en-US" sz="2000" dirty="0">
                <a:latin typeface="Arial" panose="020B0604020202020204" pitchFamily="34" charset="0"/>
              </a:rPr>
              <a:t>Saints in </a:t>
            </a:r>
            <a:r>
              <a:rPr lang="en-US" sz="2000" dirty="0" err="1">
                <a:latin typeface="Arial" panose="020B0604020202020204" pitchFamily="34" charset="0"/>
              </a:rPr>
              <a:t>Tyre</a:t>
            </a:r>
            <a:endParaRPr lang="en-US" sz="2000" dirty="0">
              <a:latin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rPr>
              <a:t>Saints in Caesarea</a:t>
            </a:r>
          </a:p>
          <a:p>
            <a:pPr marL="285750" indent="-285750">
              <a:buFont typeface="Arial" panose="020B0604020202020204" pitchFamily="34" charset="0"/>
              <a:buChar char="•"/>
            </a:pPr>
            <a:r>
              <a:rPr lang="en-US" sz="2000" dirty="0">
                <a:latin typeface="Arial" panose="020B0604020202020204" pitchFamily="34" charset="0"/>
              </a:rPr>
              <a:t>Elders in Jerusalem</a:t>
            </a:r>
          </a:p>
          <a:p>
            <a:pPr marL="285750" indent="-285750">
              <a:buFont typeface="Arial" panose="020B0604020202020204" pitchFamily="34" charset="0"/>
              <a:buChar char="•"/>
            </a:pPr>
            <a:r>
              <a:rPr lang="en-US" sz="2000" i="0" dirty="0">
                <a:effectLst/>
                <a:latin typeface="Arial" panose="020B0604020202020204" pitchFamily="34" charset="0"/>
              </a:rPr>
              <a:t>Luke &amp; Aristarchus</a:t>
            </a:r>
          </a:p>
          <a:p>
            <a:pPr marL="285750" indent="-285750">
              <a:buFont typeface="Arial" panose="020B0604020202020204" pitchFamily="34" charset="0"/>
              <a:buChar char="•"/>
            </a:pPr>
            <a:r>
              <a:rPr lang="en-US" sz="2000" dirty="0">
                <a:latin typeface="Arial" panose="020B0604020202020204" pitchFamily="34" charset="0"/>
              </a:rPr>
              <a:t>Saints in </a:t>
            </a:r>
            <a:r>
              <a:rPr lang="en-US" sz="2000" dirty="0" err="1">
                <a:latin typeface="Arial" panose="020B0604020202020204" pitchFamily="34" charset="0"/>
              </a:rPr>
              <a:t>Puteoli</a:t>
            </a:r>
            <a:endParaRPr lang="en-US" sz="2000" dirty="0">
              <a:latin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rPr>
              <a:t>B</a:t>
            </a:r>
            <a:r>
              <a:rPr lang="en-US" sz="2000" i="0" dirty="0">
                <a:effectLst/>
                <a:latin typeface="Arial" panose="020B0604020202020204" pitchFamily="34" charset="0"/>
              </a:rPr>
              <a:t>rethren from Rome</a:t>
            </a:r>
          </a:p>
          <a:p>
            <a:pPr marL="285750" indent="-285750">
              <a:buFont typeface="Arial" panose="020B0604020202020204" pitchFamily="34" charset="0"/>
              <a:buChar char="•"/>
            </a:pPr>
            <a:r>
              <a:rPr lang="en-US" sz="2000" dirty="0">
                <a:latin typeface="Arial" panose="020B0604020202020204" pitchFamily="34" charset="0"/>
              </a:rPr>
              <a:t>In “hired house.”</a:t>
            </a:r>
            <a:endParaRPr lang="en-US" sz="2000" i="0" dirty="0">
              <a:effectLst/>
              <a:latin typeface="Arial" panose="020B0604020202020204" pitchFamily="34" charset="0"/>
            </a:endParaRPr>
          </a:p>
          <a:p>
            <a:pPr marL="285750" indent="-285750">
              <a:buFont typeface="Arial" panose="020B0604020202020204" pitchFamily="34" charset="0"/>
              <a:buChar char="•"/>
            </a:pPr>
            <a:endParaRPr lang="en-US" dirty="0"/>
          </a:p>
        </p:txBody>
      </p:sp>
      <p:sp>
        <p:nvSpPr>
          <p:cNvPr id="13" name="TextBox 12">
            <a:extLst>
              <a:ext uri="{FF2B5EF4-FFF2-40B4-BE49-F238E27FC236}">
                <a16:creationId xmlns:a16="http://schemas.microsoft.com/office/drawing/2014/main" id="{582E2816-04EA-495E-99C5-28908CDC158A}"/>
              </a:ext>
            </a:extLst>
          </p:cNvPr>
          <p:cNvSpPr txBox="1"/>
          <p:nvPr/>
        </p:nvSpPr>
        <p:spPr>
          <a:xfrm>
            <a:off x="6025027" y="2343150"/>
            <a:ext cx="3039751" cy="461665"/>
          </a:xfrm>
          <a:prstGeom prst="rect">
            <a:avLst/>
          </a:prstGeom>
          <a:noFill/>
        </p:spPr>
        <p:txBody>
          <a:bodyPr wrap="square" rtlCol="0">
            <a:spAutoFit/>
          </a:bodyPr>
          <a:lstStyle/>
          <a:p>
            <a:r>
              <a:rPr lang="en-US" sz="2400" b="1" dirty="0"/>
              <a:t>Paul’s conferring with:</a:t>
            </a:r>
          </a:p>
        </p:txBody>
      </p:sp>
      <p:sp>
        <p:nvSpPr>
          <p:cNvPr id="2" name="TextBox 1">
            <a:extLst>
              <a:ext uri="{FF2B5EF4-FFF2-40B4-BE49-F238E27FC236}">
                <a16:creationId xmlns:a16="http://schemas.microsoft.com/office/drawing/2014/main" id="{3A3C552B-7094-4DD3-8BBC-62530342B320}"/>
              </a:ext>
            </a:extLst>
          </p:cNvPr>
          <p:cNvSpPr txBox="1"/>
          <p:nvPr/>
        </p:nvSpPr>
        <p:spPr>
          <a:xfrm rot="20728703">
            <a:off x="1806499" y="3401122"/>
            <a:ext cx="5174164" cy="584775"/>
          </a:xfrm>
          <a:prstGeom prst="rect">
            <a:avLst/>
          </a:prstGeom>
          <a:solidFill>
            <a:schemeClr val="tx1"/>
          </a:solidFill>
        </p:spPr>
        <p:txBody>
          <a:bodyPr wrap="square" rtlCol="0">
            <a:spAutoFit/>
          </a:bodyPr>
          <a:lstStyle/>
          <a:p>
            <a:r>
              <a:rPr lang="en-US" sz="3200" b="1" dirty="0">
                <a:solidFill>
                  <a:schemeClr val="bg1"/>
                </a:solidFill>
              </a:rPr>
              <a:t>Would you have been there?</a:t>
            </a:r>
          </a:p>
        </p:txBody>
      </p:sp>
    </p:spTree>
    <p:extLst>
      <p:ext uri="{BB962C8B-B14F-4D97-AF65-F5344CB8AC3E}">
        <p14:creationId xmlns:p14="http://schemas.microsoft.com/office/powerpoint/2010/main" val="87827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500" fill="hold"/>
                                        <p:tgtEl>
                                          <p:spTgt spid="2"/>
                                        </p:tgtEl>
                                        <p:attrNameLst>
                                          <p:attrName>ppt_w</p:attrName>
                                        </p:attrNameLst>
                                      </p:cBhvr>
                                      <p:tavLst>
                                        <p:tav tm="0">
                                          <p:val>
                                            <p:fltVal val="0"/>
                                          </p:val>
                                        </p:tav>
                                        <p:tav tm="100000">
                                          <p:val>
                                            <p:strVal val="#ppt_w"/>
                                          </p:val>
                                        </p:tav>
                                      </p:tavLst>
                                    </p:anim>
                                    <p:anim calcmode="lin" valueType="num">
                                      <p:cBhvr>
                                        <p:cTn id="44" dur="500" fill="hold"/>
                                        <p:tgtEl>
                                          <p:spTgt spid="2"/>
                                        </p:tgtEl>
                                        <p:attrNameLst>
                                          <p:attrName>ppt_h</p:attrName>
                                        </p:attrNameLst>
                                      </p:cBhvr>
                                      <p:tavLst>
                                        <p:tav tm="0">
                                          <p:val>
                                            <p:fltVal val="0"/>
                                          </p:val>
                                        </p:tav>
                                        <p:tav tm="100000">
                                          <p:val>
                                            <p:strVal val="#ppt_h"/>
                                          </p:val>
                                        </p:tav>
                                      </p:tavLst>
                                    </p:anim>
                                    <p:animEffect transition="in" filter="fade">
                                      <p:cBhvr>
                                        <p:cTn id="4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3"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6643E-C4A3-4EA4-BDFD-C68D49329750}"/>
              </a:ext>
            </a:extLst>
          </p:cNvPr>
          <p:cNvSpPr>
            <a:spLocks noGrp="1"/>
          </p:cNvSpPr>
          <p:nvPr>
            <p:ph type="title"/>
          </p:nvPr>
        </p:nvSpPr>
        <p:spPr>
          <a:xfrm>
            <a:off x="628650" y="304271"/>
            <a:ext cx="7886700" cy="705379"/>
          </a:xfrm>
        </p:spPr>
        <p:txBody>
          <a:bodyPr/>
          <a:lstStyle/>
          <a:p>
            <a:r>
              <a:rPr lang="en-US" b="1" dirty="0"/>
              <a:t>Such assemblies continued to be encouraged!</a:t>
            </a:r>
          </a:p>
        </p:txBody>
      </p:sp>
      <p:sp>
        <p:nvSpPr>
          <p:cNvPr id="3" name="Content Placeholder 2">
            <a:extLst>
              <a:ext uri="{FF2B5EF4-FFF2-40B4-BE49-F238E27FC236}">
                <a16:creationId xmlns:a16="http://schemas.microsoft.com/office/drawing/2014/main" id="{58CF4C15-D028-42D6-A0A6-C5F43E60A110}"/>
              </a:ext>
            </a:extLst>
          </p:cNvPr>
          <p:cNvSpPr>
            <a:spLocks noGrp="1"/>
          </p:cNvSpPr>
          <p:nvPr>
            <p:ph idx="1"/>
          </p:nvPr>
        </p:nvSpPr>
        <p:spPr>
          <a:xfrm>
            <a:off x="200025" y="1329663"/>
            <a:ext cx="8743950" cy="4366287"/>
          </a:xfrm>
        </p:spPr>
        <p:txBody>
          <a:bodyPr>
            <a:noAutofit/>
          </a:bodyPr>
          <a:lstStyle/>
          <a:p>
            <a:r>
              <a:rPr lang="en-US" sz="2400" dirty="0">
                <a:latin typeface="Arial" panose="020B0604020202020204" pitchFamily="34" charset="0"/>
              </a:rPr>
              <a:t>T</a:t>
            </a:r>
            <a:r>
              <a:rPr lang="en-US" sz="2400" b="0" i="0" dirty="0">
                <a:effectLst/>
                <a:latin typeface="Arial" panose="020B0604020202020204" pitchFamily="34" charset="0"/>
              </a:rPr>
              <a:t>he </a:t>
            </a:r>
            <a:r>
              <a:rPr lang="en-US" sz="2400" b="0" i="1" dirty="0">
                <a:effectLst/>
                <a:latin typeface="Arial" panose="020B0604020202020204" pitchFamily="34" charset="0"/>
              </a:rPr>
              <a:t>Didache</a:t>
            </a:r>
            <a:r>
              <a:rPr lang="en-US" sz="2400" b="0" i="0" dirty="0">
                <a:effectLst/>
                <a:latin typeface="Arial" panose="020B0604020202020204" pitchFamily="34" charset="0"/>
              </a:rPr>
              <a:t> (Late 1</a:t>
            </a:r>
            <a:r>
              <a:rPr lang="en-US" sz="2400" b="0" i="0" baseline="30000" dirty="0">
                <a:effectLst/>
                <a:latin typeface="Arial" panose="020B0604020202020204" pitchFamily="34" charset="0"/>
              </a:rPr>
              <a:t>st</a:t>
            </a:r>
            <a:r>
              <a:rPr lang="en-US" sz="2400" b="0" i="0" dirty="0">
                <a:effectLst/>
                <a:latin typeface="Arial" panose="020B0604020202020204" pitchFamily="34" charset="0"/>
              </a:rPr>
              <a:t> century) urged “ye shall gather yourselves together frequently, seeking what is fitting for your souls” (4:3; 16:4)</a:t>
            </a:r>
          </a:p>
          <a:p>
            <a:r>
              <a:rPr lang="en-US" sz="2400" b="0" i="0" dirty="0">
                <a:effectLst/>
                <a:latin typeface="Arial" panose="020B0604020202020204" pitchFamily="34" charset="0"/>
              </a:rPr>
              <a:t>Ignatius (about 140 AD) said, “Do your diligence therefore to meet together more frequently for thanksgiving to God and for His glory. For when ye meet together frequently, the powers of Satan are cast down; and his mischief cometh to </a:t>
            </a:r>
            <a:r>
              <a:rPr lang="en-US" sz="2400" b="0" i="0" dirty="0" err="1">
                <a:effectLst/>
                <a:latin typeface="Arial" panose="020B0604020202020204" pitchFamily="34" charset="0"/>
              </a:rPr>
              <a:t>nought</a:t>
            </a:r>
            <a:r>
              <a:rPr lang="en-US" sz="2400" b="0" i="0" dirty="0">
                <a:effectLst/>
                <a:latin typeface="Arial" panose="020B0604020202020204" pitchFamily="34" charset="0"/>
              </a:rPr>
              <a:t> in the concord of your faith” (“To the Ephesians”)</a:t>
            </a:r>
          </a:p>
          <a:p>
            <a:r>
              <a:rPr lang="en-US" sz="2400" b="0" i="0" dirty="0">
                <a:effectLst/>
                <a:latin typeface="Arial" panose="020B0604020202020204" pitchFamily="34" charset="0"/>
              </a:rPr>
              <a:t>Hippolytus (A.D. 170-236) urged saints preparing for work </a:t>
            </a:r>
            <a:r>
              <a:rPr lang="en-US" sz="2400" b="1" i="0" u="sng" dirty="0">
                <a:effectLst/>
                <a:latin typeface="Arial" panose="020B0604020202020204" pitchFamily="34" charset="0"/>
              </a:rPr>
              <a:t>each day</a:t>
            </a:r>
            <a:r>
              <a:rPr lang="en-US" sz="2400" b="1" i="0" dirty="0">
                <a:effectLst/>
                <a:latin typeface="Arial" panose="020B0604020202020204" pitchFamily="34" charset="0"/>
              </a:rPr>
              <a:t> </a:t>
            </a:r>
            <a:r>
              <a:rPr lang="en-US" sz="2400" b="0" i="0" dirty="0">
                <a:effectLst/>
                <a:latin typeface="Arial" panose="020B0604020202020204" pitchFamily="34" charset="0"/>
              </a:rPr>
              <a:t>to first consider whether there may be an assembly for Bible instruction and prayer on that day. </a:t>
            </a:r>
            <a:endParaRPr lang="en-US" sz="2400" dirty="0"/>
          </a:p>
        </p:txBody>
      </p:sp>
    </p:spTree>
    <p:extLst>
      <p:ext uri="{BB962C8B-B14F-4D97-AF65-F5344CB8AC3E}">
        <p14:creationId xmlns:p14="http://schemas.microsoft.com/office/powerpoint/2010/main" val="92774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B2B2B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C11F0-6EE8-46BD-AEEA-0E5BDCDEE422}"/>
              </a:ext>
            </a:extLst>
          </p:cNvPr>
          <p:cNvSpPr>
            <a:spLocks noGrp="1"/>
          </p:cNvSpPr>
          <p:nvPr>
            <p:ph type="title"/>
          </p:nvPr>
        </p:nvSpPr>
        <p:spPr>
          <a:xfrm>
            <a:off x="312237" y="304271"/>
            <a:ext cx="8509000" cy="1104636"/>
          </a:xfrm>
        </p:spPr>
        <p:txBody>
          <a:bodyPr>
            <a:noAutofit/>
          </a:bodyPr>
          <a:lstStyle/>
          <a:p>
            <a:pPr algn="ctr"/>
            <a:r>
              <a:rPr lang="en-US" sz="4000" b="1" dirty="0"/>
              <a:t>God is pleased when we confer together!</a:t>
            </a:r>
            <a:r>
              <a:rPr lang="en-US" sz="2800" dirty="0"/>
              <a:t> Malachi 3:16-18</a:t>
            </a:r>
            <a:br>
              <a:rPr lang="en-US" sz="2800" dirty="0"/>
            </a:br>
            <a:endParaRPr lang="en-US" sz="4000" b="1" dirty="0"/>
          </a:p>
        </p:txBody>
      </p:sp>
      <p:sp>
        <p:nvSpPr>
          <p:cNvPr id="3" name="Content Placeholder 2">
            <a:extLst>
              <a:ext uri="{FF2B5EF4-FFF2-40B4-BE49-F238E27FC236}">
                <a16:creationId xmlns:a16="http://schemas.microsoft.com/office/drawing/2014/main" id="{E8D26E14-C7D8-4AC5-9319-79C2A291428B}"/>
              </a:ext>
            </a:extLst>
          </p:cNvPr>
          <p:cNvSpPr>
            <a:spLocks noGrp="1"/>
          </p:cNvSpPr>
          <p:nvPr>
            <p:ph idx="1"/>
          </p:nvPr>
        </p:nvSpPr>
        <p:spPr>
          <a:xfrm>
            <a:off x="457200" y="1206500"/>
            <a:ext cx="8509000" cy="4508500"/>
          </a:xfrm>
        </p:spPr>
        <p:txBody>
          <a:bodyPr>
            <a:normAutofit lnSpcReduction="10000"/>
          </a:bodyPr>
          <a:lstStyle/>
          <a:p>
            <a:pPr algn="l"/>
            <a:r>
              <a:rPr lang="en-US" sz="2400" b="0" i="0" dirty="0">
                <a:effectLst/>
                <a:latin typeface="system-ui"/>
              </a:rPr>
              <a:t>Then those who feared the </a:t>
            </a:r>
            <a:r>
              <a:rPr lang="en-US" sz="2400" b="0" i="0" cap="small" dirty="0">
                <a:effectLst/>
                <a:latin typeface="system-ui"/>
              </a:rPr>
              <a:t>Lord</a:t>
            </a:r>
            <a:r>
              <a:rPr lang="en-US" sz="2400" b="0" i="0" dirty="0">
                <a:effectLst/>
                <a:latin typeface="system-ui"/>
              </a:rPr>
              <a:t> spoke to one another,</a:t>
            </a:r>
            <a:br>
              <a:rPr lang="en-US" sz="2400" b="0" i="0" dirty="0">
                <a:effectLst/>
                <a:latin typeface="system-ui"/>
              </a:rPr>
            </a:br>
            <a:r>
              <a:rPr lang="en-US" sz="2400" b="0" i="0" dirty="0">
                <a:effectLst/>
                <a:latin typeface="system-ui"/>
              </a:rPr>
              <a:t>And the </a:t>
            </a:r>
            <a:r>
              <a:rPr lang="en-US" sz="2400" b="0" i="0" cap="small" dirty="0">
                <a:effectLst/>
                <a:latin typeface="system-ui"/>
              </a:rPr>
              <a:t>Lord</a:t>
            </a:r>
            <a:r>
              <a:rPr lang="en-US" sz="2400" b="0" i="0" dirty="0">
                <a:effectLst/>
                <a:latin typeface="system-ui"/>
              </a:rPr>
              <a:t> listened and heard </a:t>
            </a:r>
            <a:r>
              <a:rPr lang="en-US" sz="2400" b="0" i="1" dirty="0">
                <a:effectLst/>
                <a:latin typeface="system-ui"/>
              </a:rPr>
              <a:t>them;</a:t>
            </a:r>
          </a:p>
          <a:p>
            <a:pPr algn="l"/>
            <a:r>
              <a:rPr lang="en-US" sz="2400" b="0" i="0" dirty="0">
                <a:effectLst/>
                <a:latin typeface="system-ui"/>
              </a:rPr>
              <a:t>So a book of remembrance was written before Him</a:t>
            </a:r>
            <a:br>
              <a:rPr lang="en-US" sz="2400" b="0" i="0" dirty="0">
                <a:effectLst/>
                <a:latin typeface="system-ui"/>
              </a:rPr>
            </a:br>
            <a:r>
              <a:rPr lang="en-US" sz="2400" b="0" i="0" dirty="0">
                <a:effectLst/>
                <a:latin typeface="system-ui"/>
              </a:rPr>
              <a:t>For those who fear the </a:t>
            </a:r>
            <a:r>
              <a:rPr lang="en-US" sz="2400" b="0" i="0" cap="small" dirty="0">
                <a:effectLst/>
                <a:latin typeface="system-ui"/>
              </a:rPr>
              <a:t>Lord</a:t>
            </a:r>
            <a:br>
              <a:rPr lang="en-US" sz="2400" b="0" i="0" dirty="0">
                <a:effectLst/>
                <a:latin typeface="system-ui"/>
              </a:rPr>
            </a:br>
            <a:r>
              <a:rPr lang="en-US" sz="2400" b="0" i="0" dirty="0">
                <a:effectLst/>
                <a:latin typeface="system-ui"/>
              </a:rPr>
              <a:t>And who meditate on His name.</a:t>
            </a:r>
          </a:p>
          <a:p>
            <a:pPr algn="l"/>
            <a:r>
              <a:rPr lang="en-US" sz="2400" b="1" i="0" baseline="30000" dirty="0">
                <a:effectLst/>
                <a:latin typeface="system-ui"/>
              </a:rPr>
              <a:t>17 </a:t>
            </a:r>
            <a:r>
              <a:rPr lang="en-US" sz="2400" b="0" i="0" dirty="0">
                <a:effectLst/>
                <a:latin typeface="system-ui"/>
              </a:rPr>
              <a:t>“They shall be Mine,” says the </a:t>
            </a:r>
            <a:r>
              <a:rPr lang="en-US" sz="2400" b="0" i="0" cap="small" dirty="0">
                <a:effectLst/>
                <a:latin typeface="system-ui"/>
              </a:rPr>
              <a:t>Lord</a:t>
            </a:r>
            <a:r>
              <a:rPr lang="en-US" sz="2400" b="0" i="0" dirty="0">
                <a:effectLst/>
                <a:latin typeface="system-ui"/>
              </a:rPr>
              <a:t> of hosts,</a:t>
            </a:r>
            <a:br>
              <a:rPr lang="en-US" sz="2400" b="0" i="0" dirty="0">
                <a:effectLst/>
                <a:latin typeface="system-ui"/>
              </a:rPr>
            </a:br>
            <a:r>
              <a:rPr lang="en-US" sz="2400" b="0" i="0" dirty="0">
                <a:effectLst/>
                <a:latin typeface="system-ui"/>
              </a:rPr>
              <a:t>“On the day that I make them My jewels (my own possession)</a:t>
            </a:r>
          </a:p>
          <a:p>
            <a:pPr algn="l"/>
            <a:r>
              <a:rPr lang="en-US" sz="2400" b="0" i="0" dirty="0">
                <a:effectLst/>
                <a:latin typeface="system-ui"/>
              </a:rPr>
              <a:t>And I will spare them</a:t>
            </a:r>
            <a:br>
              <a:rPr lang="en-US" sz="2400" b="0" i="0" dirty="0">
                <a:effectLst/>
                <a:latin typeface="system-ui"/>
              </a:rPr>
            </a:br>
            <a:r>
              <a:rPr lang="en-US" sz="2400" b="0" i="0" dirty="0">
                <a:effectLst/>
                <a:latin typeface="system-ui"/>
              </a:rPr>
              <a:t>As a man spares his own son who serves him.”</a:t>
            </a:r>
          </a:p>
          <a:p>
            <a:pPr algn="l"/>
            <a:r>
              <a:rPr lang="en-US" sz="2400" b="1" i="0" baseline="30000" dirty="0">
                <a:effectLst/>
                <a:latin typeface="system-ui"/>
              </a:rPr>
              <a:t>18 </a:t>
            </a:r>
            <a:r>
              <a:rPr lang="en-US" sz="2400" b="0" i="0" dirty="0">
                <a:effectLst/>
                <a:latin typeface="system-ui"/>
              </a:rPr>
              <a:t>Then you shall again discern</a:t>
            </a:r>
            <a:br>
              <a:rPr lang="en-US" sz="2400" b="0" i="0" dirty="0">
                <a:effectLst/>
                <a:latin typeface="system-ui"/>
              </a:rPr>
            </a:br>
            <a:r>
              <a:rPr lang="en-US" sz="2400" b="0" i="0" dirty="0">
                <a:effectLst/>
                <a:latin typeface="system-ui"/>
              </a:rPr>
              <a:t>Between the righteous and the wicked,</a:t>
            </a:r>
            <a:br>
              <a:rPr lang="en-US" sz="2400" b="0" i="0" dirty="0">
                <a:effectLst/>
                <a:latin typeface="system-ui"/>
              </a:rPr>
            </a:br>
            <a:r>
              <a:rPr lang="en-US" sz="2400" b="0" i="0" dirty="0">
                <a:effectLst/>
                <a:latin typeface="system-ui"/>
              </a:rPr>
              <a:t>Between one who serves God</a:t>
            </a:r>
            <a:br>
              <a:rPr lang="en-US" sz="2400" b="0" i="0" dirty="0">
                <a:effectLst/>
                <a:latin typeface="system-ui"/>
              </a:rPr>
            </a:br>
            <a:r>
              <a:rPr lang="en-US" sz="2400" b="0" i="0" dirty="0">
                <a:effectLst/>
                <a:latin typeface="system-ui"/>
              </a:rPr>
              <a:t>And one who does not serve Him.</a:t>
            </a:r>
          </a:p>
          <a:p>
            <a:endParaRPr lang="en-US" dirty="0"/>
          </a:p>
        </p:txBody>
      </p:sp>
    </p:spTree>
    <p:extLst>
      <p:ext uri="{BB962C8B-B14F-4D97-AF65-F5344CB8AC3E}">
        <p14:creationId xmlns:p14="http://schemas.microsoft.com/office/powerpoint/2010/main" val="420155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3" end="3"/>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4" end="4"/>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2779889"/>
            <a:ext cx="2468880" cy="26670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519395"/>
            <a:ext cx="8178790" cy="4673235"/>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75B173-93FF-4B09-9B38-8877FD114A5C}"/>
              </a:ext>
            </a:extLst>
          </p:cNvPr>
          <p:cNvSpPr>
            <a:spLocks noGrp="1"/>
          </p:cNvSpPr>
          <p:nvPr>
            <p:ph type="ctrTitle"/>
          </p:nvPr>
        </p:nvSpPr>
        <p:spPr>
          <a:xfrm>
            <a:off x="963930" y="840827"/>
            <a:ext cx="6923558" cy="2951704"/>
          </a:xfrm>
        </p:spPr>
        <p:txBody>
          <a:bodyPr anchor="b">
            <a:normAutofit/>
          </a:bodyPr>
          <a:lstStyle/>
          <a:p>
            <a:pPr algn="l"/>
            <a:r>
              <a:rPr lang="en-US" sz="9100" b="1" dirty="0"/>
              <a:t>Confer with One Another</a:t>
            </a:r>
          </a:p>
        </p:txBody>
      </p:sp>
      <p:sp>
        <p:nvSpPr>
          <p:cNvPr id="3" name="Subtitle 2">
            <a:extLst>
              <a:ext uri="{FF2B5EF4-FFF2-40B4-BE49-F238E27FC236}">
                <a16:creationId xmlns:a16="http://schemas.microsoft.com/office/drawing/2014/main" id="{EF308C3A-8BD5-46E4-8B4D-A87AF75406BB}"/>
              </a:ext>
            </a:extLst>
          </p:cNvPr>
          <p:cNvSpPr>
            <a:spLocks noGrp="1"/>
          </p:cNvSpPr>
          <p:nvPr>
            <p:ph type="subTitle" idx="1"/>
          </p:nvPr>
        </p:nvSpPr>
        <p:spPr>
          <a:xfrm>
            <a:off x="963930" y="3819011"/>
            <a:ext cx="5349252" cy="1093881"/>
          </a:xfrm>
        </p:spPr>
        <p:txBody>
          <a:bodyPr anchor="t">
            <a:normAutofit/>
          </a:bodyPr>
          <a:lstStyle/>
          <a:p>
            <a:pPr algn="l"/>
            <a:r>
              <a:rPr lang="en-US" dirty="0"/>
              <a:t> </a:t>
            </a:r>
            <a:r>
              <a:rPr lang="en-US" sz="3600" dirty="0"/>
              <a:t>Acts 4:15</a:t>
            </a:r>
          </a:p>
        </p:txBody>
      </p:sp>
    </p:spTree>
    <p:extLst>
      <p:ext uri="{BB962C8B-B14F-4D97-AF65-F5344CB8AC3E}">
        <p14:creationId xmlns:p14="http://schemas.microsoft.com/office/powerpoint/2010/main" val="2308081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23C39C-EB5D-4AF6-BD3B-2537B6037F58}"/>
              </a:ext>
            </a:extLst>
          </p:cNvPr>
          <p:cNvSpPr>
            <a:spLocks noGrp="1"/>
          </p:cNvSpPr>
          <p:nvPr>
            <p:ph type="title"/>
          </p:nvPr>
        </p:nvSpPr>
        <p:spPr>
          <a:xfrm>
            <a:off x="317503" y="147902"/>
            <a:ext cx="8661400" cy="1104636"/>
          </a:xfrm>
        </p:spPr>
        <p:txBody>
          <a:bodyPr>
            <a:noAutofit/>
          </a:bodyPr>
          <a:lstStyle/>
          <a:p>
            <a:pPr algn="ctr"/>
            <a:r>
              <a:rPr lang="en-US" sz="4000" b="1" dirty="0"/>
              <a:t>The Participants, The Topics, The  Results</a:t>
            </a:r>
          </a:p>
        </p:txBody>
      </p:sp>
      <p:sp>
        <p:nvSpPr>
          <p:cNvPr id="6" name="Content Placeholder 5">
            <a:extLst>
              <a:ext uri="{FF2B5EF4-FFF2-40B4-BE49-F238E27FC236}">
                <a16:creationId xmlns:a16="http://schemas.microsoft.com/office/drawing/2014/main" id="{615E232E-1358-4AD1-A3D5-073ED6491943}"/>
              </a:ext>
            </a:extLst>
          </p:cNvPr>
          <p:cNvSpPr>
            <a:spLocks noGrp="1"/>
          </p:cNvSpPr>
          <p:nvPr>
            <p:ph sz="half" idx="2"/>
          </p:nvPr>
        </p:nvSpPr>
        <p:spPr>
          <a:xfrm>
            <a:off x="317503" y="1822678"/>
            <a:ext cx="4178296" cy="3411538"/>
          </a:xfrm>
          <a:ln w="19050">
            <a:noFill/>
          </a:ln>
        </p:spPr>
        <p:txBody>
          <a:bodyPr>
            <a:normAutofit fontScale="92500" lnSpcReduction="20000"/>
          </a:bodyPr>
          <a:lstStyle/>
          <a:p>
            <a:r>
              <a:rPr lang="en-US" sz="2800" b="1" u="sng" dirty="0"/>
              <a:t>Who:</a:t>
            </a:r>
            <a:r>
              <a:rPr lang="en-US" sz="2800" b="1" dirty="0"/>
              <a:t> </a:t>
            </a:r>
          </a:p>
          <a:p>
            <a:pPr marL="0" indent="0">
              <a:buNone/>
            </a:pPr>
            <a:r>
              <a:rPr lang="en-US" sz="2800" dirty="0"/>
              <a:t>	Elders, Scribes, Priests</a:t>
            </a:r>
            <a:endParaRPr lang="en-US" sz="2800" b="1" u="sng" dirty="0"/>
          </a:p>
          <a:p>
            <a:r>
              <a:rPr lang="en-US" sz="2800" b="1" u="sng" dirty="0"/>
              <a:t>The Challenge:</a:t>
            </a:r>
          </a:p>
          <a:p>
            <a:pPr marL="0" indent="0">
              <a:buNone/>
            </a:pPr>
            <a:r>
              <a:rPr lang="en-US" sz="2800" dirty="0"/>
              <a:t>	To stop the spread of 	faith in Jesus.</a:t>
            </a:r>
          </a:p>
          <a:p>
            <a:r>
              <a:rPr lang="en-US" sz="2800" b="1" u="sng" dirty="0"/>
              <a:t>The Result:</a:t>
            </a:r>
          </a:p>
          <a:p>
            <a:pPr marL="0" indent="0">
              <a:buNone/>
            </a:pPr>
            <a:r>
              <a:rPr lang="en-US" sz="2800" dirty="0"/>
              <a:t>	An injunction 	forbidding gospel 	preaching.</a:t>
            </a:r>
          </a:p>
          <a:p>
            <a:endParaRPr lang="en-US" sz="2800" b="1" dirty="0"/>
          </a:p>
        </p:txBody>
      </p:sp>
      <p:sp>
        <p:nvSpPr>
          <p:cNvPr id="7" name="Text Placeholder 6">
            <a:extLst>
              <a:ext uri="{FF2B5EF4-FFF2-40B4-BE49-F238E27FC236}">
                <a16:creationId xmlns:a16="http://schemas.microsoft.com/office/drawing/2014/main" id="{12BE4567-C355-4C24-95FF-2EA47BC07273}"/>
              </a:ext>
            </a:extLst>
          </p:cNvPr>
          <p:cNvSpPr>
            <a:spLocks noGrp="1"/>
          </p:cNvSpPr>
          <p:nvPr>
            <p:ph type="body" sz="quarter" idx="3"/>
          </p:nvPr>
        </p:nvSpPr>
        <p:spPr>
          <a:xfrm>
            <a:off x="4241802" y="1127524"/>
            <a:ext cx="4584696" cy="686592"/>
          </a:xfrm>
          <a:ln w="9525">
            <a:noFill/>
          </a:ln>
        </p:spPr>
        <p:txBody>
          <a:bodyPr>
            <a:normAutofit fontScale="25000" lnSpcReduction="20000"/>
          </a:bodyPr>
          <a:lstStyle/>
          <a:p>
            <a:endParaRPr lang="en-US" sz="3200" dirty="0"/>
          </a:p>
          <a:p>
            <a:endParaRPr lang="en-US" sz="3200" dirty="0"/>
          </a:p>
          <a:p>
            <a:r>
              <a:rPr lang="en-US" sz="12800" dirty="0">
                <a:solidFill>
                  <a:srgbClr val="FFFF00"/>
                </a:solidFill>
                <a:effectLst>
                  <a:outerShdw blurRad="38100" dist="38100" dir="2700000" algn="tl">
                    <a:srgbClr val="000000">
                      <a:alpha val="43137"/>
                    </a:srgbClr>
                  </a:outerShdw>
                </a:effectLst>
              </a:rPr>
              <a:t>Believers</a:t>
            </a:r>
            <a:r>
              <a:rPr lang="en-US" sz="12800" dirty="0"/>
              <a:t> </a:t>
            </a:r>
            <a:r>
              <a:rPr lang="en-US" sz="12800" b="0" dirty="0"/>
              <a:t>(verses 23-31)</a:t>
            </a:r>
            <a:endParaRPr lang="en-US" sz="12800" dirty="0"/>
          </a:p>
          <a:p>
            <a:endParaRPr lang="en-US" dirty="0"/>
          </a:p>
        </p:txBody>
      </p:sp>
      <p:sp>
        <p:nvSpPr>
          <p:cNvPr id="8" name="Content Placeholder 7">
            <a:extLst>
              <a:ext uri="{FF2B5EF4-FFF2-40B4-BE49-F238E27FC236}">
                <a16:creationId xmlns:a16="http://schemas.microsoft.com/office/drawing/2014/main" id="{F8507FE9-68D6-4030-86C8-282ED1522F71}"/>
              </a:ext>
            </a:extLst>
          </p:cNvPr>
          <p:cNvSpPr>
            <a:spLocks noGrp="1"/>
          </p:cNvSpPr>
          <p:nvPr>
            <p:ph sz="quarter" idx="4"/>
          </p:nvPr>
        </p:nvSpPr>
        <p:spPr>
          <a:xfrm>
            <a:off x="4356101" y="1822678"/>
            <a:ext cx="4470400" cy="3744420"/>
          </a:xfrm>
          <a:ln>
            <a:noFill/>
          </a:ln>
        </p:spPr>
        <p:txBody>
          <a:bodyPr>
            <a:normAutofit fontScale="92500" lnSpcReduction="20000"/>
          </a:bodyPr>
          <a:lstStyle/>
          <a:p>
            <a:r>
              <a:rPr lang="en-US" sz="2800" b="1" u="sng" dirty="0"/>
              <a:t>Who:</a:t>
            </a:r>
            <a:r>
              <a:rPr lang="en-US" sz="2800" dirty="0"/>
              <a:t> </a:t>
            </a:r>
          </a:p>
          <a:p>
            <a:pPr marL="0" indent="0">
              <a:buNone/>
            </a:pPr>
            <a:r>
              <a:rPr lang="en-US" sz="2800" dirty="0"/>
              <a:t>	Their companions</a:t>
            </a:r>
          </a:p>
          <a:p>
            <a:r>
              <a:rPr lang="en-US" sz="2800" b="1" u="sng" dirty="0"/>
              <a:t>The Challenge:</a:t>
            </a:r>
          </a:p>
          <a:p>
            <a:pPr marL="0" indent="0">
              <a:buNone/>
            </a:pPr>
            <a:r>
              <a:rPr lang="en-US" sz="2800" dirty="0"/>
              <a:t>	The Injunction</a:t>
            </a:r>
          </a:p>
          <a:p>
            <a:r>
              <a:rPr lang="en-US" sz="2800" b="1" u="sng" dirty="0"/>
              <a:t>The Result:</a:t>
            </a:r>
          </a:p>
          <a:p>
            <a:pPr marL="0" indent="0">
              <a:buNone/>
            </a:pPr>
            <a:r>
              <a:rPr lang="en-US" sz="2800" dirty="0"/>
              <a:t>	Prayer (vs. 24)</a:t>
            </a:r>
          </a:p>
          <a:p>
            <a:pPr marL="0" indent="0">
              <a:buNone/>
            </a:pPr>
            <a:r>
              <a:rPr lang="en-US" sz="2800" dirty="0"/>
              <a:t>	Bible quoting (vs. 23)</a:t>
            </a:r>
          </a:p>
          <a:p>
            <a:pPr marL="0" indent="0">
              <a:buNone/>
            </a:pPr>
            <a:r>
              <a:rPr lang="en-US" sz="2800" dirty="0"/>
              <a:t>	Bold preaching (vs. 32)</a:t>
            </a:r>
          </a:p>
          <a:p>
            <a:endParaRPr lang="en-US" sz="2800" b="1" u="sng" dirty="0"/>
          </a:p>
        </p:txBody>
      </p:sp>
      <p:sp>
        <p:nvSpPr>
          <p:cNvPr id="10" name="Text Placeholder 9">
            <a:extLst>
              <a:ext uri="{FF2B5EF4-FFF2-40B4-BE49-F238E27FC236}">
                <a16:creationId xmlns:a16="http://schemas.microsoft.com/office/drawing/2014/main" id="{5D2D2025-1A0B-4926-A03D-E14359E040A0}"/>
              </a:ext>
            </a:extLst>
          </p:cNvPr>
          <p:cNvSpPr>
            <a:spLocks noGrp="1"/>
          </p:cNvSpPr>
          <p:nvPr>
            <p:ph type="body" idx="1"/>
          </p:nvPr>
        </p:nvSpPr>
        <p:spPr>
          <a:xfrm>
            <a:off x="627459" y="985497"/>
            <a:ext cx="3375829" cy="686593"/>
          </a:xfrm>
          <a:ln w="12700">
            <a:noFill/>
          </a:ln>
        </p:spPr>
        <p:txBody>
          <a:bodyPr>
            <a:normAutofit/>
          </a:bodyPr>
          <a:lstStyle/>
          <a:p>
            <a:r>
              <a:rPr lang="en-US" sz="3200" dirty="0">
                <a:solidFill>
                  <a:srgbClr val="FFFF00"/>
                </a:solidFill>
                <a:effectLst>
                  <a:outerShdw blurRad="38100" dist="38100" dir="2700000" algn="tl">
                    <a:srgbClr val="000000">
                      <a:alpha val="43137"/>
                    </a:srgbClr>
                  </a:outerShdw>
                </a:effectLst>
              </a:rPr>
              <a:t>Unbelievers</a:t>
            </a:r>
          </a:p>
        </p:txBody>
      </p:sp>
      <p:sp>
        <p:nvSpPr>
          <p:cNvPr id="2" name="TextBox 1">
            <a:extLst>
              <a:ext uri="{FF2B5EF4-FFF2-40B4-BE49-F238E27FC236}">
                <a16:creationId xmlns:a16="http://schemas.microsoft.com/office/drawing/2014/main" id="{B4710FC8-A99E-45C2-B345-879789E2AA63}"/>
              </a:ext>
            </a:extLst>
          </p:cNvPr>
          <p:cNvSpPr txBox="1"/>
          <p:nvPr/>
        </p:nvSpPr>
        <p:spPr>
          <a:xfrm>
            <a:off x="1318834" y="4929329"/>
            <a:ext cx="7906938" cy="646331"/>
          </a:xfrm>
          <a:prstGeom prst="rect">
            <a:avLst/>
          </a:prstGeom>
          <a:noFill/>
        </p:spPr>
        <p:txBody>
          <a:bodyPr wrap="square" rtlCol="0">
            <a:spAutoFit/>
          </a:bodyPr>
          <a:lstStyle/>
          <a:p>
            <a:r>
              <a:rPr lang="en-US" sz="3600" b="1" dirty="0">
                <a:solidFill>
                  <a:srgbClr val="FFFF00"/>
                </a:solidFill>
                <a:effectLst>
                  <a:outerShdw blurRad="38100" dist="38100" dir="2700000" algn="tl">
                    <a:srgbClr val="000000">
                      <a:alpha val="43137"/>
                    </a:srgbClr>
                  </a:outerShdw>
                </a:effectLst>
              </a:rPr>
              <a:t>The results were totally different!</a:t>
            </a:r>
          </a:p>
        </p:txBody>
      </p:sp>
    </p:spTree>
    <p:extLst>
      <p:ext uri="{BB962C8B-B14F-4D97-AF65-F5344CB8AC3E}">
        <p14:creationId xmlns:p14="http://schemas.microsoft.com/office/powerpoint/2010/main" val="415503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wipe(left)">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wipe(left)">
                                      <p:cBhvr>
                                        <p:cTn id="21" dur="500"/>
                                        <p:tgtEl>
                                          <p:spTgt spid="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wipe(left)">
                                      <p:cBhvr>
                                        <p:cTn id="26" dur="500"/>
                                        <p:tgtEl>
                                          <p:spTgt spid="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wipe(left)">
                                      <p:cBhvr>
                                        <p:cTn id="31" dur="500"/>
                                        <p:tgtEl>
                                          <p:spTgt spid="6">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Effect transition="in" filter="wipe(left)">
                                      <p:cBhvr>
                                        <p:cTn id="36" dur="500"/>
                                        <p:tgtEl>
                                          <p:spTgt spid="6">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Effect transition="in" filter="wipe(left)">
                                      <p:cBhvr>
                                        <p:cTn id="45" dur="500"/>
                                        <p:tgtEl>
                                          <p:spTgt spid="8">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8">
                                            <p:txEl>
                                              <p:pRg st="1" end="1"/>
                                            </p:txEl>
                                          </p:spTgt>
                                        </p:tgtEl>
                                        <p:attrNameLst>
                                          <p:attrName>style.visibility</p:attrName>
                                        </p:attrNameLst>
                                      </p:cBhvr>
                                      <p:to>
                                        <p:strVal val="visible"/>
                                      </p:to>
                                    </p:set>
                                    <p:animEffect transition="in" filter="wipe(left)">
                                      <p:cBhvr>
                                        <p:cTn id="50" dur="500"/>
                                        <p:tgtEl>
                                          <p:spTgt spid="8">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8">
                                            <p:txEl>
                                              <p:pRg st="2" end="2"/>
                                            </p:txEl>
                                          </p:spTgt>
                                        </p:tgtEl>
                                        <p:attrNameLst>
                                          <p:attrName>style.visibility</p:attrName>
                                        </p:attrNameLst>
                                      </p:cBhvr>
                                      <p:to>
                                        <p:strVal val="visible"/>
                                      </p:to>
                                    </p:set>
                                    <p:animEffect transition="in" filter="wipe(left)">
                                      <p:cBhvr>
                                        <p:cTn id="55" dur="500"/>
                                        <p:tgtEl>
                                          <p:spTgt spid="8">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8">
                                            <p:txEl>
                                              <p:pRg st="3" end="3"/>
                                            </p:txEl>
                                          </p:spTgt>
                                        </p:tgtEl>
                                        <p:attrNameLst>
                                          <p:attrName>style.visibility</p:attrName>
                                        </p:attrNameLst>
                                      </p:cBhvr>
                                      <p:to>
                                        <p:strVal val="visible"/>
                                      </p:to>
                                    </p:set>
                                    <p:animEffect transition="in" filter="wipe(left)">
                                      <p:cBhvr>
                                        <p:cTn id="60" dur="500"/>
                                        <p:tgtEl>
                                          <p:spTgt spid="8">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8">
                                            <p:txEl>
                                              <p:pRg st="4" end="4"/>
                                            </p:txEl>
                                          </p:spTgt>
                                        </p:tgtEl>
                                        <p:attrNameLst>
                                          <p:attrName>style.visibility</p:attrName>
                                        </p:attrNameLst>
                                      </p:cBhvr>
                                      <p:to>
                                        <p:strVal val="visible"/>
                                      </p:to>
                                    </p:set>
                                    <p:animEffect transition="in" filter="wipe(left)">
                                      <p:cBhvr>
                                        <p:cTn id="65" dur="500"/>
                                        <p:tgtEl>
                                          <p:spTgt spid="8">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8">
                                            <p:txEl>
                                              <p:pRg st="5" end="5"/>
                                            </p:txEl>
                                          </p:spTgt>
                                        </p:tgtEl>
                                        <p:attrNameLst>
                                          <p:attrName>style.visibility</p:attrName>
                                        </p:attrNameLst>
                                      </p:cBhvr>
                                      <p:to>
                                        <p:strVal val="visible"/>
                                      </p:to>
                                    </p:set>
                                    <p:animEffect transition="in" filter="wipe(left)">
                                      <p:cBhvr>
                                        <p:cTn id="70" dur="500"/>
                                        <p:tgtEl>
                                          <p:spTgt spid="8">
                                            <p:txEl>
                                              <p:pRg st="5" end="5"/>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8">
                                            <p:txEl>
                                              <p:pRg st="6" end="6"/>
                                            </p:txEl>
                                          </p:spTgt>
                                        </p:tgtEl>
                                        <p:attrNameLst>
                                          <p:attrName>style.visibility</p:attrName>
                                        </p:attrNameLst>
                                      </p:cBhvr>
                                      <p:to>
                                        <p:strVal val="visible"/>
                                      </p:to>
                                    </p:set>
                                    <p:animEffect transition="in" filter="wipe(left)">
                                      <p:cBhvr>
                                        <p:cTn id="75" dur="500"/>
                                        <p:tgtEl>
                                          <p:spTgt spid="8">
                                            <p:txEl>
                                              <p:pRg st="6" end="6"/>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8">
                                            <p:txEl>
                                              <p:pRg st="7" end="7"/>
                                            </p:txEl>
                                          </p:spTgt>
                                        </p:tgtEl>
                                        <p:attrNameLst>
                                          <p:attrName>style.visibility</p:attrName>
                                        </p:attrNameLst>
                                      </p:cBhvr>
                                      <p:to>
                                        <p:strVal val="visible"/>
                                      </p:to>
                                    </p:set>
                                    <p:animEffect transition="in" filter="wipe(left)">
                                      <p:cBhvr>
                                        <p:cTn id="80" dur="500"/>
                                        <p:tgtEl>
                                          <p:spTgt spid="8">
                                            <p:txEl>
                                              <p:pRg st="7" end="7"/>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2"/>
                                        </p:tgtEl>
                                        <p:attrNameLst>
                                          <p:attrName>style.visibility</p:attrName>
                                        </p:attrNameLst>
                                      </p:cBhvr>
                                      <p:to>
                                        <p:strVal val="visible"/>
                                      </p:to>
                                    </p:set>
                                    <p:animEffect transition="in" filter="barn(inVertical)">
                                      <p:cBhvr>
                                        <p:cTn id="8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build="p"/>
      <p:bldP spid="10" grpId="0" build="p"/>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39B8640-D28E-42F8-B594-45D3B18146E7}"/>
              </a:ext>
            </a:extLst>
          </p:cNvPr>
          <p:cNvSpPr>
            <a:spLocks noGrp="1"/>
          </p:cNvSpPr>
          <p:nvPr>
            <p:ph type="title"/>
          </p:nvPr>
        </p:nvSpPr>
        <p:spPr/>
        <p:txBody>
          <a:bodyPr>
            <a:normAutofit/>
          </a:bodyPr>
          <a:lstStyle/>
          <a:p>
            <a:pPr algn="ctr"/>
            <a:r>
              <a:rPr lang="en-US" sz="4800" b="1" dirty="0"/>
              <a:t>All of us “Confer”</a:t>
            </a:r>
          </a:p>
        </p:txBody>
      </p:sp>
      <p:sp>
        <p:nvSpPr>
          <p:cNvPr id="11" name="Text Placeholder 10">
            <a:extLst>
              <a:ext uri="{FF2B5EF4-FFF2-40B4-BE49-F238E27FC236}">
                <a16:creationId xmlns:a16="http://schemas.microsoft.com/office/drawing/2014/main" id="{509E1F38-D3E7-499C-98BC-4CB54635B428}"/>
              </a:ext>
            </a:extLst>
          </p:cNvPr>
          <p:cNvSpPr>
            <a:spLocks noGrp="1"/>
          </p:cNvSpPr>
          <p:nvPr>
            <p:ph type="body" idx="1"/>
          </p:nvPr>
        </p:nvSpPr>
        <p:spPr>
          <a:xfrm>
            <a:off x="286942" y="1057672"/>
            <a:ext cx="2773758" cy="686593"/>
          </a:xfrm>
        </p:spPr>
        <p:txBody>
          <a:bodyPr>
            <a:normAutofit/>
          </a:bodyPr>
          <a:lstStyle/>
          <a:p>
            <a:r>
              <a:rPr lang="en-US" sz="2800" dirty="0"/>
              <a:t>With Unbelievers</a:t>
            </a:r>
          </a:p>
        </p:txBody>
      </p:sp>
      <p:sp>
        <p:nvSpPr>
          <p:cNvPr id="12" name="Content Placeholder 11">
            <a:extLst>
              <a:ext uri="{FF2B5EF4-FFF2-40B4-BE49-F238E27FC236}">
                <a16:creationId xmlns:a16="http://schemas.microsoft.com/office/drawing/2014/main" id="{E9E1ABFC-ED98-4FC9-9770-4339E4633D0B}"/>
              </a:ext>
            </a:extLst>
          </p:cNvPr>
          <p:cNvSpPr>
            <a:spLocks noGrp="1"/>
          </p:cNvSpPr>
          <p:nvPr>
            <p:ph sz="half" idx="2"/>
          </p:nvPr>
        </p:nvSpPr>
        <p:spPr>
          <a:xfrm>
            <a:off x="286942" y="1858962"/>
            <a:ext cx="3868340" cy="3439279"/>
          </a:xfrm>
        </p:spPr>
        <p:txBody>
          <a:bodyPr>
            <a:noAutofit/>
          </a:bodyPr>
          <a:lstStyle/>
          <a:p>
            <a:r>
              <a:rPr lang="en-US" sz="2400" dirty="0">
                <a:latin typeface="Arial" panose="020B0604020202020204" pitchFamily="34" charset="0"/>
                <a:cs typeface="Arial" panose="020B0604020202020204" pitchFamily="34" charset="0"/>
              </a:rPr>
              <a:t>In the office</a:t>
            </a:r>
          </a:p>
          <a:p>
            <a:r>
              <a:rPr lang="en-US" sz="2400" dirty="0">
                <a:latin typeface="Arial" panose="020B0604020202020204" pitchFamily="34" charset="0"/>
                <a:cs typeface="Arial" panose="020B0604020202020204" pitchFamily="34" charset="0"/>
              </a:rPr>
              <a:t>In school</a:t>
            </a:r>
          </a:p>
          <a:p>
            <a:r>
              <a:rPr lang="en-US" sz="2400" dirty="0">
                <a:latin typeface="Arial" panose="020B0604020202020204" pitchFamily="34" charset="0"/>
                <a:cs typeface="Arial" panose="020B0604020202020204" pitchFamily="34" charset="0"/>
              </a:rPr>
              <a:t>At dinner</a:t>
            </a:r>
          </a:p>
          <a:p>
            <a:r>
              <a:rPr lang="en-US" sz="2400" dirty="0">
                <a:latin typeface="Arial" panose="020B0604020202020204" pitchFamily="34" charset="0"/>
                <a:cs typeface="Arial" panose="020B0604020202020204" pitchFamily="34" charset="0"/>
              </a:rPr>
              <a:t>At games</a:t>
            </a:r>
          </a:p>
          <a:p>
            <a:r>
              <a:rPr lang="en-US" sz="2400" dirty="0">
                <a:latin typeface="Arial" panose="020B0604020202020204" pitchFamily="34" charset="0"/>
                <a:cs typeface="Arial" panose="020B0604020202020204" pitchFamily="34" charset="0"/>
              </a:rPr>
              <a:t>With neighbors</a:t>
            </a:r>
          </a:p>
          <a:p>
            <a:r>
              <a:rPr lang="en-US" sz="2400" dirty="0">
                <a:latin typeface="Arial" panose="020B0604020202020204" pitchFamily="34" charset="0"/>
                <a:cs typeface="Arial" panose="020B0604020202020204" pitchFamily="34" charset="0"/>
              </a:rPr>
              <a:t>On telephone</a:t>
            </a:r>
          </a:p>
          <a:p>
            <a:r>
              <a:rPr lang="en-US" sz="2400" dirty="0">
                <a:latin typeface="Arial" panose="020B0604020202020204" pitchFamily="34" charset="0"/>
                <a:cs typeface="Arial" panose="020B0604020202020204" pitchFamily="34" charset="0"/>
              </a:rPr>
              <a:t>On </a:t>
            </a:r>
            <a:r>
              <a:rPr lang="en-US" sz="2400" dirty="0" err="1">
                <a:latin typeface="Arial" panose="020B0604020202020204" pitchFamily="34" charset="0"/>
                <a:cs typeface="Arial" panose="020B0604020202020204" pitchFamily="34" charset="0"/>
              </a:rPr>
              <a:t>facebook</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TV</a:t>
            </a:r>
          </a:p>
        </p:txBody>
      </p:sp>
      <p:sp>
        <p:nvSpPr>
          <p:cNvPr id="13" name="Text Placeholder 12">
            <a:extLst>
              <a:ext uri="{FF2B5EF4-FFF2-40B4-BE49-F238E27FC236}">
                <a16:creationId xmlns:a16="http://schemas.microsoft.com/office/drawing/2014/main" id="{B8BD6454-327C-47BD-9F4A-D9DD3E116BA6}"/>
              </a:ext>
            </a:extLst>
          </p:cNvPr>
          <p:cNvSpPr>
            <a:spLocks noGrp="1"/>
          </p:cNvSpPr>
          <p:nvPr>
            <p:ph type="body" sz="quarter" idx="3"/>
          </p:nvPr>
        </p:nvSpPr>
        <p:spPr>
          <a:xfrm>
            <a:off x="5558067" y="1065270"/>
            <a:ext cx="3887391" cy="686593"/>
          </a:xfrm>
        </p:spPr>
        <p:txBody>
          <a:bodyPr>
            <a:normAutofit/>
          </a:bodyPr>
          <a:lstStyle/>
          <a:p>
            <a:r>
              <a:rPr lang="en-US" sz="2800" dirty="0"/>
              <a:t>With Believers</a:t>
            </a:r>
          </a:p>
        </p:txBody>
      </p:sp>
      <p:sp>
        <p:nvSpPr>
          <p:cNvPr id="15" name="Content Placeholder 14">
            <a:extLst>
              <a:ext uri="{FF2B5EF4-FFF2-40B4-BE49-F238E27FC236}">
                <a16:creationId xmlns:a16="http://schemas.microsoft.com/office/drawing/2014/main" id="{D6158D65-E02D-4FF9-985D-6ED6A32715DB}"/>
              </a:ext>
            </a:extLst>
          </p:cNvPr>
          <p:cNvSpPr>
            <a:spLocks noGrp="1"/>
          </p:cNvSpPr>
          <p:nvPr>
            <p:ph sz="quarter" idx="4"/>
          </p:nvPr>
        </p:nvSpPr>
        <p:spPr>
          <a:xfrm>
            <a:off x="5467350" y="1858963"/>
            <a:ext cx="3887391" cy="3439280"/>
          </a:xfrm>
        </p:spPr>
        <p:txBody>
          <a:bodyPr>
            <a:normAutofit/>
          </a:bodyPr>
          <a:lstStyle/>
          <a:p>
            <a:r>
              <a:rPr lang="en-US" sz="2400" dirty="0">
                <a:latin typeface="Arial" panose="020B0604020202020204" pitchFamily="34" charset="0"/>
                <a:cs typeface="Arial" panose="020B0604020202020204" pitchFamily="34" charset="0"/>
              </a:rPr>
              <a:t>In worship</a:t>
            </a:r>
          </a:p>
          <a:p>
            <a:r>
              <a:rPr lang="en-US" sz="2400" dirty="0">
                <a:latin typeface="Arial" panose="020B0604020202020204" pitchFamily="34" charset="0"/>
                <a:cs typeface="Arial" panose="020B0604020202020204" pitchFamily="34" charset="0"/>
              </a:rPr>
              <a:t>In classes</a:t>
            </a:r>
          </a:p>
          <a:p>
            <a:r>
              <a:rPr lang="en-US" sz="2400" dirty="0">
                <a:latin typeface="Arial" panose="020B0604020202020204" pitchFamily="34" charset="0"/>
                <a:cs typeface="Arial" panose="020B0604020202020204" pitchFamily="34" charset="0"/>
              </a:rPr>
              <a:t>After morning worship</a:t>
            </a:r>
          </a:p>
          <a:p>
            <a:r>
              <a:rPr lang="en-US" sz="2400" dirty="0">
                <a:latin typeface="Arial" panose="020B0604020202020204" pitchFamily="34" charset="0"/>
                <a:cs typeface="Arial" panose="020B0604020202020204" pitchFamily="34" charset="0"/>
              </a:rPr>
              <a:t>After evening worship</a:t>
            </a:r>
          </a:p>
          <a:p>
            <a:r>
              <a:rPr lang="en-US" sz="2400" dirty="0">
                <a:latin typeface="Arial" panose="020B0604020202020204" pitchFamily="34" charset="0"/>
                <a:cs typeface="Arial" panose="020B0604020202020204" pitchFamily="34" charset="0"/>
              </a:rPr>
              <a:t>After Wednesday classes</a:t>
            </a:r>
          </a:p>
          <a:p>
            <a:pPr marL="0" indent="0">
              <a:buNone/>
            </a:pPr>
            <a:endParaRPr lang="en-US" sz="24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11802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 calcmode="lin" valueType="num">
                                      <p:cBhvr additive="base">
                                        <p:cTn id="1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 calcmode="lin" valueType="num">
                                      <p:cBhvr additive="base">
                                        <p:cTn id="1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anim calcmode="lin" valueType="num">
                                      <p:cBhvr additive="base">
                                        <p:cTn id="23"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xEl>
                                              <p:pRg st="3" end="3"/>
                                            </p:txEl>
                                          </p:spTgt>
                                        </p:tgtEl>
                                        <p:attrNameLst>
                                          <p:attrName>style.visibility</p:attrName>
                                        </p:attrNameLst>
                                      </p:cBhvr>
                                      <p:to>
                                        <p:strVal val="visible"/>
                                      </p:to>
                                    </p:set>
                                    <p:anim calcmode="lin" valueType="num">
                                      <p:cBhvr additive="base">
                                        <p:cTn id="29"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anim calcmode="lin" valueType="num">
                                      <p:cBhvr additive="base">
                                        <p:cTn id="35"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
                                            <p:txEl>
                                              <p:pRg st="5" end="5"/>
                                            </p:txEl>
                                          </p:spTgt>
                                        </p:tgtEl>
                                        <p:attrNameLst>
                                          <p:attrName>style.visibility</p:attrName>
                                        </p:attrNameLst>
                                      </p:cBhvr>
                                      <p:to>
                                        <p:strVal val="visible"/>
                                      </p:to>
                                    </p:set>
                                    <p:anim calcmode="lin" valueType="num">
                                      <p:cBhvr additive="base">
                                        <p:cTn id="41"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
                                            <p:txEl>
                                              <p:pRg st="6" end="6"/>
                                            </p:txEl>
                                          </p:spTgt>
                                        </p:tgtEl>
                                        <p:attrNameLst>
                                          <p:attrName>style.visibility</p:attrName>
                                        </p:attrNameLst>
                                      </p:cBhvr>
                                      <p:to>
                                        <p:strVal val="visible"/>
                                      </p:to>
                                    </p:set>
                                    <p:anim calcmode="lin" valueType="num">
                                      <p:cBhvr additive="base">
                                        <p:cTn id="47"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2">
                                            <p:txEl>
                                              <p:pRg st="7" end="7"/>
                                            </p:txEl>
                                          </p:spTgt>
                                        </p:tgtEl>
                                        <p:attrNameLst>
                                          <p:attrName>style.visibility</p:attrName>
                                        </p:attrNameLst>
                                      </p:cBhvr>
                                      <p:to>
                                        <p:strVal val="visible"/>
                                      </p:to>
                                    </p:set>
                                    <p:anim calcmode="lin" valueType="num">
                                      <p:cBhvr additive="base">
                                        <p:cTn id="53"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5">
                                            <p:txEl>
                                              <p:pRg st="0" end="0"/>
                                            </p:txEl>
                                          </p:spTgt>
                                        </p:tgtEl>
                                        <p:attrNameLst>
                                          <p:attrName>style.visibility</p:attrName>
                                        </p:attrNameLst>
                                      </p:cBhvr>
                                      <p:to>
                                        <p:strVal val="visible"/>
                                      </p:to>
                                    </p:set>
                                    <p:anim calcmode="lin" valueType="num">
                                      <p:cBhvr additive="base">
                                        <p:cTn id="6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5">
                                            <p:txEl>
                                              <p:pRg st="1" end="1"/>
                                            </p:txEl>
                                          </p:spTgt>
                                        </p:tgtEl>
                                        <p:attrNameLst>
                                          <p:attrName>style.visibility</p:attrName>
                                        </p:attrNameLst>
                                      </p:cBhvr>
                                      <p:to>
                                        <p:strVal val="visible"/>
                                      </p:to>
                                    </p:set>
                                    <p:anim calcmode="lin" valueType="num">
                                      <p:cBhvr additive="base">
                                        <p:cTn id="69"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5">
                                            <p:txEl>
                                              <p:pRg st="2" end="2"/>
                                            </p:txEl>
                                          </p:spTgt>
                                        </p:tgtEl>
                                        <p:attrNameLst>
                                          <p:attrName>style.visibility</p:attrName>
                                        </p:attrNameLst>
                                      </p:cBhvr>
                                      <p:to>
                                        <p:strVal val="visible"/>
                                      </p:to>
                                    </p:set>
                                    <p:anim calcmode="lin" valueType="num">
                                      <p:cBhvr additive="base">
                                        <p:cTn id="75"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5">
                                            <p:txEl>
                                              <p:pRg st="3" end="3"/>
                                            </p:txEl>
                                          </p:spTgt>
                                        </p:tgtEl>
                                        <p:attrNameLst>
                                          <p:attrName>style.visibility</p:attrName>
                                        </p:attrNameLst>
                                      </p:cBhvr>
                                      <p:to>
                                        <p:strVal val="visible"/>
                                      </p:to>
                                    </p:set>
                                    <p:anim calcmode="lin" valueType="num">
                                      <p:cBhvr additive="base">
                                        <p:cTn id="81"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5">
                                            <p:txEl>
                                              <p:pRg st="4" end="4"/>
                                            </p:txEl>
                                          </p:spTgt>
                                        </p:tgtEl>
                                        <p:attrNameLst>
                                          <p:attrName>style.visibility</p:attrName>
                                        </p:attrNameLst>
                                      </p:cBhvr>
                                      <p:to>
                                        <p:strVal val="visible"/>
                                      </p:to>
                                    </p:set>
                                    <p:anim calcmode="lin" valueType="num">
                                      <p:cBhvr additive="base">
                                        <p:cTn id="87"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P spid="13" grpId="0" build="p"/>
      <p:bldP spid="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people in a room&#10;&#10;Description automatically generated with medium confidence">
            <a:extLst>
              <a:ext uri="{FF2B5EF4-FFF2-40B4-BE49-F238E27FC236}">
                <a16:creationId xmlns:a16="http://schemas.microsoft.com/office/drawing/2014/main" id="{D9D37D41-384A-4927-8059-175CD7CC11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039851"/>
            <a:ext cx="6096000" cy="4572000"/>
          </a:xfrm>
          <a:prstGeom prst="rect">
            <a:avLst/>
          </a:prstGeom>
        </p:spPr>
      </p:pic>
      <p:sp>
        <p:nvSpPr>
          <p:cNvPr id="9" name="TextBox 8">
            <a:extLst>
              <a:ext uri="{FF2B5EF4-FFF2-40B4-BE49-F238E27FC236}">
                <a16:creationId xmlns:a16="http://schemas.microsoft.com/office/drawing/2014/main" id="{982433BD-028F-4CBF-ACD0-D6F360E97F7F}"/>
              </a:ext>
            </a:extLst>
          </p:cNvPr>
          <p:cNvSpPr txBox="1"/>
          <p:nvPr/>
        </p:nvSpPr>
        <p:spPr>
          <a:xfrm>
            <a:off x="1706136" y="267629"/>
            <a:ext cx="7014117" cy="646331"/>
          </a:xfrm>
          <a:prstGeom prst="rect">
            <a:avLst/>
          </a:prstGeom>
          <a:noFill/>
        </p:spPr>
        <p:txBody>
          <a:bodyPr wrap="square" rtlCol="0">
            <a:spAutoFit/>
          </a:bodyPr>
          <a:lstStyle/>
          <a:p>
            <a:r>
              <a:rPr lang="en-US" sz="3600" b="1" dirty="0"/>
              <a:t>Conferring with One Another</a:t>
            </a:r>
          </a:p>
        </p:txBody>
      </p:sp>
    </p:spTree>
    <p:extLst>
      <p:ext uri="{BB962C8B-B14F-4D97-AF65-F5344CB8AC3E}">
        <p14:creationId xmlns:p14="http://schemas.microsoft.com/office/powerpoint/2010/main" val="1871910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lying on the ground&#10;&#10;Description automatically generated with low confidence">
            <a:extLst>
              <a:ext uri="{FF2B5EF4-FFF2-40B4-BE49-F238E27FC236}">
                <a16:creationId xmlns:a16="http://schemas.microsoft.com/office/drawing/2014/main" id="{B8DB3D1D-BB55-4D94-A782-99D37E05B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331089" y="-1251337"/>
            <a:ext cx="12163861" cy="9012979"/>
          </a:xfrm>
          <a:prstGeom prst="rect">
            <a:avLst/>
          </a:prstGeom>
        </p:spPr>
      </p:pic>
    </p:spTree>
    <p:extLst>
      <p:ext uri="{BB962C8B-B14F-4D97-AF65-F5344CB8AC3E}">
        <p14:creationId xmlns:p14="http://schemas.microsoft.com/office/powerpoint/2010/main" val="2083139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39B8640-D28E-42F8-B594-45D3B18146E7}"/>
              </a:ext>
            </a:extLst>
          </p:cNvPr>
          <p:cNvSpPr>
            <a:spLocks noGrp="1"/>
          </p:cNvSpPr>
          <p:nvPr>
            <p:ph type="title"/>
          </p:nvPr>
        </p:nvSpPr>
        <p:spPr/>
        <p:txBody>
          <a:bodyPr>
            <a:normAutofit/>
          </a:bodyPr>
          <a:lstStyle/>
          <a:p>
            <a:pPr algn="ctr"/>
            <a:r>
              <a:rPr lang="en-US" sz="4800" b="1" dirty="0"/>
              <a:t>All of us “Confer”</a:t>
            </a:r>
          </a:p>
        </p:txBody>
      </p:sp>
      <p:sp>
        <p:nvSpPr>
          <p:cNvPr id="11" name="Text Placeholder 10">
            <a:extLst>
              <a:ext uri="{FF2B5EF4-FFF2-40B4-BE49-F238E27FC236}">
                <a16:creationId xmlns:a16="http://schemas.microsoft.com/office/drawing/2014/main" id="{509E1F38-D3E7-499C-98BC-4CB54635B428}"/>
              </a:ext>
            </a:extLst>
          </p:cNvPr>
          <p:cNvSpPr>
            <a:spLocks noGrp="1"/>
          </p:cNvSpPr>
          <p:nvPr>
            <p:ph type="body" idx="1"/>
          </p:nvPr>
        </p:nvSpPr>
        <p:spPr>
          <a:xfrm>
            <a:off x="286942" y="1057672"/>
            <a:ext cx="2773758" cy="686593"/>
          </a:xfrm>
        </p:spPr>
        <p:txBody>
          <a:bodyPr>
            <a:normAutofit/>
          </a:bodyPr>
          <a:lstStyle/>
          <a:p>
            <a:r>
              <a:rPr lang="en-US" sz="2800" dirty="0"/>
              <a:t>With Unbelievers</a:t>
            </a:r>
          </a:p>
        </p:txBody>
      </p:sp>
      <p:sp>
        <p:nvSpPr>
          <p:cNvPr id="12" name="Content Placeholder 11">
            <a:extLst>
              <a:ext uri="{FF2B5EF4-FFF2-40B4-BE49-F238E27FC236}">
                <a16:creationId xmlns:a16="http://schemas.microsoft.com/office/drawing/2014/main" id="{E9E1ABFC-ED98-4FC9-9770-4339E4633D0B}"/>
              </a:ext>
            </a:extLst>
          </p:cNvPr>
          <p:cNvSpPr>
            <a:spLocks noGrp="1"/>
          </p:cNvSpPr>
          <p:nvPr>
            <p:ph sz="half" idx="2"/>
          </p:nvPr>
        </p:nvSpPr>
        <p:spPr>
          <a:xfrm>
            <a:off x="286942" y="1858962"/>
            <a:ext cx="3868340" cy="3439279"/>
          </a:xfrm>
        </p:spPr>
        <p:txBody>
          <a:bodyPr>
            <a:noAutofit/>
          </a:bodyPr>
          <a:lstStyle/>
          <a:p>
            <a:r>
              <a:rPr lang="en-US" sz="2400" dirty="0">
                <a:latin typeface="Arial" panose="020B0604020202020204" pitchFamily="34" charset="0"/>
                <a:cs typeface="Arial" panose="020B0604020202020204" pitchFamily="34" charset="0"/>
              </a:rPr>
              <a:t>In the office</a:t>
            </a:r>
          </a:p>
          <a:p>
            <a:r>
              <a:rPr lang="en-US" sz="2400" dirty="0">
                <a:latin typeface="Arial" panose="020B0604020202020204" pitchFamily="34" charset="0"/>
                <a:cs typeface="Arial" panose="020B0604020202020204" pitchFamily="34" charset="0"/>
              </a:rPr>
              <a:t>In school</a:t>
            </a:r>
          </a:p>
          <a:p>
            <a:r>
              <a:rPr lang="en-US" sz="2400" dirty="0">
                <a:latin typeface="Arial" panose="020B0604020202020204" pitchFamily="34" charset="0"/>
                <a:cs typeface="Arial" panose="020B0604020202020204" pitchFamily="34" charset="0"/>
              </a:rPr>
              <a:t>At dinner</a:t>
            </a:r>
          </a:p>
          <a:p>
            <a:r>
              <a:rPr lang="en-US" sz="2400" dirty="0">
                <a:latin typeface="Arial" panose="020B0604020202020204" pitchFamily="34" charset="0"/>
                <a:cs typeface="Arial" panose="020B0604020202020204" pitchFamily="34" charset="0"/>
              </a:rPr>
              <a:t>At games</a:t>
            </a:r>
          </a:p>
          <a:p>
            <a:r>
              <a:rPr lang="en-US" sz="2400" dirty="0">
                <a:latin typeface="Arial" panose="020B0604020202020204" pitchFamily="34" charset="0"/>
                <a:cs typeface="Arial" panose="020B0604020202020204" pitchFamily="34" charset="0"/>
              </a:rPr>
              <a:t>With neighbors</a:t>
            </a:r>
          </a:p>
          <a:p>
            <a:r>
              <a:rPr lang="en-US" sz="2400" dirty="0">
                <a:latin typeface="Arial" panose="020B0604020202020204" pitchFamily="34" charset="0"/>
                <a:cs typeface="Arial" panose="020B0604020202020204" pitchFamily="34" charset="0"/>
              </a:rPr>
              <a:t>On telephone</a:t>
            </a:r>
          </a:p>
          <a:p>
            <a:r>
              <a:rPr lang="en-US" sz="2400" dirty="0">
                <a:latin typeface="Arial" panose="020B0604020202020204" pitchFamily="34" charset="0"/>
                <a:cs typeface="Arial" panose="020B0604020202020204" pitchFamily="34" charset="0"/>
              </a:rPr>
              <a:t>On </a:t>
            </a:r>
            <a:r>
              <a:rPr lang="en-US" sz="2400" dirty="0" err="1">
                <a:latin typeface="Arial" panose="020B0604020202020204" pitchFamily="34" charset="0"/>
                <a:cs typeface="Arial" panose="020B0604020202020204" pitchFamily="34" charset="0"/>
              </a:rPr>
              <a:t>facebook</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TV</a:t>
            </a:r>
          </a:p>
        </p:txBody>
      </p:sp>
      <p:sp>
        <p:nvSpPr>
          <p:cNvPr id="13" name="Text Placeholder 12">
            <a:extLst>
              <a:ext uri="{FF2B5EF4-FFF2-40B4-BE49-F238E27FC236}">
                <a16:creationId xmlns:a16="http://schemas.microsoft.com/office/drawing/2014/main" id="{B8BD6454-327C-47BD-9F4A-D9DD3E116BA6}"/>
              </a:ext>
            </a:extLst>
          </p:cNvPr>
          <p:cNvSpPr>
            <a:spLocks noGrp="1"/>
          </p:cNvSpPr>
          <p:nvPr>
            <p:ph type="body" sz="quarter" idx="3"/>
          </p:nvPr>
        </p:nvSpPr>
        <p:spPr>
          <a:xfrm>
            <a:off x="5558067" y="1065270"/>
            <a:ext cx="3887391" cy="686593"/>
          </a:xfrm>
        </p:spPr>
        <p:txBody>
          <a:bodyPr>
            <a:normAutofit/>
          </a:bodyPr>
          <a:lstStyle/>
          <a:p>
            <a:r>
              <a:rPr lang="en-US" sz="2800" dirty="0"/>
              <a:t>With Believers</a:t>
            </a:r>
          </a:p>
        </p:txBody>
      </p:sp>
      <p:sp>
        <p:nvSpPr>
          <p:cNvPr id="15" name="Content Placeholder 14">
            <a:extLst>
              <a:ext uri="{FF2B5EF4-FFF2-40B4-BE49-F238E27FC236}">
                <a16:creationId xmlns:a16="http://schemas.microsoft.com/office/drawing/2014/main" id="{D6158D65-E02D-4FF9-985D-6ED6A32715DB}"/>
              </a:ext>
            </a:extLst>
          </p:cNvPr>
          <p:cNvSpPr>
            <a:spLocks noGrp="1"/>
          </p:cNvSpPr>
          <p:nvPr>
            <p:ph sz="quarter" idx="4"/>
          </p:nvPr>
        </p:nvSpPr>
        <p:spPr>
          <a:xfrm>
            <a:off x="5467350" y="1858963"/>
            <a:ext cx="3887391" cy="3439280"/>
          </a:xfrm>
        </p:spPr>
        <p:txBody>
          <a:bodyPr>
            <a:normAutofit/>
          </a:bodyPr>
          <a:lstStyle/>
          <a:p>
            <a:r>
              <a:rPr lang="en-US" sz="2400" dirty="0">
                <a:latin typeface="Arial" panose="020B0604020202020204" pitchFamily="34" charset="0"/>
                <a:cs typeface="Arial" panose="020B0604020202020204" pitchFamily="34" charset="0"/>
              </a:rPr>
              <a:t>In worship</a:t>
            </a:r>
          </a:p>
          <a:p>
            <a:r>
              <a:rPr lang="en-US" sz="2400" dirty="0">
                <a:latin typeface="Arial" panose="020B0604020202020204" pitchFamily="34" charset="0"/>
                <a:cs typeface="Arial" panose="020B0604020202020204" pitchFamily="34" charset="0"/>
              </a:rPr>
              <a:t>In classes</a:t>
            </a:r>
          </a:p>
          <a:p>
            <a:r>
              <a:rPr lang="en-US" sz="2400" dirty="0">
                <a:latin typeface="Arial" panose="020B0604020202020204" pitchFamily="34" charset="0"/>
                <a:cs typeface="Arial" panose="020B0604020202020204" pitchFamily="34" charset="0"/>
              </a:rPr>
              <a:t>After morning worship</a:t>
            </a:r>
          </a:p>
          <a:p>
            <a:r>
              <a:rPr lang="en-US" sz="2400" dirty="0">
                <a:latin typeface="Arial" panose="020B0604020202020204" pitchFamily="34" charset="0"/>
                <a:cs typeface="Arial" panose="020B0604020202020204" pitchFamily="34" charset="0"/>
              </a:rPr>
              <a:t>After evening worship</a:t>
            </a:r>
          </a:p>
          <a:p>
            <a:r>
              <a:rPr lang="en-US" sz="2400" dirty="0">
                <a:latin typeface="Arial" panose="020B0604020202020204" pitchFamily="34" charset="0"/>
                <a:cs typeface="Arial" panose="020B0604020202020204" pitchFamily="34" charset="0"/>
              </a:rPr>
              <a:t>After Wednesday classes</a:t>
            </a:r>
          </a:p>
          <a:p>
            <a:r>
              <a:rPr lang="en-US" sz="2400" dirty="0">
                <a:latin typeface="Arial" panose="020B0604020202020204" pitchFamily="34" charset="0"/>
                <a:cs typeface="Arial" panose="020B0604020202020204" pitchFamily="34" charset="0"/>
              </a:rPr>
              <a:t>In group meetings</a:t>
            </a:r>
          </a:p>
          <a:p>
            <a:r>
              <a:rPr lang="en-US" sz="2400" dirty="0">
                <a:latin typeface="Arial" panose="020B0604020202020204" pitchFamily="34" charset="0"/>
                <a:cs typeface="Arial" panose="020B0604020202020204" pitchFamily="34" charset="0"/>
              </a:rPr>
              <a:t>On phone, internet</a:t>
            </a:r>
          </a:p>
          <a:p>
            <a:r>
              <a:rPr lang="en-US" sz="2400" dirty="0">
                <a:latin typeface="Arial" panose="020B0604020202020204" pitchFamily="34" charset="0"/>
                <a:cs typeface="Arial" panose="020B0604020202020204" pitchFamily="34" charset="0"/>
              </a:rPr>
              <a:t>Visiting in our homes</a:t>
            </a:r>
          </a:p>
          <a:p>
            <a:endParaRPr lang="en-US" dirty="0"/>
          </a:p>
        </p:txBody>
      </p:sp>
      <p:sp>
        <p:nvSpPr>
          <p:cNvPr id="17" name="TextBox 16">
            <a:extLst>
              <a:ext uri="{FF2B5EF4-FFF2-40B4-BE49-F238E27FC236}">
                <a16:creationId xmlns:a16="http://schemas.microsoft.com/office/drawing/2014/main" id="{ABA32F6B-B190-49E0-A08E-C47867E38B33}"/>
              </a:ext>
            </a:extLst>
          </p:cNvPr>
          <p:cNvSpPr txBox="1"/>
          <p:nvPr/>
        </p:nvSpPr>
        <p:spPr>
          <a:xfrm>
            <a:off x="3157412" y="1178200"/>
            <a:ext cx="2229206"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Difference</a:t>
            </a:r>
          </a:p>
        </p:txBody>
      </p:sp>
    </p:spTree>
    <p:extLst>
      <p:ext uri="{BB962C8B-B14F-4D97-AF65-F5344CB8AC3E}">
        <p14:creationId xmlns:p14="http://schemas.microsoft.com/office/powerpoint/2010/main" val="342531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5" end="5"/>
                                            </p:txEl>
                                          </p:spTgt>
                                        </p:tgtEl>
                                        <p:attrNameLst>
                                          <p:attrName>style.visibility</p:attrName>
                                        </p:attrNameLst>
                                      </p:cBhvr>
                                      <p:to>
                                        <p:strVal val="visible"/>
                                      </p:to>
                                    </p:set>
                                    <p:anim calcmode="lin" valueType="num">
                                      <p:cBhvr additive="base">
                                        <p:cTn id="7"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6" end="6"/>
                                            </p:txEl>
                                          </p:spTgt>
                                        </p:tgtEl>
                                        <p:attrNameLst>
                                          <p:attrName>style.visibility</p:attrName>
                                        </p:attrNameLst>
                                      </p:cBhvr>
                                      <p:to>
                                        <p:strVal val="visible"/>
                                      </p:to>
                                    </p:set>
                                    <p:anim calcmode="lin" valueType="num">
                                      <p:cBhvr additive="base">
                                        <p:cTn id="13"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7" end="7"/>
                                            </p:txEl>
                                          </p:spTgt>
                                        </p:tgtEl>
                                        <p:attrNameLst>
                                          <p:attrName>style.visibility</p:attrName>
                                        </p:attrNameLst>
                                      </p:cBhvr>
                                      <p:to>
                                        <p:strVal val="visible"/>
                                      </p:to>
                                    </p:set>
                                    <p:anim calcmode="lin" valueType="num">
                                      <p:cBhvr additive="base">
                                        <p:cTn id="19"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909558E-3AE2-4999-87B6-990D781926BB}"/>
              </a:ext>
            </a:extLst>
          </p:cNvPr>
          <p:cNvSpPr>
            <a:spLocks noGrp="1"/>
          </p:cNvSpPr>
          <p:nvPr>
            <p:ph type="title"/>
          </p:nvPr>
        </p:nvSpPr>
        <p:spPr/>
        <p:txBody>
          <a:bodyPr>
            <a:normAutofit/>
          </a:bodyPr>
          <a:lstStyle/>
          <a:p>
            <a:pPr algn="ctr"/>
            <a:r>
              <a:rPr lang="en-US" sz="4000" b="1" dirty="0"/>
              <a:t>A Christian’s Communication</a:t>
            </a:r>
          </a:p>
        </p:txBody>
      </p:sp>
      <p:sp>
        <p:nvSpPr>
          <p:cNvPr id="8" name="Content Placeholder 7">
            <a:extLst>
              <a:ext uri="{FF2B5EF4-FFF2-40B4-BE49-F238E27FC236}">
                <a16:creationId xmlns:a16="http://schemas.microsoft.com/office/drawing/2014/main" id="{0FEEC4AA-AD40-46B4-A216-B0D9FC42ADC4}"/>
              </a:ext>
            </a:extLst>
          </p:cNvPr>
          <p:cNvSpPr>
            <a:spLocks noGrp="1"/>
          </p:cNvSpPr>
          <p:nvPr>
            <p:ph idx="1"/>
          </p:nvPr>
        </p:nvSpPr>
        <p:spPr>
          <a:xfrm>
            <a:off x="628650" y="1408907"/>
            <a:ext cx="7886700" cy="3626115"/>
          </a:xfrm>
        </p:spPr>
        <p:txBody>
          <a:bodyPr>
            <a:normAutofit lnSpcReduction="10000"/>
          </a:bodyPr>
          <a:lstStyle/>
          <a:p>
            <a:r>
              <a:rPr lang="en-US" sz="2400" dirty="0">
                <a:latin typeface="Arial" panose="020B0604020202020204" pitchFamily="34" charset="0"/>
                <a:cs typeface="Arial" panose="020B0604020202020204" pitchFamily="34" charset="0"/>
              </a:rPr>
              <a:t>“</a:t>
            </a:r>
            <a:r>
              <a:rPr lang="en-US" sz="2400" b="0" i="0" dirty="0">
                <a:effectLst/>
                <a:latin typeface="Arial" panose="020B0604020202020204" pitchFamily="34" charset="0"/>
                <a:cs typeface="Arial" panose="020B0604020202020204" pitchFamily="34" charset="0"/>
              </a:rPr>
              <a:t>Therefore, putting away lying, “</a:t>
            </a:r>
            <a:r>
              <a:rPr lang="en-US" sz="2400" b="0" i="1" dirty="0">
                <a:effectLst/>
                <a:latin typeface="Arial" panose="020B0604020202020204" pitchFamily="34" charset="0"/>
                <a:cs typeface="Arial" panose="020B0604020202020204" pitchFamily="34" charset="0"/>
              </a:rPr>
              <a:t>Let</a:t>
            </a:r>
            <a:r>
              <a:rPr lang="en-US" sz="2400" b="0" i="0" dirty="0">
                <a:effectLst/>
                <a:latin typeface="Arial" panose="020B0604020202020204" pitchFamily="34" charset="0"/>
                <a:cs typeface="Arial" panose="020B0604020202020204" pitchFamily="34" charset="0"/>
              </a:rPr>
              <a:t> each one </a:t>
            </a:r>
            <a:r>
              <a:rPr lang="en-US" sz="2400" b="0" i="1" dirty="0">
                <a:effectLst/>
                <a:latin typeface="Arial" panose="020B0604020202020204" pitchFamily="34" charset="0"/>
                <a:cs typeface="Arial" panose="020B0604020202020204" pitchFamily="34" charset="0"/>
              </a:rPr>
              <a:t>of you</a:t>
            </a:r>
            <a:r>
              <a:rPr lang="en-US" sz="2400" b="0" i="0" dirty="0">
                <a:effectLst/>
                <a:latin typeface="Arial" panose="020B0604020202020204" pitchFamily="34" charset="0"/>
                <a:cs typeface="Arial" panose="020B0604020202020204" pitchFamily="34" charset="0"/>
              </a:rPr>
              <a:t> speak truth with his neighbor,” for we are members of one another.</a:t>
            </a:r>
          </a:p>
          <a:p>
            <a:r>
              <a:rPr lang="en-US" sz="2400" b="0" i="0" dirty="0">
                <a:effectLst/>
                <a:latin typeface="Arial" panose="020B0604020202020204" pitchFamily="34" charset="0"/>
                <a:cs typeface="Arial" panose="020B0604020202020204" pitchFamily="34" charset="0"/>
              </a:rPr>
              <a:t>“Let no corrupt word proceed out of your mouth, but what is good for necessary edification that it may impart grace to the hearers” (Ephesians 4:29) . </a:t>
            </a:r>
          </a:p>
          <a:p>
            <a:r>
              <a:rPr lang="en-US" sz="2400" b="0" i="0" dirty="0">
                <a:effectLst/>
                <a:latin typeface="Arial" panose="020B0604020202020204" pitchFamily="34" charset="0"/>
                <a:cs typeface="Arial" panose="020B0604020202020204" pitchFamily="34" charset="0"/>
              </a:rPr>
              <a:t>“A good man out of the good treasure of his heart brings forth good; and an evil man out of the evil </a:t>
            </a:r>
            <a:r>
              <a:rPr lang="en-US" sz="2400" b="0" i="0" baseline="30000" dirty="0">
                <a:effectLst/>
                <a:latin typeface="Arial" panose="020B0604020202020204" pitchFamily="34" charset="0"/>
                <a:cs typeface="Arial" panose="020B0604020202020204" pitchFamily="34" charset="0"/>
              </a:rPr>
              <a:t>[</a:t>
            </a:r>
            <a:r>
              <a:rPr lang="en-US" sz="2400" b="0" i="0" baseline="30000" dirty="0" err="1">
                <a:effectLst/>
                <a:latin typeface="Arial" panose="020B0604020202020204" pitchFamily="34" charset="0"/>
                <a:cs typeface="Arial" panose="020B0604020202020204" pitchFamily="34" charset="0"/>
                <a:hlinkClick r:id="rId2" tooltip="See footnote i">
                  <a:extLst>
                    <a:ext uri="{A12FA001-AC4F-418D-AE19-62706E023703}">
                      <ahyp:hlinkClr xmlns:ahyp="http://schemas.microsoft.com/office/drawing/2018/hyperlinkcolor" val="tx"/>
                    </a:ext>
                  </a:extLst>
                </a:hlinkClick>
              </a:rPr>
              <a:t>i</a:t>
            </a:r>
            <a:r>
              <a:rPr lang="en-US" sz="2400" b="0" i="0" baseline="30000" dirty="0">
                <a:effectLst/>
                <a:latin typeface="Arial" panose="020B0604020202020204" pitchFamily="34" charset="0"/>
                <a:cs typeface="Arial" panose="020B0604020202020204" pitchFamily="34" charset="0"/>
              </a:rPr>
              <a:t>]</a:t>
            </a:r>
            <a:r>
              <a:rPr lang="en-US" sz="2400" b="0" i="0" dirty="0">
                <a:effectLst/>
                <a:latin typeface="Arial" panose="020B0604020202020204" pitchFamily="34" charset="0"/>
                <a:cs typeface="Arial" panose="020B0604020202020204" pitchFamily="34" charset="0"/>
              </a:rPr>
              <a:t>treasure of his heart brings forth evil. For out of the abundance of the heart his mouth speaks” (Luke 6:45).</a:t>
            </a:r>
          </a:p>
        </p:txBody>
      </p:sp>
    </p:spTree>
    <p:extLst>
      <p:ext uri="{BB962C8B-B14F-4D97-AF65-F5344CB8AC3E}">
        <p14:creationId xmlns:p14="http://schemas.microsoft.com/office/powerpoint/2010/main" val="277754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8">
                                            <p:txEl>
                                              <p:pRg st="0" end="0"/>
                                            </p:txEl>
                                          </p:spTgt>
                                        </p:tgtEl>
                                        <p:attrNameLst>
                                          <p:attrName>ppt_c</p:attrName>
                                        </p:attrNameLst>
                                      </p:cBhvr>
                                      <p:to>
                                        <a:srgbClr val="C0C0C0"/>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8">
                                            <p:txEl>
                                              <p:pRg st="1" end="1"/>
                                            </p:txEl>
                                          </p:spTgt>
                                        </p:tgtEl>
                                        <p:attrNameLst>
                                          <p:attrName>ppt_c</p:attrName>
                                        </p:attrNameLst>
                                      </p:cBhvr>
                                      <p:to>
                                        <a:srgbClr val="C0C0C0"/>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8">
                                            <p:txEl>
                                              <p:pRg st="2" end="2"/>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39B8640-D28E-42F8-B594-45D3B18146E7}"/>
              </a:ext>
            </a:extLst>
          </p:cNvPr>
          <p:cNvSpPr>
            <a:spLocks noGrp="1"/>
          </p:cNvSpPr>
          <p:nvPr>
            <p:ph type="title"/>
          </p:nvPr>
        </p:nvSpPr>
        <p:spPr/>
        <p:txBody>
          <a:bodyPr>
            <a:normAutofit/>
          </a:bodyPr>
          <a:lstStyle/>
          <a:p>
            <a:pPr algn="ctr"/>
            <a:r>
              <a:rPr lang="en-US" sz="4800" b="1" dirty="0"/>
              <a:t>All of us “Confer”</a:t>
            </a:r>
          </a:p>
        </p:txBody>
      </p:sp>
      <p:sp>
        <p:nvSpPr>
          <p:cNvPr id="11" name="Text Placeholder 10">
            <a:extLst>
              <a:ext uri="{FF2B5EF4-FFF2-40B4-BE49-F238E27FC236}">
                <a16:creationId xmlns:a16="http://schemas.microsoft.com/office/drawing/2014/main" id="{509E1F38-D3E7-499C-98BC-4CB54635B428}"/>
              </a:ext>
            </a:extLst>
          </p:cNvPr>
          <p:cNvSpPr>
            <a:spLocks noGrp="1"/>
          </p:cNvSpPr>
          <p:nvPr>
            <p:ph type="body" idx="1"/>
          </p:nvPr>
        </p:nvSpPr>
        <p:spPr>
          <a:xfrm>
            <a:off x="286942" y="1057672"/>
            <a:ext cx="2773758" cy="686593"/>
          </a:xfrm>
        </p:spPr>
        <p:txBody>
          <a:bodyPr>
            <a:normAutofit/>
          </a:bodyPr>
          <a:lstStyle/>
          <a:p>
            <a:r>
              <a:rPr lang="en-US" sz="2800" dirty="0"/>
              <a:t>With Unbelievers</a:t>
            </a:r>
          </a:p>
        </p:txBody>
      </p:sp>
      <p:sp>
        <p:nvSpPr>
          <p:cNvPr id="12" name="Content Placeholder 11">
            <a:extLst>
              <a:ext uri="{FF2B5EF4-FFF2-40B4-BE49-F238E27FC236}">
                <a16:creationId xmlns:a16="http://schemas.microsoft.com/office/drawing/2014/main" id="{E9E1ABFC-ED98-4FC9-9770-4339E4633D0B}"/>
              </a:ext>
            </a:extLst>
          </p:cNvPr>
          <p:cNvSpPr>
            <a:spLocks noGrp="1"/>
          </p:cNvSpPr>
          <p:nvPr>
            <p:ph sz="half" idx="2"/>
          </p:nvPr>
        </p:nvSpPr>
        <p:spPr>
          <a:xfrm>
            <a:off x="286942" y="1858962"/>
            <a:ext cx="3868340" cy="3439279"/>
          </a:xfrm>
        </p:spPr>
        <p:txBody>
          <a:bodyPr>
            <a:noAutofit/>
          </a:bodyPr>
          <a:lstStyle/>
          <a:p>
            <a:r>
              <a:rPr lang="en-US" sz="2400" dirty="0">
                <a:latin typeface="Arial" panose="020B0604020202020204" pitchFamily="34" charset="0"/>
                <a:cs typeface="Arial" panose="020B0604020202020204" pitchFamily="34" charset="0"/>
              </a:rPr>
              <a:t>In the office</a:t>
            </a:r>
          </a:p>
          <a:p>
            <a:r>
              <a:rPr lang="en-US" sz="2400" dirty="0">
                <a:latin typeface="Arial" panose="020B0604020202020204" pitchFamily="34" charset="0"/>
                <a:cs typeface="Arial" panose="020B0604020202020204" pitchFamily="34" charset="0"/>
              </a:rPr>
              <a:t>In school</a:t>
            </a:r>
          </a:p>
          <a:p>
            <a:r>
              <a:rPr lang="en-US" sz="2400" dirty="0">
                <a:latin typeface="Arial" panose="020B0604020202020204" pitchFamily="34" charset="0"/>
                <a:cs typeface="Arial" panose="020B0604020202020204" pitchFamily="34" charset="0"/>
              </a:rPr>
              <a:t>At dinner</a:t>
            </a:r>
          </a:p>
          <a:p>
            <a:r>
              <a:rPr lang="en-US" sz="2400" dirty="0">
                <a:latin typeface="Arial" panose="020B0604020202020204" pitchFamily="34" charset="0"/>
                <a:cs typeface="Arial" panose="020B0604020202020204" pitchFamily="34" charset="0"/>
              </a:rPr>
              <a:t>At games</a:t>
            </a:r>
          </a:p>
          <a:p>
            <a:r>
              <a:rPr lang="en-US" sz="2400" dirty="0">
                <a:latin typeface="Arial" panose="020B0604020202020204" pitchFamily="34" charset="0"/>
                <a:cs typeface="Arial" panose="020B0604020202020204" pitchFamily="34" charset="0"/>
              </a:rPr>
              <a:t>With neighbors</a:t>
            </a:r>
          </a:p>
          <a:p>
            <a:r>
              <a:rPr lang="en-US" sz="2400" dirty="0">
                <a:latin typeface="Arial" panose="020B0604020202020204" pitchFamily="34" charset="0"/>
                <a:cs typeface="Arial" panose="020B0604020202020204" pitchFamily="34" charset="0"/>
              </a:rPr>
              <a:t>On telephone</a:t>
            </a:r>
          </a:p>
          <a:p>
            <a:r>
              <a:rPr lang="en-US" sz="2400" dirty="0">
                <a:latin typeface="Arial" panose="020B0604020202020204" pitchFamily="34" charset="0"/>
                <a:cs typeface="Arial" panose="020B0604020202020204" pitchFamily="34" charset="0"/>
              </a:rPr>
              <a:t>On </a:t>
            </a:r>
            <a:r>
              <a:rPr lang="en-US" sz="2400" dirty="0" err="1">
                <a:latin typeface="Arial" panose="020B0604020202020204" pitchFamily="34" charset="0"/>
                <a:cs typeface="Arial" panose="020B0604020202020204" pitchFamily="34" charset="0"/>
              </a:rPr>
              <a:t>facebook</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TV</a:t>
            </a:r>
          </a:p>
        </p:txBody>
      </p:sp>
      <p:sp>
        <p:nvSpPr>
          <p:cNvPr id="13" name="Text Placeholder 12">
            <a:extLst>
              <a:ext uri="{FF2B5EF4-FFF2-40B4-BE49-F238E27FC236}">
                <a16:creationId xmlns:a16="http://schemas.microsoft.com/office/drawing/2014/main" id="{B8BD6454-327C-47BD-9F4A-D9DD3E116BA6}"/>
              </a:ext>
            </a:extLst>
          </p:cNvPr>
          <p:cNvSpPr>
            <a:spLocks noGrp="1"/>
          </p:cNvSpPr>
          <p:nvPr>
            <p:ph type="body" sz="quarter" idx="3"/>
          </p:nvPr>
        </p:nvSpPr>
        <p:spPr>
          <a:xfrm>
            <a:off x="5558067" y="1065270"/>
            <a:ext cx="3887391" cy="686593"/>
          </a:xfrm>
        </p:spPr>
        <p:txBody>
          <a:bodyPr>
            <a:normAutofit/>
          </a:bodyPr>
          <a:lstStyle/>
          <a:p>
            <a:r>
              <a:rPr lang="en-US" sz="2800" dirty="0"/>
              <a:t>With Believers</a:t>
            </a:r>
          </a:p>
        </p:txBody>
      </p:sp>
      <p:sp>
        <p:nvSpPr>
          <p:cNvPr id="15" name="Content Placeholder 14">
            <a:extLst>
              <a:ext uri="{FF2B5EF4-FFF2-40B4-BE49-F238E27FC236}">
                <a16:creationId xmlns:a16="http://schemas.microsoft.com/office/drawing/2014/main" id="{D6158D65-E02D-4FF9-985D-6ED6A32715DB}"/>
              </a:ext>
            </a:extLst>
          </p:cNvPr>
          <p:cNvSpPr>
            <a:spLocks noGrp="1"/>
          </p:cNvSpPr>
          <p:nvPr>
            <p:ph sz="quarter" idx="4"/>
          </p:nvPr>
        </p:nvSpPr>
        <p:spPr>
          <a:xfrm>
            <a:off x="5467350" y="1858963"/>
            <a:ext cx="3887391" cy="3439280"/>
          </a:xfrm>
        </p:spPr>
        <p:txBody>
          <a:bodyPr>
            <a:normAutofit/>
          </a:bodyPr>
          <a:lstStyle/>
          <a:p>
            <a:r>
              <a:rPr lang="en-US" sz="2400" dirty="0">
                <a:latin typeface="Arial" panose="020B0604020202020204" pitchFamily="34" charset="0"/>
                <a:cs typeface="Arial" panose="020B0604020202020204" pitchFamily="34" charset="0"/>
              </a:rPr>
              <a:t>In worship</a:t>
            </a:r>
          </a:p>
          <a:p>
            <a:r>
              <a:rPr lang="en-US" sz="2400" dirty="0">
                <a:latin typeface="Arial" panose="020B0604020202020204" pitchFamily="34" charset="0"/>
                <a:cs typeface="Arial" panose="020B0604020202020204" pitchFamily="34" charset="0"/>
              </a:rPr>
              <a:t>In classes</a:t>
            </a:r>
          </a:p>
          <a:p>
            <a:r>
              <a:rPr lang="en-US" sz="2400" dirty="0">
                <a:latin typeface="Arial" panose="020B0604020202020204" pitchFamily="34" charset="0"/>
                <a:cs typeface="Arial" panose="020B0604020202020204" pitchFamily="34" charset="0"/>
              </a:rPr>
              <a:t>After morning worship</a:t>
            </a:r>
          </a:p>
          <a:p>
            <a:r>
              <a:rPr lang="en-US" sz="2400" dirty="0">
                <a:latin typeface="Arial" panose="020B0604020202020204" pitchFamily="34" charset="0"/>
                <a:cs typeface="Arial" panose="020B0604020202020204" pitchFamily="34" charset="0"/>
              </a:rPr>
              <a:t>After evening worship</a:t>
            </a:r>
          </a:p>
          <a:p>
            <a:r>
              <a:rPr lang="en-US" sz="2400" dirty="0">
                <a:latin typeface="Arial" panose="020B0604020202020204" pitchFamily="34" charset="0"/>
                <a:cs typeface="Arial" panose="020B0604020202020204" pitchFamily="34" charset="0"/>
              </a:rPr>
              <a:t>In group meetings</a:t>
            </a:r>
          </a:p>
          <a:p>
            <a:r>
              <a:rPr lang="en-US" sz="2400" dirty="0">
                <a:latin typeface="Arial" panose="020B0604020202020204" pitchFamily="34" charset="0"/>
                <a:cs typeface="Arial" panose="020B0604020202020204" pitchFamily="34" charset="0"/>
              </a:rPr>
              <a:t>After Wednesday classes</a:t>
            </a:r>
          </a:p>
          <a:p>
            <a:r>
              <a:rPr lang="en-US" sz="2400" dirty="0">
                <a:latin typeface="Arial" panose="020B0604020202020204" pitchFamily="34" charset="0"/>
                <a:cs typeface="Arial" panose="020B0604020202020204" pitchFamily="34" charset="0"/>
              </a:rPr>
              <a:t>On phone, internet</a:t>
            </a:r>
          </a:p>
          <a:p>
            <a:r>
              <a:rPr lang="en-US" sz="2400" dirty="0">
                <a:latin typeface="Arial" panose="020B0604020202020204" pitchFamily="34" charset="0"/>
                <a:cs typeface="Arial" panose="020B0604020202020204" pitchFamily="34" charset="0"/>
              </a:rPr>
              <a:t>Visiting in our homes</a:t>
            </a:r>
          </a:p>
          <a:p>
            <a:endParaRPr lang="en-US" dirty="0"/>
          </a:p>
        </p:txBody>
      </p:sp>
      <p:sp>
        <p:nvSpPr>
          <p:cNvPr id="17" name="TextBox 16">
            <a:extLst>
              <a:ext uri="{FF2B5EF4-FFF2-40B4-BE49-F238E27FC236}">
                <a16:creationId xmlns:a16="http://schemas.microsoft.com/office/drawing/2014/main" id="{ABA32F6B-B190-49E0-A08E-C47867E38B33}"/>
              </a:ext>
            </a:extLst>
          </p:cNvPr>
          <p:cNvSpPr txBox="1"/>
          <p:nvPr/>
        </p:nvSpPr>
        <p:spPr>
          <a:xfrm>
            <a:off x="3403599" y="1228643"/>
            <a:ext cx="1968857"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Difference</a:t>
            </a:r>
          </a:p>
        </p:txBody>
      </p:sp>
      <p:sp>
        <p:nvSpPr>
          <p:cNvPr id="18" name="TextBox 17">
            <a:extLst>
              <a:ext uri="{FF2B5EF4-FFF2-40B4-BE49-F238E27FC236}">
                <a16:creationId xmlns:a16="http://schemas.microsoft.com/office/drawing/2014/main" id="{8A93184A-6917-4EA5-AA61-5F9B16488E0E}"/>
              </a:ext>
            </a:extLst>
          </p:cNvPr>
          <p:cNvSpPr txBox="1"/>
          <p:nvPr/>
        </p:nvSpPr>
        <p:spPr>
          <a:xfrm>
            <a:off x="3180571" y="1774445"/>
            <a:ext cx="2520950" cy="5078313"/>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God’s Name</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Marriage</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Rearing children</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Offenses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Evolution</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LGBTQ</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Finances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Religion</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After Death</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cxnSp>
        <p:nvCxnSpPr>
          <p:cNvPr id="3" name="Straight Connector 2">
            <a:extLst>
              <a:ext uri="{FF2B5EF4-FFF2-40B4-BE49-F238E27FC236}">
                <a16:creationId xmlns:a16="http://schemas.microsoft.com/office/drawing/2014/main" id="{3EA66ED8-6048-4C5A-B643-61850E914F0C}"/>
              </a:ext>
            </a:extLst>
          </p:cNvPr>
          <p:cNvCxnSpPr/>
          <p:nvPr/>
        </p:nvCxnSpPr>
        <p:spPr>
          <a:xfrm>
            <a:off x="5701521" y="2509024"/>
            <a:ext cx="129029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60F521-7406-471D-89EB-9DCCBF91EEFF}"/>
              </a:ext>
            </a:extLst>
          </p:cNvPr>
          <p:cNvCxnSpPr>
            <a:cxnSpLocks/>
          </p:cNvCxnSpPr>
          <p:nvPr/>
        </p:nvCxnSpPr>
        <p:spPr>
          <a:xfrm>
            <a:off x="5820468" y="2962507"/>
            <a:ext cx="269607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AEE80F9-AC97-4551-AB61-DE2F06F2DF30}"/>
              </a:ext>
            </a:extLst>
          </p:cNvPr>
          <p:cNvCxnSpPr>
            <a:cxnSpLocks/>
          </p:cNvCxnSpPr>
          <p:nvPr/>
        </p:nvCxnSpPr>
        <p:spPr>
          <a:xfrm>
            <a:off x="5701521" y="3382536"/>
            <a:ext cx="269607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795A4C0-09DE-4EC1-97AB-A879CAC878A4}"/>
              </a:ext>
            </a:extLst>
          </p:cNvPr>
          <p:cNvCxnSpPr>
            <a:cxnSpLocks/>
          </p:cNvCxnSpPr>
          <p:nvPr/>
        </p:nvCxnSpPr>
        <p:spPr>
          <a:xfrm>
            <a:off x="5701521" y="3791415"/>
            <a:ext cx="223814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4999B33-F45E-4B9E-9C2B-F6B421A75D8B}"/>
              </a:ext>
            </a:extLst>
          </p:cNvPr>
          <p:cNvCxnSpPr>
            <a:cxnSpLocks/>
          </p:cNvCxnSpPr>
          <p:nvPr/>
        </p:nvCxnSpPr>
        <p:spPr>
          <a:xfrm>
            <a:off x="5701521" y="4211445"/>
            <a:ext cx="310794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927C5B1-CBA8-4838-87CB-D07FEC072504}"/>
              </a:ext>
            </a:extLst>
          </p:cNvPr>
          <p:cNvCxnSpPr>
            <a:cxnSpLocks/>
          </p:cNvCxnSpPr>
          <p:nvPr/>
        </p:nvCxnSpPr>
        <p:spPr>
          <a:xfrm>
            <a:off x="5820468" y="4653777"/>
            <a:ext cx="241865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691EE5C-CD60-4F7B-8B70-8311B169CEB8}"/>
              </a:ext>
            </a:extLst>
          </p:cNvPr>
          <p:cNvCxnSpPr>
            <a:cxnSpLocks/>
          </p:cNvCxnSpPr>
          <p:nvPr/>
        </p:nvCxnSpPr>
        <p:spPr>
          <a:xfrm>
            <a:off x="5701521" y="5084958"/>
            <a:ext cx="26061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6D39582C-081F-41DD-B524-370D009CD174}"/>
              </a:ext>
            </a:extLst>
          </p:cNvPr>
          <p:cNvSpPr/>
          <p:nvPr/>
        </p:nvSpPr>
        <p:spPr>
          <a:xfrm>
            <a:off x="-11785" y="625444"/>
            <a:ext cx="3195141" cy="478528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5586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 calcmode="lin" valueType="num">
                                      <p:cBhvr additive="base">
                                        <p:cTn id="13"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anim calcmode="lin" valueType="num">
                                      <p:cBhvr additive="base">
                                        <p:cTn id="19"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xEl>
                                              <p:pRg st="3" end="3"/>
                                            </p:txEl>
                                          </p:spTgt>
                                        </p:tgtEl>
                                        <p:attrNameLst>
                                          <p:attrName>style.visibility</p:attrName>
                                        </p:attrNameLst>
                                      </p:cBhvr>
                                      <p:to>
                                        <p:strVal val="visible"/>
                                      </p:to>
                                    </p:set>
                                    <p:anim calcmode="lin" valueType="num">
                                      <p:cBhvr additive="base">
                                        <p:cTn id="25"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
                                            <p:txEl>
                                              <p:pRg st="4" end="4"/>
                                            </p:txEl>
                                          </p:spTgt>
                                        </p:tgtEl>
                                        <p:attrNameLst>
                                          <p:attrName>style.visibility</p:attrName>
                                        </p:attrNameLst>
                                      </p:cBhvr>
                                      <p:to>
                                        <p:strVal val="visible"/>
                                      </p:to>
                                    </p:set>
                                    <p:anim calcmode="lin" valueType="num">
                                      <p:cBhvr additive="base">
                                        <p:cTn id="3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
                                            <p:txEl>
                                              <p:pRg st="5" end="5"/>
                                            </p:txEl>
                                          </p:spTgt>
                                        </p:tgtEl>
                                        <p:attrNameLst>
                                          <p:attrName>style.visibility</p:attrName>
                                        </p:attrNameLst>
                                      </p:cBhvr>
                                      <p:to>
                                        <p:strVal val="visible"/>
                                      </p:to>
                                    </p:set>
                                    <p:anim calcmode="lin" valueType="num">
                                      <p:cBhvr additive="base">
                                        <p:cTn id="37"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8">
                                            <p:txEl>
                                              <p:pRg st="6" end="6"/>
                                            </p:txEl>
                                          </p:spTgt>
                                        </p:tgtEl>
                                        <p:attrNameLst>
                                          <p:attrName>style.visibility</p:attrName>
                                        </p:attrNameLst>
                                      </p:cBhvr>
                                      <p:to>
                                        <p:strVal val="visible"/>
                                      </p:to>
                                    </p:set>
                                    <p:anim calcmode="lin" valueType="num">
                                      <p:cBhvr additive="base">
                                        <p:cTn id="43"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8">
                                            <p:txEl>
                                              <p:pRg st="7" end="7"/>
                                            </p:txEl>
                                          </p:spTgt>
                                        </p:tgtEl>
                                        <p:attrNameLst>
                                          <p:attrName>style.visibility</p:attrName>
                                        </p:attrNameLst>
                                      </p:cBhvr>
                                      <p:to>
                                        <p:strVal val="visible"/>
                                      </p:to>
                                    </p:set>
                                    <p:anim calcmode="lin" valueType="num">
                                      <p:cBhvr additive="base">
                                        <p:cTn id="49" dur="500" fill="hold"/>
                                        <p:tgtEl>
                                          <p:spTgt spid="1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8">
                                            <p:txEl>
                                              <p:pRg st="8" end="8"/>
                                            </p:txEl>
                                          </p:spTgt>
                                        </p:tgtEl>
                                        <p:attrNameLst>
                                          <p:attrName>style.visibility</p:attrName>
                                        </p:attrNameLst>
                                      </p:cBhvr>
                                      <p:to>
                                        <p:strVal val="visible"/>
                                      </p:to>
                                    </p:set>
                                    <p:anim calcmode="lin" valueType="num">
                                      <p:cBhvr additive="base">
                                        <p:cTn id="55" dur="500" fill="hold"/>
                                        <p:tgtEl>
                                          <p:spTgt spid="18">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wipe(left)">
                                      <p:cBhvr>
                                        <p:cTn id="61"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left)">
                                      <p:cBhvr>
                                        <p:cTn id="71" dur="500"/>
                                        <p:tgtEl>
                                          <p:spTgt spid="1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wipe(left)">
                                      <p:cBhvr>
                                        <p:cTn id="76" dur="500"/>
                                        <p:tgtEl>
                                          <p:spTgt spid="19"/>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wipe(left)">
                                      <p:cBhvr>
                                        <p:cTn id="81" dur="500"/>
                                        <p:tgtEl>
                                          <p:spTgt spid="20"/>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500"/>
                                        <p:tgtEl>
                                          <p:spTgt spid="21"/>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left)">
                                      <p:cBhvr>
                                        <p:cTn id="91" dur="500"/>
                                        <p:tgtEl>
                                          <p:spTgt spid="22"/>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9"/>
                                        </p:tgtEl>
                                        <p:attrNameLst>
                                          <p:attrName>style.visibility</p:attrName>
                                        </p:attrNameLst>
                                      </p:cBhvr>
                                      <p:to>
                                        <p:strVal val="visible"/>
                                      </p:to>
                                    </p:set>
                                    <p:anim calcmode="lin" valueType="num">
                                      <p:cBhvr>
                                        <p:cTn id="96" dur="500" fill="hold"/>
                                        <p:tgtEl>
                                          <p:spTgt spid="9"/>
                                        </p:tgtEl>
                                        <p:attrNameLst>
                                          <p:attrName>ppt_w</p:attrName>
                                        </p:attrNameLst>
                                      </p:cBhvr>
                                      <p:tavLst>
                                        <p:tav tm="0">
                                          <p:val>
                                            <p:fltVal val="0"/>
                                          </p:val>
                                        </p:tav>
                                        <p:tav tm="100000">
                                          <p:val>
                                            <p:strVal val="#ppt_w"/>
                                          </p:val>
                                        </p:tav>
                                      </p:tavLst>
                                    </p:anim>
                                    <p:anim calcmode="lin" valueType="num">
                                      <p:cBhvr>
                                        <p:cTn id="97" dur="500" fill="hold"/>
                                        <p:tgtEl>
                                          <p:spTgt spid="9"/>
                                        </p:tgtEl>
                                        <p:attrNameLst>
                                          <p:attrName>ppt_h</p:attrName>
                                        </p:attrNameLst>
                                      </p:cBhvr>
                                      <p:tavLst>
                                        <p:tav tm="0">
                                          <p:val>
                                            <p:fltVal val="0"/>
                                          </p:val>
                                        </p:tav>
                                        <p:tav tm="100000">
                                          <p:val>
                                            <p:strVal val="#ppt_h"/>
                                          </p:val>
                                        </p:tav>
                                      </p:tavLst>
                                    </p:anim>
                                    <p:animEffect transition="in" filter="fade">
                                      <p:cBhvr>
                                        <p:cTn id="9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529</TotalTime>
  <Words>836</Words>
  <Application>Microsoft Office PowerPoint</Application>
  <PresentationFormat>On-screen Show (16:10)</PresentationFormat>
  <Paragraphs>138</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system-ui</vt:lpstr>
      <vt:lpstr>Office Theme</vt:lpstr>
      <vt:lpstr>PowerPoint Presentation</vt:lpstr>
      <vt:lpstr>Confer with One Another</vt:lpstr>
      <vt:lpstr>The Participants, The Topics, The  Results</vt:lpstr>
      <vt:lpstr>All of us “Confer”</vt:lpstr>
      <vt:lpstr>PowerPoint Presentation</vt:lpstr>
      <vt:lpstr>PowerPoint Presentation</vt:lpstr>
      <vt:lpstr>All of us “Confer”</vt:lpstr>
      <vt:lpstr>A Christian’s Communication</vt:lpstr>
      <vt:lpstr>All of us “Confer”</vt:lpstr>
      <vt:lpstr>If you are a Christian, you believe that:</vt:lpstr>
      <vt:lpstr>Early  Church drew strength from togetherness!</vt:lpstr>
      <vt:lpstr>Such assemblies continued to be encouraged!</vt:lpstr>
      <vt:lpstr>God is pleased when we confer together! Malachi 3:16-18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Sewell Hall</dc:creator>
  <cp:lastModifiedBy>Sewell Hall</cp:lastModifiedBy>
  <cp:revision>17</cp:revision>
  <dcterms:created xsi:type="dcterms:W3CDTF">2022-04-14T18:27:19Z</dcterms:created>
  <dcterms:modified xsi:type="dcterms:W3CDTF">2022-04-17T20:50:32Z</dcterms:modified>
</cp:coreProperties>
</file>