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404" r:id="rId2"/>
    <p:sldId id="406" r:id="rId3"/>
    <p:sldId id="421" r:id="rId4"/>
    <p:sldId id="422" r:id="rId5"/>
    <p:sldId id="420" r:id="rId6"/>
    <p:sldId id="427" r:id="rId7"/>
    <p:sldId id="426" r:id="rId8"/>
    <p:sldId id="428" r:id="rId9"/>
    <p:sldId id="429" r:id="rId10"/>
    <p:sldId id="430" r:id="rId11"/>
    <p:sldId id="431" r:id="rId12"/>
    <p:sldId id="419" r:id="rId13"/>
  </p:sldIdLst>
  <p:sldSz cx="9144000" cy="5715000" type="screen16x10"/>
  <p:notesSz cx="7010400" cy="92964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3D8ADE-0054-4C98-81E6-6B11D4AAD2A6}">
          <p14:sldIdLst>
            <p14:sldId id="404"/>
            <p14:sldId id="406"/>
            <p14:sldId id="421"/>
            <p14:sldId id="422"/>
            <p14:sldId id="420"/>
            <p14:sldId id="427"/>
            <p14:sldId id="426"/>
            <p14:sldId id="428"/>
          </p14:sldIdLst>
        </p14:section>
        <p14:section name="Chaper 13" id="{5FE5F486-9361-44BD-A204-D70B6260BF18}">
          <p14:sldIdLst>
            <p14:sldId id="429"/>
            <p14:sldId id="430"/>
            <p14:sldId id="431"/>
            <p14:sldId id="4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0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0" autoAdjust="0"/>
    <p:restoredTop sz="82616"/>
  </p:normalViewPr>
  <p:slideViewPr>
    <p:cSldViewPr snapToGrid="0" snapToObjects="1">
      <p:cViewPr>
        <p:scale>
          <a:sx n="130" d="100"/>
          <a:sy n="130" d="100"/>
        </p:scale>
        <p:origin x="5382" y="1788"/>
      </p:cViewPr>
      <p:guideLst/>
    </p:cSldViewPr>
  </p:slideViewPr>
  <p:notesTextViewPr>
    <p:cViewPr>
      <p:scale>
        <a:sx n="1" d="1"/>
        <a:sy n="1" d="1"/>
      </p:scale>
      <p:origin x="0" y="0"/>
    </p:cViewPr>
  </p:notesTextViewPr>
  <p:sorterViewPr>
    <p:cViewPr>
      <p:scale>
        <a:sx n="144" d="100"/>
        <a:sy n="14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8FA8A2-C5CF-9942-805B-1EE2B2DECF44}" type="datetimeFigureOut">
              <a:rPr lang="en-US" smtClean="0"/>
              <a:t>4/3/2022</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5E0622-25CE-A04F-BF92-74B85F93E087}" type="slidenum">
              <a:rPr lang="en-US" smtClean="0"/>
              <a:t>‹#›</a:t>
            </a:fld>
            <a:endParaRPr lang="en-US"/>
          </a:p>
        </p:txBody>
      </p:sp>
    </p:spTree>
    <p:extLst>
      <p:ext uri="{BB962C8B-B14F-4D97-AF65-F5344CB8AC3E}">
        <p14:creationId xmlns:p14="http://schemas.microsoft.com/office/powerpoint/2010/main" val="26757361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5E0622-25CE-A04F-BF92-74B85F93E087}" type="slidenum">
              <a:rPr lang="en-US" smtClean="0"/>
              <a:t>2</a:t>
            </a:fld>
            <a:endParaRPr lang="en-US"/>
          </a:p>
        </p:txBody>
      </p:sp>
    </p:spTree>
    <p:extLst>
      <p:ext uri="{BB962C8B-B14F-4D97-AF65-F5344CB8AC3E}">
        <p14:creationId xmlns:p14="http://schemas.microsoft.com/office/powerpoint/2010/main" val="239805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81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5E0622-25CE-A04F-BF92-74B85F93E087}" type="slidenum">
              <a:rPr lang="en-US" smtClean="0"/>
              <a:t>3</a:t>
            </a:fld>
            <a:endParaRPr lang="en-US"/>
          </a:p>
        </p:txBody>
      </p:sp>
    </p:spTree>
    <p:extLst>
      <p:ext uri="{BB962C8B-B14F-4D97-AF65-F5344CB8AC3E}">
        <p14:creationId xmlns:p14="http://schemas.microsoft.com/office/powerpoint/2010/main" val="2326930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5E0622-25CE-A04F-BF92-74B85F93E087}" type="slidenum">
              <a:rPr lang="en-US" smtClean="0"/>
              <a:t>4</a:t>
            </a:fld>
            <a:endParaRPr lang="en-US"/>
          </a:p>
        </p:txBody>
      </p:sp>
    </p:spTree>
    <p:extLst>
      <p:ext uri="{BB962C8B-B14F-4D97-AF65-F5344CB8AC3E}">
        <p14:creationId xmlns:p14="http://schemas.microsoft.com/office/powerpoint/2010/main" val="372776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457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26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5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9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468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8C2A70-34B7-0E4B-B0E8-653083B627DF}"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D4FD3-F7A9-DA47-9EC9-8BDADC1B1E83}" type="slidenum">
              <a:rPr lang="en-US" smtClean="0"/>
              <a:t>‹#›</a:t>
            </a:fld>
            <a:endParaRPr lang="en-US"/>
          </a:p>
        </p:txBody>
      </p:sp>
    </p:spTree>
    <p:extLst>
      <p:ext uri="{BB962C8B-B14F-4D97-AF65-F5344CB8AC3E}">
        <p14:creationId xmlns:p14="http://schemas.microsoft.com/office/powerpoint/2010/main" val="363196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C2A70-34B7-0E4B-B0E8-653083B627DF}"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D4FD3-F7A9-DA47-9EC9-8BDADC1B1E83}" type="slidenum">
              <a:rPr lang="en-US" smtClean="0"/>
              <a:t>‹#›</a:t>
            </a:fld>
            <a:endParaRPr lang="en-US"/>
          </a:p>
        </p:txBody>
      </p:sp>
    </p:spTree>
    <p:extLst>
      <p:ext uri="{BB962C8B-B14F-4D97-AF65-F5344CB8AC3E}">
        <p14:creationId xmlns:p14="http://schemas.microsoft.com/office/powerpoint/2010/main" val="109972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C2A70-34B7-0E4B-B0E8-653083B627DF}"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D4FD3-F7A9-DA47-9EC9-8BDADC1B1E83}" type="slidenum">
              <a:rPr lang="en-US" smtClean="0"/>
              <a:t>‹#›</a:t>
            </a:fld>
            <a:endParaRPr lang="en-US"/>
          </a:p>
        </p:txBody>
      </p:sp>
    </p:spTree>
    <p:extLst>
      <p:ext uri="{BB962C8B-B14F-4D97-AF65-F5344CB8AC3E}">
        <p14:creationId xmlns:p14="http://schemas.microsoft.com/office/powerpoint/2010/main" val="159754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C2A70-34B7-0E4B-B0E8-653083B627DF}"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D4FD3-F7A9-DA47-9EC9-8BDADC1B1E83}" type="slidenum">
              <a:rPr lang="en-US" smtClean="0"/>
              <a:t>‹#›</a:t>
            </a:fld>
            <a:endParaRPr lang="en-US"/>
          </a:p>
        </p:txBody>
      </p:sp>
    </p:spTree>
    <p:extLst>
      <p:ext uri="{BB962C8B-B14F-4D97-AF65-F5344CB8AC3E}">
        <p14:creationId xmlns:p14="http://schemas.microsoft.com/office/powerpoint/2010/main" val="247904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8C2A70-34B7-0E4B-B0E8-653083B627DF}"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D4FD3-F7A9-DA47-9EC9-8BDADC1B1E83}" type="slidenum">
              <a:rPr lang="en-US" smtClean="0"/>
              <a:t>‹#›</a:t>
            </a:fld>
            <a:endParaRPr lang="en-US"/>
          </a:p>
        </p:txBody>
      </p:sp>
    </p:spTree>
    <p:extLst>
      <p:ext uri="{BB962C8B-B14F-4D97-AF65-F5344CB8AC3E}">
        <p14:creationId xmlns:p14="http://schemas.microsoft.com/office/powerpoint/2010/main" val="111818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8C2A70-34B7-0E4B-B0E8-653083B627DF}"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D4FD3-F7A9-DA47-9EC9-8BDADC1B1E83}" type="slidenum">
              <a:rPr lang="en-US" smtClean="0"/>
              <a:t>‹#›</a:t>
            </a:fld>
            <a:endParaRPr lang="en-US"/>
          </a:p>
        </p:txBody>
      </p:sp>
    </p:spTree>
    <p:extLst>
      <p:ext uri="{BB962C8B-B14F-4D97-AF65-F5344CB8AC3E}">
        <p14:creationId xmlns:p14="http://schemas.microsoft.com/office/powerpoint/2010/main" val="307354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8C2A70-34B7-0E4B-B0E8-653083B627DF}" type="datetimeFigureOut">
              <a:rPr lang="en-US" smtClean="0"/>
              <a:t>4/3/2022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D4FD3-F7A9-DA47-9EC9-8BDADC1B1E83}" type="slidenum">
              <a:rPr lang="en-US" smtClean="0"/>
              <a:t>‹#›</a:t>
            </a:fld>
            <a:endParaRPr lang="en-US"/>
          </a:p>
        </p:txBody>
      </p:sp>
    </p:spTree>
    <p:extLst>
      <p:ext uri="{BB962C8B-B14F-4D97-AF65-F5344CB8AC3E}">
        <p14:creationId xmlns:p14="http://schemas.microsoft.com/office/powerpoint/2010/main" val="354335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8C2A70-34B7-0E4B-B0E8-653083B627DF}" type="datetimeFigureOut">
              <a:rPr lang="en-US" smtClean="0"/>
              <a:t>4/3/2022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D4FD3-F7A9-DA47-9EC9-8BDADC1B1E83}" type="slidenum">
              <a:rPr lang="en-US" smtClean="0"/>
              <a:t>‹#›</a:t>
            </a:fld>
            <a:endParaRPr lang="en-US"/>
          </a:p>
        </p:txBody>
      </p:sp>
    </p:spTree>
    <p:extLst>
      <p:ext uri="{BB962C8B-B14F-4D97-AF65-F5344CB8AC3E}">
        <p14:creationId xmlns:p14="http://schemas.microsoft.com/office/powerpoint/2010/main" val="240906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C2A70-34B7-0E4B-B0E8-653083B627DF}" type="datetimeFigureOut">
              <a:rPr lang="en-US" smtClean="0"/>
              <a:t>4/3/2022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D4FD3-F7A9-DA47-9EC9-8BDADC1B1E83}" type="slidenum">
              <a:rPr lang="en-US" smtClean="0"/>
              <a:t>‹#›</a:t>
            </a:fld>
            <a:endParaRPr lang="en-US"/>
          </a:p>
        </p:txBody>
      </p:sp>
    </p:spTree>
    <p:extLst>
      <p:ext uri="{BB962C8B-B14F-4D97-AF65-F5344CB8AC3E}">
        <p14:creationId xmlns:p14="http://schemas.microsoft.com/office/powerpoint/2010/main" val="414003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38C2A70-34B7-0E4B-B0E8-653083B627DF}"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D4FD3-F7A9-DA47-9EC9-8BDADC1B1E83}" type="slidenum">
              <a:rPr lang="en-US" smtClean="0"/>
              <a:t>‹#›</a:t>
            </a:fld>
            <a:endParaRPr lang="en-US"/>
          </a:p>
        </p:txBody>
      </p:sp>
    </p:spTree>
    <p:extLst>
      <p:ext uri="{BB962C8B-B14F-4D97-AF65-F5344CB8AC3E}">
        <p14:creationId xmlns:p14="http://schemas.microsoft.com/office/powerpoint/2010/main" val="138523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38C2A70-34B7-0E4B-B0E8-653083B627DF}"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D4FD3-F7A9-DA47-9EC9-8BDADC1B1E83}" type="slidenum">
              <a:rPr lang="en-US" smtClean="0"/>
              <a:t>‹#›</a:t>
            </a:fld>
            <a:endParaRPr lang="en-US"/>
          </a:p>
        </p:txBody>
      </p:sp>
    </p:spTree>
    <p:extLst>
      <p:ext uri="{BB962C8B-B14F-4D97-AF65-F5344CB8AC3E}">
        <p14:creationId xmlns:p14="http://schemas.microsoft.com/office/powerpoint/2010/main" val="91420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838C2A70-34B7-0E4B-B0E8-653083B627DF}" type="datetimeFigureOut">
              <a:rPr lang="en-US" smtClean="0"/>
              <a:t>4/3/2022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95D4FD3-F7A9-DA47-9EC9-8BDADC1B1E83}" type="slidenum">
              <a:rPr lang="en-US" smtClean="0"/>
              <a:t>‹#›</a:t>
            </a:fld>
            <a:endParaRPr lang="en-US"/>
          </a:p>
        </p:txBody>
      </p:sp>
    </p:spTree>
    <p:extLst>
      <p:ext uri="{BB962C8B-B14F-4D97-AF65-F5344CB8AC3E}">
        <p14:creationId xmlns:p14="http://schemas.microsoft.com/office/powerpoint/2010/main" val="2932788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8BF7B2-2EDE-1B40-93F0-331FC8D05D07}"/>
              </a:ext>
            </a:extLst>
          </p:cNvPr>
          <p:cNvSpPr/>
          <p:nvPr/>
        </p:nvSpPr>
        <p:spPr>
          <a:xfrm>
            <a:off x="1" y="1"/>
            <a:ext cx="9143999" cy="5715000"/>
          </a:xfrm>
          <a:prstGeom prst="rect">
            <a:avLst/>
          </a:prstGeom>
          <a:solidFill>
            <a:srgbClr val="2F7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0AF"/>
              </a:solidFill>
            </a:endParaRPr>
          </a:p>
        </p:txBody>
      </p:sp>
      <p:sp>
        <p:nvSpPr>
          <p:cNvPr id="2" name="TextBox 1">
            <a:extLst>
              <a:ext uri="{FF2B5EF4-FFF2-40B4-BE49-F238E27FC236}">
                <a16:creationId xmlns:a16="http://schemas.microsoft.com/office/drawing/2014/main" id="{1391EE5F-2F64-449D-96C5-02E3E17316D3}"/>
              </a:ext>
            </a:extLst>
          </p:cNvPr>
          <p:cNvSpPr txBox="1"/>
          <p:nvPr/>
        </p:nvSpPr>
        <p:spPr>
          <a:xfrm>
            <a:off x="1" y="1724080"/>
            <a:ext cx="9143999" cy="1015663"/>
          </a:xfrm>
          <a:prstGeom prst="rect">
            <a:avLst/>
          </a:prstGeom>
          <a:noFill/>
        </p:spPr>
        <p:txBody>
          <a:bodyPr wrap="square" rtlCol="0">
            <a:spAutoFit/>
          </a:bodyPr>
          <a:lstStyle/>
          <a:p>
            <a:pPr algn="ctr"/>
            <a:r>
              <a:rPr lang="en-US" sz="6000" dirty="0">
                <a:solidFill>
                  <a:schemeClr val="bg1"/>
                </a:solidFill>
                <a:effectLst>
                  <a:outerShdw blurRad="38100" dist="38100" dir="2700000" algn="tl">
                    <a:srgbClr val="000000">
                      <a:alpha val="43137"/>
                    </a:srgbClr>
                  </a:outerShdw>
                </a:effectLst>
                <a:latin typeface="Alegreya Sans ExtraBold" panose="00000900000000000000" pitchFamily="2" charset="0"/>
              </a:rPr>
              <a:t>Hosea &amp; Amos: Lesson 11</a:t>
            </a:r>
          </a:p>
        </p:txBody>
      </p:sp>
      <p:sp>
        <p:nvSpPr>
          <p:cNvPr id="3" name="TextBox 2">
            <a:extLst>
              <a:ext uri="{FF2B5EF4-FFF2-40B4-BE49-F238E27FC236}">
                <a16:creationId xmlns:a16="http://schemas.microsoft.com/office/drawing/2014/main" id="{EA090188-FA52-4C52-BF1B-A6A7D6E4D1B2}"/>
              </a:ext>
            </a:extLst>
          </p:cNvPr>
          <p:cNvSpPr txBox="1"/>
          <p:nvPr/>
        </p:nvSpPr>
        <p:spPr>
          <a:xfrm>
            <a:off x="247973" y="2716804"/>
            <a:ext cx="8663552" cy="646331"/>
          </a:xfrm>
          <a:prstGeom prst="rect">
            <a:avLst/>
          </a:prstGeom>
          <a:noFill/>
        </p:spPr>
        <p:txBody>
          <a:bodyPr wrap="square" rtlCol="0">
            <a:spAutoFit/>
          </a:bodyPr>
          <a:lstStyle/>
          <a:p>
            <a:pPr algn="ctr"/>
            <a:r>
              <a:rPr lang="en-US" sz="3600" dirty="0">
                <a:solidFill>
                  <a:schemeClr val="bg1"/>
                </a:solidFill>
                <a:latin typeface="Alegreya Sans Medium" panose="00000600000000000000" pitchFamily="50" charset="0"/>
              </a:rPr>
              <a:t>Hosea 11:12 – 13:16</a:t>
            </a:r>
          </a:p>
        </p:txBody>
      </p:sp>
    </p:spTree>
    <p:extLst>
      <p:ext uri="{BB962C8B-B14F-4D97-AF65-F5344CB8AC3E}">
        <p14:creationId xmlns:p14="http://schemas.microsoft.com/office/powerpoint/2010/main" val="1967396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picture frame&#10;&#10;Description automatically generated">
            <a:extLst>
              <a:ext uri="{FF2B5EF4-FFF2-40B4-BE49-F238E27FC236}">
                <a16:creationId xmlns:a16="http://schemas.microsoft.com/office/drawing/2014/main" id="{300FCF70-FBF9-0B43-8BA5-813319148BDC}"/>
              </a:ext>
            </a:extLst>
          </p:cNvPr>
          <p:cNvPicPr>
            <a:picLocks noChangeAspect="1"/>
          </p:cNvPicPr>
          <p:nvPr/>
        </p:nvPicPr>
        <p:blipFill rotWithShape="1">
          <a:blip r:embed="rId3">
            <a:extLst>
              <a:ext uri="{28A0092B-C50C-407E-A947-70E740481C1C}">
                <a14:useLocalDpi xmlns:a14="http://schemas.microsoft.com/office/drawing/2010/main" val="0"/>
              </a:ext>
            </a:extLst>
          </a:blip>
          <a:srcRect b="51777"/>
          <a:stretch/>
        </p:blipFill>
        <p:spPr>
          <a:xfrm>
            <a:off x="0" y="0"/>
            <a:ext cx="8863197" cy="5715000"/>
          </a:xfrm>
          <a:prstGeom prst="rect">
            <a:avLst/>
          </a:prstGeom>
        </p:spPr>
      </p:pic>
      <p:sp>
        <p:nvSpPr>
          <p:cNvPr id="14" name="Rectangle 13">
            <a:extLst>
              <a:ext uri="{FF2B5EF4-FFF2-40B4-BE49-F238E27FC236}">
                <a16:creationId xmlns:a16="http://schemas.microsoft.com/office/drawing/2014/main" id="{99EFEEDF-64A7-1D4A-9D3A-878BA159897C}"/>
              </a:ext>
            </a:extLst>
          </p:cNvPr>
          <p:cNvSpPr>
            <a:spLocks/>
          </p:cNvSpPr>
          <p:nvPr/>
        </p:nvSpPr>
        <p:spPr>
          <a:xfrm>
            <a:off x="2846441" y="901689"/>
            <a:ext cx="449824" cy="260388"/>
          </a:xfrm>
          <a:prstGeom prst="rect">
            <a:avLst/>
          </a:prstGeom>
          <a:solidFill>
            <a:srgbClr val="92D05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892CB05-C881-401B-8E6F-F22AB40CBF6A}"/>
              </a:ext>
            </a:extLst>
          </p:cNvPr>
          <p:cNvSpPr>
            <a:spLocks/>
          </p:cNvSpPr>
          <p:nvPr/>
        </p:nvSpPr>
        <p:spPr>
          <a:xfrm>
            <a:off x="2605549" y="1184283"/>
            <a:ext cx="2165553" cy="260388"/>
          </a:xfrm>
          <a:prstGeom prst="rect">
            <a:avLst/>
          </a:prstGeom>
          <a:solidFill>
            <a:srgbClr val="92D05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8927CAB-43C1-4BBA-AB94-7687D171F597}"/>
              </a:ext>
            </a:extLst>
          </p:cNvPr>
          <p:cNvSpPr>
            <a:spLocks/>
          </p:cNvSpPr>
          <p:nvPr/>
        </p:nvSpPr>
        <p:spPr>
          <a:xfrm>
            <a:off x="5560142" y="1444671"/>
            <a:ext cx="921774" cy="260388"/>
          </a:xfrm>
          <a:prstGeom prst="rect">
            <a:avLst/>
          </a:prstGeom>
          <a:solidFill>
            <a:srgbClr val="92D05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7F36EA7-8F67-4381-99EC-5CC1F5A1A9E9}"/>
              </a:ext>
            </a:extLst>
          </p:cNvPr>
          <p:cNvSpPr>
            <a:spLocks/>
          </p:cNvSpPr>
          <p:nvPr/>
        </p:nvSpPr>
        <p:spPr>
          <a:xfrm>
            <a:off x="1120879" y="3357005"/>
            <a:ext cx="1784553" cy="260388"/>
          </a:xfrm>
          <a:prstGeom prst="rect">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3DD991F-0895-485E-BDCF-76069037D831}"/>
              </a:ext>
            </a:extLst>
          </p:cNvPr>
          <p:cNvSpPr>
            <a:spLocks/>
          </p:cNvSpPr>
          <p:nvPr/>
        </p:nvSpPr>
        <p:spPr>
          <a:xfrm>
            <a:off x="3810001" y="923895"/>
            <a:ext cx="739875" cy="260388"/>
          </a:xfrm>
          <a:prstGeom prst="rect">
            <a:avLst/>
          </a:prstGeom>
          <a:solidFill>
            <a:srgbClr val="92D05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8485D00-ABAA-A24E-829F-10D9FA89557A}"/>
              </a:ext>
            </a:extLst>
          </p:cNvPr>
          <p:cNvSpPr txBox="1"/>
          <p:nvPr/>
        </p:nvSpPr>
        <p:spPr>
          <a:xfrm>
            <a:off x="204652" y="636389"/>
            <a:ext cx="6346339" cy="4031873"/>
          </a:xfrm>
          <a:prstGeom prst="rect">
            <a:avLst/>
          </a:prstGeom>
          <a:noFill/>
        </p:spPr>
        <p:txBody>
          <a:bodyPr wrap="square" rtlCol="0">
            <a:spAutoFit/>
          </a:bodyPr>
          <a:lstStyle/>
          <a:p>
            <a:r>
              <a:rPr lang="en-US" sz="1600" b="1" dirty="0"/>
              <a:t>Hosea 13:</a:t>
            </a:r>
          </a:p>
          <a:p>
            <a:pPr marL="457200" indent="-457200">
              <a:buFont typeface="+mj-lt"/>
              <a:buAutoNum type="arabicPeriod" startAt="7"/>
            </a:pPr>
            <a:r>
              <a:rPr lang="en-US" sz="1600" dirty="0"/>
              <a:t>"So I will be to them like a lion; Like a leopard by the road I will lurk;  </a:t>
            </a:r>
          </a:p>
          <a:p>
            <a:pPr marL="457200" indent="-457200">
              <a:buFont typeface="+mj-lt"/>
              <a:buAutoNum type="arabicPeriod" startAt="7"/>
            </a:pPr>
            <a:r>
              <a:rPr lang="en-US" sz="1600" dirty="0"/>
              <a:t>I will meet them like a bear deprived of her cubs; I will tear open their rib cage, And there I will devour them like a lion. The wild beast shall tear them.</a:t>
            </a:r>
          </a:p>
          <a:p>
            <a:pPr marL="457200" indent="-457200">
              <a:buFont typeface="+mj-lt"/>
              <a:buAutoNum type="arabicPeriod" startAt="7"/>
            </a:pPr>
            <a:r>
              <a:rPr lang="en-US" sz="1600" dirty="0"/>
              <a:t>"O Israel, you are destroyed, But your help is from Me.</a:t>
            </a:r>
          </a:p>
          <a:p>
            <a:pPr marL="457200" indent="-457200">
              <a:buFont typeface="+mj-lt"/>
              <a:buAutoNum type="arabicPeriod" startAt="7"/>
            </a:pPr>
            <a:r>
              <a:rPr lang="en-US" sz="1600" dirty="0"/>
              <a:t>I will be your King; Where is any other, That he may save you in all your cities? And your judges to whom you said, 'Give me a king and princes’?</a:t>
            </a:r>
          </a:p>
          <a:p>
            <a:pPr marL="457200" indent="-457200">
              <a:buFont typeface="+mj-lt"/>
              <a:buAutoNum type="arabicPeriod" startAt="7"/>
            </a:pPr>
            <a:r>
              <a:rPr lang="en-US" sz="1600" dirty="0"/>
              <a:t>I gave you a king in My anger, And took him away in My wrath.</a:t>
            </a:r>
          </a:p>
          <a:p>
            <a:pPr marL="457200" indent="-457200">
              <a:buFont typeface="+mj-lt"/>
              <a:buAutoNum type="arabicPeriod" startAt="7"/>
            </a:pPr>
            <a:r>
              <a:rPr lang="en-US" sz="1600" dirty="0"/>
              <a:t>"The iniquity of Ephraim is bound up; His sin is stored up.</a:t>
            </a:r>
          </a:p>
          <a:p>
            <a:pPr marL="457200" indent="-457200">
              <a:buFont typeface="+mj-lt"/>
              <a:buAutoNum type="arabicPeriod" startAt="7"/>
            </a:pPr>
            <a:r>
              <a:rPr lang="en-US" sz="1600" dirty="0"/>
              <a:t>The sorrows of a woman in childbirth shall come upon him. He is an unwise son, For he should not stay long where children are born.</a:t>
            </a:r>
          </a:p>
          <a:p>
            <a:pPr marL="457200" indent="-457200">
              <a:buFont typeface="+mj-lt"/>
              <a:buAutoNum type="arabicPeriod" startAt="7"/>
            </a:pPr>
            <a:r>
              <a:rPr lang="en-US" sz="1600" dirty="0"/>
              <a:t>"I will ransom them from the power of the grave; I will redeem them from death. O Death, I will be your plagues! O Grave, I will be your destruction! Pity is hidden from My eyes.“</a:t>
            </a:r>
          </a:p>
        </p:txBody>
      </p:sp>
    </p:spTree>
    <p:extLst>
      <p:ext uri="{BB962C8B-B14F-4D97-AF65-F5344CB8AC3E}">
        <p14:creationId xmlns:p14="http://schemas.microsoft.com/office/powerpoint/2010/main" val="41507793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picture frame&#10;&#10;Description automatically generated">
            <a:extLst>
              <a:ext uri="{FF2B5EF4-FFF2-40B4-BE49-F238E27FC236}">
                <a16:creationId xmlns:a16="http://schemas.microsoft.com/office/drawing/2014/main" id="{300FCF70-FBF9-0B43-8BA5-813319148BDC}"/>
              </a:ext>
            </a:extLst>
          </p:cNvPr>
          <p:cNvPicPr>
            <a:picLocks noChangeAspect="1"/>
          </p:cNvPicPr>
          <p:nvPr/>
        </p:nvPicPr>
        <p:blipFill rotWithShape="1">
          <a:blip r:embed="rId3">
            <a:extLst>
              <a:ext uri="{28A0092B-C50C-407E-A947-70E740481C1C}">
                <a14:useLocalDpi xmlns:a14="http://schemas.microsoft.com/office/drawing/2010/main" val="0"/>
              </a:ext>
            </a:extLst>
          </a:blip>
          <a:srcRect b="51777"/>
          <a:stretch/>
        </p:blipFill>
        <p:spPr>
          <a:xfrm>
            <a:off x="0" y="0"/>
            <a:ext cx="8863197" cy="5715000"/>
          </a:xfrm>
          <a:prstGeom prst="rect">
            <a:avLst/>
          </a:prstGeom>
        </p:spPr>
      </p:pic>
      <p:sp>
        <p:nvSpPr>
          <p:cNvPr id="3" name="TextBox 2">
            <a:extLst>
              <a:ext uri="{FF2B5EF4-FFF2-40B4-BE49-F238E27FC236}">
                <a16:creationId xmlns:a16="http://schemas.microsoft.com/office/drawing/2014/main" id="{68485D00-ABAA-A24E-829F-10D9FA89557A}"/>
              </a:ext>
            </a:extLst>
          </p:cNvPr>
          <p:cNvSpPr txBox="1"/>
          <p:nvPr/>
        </p:nvSpPr>
        <p:spPr>
          <a:xfrm>
            <a:off x="204652" y="636389"/>
            <a:ext cx="6346339" cy="2062103"/>
          </a:xfrm>
          <a:prstGeom prst="rect">
            <a:avLst/>
          </a:prstGeom>
          <a:noFill/>
        </p:spPr>
        <p:txBody>
          <a:bodyPr wrap="square" rtlCol="0">
            <a:spAutoFit/>
          </a:bodyPr>
          <a:lstStyle/>
          <a:p>
            <a:r>
              <a:rPr lang="en-US" sz="1600" b="1" dirty="0"/>
              <a:t>Hosea 13:</a:t>
            </a:r>
          </a:p>
          <a:p>
            <a:pPr marL="457200" indent="-457200">
              <a:buFont typeface="+mj-lt"/>
              <a:buAutoNum type="arabicPeriod" startAt="15"/>
            </a:pPr>
            <a:r>
              <a:rPr lang="en-US" sz="1600" dirty="0"/>
              <a:t>Though he is fruitful among his brethren, An east wind shall come; The wind of the LORD shall come up from the wilderness. Then his spring shall become dry, And his fountain shall be dried up. He shall plunder the treasury of every desirable prize.</a:t>
            </a:r>
          </a:p>
          <a:p>
            <a:pPr marL="457200" indent="-457200">
              <a:buFont typeface="+mj-lt"/>
              <a:buAutoNum type="arabicPeriod" startAt="15"/>
            </a:pPr>
            <a:r>
              <a:rPr lang="en-US" sz="1600" dirty="0"/>
              <a:t>Samaria is held guilty, For she has rebelled against her God. They shall fall by the sword, Their infants shall be dashed in pieces, And their women with child ripped open.</a:t>
            </a:r>
          </a:p>
        </p:txBody>
      </p:sp>
    </p:spTree>
    <p:extLst>
      <p:ext uri="{BB962C8B-B14F-4D97-AF65-F5344CB8AC3E}">
        <p14:creationId xmlns:p14="http://schemas.microsoft.com/office/powerpoint/2010/main" val="16814491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8BF7B2-2EDE-1B40-93F0-331FC8D05D07}"/>
              </a:ext>
            </a:extLst>
          </p:cNvPr>
          <p:cNvSpPr/>
          <p:nvPr/>
        </p:nvSpPr>
        <p:spPr>
          <a:xfrm>
            <a:off x="1" y="1"/>
            <a:ext cx="9143999" cy="5715000"/>
          </a:xfrm>
          <a:prstGeom prst="rect">
            <a:avLst/>
          </a:prstGeom>
          <a:solidFill>
            <a:srgbClr val="2F7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0AF"/>
              </a:solidFill>
            </a:endParaRPr>
          </a:p>
        </p:txBody>
      </p:sp>
      <p:sp>
        <p:nvSpPr>
          <p:cNvPr id="2" name="TextBox 1">
            <a:extLst>
              <a:ext uri="{FF2B5EF4-FFF2-40B4-BE49-F238E27FC236}">
                <a16:creationId xmlns:a16="http://schemas.microsoft.com/office/drawing/2014/main" id="{1391EE5F-2F64-449D-96C5-02E3E17316D3}"/>
              </a:ext>
            </a:extLst>
          </p:cNvPr>
          <p:cNvSpPr txBox="1"/>
          <p:nvPr/>
        </p:nvSpPr>
        <p:spPr>
          <a:xfrm>
            <a:off x="1" y="1724080"/>
            <a:ext cx="9143999" cy="1015663"/>
          </a:xfrm>
          <a:prstGeom prst="rect">
            <a:avLst/>
          </a:prstGeom>
          <a:noFill/>
        </p:spPr>
        <p:txBody>
          <a:bodyPr wrap="square" rtlCol="0">
            <a:spAutoFit/>
          </a:bodyPr>
          <a:lstStyle/>
          <a:p>
            <a:pPr algn="ctr"/>
            <a:r>
              <a:rPr lang="en-US" sz="6000" dirty="0">
                <a:solidFill>
                  <a:schemeClr val="bg1"/>
                </a:solidFill>
                <a:effectLst>
                  <a:outerShdw blurRad="38100" dist="38100" dir="2700000" algn="tl">
                    <a:srgbClr val="000000">
                      <a:alpha val="43137"/>
                    </a:srgbClr>
                  </a:outerShdw>
                </a:effectLst>
                <a:latin typeface="Alegreya Sans ExtraBold" panose="00000900000000000000" pitchFamily="2" charset="0"/>
              </a:rPr>
              <a:t>Hosea &amp; Amos: Lesson 11</a:t>
            </a:r>
          </a:p>
        </p:txBody>
      </p:sp>
      <p:sp>
        <p:nvSpPr>
          <p:cNvPr id="3" name="TextBox 2">
            <a:extLst>
              <a:ext uri="{FF2B5EF4-FFF2-40B4-BE49-F238E27FC236}">
                <a16:creationId xmlns:a16="http://schemas.microsoft.com/office/drawing/2014/main" id="{EA090188-FA52-4C52-BF1B-A6A7D6E4D1B2}"/>
              </a:ext>
            </a:extLst>
          </p:cNvPr>
          <p:cNvSpPr txBox="1"/>
          <p:nvPr/>
        </p:nvSpPr>
        <p:spPr>
          <a:xfrm>
            <a:off x="247973" y="2716804"/>
            <a:ext cx="8663552" cy="646331"/>
          </a:xfrm>
          <a:prstGeom prst="rect">
            <a:avLst/>
          </a:prstGeom>
          <a:noFill/>
        </p:spPr>
        <p:txBody>
          <a:bodyPr wrap="square" rtlCol="0">
            <a:spAutoFit/>
          </a:bodyPr>
          <a:lstStyle/>
          <a:p>
            <a:pPr algn="ctr"/>
            <a:r>
              <a:rPr lang="en-US" sz="3600" dirty="0">
                <a:solidFill>
                  <a:schemeClr val="bg1"/>
                </a:solidFill>
                <a:latin typeface="Alegreya Sans Medium" panose="00000600000000000000" pitchFamily="50" charset="0"/>
              </a:rPr>
              <a:t>Hosea 11:12 – 13:16</a:t>
            </a:r>
          </a:p>
        </p:txBody>
      </p:sp>
    </p:spTree>
    <p:extLst>
      <p:ext uri="{BB962C8B-B14F-4D97-AF65-F5344CB8AC3E}">
        <p14:creationId xmlns:p14="http://schemas.microsoft.com/office/powerpoint/2010/main" val="1758731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picture frame&#10;&#10;Description automatically generated">
            <a:extLst>
              <a:ext uri="{FF2B5EF4-FFF2-40B4-BE49-F238E27FC236}">
                <a16:creationId xmlns:a16="http://schemas.microsoft.com/office/drawing/2014/main" id="{300FCF70-FBF9-0B43-8BA5-813319148BDC}"/>
              </a:ext>
            </a:extLst>
          </p:cNvPr>
          <p:cNvPicPr>
            <a:picLocks noChangeAspect="1"/>
          </p:cNvPicPr>
          <p:nvPr/>
        </p:nvPicPr>
        <p:blipFill rotWithShape="1">
          <a:blip r:embed="rId3">
            <a:extLst>
              <a:ext uri="{28A0092B-C50C-407E-A947-70E740481C1C}">
                <a14:useLocalDpi xmlns:a14="http://schemas.microsoft.com/office/drawing/2010/main" val="0"/>
              </a:ext>
            </a:extLst>
          </a:blip>
          <a:srcRect t="7970" r="15048" b="51777"/>
          <a:stretch/>
        </p:blipFill>
        <p:spPr>
          <a:xfrm>
            <a:off x="0" y="-78377"/>
            <a:ext cx="9144000" cy="5793377"/>
          </a:xfrm>
          <a:prstGeom prst="rect">
            <a:avLst/>
          </a:prstGeom>
        </p:spPr>
      </p:pic>
      <p:sp>
        <p:nvSpPr>
          <p:cNvPr id="3" name="TextBox 2">
            <a:extLst>
              <a:ext uri="{FF2B5EF4-FFF2-40B4-BE49-F238E27FC236}">
                <a16:creationId xmlns:a16="http://schemas.microsoft.com/office/drawing/2014/main" id="{950CC443-A5BB-E344-8A38-0908CD5BF9C9}"/>
              </a:ext>
            </a:extLst>
          </p:cNvPr>
          <p:cNvSpPr txBox="1"/>
          <p:nvPr/>
        </p:nvSpPr>
        <p:spPr>
          <a:xfrm>
            <a:off x="368151" y="189577"/>
            <a:ext cx="8627803" cy="3662541"/>
          </a:xfrm>
          <a:prstGeom prst="rect">
            <a:avLst/>
          </a:prstGeom>
          <a:noFill/>
        </p:spPr>
        <p:txBody>
          <a:bodyPr wrap="square" rtlCol="0">
            <a:spAutoFit/>
          </a:bodyPr>
          <a:lstStyle/>
          <a:p>
            <a:pPr algn="ctr"/>
            <a:r>
              <a:rPr lang="en-US" sz="4400" b="1" dirty="0">
                <a:solidFill>
                  <a:srgbClr val="0070C0"/>
                </a:solidFill>
                <a:latin typeface="Alegreya Sans Medium" panose="00000600000000000000" pitchFamily="50" charset="0"/>
              </a:rPr>
              <a:t>Quick Recap:</a:t>
            </a:r>
            <a:endParaRPr lang="en-US" sz="3600" dirty="0">
              <a:solidFill>
                <a:srgbClr val="0070C0"/>
              </a:solidFill>
              <a:latin typeface="Alegreya Sans Medium" panose="00000600000000000000" pitchFamily="50" charset="0"/>
            </a:endParaRPr>
          </a:p>
          <a:p>
            <a:pPr algn="ctr"/>
            <a:endParaRPr lang="en-US" sz="2000" dirty="0">
              <a:solidFill>
                <a:srgbClr val="0070C0"/>
              </a:solidFill>
              <a:latin typeface="Alegreya Sans Medium" panose="00000600000000000000" pitchFamily="50" charset="0"/>
            </a:endParaRPr>
          </a:p>
          <a:p>
            <a:pPr marL="457200" indent="-457200">
              <a:buFont typeface="Arial" panose="020B0604020202020204" pitchFamily="34" charset="0"/>
              <a:buChar char="•"/>
            </a:pPr>
            <a:r>
              <a:rPr lang="en-US" sz="2800" dirty="0">
                <a:latin typeface="Alegreya Sans Medium" panose="00000600000000000000" pitchFamily="50" charset="0"/>
              </a:rPr>
              <a:t>Gomer bore 3 children to Hosea (Hos 1:4-9)</a:t>
            </a:r>
          </a:p>
          <a:p>
            <a:pPr marL="813816" lvl="1" indent="-457200">
              <a:buFont typeface="Arial" panose="020B0604020202020204" pitchFamily="34" charset="0"/>
              <a:buChar char="•"/>
            </a:pPr>
            <a:r>
              <a:rPr lang="en-US" sz="2800" dirty="0">
                <a:latin typeface="Alegreya Sans Medium" panose="00000600000000000000" pitchFamily="50" charset="0"/>
              </a:rPr>
              <a:t>Jezreel: “God Scatters” or “God Sows”</a:t>
            </a:r>
          </a:p>
          <a:p>
            <a:pPr marL="813816" lvl="1" indent="-457200">
              <a:buFont typeface="Arial" panose="020B0604020202020204" pitchFamily="34" charset="0"/>
              <a:buChar char="•"/>
            </a:pPr>
            <a:r>
              <a:rPr lang="en-US" sz="2800" dirty="0">
                <a:latin typeface="Alegreya Sans Medium" panose="00000600000000000000" pitchFamily="50" charset="0"/>
              </a:rPr>
              <a:t>Lo-</a:t>
            </a:r>
            <a:r>
              <a:rPr lang="en-US" sz="2800" dirty="0" err="1">
                <a:latin typeface="Alegreya Sans Medium" panose="00000600000000000000" pitchFamily="50" charset="0"/>
              </a:rPr>
              <a:t>Ruhama</a:t>
            </a:r>
            <a:r>
              <a:rPr lang="en-US" sz="2800" dirty="0">
                <a:latin typeface="Alegreya Sans Medium" panose="00000600000000000000" pitchFamily="50" charset="0"/>
              </a:rPr>
              <a:t>: “No Mercy”</a:t>
            </a:r>
          </a:p>
          <a:p>
            <a:pPr marL="813816" lvl="1" indent="-457200">
              <a:buFont typeface="Arial" panose="020B0604020202020204" pitchFamily="34" charset="0"/>
              <a:buChar char="•"/>
            </a:pPr>
            <a:r>
              <a:rPr lang="en-US" sz="2800" dirty="0">
                <a:latin typeface="Alegreya Sans Medium" panose="00000600000000000000" pitchFamily="50" charset="0"/>
              </a:rPr>
              <a:t>Lo-Ammi:  “Not my People”</a:t>
            </a:r>
          </a:p>
          <a:p>
            <a:pPr lvl="1"/>
            <a:endParaRPr lang="en-US" sz="2800" dirty="0">
              <a:latin typeface="Alegreya Sans Medium" panose="00000600000000000000" pitchFamily="50" charset="0"/>
            </a:endParaRPr>
          </a:p>
          <a:p>
            <a:pPr marL="457200" indent="-457200">
              <a:buFont typeface="Arial" panose="020B0604020202020204" pitchFamily="34" charset="0"/>
              <a:buChar char="•"/>
            </a:pPr>
            <a:r>
              <a:rPr lang="en-US" sz="2800" dirty="0">
                <a:latin typeface="Alegreya Sans Medium" panose="00000600000000000000" pitchFamily="50" charset="0"/>
              </a:rPr>
              <a:t>	What would God do?</a:t>
            </a:r>
          </a:p>
        </p:txBody>
      </p:sp>
    </p:spTree>
    <p:extLst>
      <p:ext uri="{BB962C8B-B14F-4D97-AF65-F5344CB8AC3E}">
        <p14:creationId xmlns:p14="http://schemas.microsoft.com/office/powerpoint/2010/main" val="84303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picture frame&#10;&#10;Description automatically generated">
            <a:extLst>
              <a:ext uri="{FF2B5EF4-FFF2-40B4-BE49-F238E27FC236}">
                <a16:creationId xmlns:a16="http://schemas.microsoft.com/office/drawing/2014/main" id="{300FCF70-FBF9-0B43-8BA5-813319148BDC}"/>
              </a:ext>
            </a:extLst>
          </p:cNvPr>
          <p:cNvPicPr>
            <a:picLocks noChangeAspect="1"/>
          </p:cNvPicPr>
          <p:nvPr/>
        </p:nvPicPr>
        <p:blipFill rotWithShape="1">
          <a:blip r:embed="rId3">
            <a:extLst>
              <a:ext uri="{28A0092B-C50C-407E-A947-70E740481C1C}">
                <a14:useLocalDpi xmlns:a14="http://schemas.microsoft.com/office/drawing/2010/main" val="0"/>
              </a:ext>
            </a:extLst>
          </a:blip>
          <a:srcRect t="7970" r="15048" b="51777"/>
          <a:stretch/>
        </p:blipFill>
        <p:spPr>
          <a:xfrm>
            <a:off x="0" y="-78377"/>
            <a:ext cx="9144000" cy="5793377"/>
          </a:xfrm>
          <a:prstGeom prst="rect">
            <a:avLst/>
          </a:prstGeom>
        </p:spPr>
      </p:pic>
      <p:sp>
        <p:nvSpPr>
          <p:cNvPr id="4" name="Rectangle 3">
            <a:extLst>
              <a:ext uri="{FF2B5EF4-FFF2-40B4-BE49-F238E27FC236}">
                <a16:creationId xmlns:a16="http://schemas.microsoft.com/office/drawing/2014/main" id="{C7480F87-8FD1-4A1E-94A6-B7EF128403A9}"/>
              </a:ext>
            </a:extLst>
          </p:cNvPr>
          <p:cNvSpPr>
            <a:spLocks/>
          </p:cNvSpPr>
          <p:nvPr/>
        </p:nvSpPr>
        <p:spPr>
          <a:xfrm>
            <a:off x="3585962" y="2724142"/>
            <a:ext cx="1795935" cy="302087"/>
          </a:xfrm>
          <a:prstGeom prst="rect">
            <a:avLst/>
          </a:prstGeom>
          <a:solidFill>
            <a:srgbClr val="FFFF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A554862-374D-41BF-9DAE-C494CB17BA38}"/>
              </a:ext>
            </a:extLst>
          </p:cNvPr>
          <p:cNvSpPr>
            <a:spLocks/>
          </p:cNvSpPr>
          <p:nvPr/>
        </p:nvSpPr>
        <p:spPr>
          <a:xfrm>
            <a:off x="3266733" y="3313677"/>
            <a:ext cx="1131096" cy="260388"/>
          </a:xfrm>
          <a:prstGeom prst="rect">
            <a:avLst/>
          </a:prstGeom>
          <a:solidFill>
            <a:srgbClr val="92D05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BB2B7A2-87FE-4F1D-9EB5-90BF96B6DAA6}"/>
              </a:ext>
            </a:extLst>
          </p:cNvPr>
          <p:cNvSpPr>
            <a:spLocks/>
          </p:cNvSpPr>
          <p:nvPr/>
        </p:nvSpPr>
        <p:spPr>
          <a:xfrm>
            <a:off x="6306026" y="3313677"/>
            <a:ext cx="1666672" cy="282963"/>
          </a:xfrm>
          <a:prstGeom prst="rect">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CB05965-1C0D-4224-AF33-37D709CD47EE}"/>
              </a:ext>
            </a:extLst>
          </p:cNvPr>
          <p:cNvSpPr>
            <a:spLocks/>
          </p:cNvSpPr>
          <p:nvPr/>
        </p:nvSpPr>
        <p:spPr>
          <a:xfrm>
            <a:off x="3154888" y="3838839"/>
            <a:ext cx="2928049" cy="302087"/>
          </a:xfrm>
          <a:prstGeom prst="rect">
            <a:avLst/>
          </a:prstGeom>
          <a:solidFill>
            <a:srgbClr val="FFFF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9DEF118-B600-471E-A5C4-E51E314BE8BE}"/>
              </a:ext>
            </a:extLst>
          </p:cNvPr>
          <p:cNvSpPr>
            <a:spLocks/>
          </p:cNvSpPr>
          <p:nvPr/>
        </p:nvSpPr>
        <p:spPr>
          <a:xfrm>
            <a:off x="6571636" y="3857963"/>
            <a:ext cx="2302397" cy="282963"/>
          </a:xfrm>
          <a:prstGeom prst="rect">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67B92C8-3FDE-4904-8B8D-E5316E85EF38}"/>
              </a:ext>
            </a:extLst>
          </p:cNvPr>
          <p:cNvSpPr>
            <a:spLocks/>
          </p:cNvSpPr>
          <p:nvPr/>
        </p:nvSpPr>
        <p:spPr>
          <a:xfrm>
            <a:off x="1246343" y="4397894"/>
            <a:ext cx="1945347" cy="291672"/>
          </a:xfrm>
          <a:prstGeom prst="rect">
            <a:avLst/>
          </a:prstGeom>
          <a:solidFill>
            <a:srgbClr val="92D05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50CC443-A5BB-E344-8A38-0908CD5BF9C9}"/>
              </a:ext>
            </a:extLst>
          </p:cNvPr>
          <p:cNvSpPr txBox="1"/>
          <p:nvPr/>
        </p:nvSpPr>
        <p:spPr>
          <a:xfrm>
            <a:off x="368151" y="189577"/>
            <a:ext cx="8627803" cy="5262979"/>
          </a:xfrm>
          <a:prstGeom prst="rect">
            <a:avLst/>
          </a:prstGeom>
          <a:noFill/>
        </p:spPr>
        <p:txBody>
          <a:bodyPr wrap="square" rtlCol="0">
            <a:spAutoFit/>
          </a:bodyPr>
          <a:lstStyle/>
          <a:p>
            <a:pPr algn="ctr"/>
            <a:r>
              <a:rPr lang="en-US" sz="4400" b="1" dirty="0">
                <a:solidFill>
                  <a:srgbClr val="0070C0"/>
                </a:solidFill>
                <a:latin typeface="Alegreya Sans Medium" panose="00000600000000000000" pitchFamily="50" charset="0"/>
              </a:rPr>
              <a:t>Quick Recap:</a:t>
            </a:r>
            <a:endParaRPr lang="en-US" sz="3600" dirty="0">
              <a:solidFill>
                <a:srgbClr val="0070C0"/>
              </a:solidFill>
              <a:latin typeface="Alegreya Sans Medium" panose="00000600000000000000" pitchFamily="50" charset="0"/>
            </a:endParaRPr>
          </a:p>
          <a:p>
            <a:pPr algn="ctr"/>
            <a:endParaRPr lang="en-US" sz="2000" dirty="0">
              <a:solidFill>
                <a:srgbClr val="0070C0"/>
              </a:solidFill>
              <a:latin typeface="Alegreya Sans Medium" panose="00000600000000000000" pitchFamily="50" charset="0"/>
            </a:endParaRPr>
          </a:p>
          <a:p>
            <a:pPr marL="457200" indent="-457200">
              <a:buFont typeface="Arial" panose="020B0604020202020204" pitchFamily="34" charset="0"/>
              <a:buChar char="•"/>
            </a:pPr>
            <a:r>
              <a:rPr lang="en-US" sz="2800" dirty="0">
                <a:latin typeface="Alegreya Sans Medium" panose="00000600000000000000" pitchFamily="50" charset="0"/>
              </a:rPr>
              <a:t>God promised a return… but When?</a:t>
            </a:r>
          </a:p>
          <a:p>
            <a:pPr marL="813816" lvl="1" indent="-457200">
              <a:buFont typeface="Arial" panose="020B0604020202020204" pitchFamily="34" charset="0"/>
              <a:buChar char="•"/>
            </a:pPr>
            <a:r>
              <a:rPr lang="en-US" sz="1800" dirty="0">
                <a:latin typeface="Alegreya Sans Medium" panose="00000600000000000000" pitchFamily="50" charset="0"/>
              </a:rPr>
              <a:t>Hos 1:10-2:1  "Yet the number of the children of Israel Shall be as the sand of the sea, Which cannot be measured or numbered. And it shall come to pass In the place where it was said to them, 'You are not My people,' There it shall be said to them, 'You are sons of the living God.'  (11)  Then the children of Judah and the children of Israel Shall be gathered together, And appoint for themselves one head; And they shall come up out of the land, For great will be the day of Jezreel!</a:t>
            </a:r>
            <a:r>
              <a:rPr lang="en-US" dirty="0"/>
              <a:t> </a:t>
            </a:r>
            <a:r>
              <a:rPr lang="en-US" sz="1800" dirty="0"/>
              <a:t>Say to your brethren, 'My people,' And to your sisters, 'Mercy </a:t>
            </a:r>
            <a:r>
              <a:rPr lang="en-US" sz="1800" i="1" dirty="0"/>
              <a:t>is shown.</a:t>
            </a:r>
            <a:r>
              <a:rPr lang="en-US" sz="1800" dirty="0"/>
              <a:t>’</a:t>
            </a:r>
          </a:p>
          <a:p>
            <a:pPr marL="813816" lvl="1" indent="-457200">
              <a:buFont typeface="Arial" panose="020B0604020202020204" pitchFamily="34" charset="0"/>
              <a:buChar char="•"/>
            </a:pPr>
            <a:endParaRPr lang="en-US" sz="1800" dirty="0"/>
          </a:p>
          <a:p>
            <a:pPr marL="813816" lvl="1" indent="-457200">
              <a:buFont typeface="Arial" panose="020B0604020202020204" pitchFamily="34" charset="0"/>
              <a:buChar char="•"/>
            </a:pPr>
            <a:r>
              <a:rPr lang="en-US" sz="1800" dirty="0"/>
              <a:t>Hos 2:23  Then I will sow her for Myself in the earth, And I will have mercy on her who had not obtained mercy; Then I will say to those who were not My people, 'You are My people!' And they shall say, 'You are my God!' "</a:t>
            </a:r>
          </a:p>
          <a:p>
            <a:pPr marL="813816" lvl="1" indent="-457200">
              <a:buFont typeface="Arial" panose="020B0604020202020204" pitchFamily="34" charset="0"/>
              <a:buChar char="•"/>
            </a:pPr>
            <a:endParaRPr lang="en-US" sz="1800" dirty="0">
              <a:latin typeface="Alegreya Sans Medium" panose="00000600000000000000" pitchFamily="50" charset="0"/>
            </a:endParaRPr>
          </a:p>
          <a:p>
            <a:pPr marL="457200" indent="-457200">
              <a:buFont typeface="Arial" panose="020B0604020202020204" pitchFamily="34" charset="0"/>
              <a:buChar char="•"/>
            </a:pPr>
            <a:r>
              <a:rPr lang="en-US" sz="2800" dirty="0">
                <a:latin typeface="Alegreya Sans Medium" panose="00000600000000000000" pitchFamily="50" charset="0"/>
              </a:rPr>
              <a:t>See Romans 9:25, 1 Peter 2:9-10</a:t>
            </a:r>
          </a:p>
        </p:txBody>
      </p:sp>
    </p:spTree>
    <p:extLst>
      <p:ext uri="{BB962C8B-B14F-4D97-AF65-F5344CB8AC3E}">
        <p14:creationId xmlns:p14="http://schemas.microsoft.com/office/powerpoint/2010/main" val="115271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picture frame&#10;&#10;Description automatically generated">
            <a:extLst>
              <a:ext uri="{FF2B5EF4-FFF2-40B4-BE49-F238E27FC236}">
                <a16:creationId xmlns:a16="http://schemas.microsoft.com/office/drawing/2014/main" id="{300FCF70-FBF9-0B43-8BA5-813319148BDC}"/>
              </a:ext>
            </a:extLst>
          </p:cNvPr>
          <p:cNvPicPr>
            <a:picLocks noChangeAspect="1"/>
          </p:cNvPicPr>
          <p:nvPr/>
        </p:nvPicPr>
        <p:blipFill rotWithShape="1">
          <a:blip r:embed="rId3">
            <a:extLst>
              <a:ext uri="{28A0092B-C50C-407E-A947-70E740481C1C}">
                <a14:useLocalDpi xmlns:a14="http://schemas.microsoft.com/office/drawing/2010/main" val="0"/>
              </a:ext>
            </a:extLst>
          </a:blip>
          <a:srcRect t="7970" r="15048" b="51777"/>
          <a:stretch/>
        </p:blipFill>
        <p:spPr>
          <a:xfrm>
            <a:off x="0" y="-78377"/>
            <a:ext cx="9144000" cy="5793377"/>
          </a:xfrm>
          <a:prstGeom prst="rect">
            <a:avLst/>
          </a:prstGeom>
        </p:spPr>
      </p:pic>
      <p:sp>
        <p:nvSpPr>
          <p:cNvPr id="3" name="TextBox 2">
            <a:extLst>
              <a:ext uri="{FF2B5EF4-FFF2-40B4-BE49-F238E27FC236}">
                <a16:creationId xmlns:a16="http://schemas.microsoft.com/office/drawing/2014/main" id="{950CC443-A5BB-E344-8A38-0908CD5BF9C9}"/>
              </a:ext>
            </a:extLst>
          </p:cNvPr>
          <p:cNvSpPr txBox="1"/>
          <p:nvPr/>
        </p:nvSpPr>
        <p:spPr>
          <a:xfrm>
            <a:off x="368151" y="189577"/>
            <a:ext cx="8627803" cy="3231654"/>
          </a:xfrm>
          <a:prstGeom prst="rect">
            <a:avLst/>
          </a:prstGeom>
          <a:noFill/>
        </p:spPr>
        <p:txBody>
          <a:bodyPr wrap="square" rtlCol="0">
            <a:spAutoFit/>
          </a:bodyPr>
          <a:lstStyle/>
          <a:p>
            <a:pPr algn="ctr"/>
            <a:r>
              <a:rPr lang="en-US" sz="4400" b="1" dirty="0">
                <a:solidFill>
                  <a:srgbClr val="0070C0"/>
                </a:solidFill>
                <a:latin typeface="Alegreya Sans Medium" panose="00000600000000000000" pitchFamily="50" charset="0"/>
              </a:rPr>
              <a:t>Quick Recap:</a:t>
            </a:r>
            <a:endParaRPr lang="en-US" sz="3600" dirty="0">
              <a:solidFill>
                <a:srgbClr val="0070C0"/>
              </a:solidFill>
              <a:latin typeface="Alegreya Sans Medium" panose="00000600000000000000" pitchFamily="50" charset="0"/>
            </a:endParaRPr>
          </a:p>
          <a:p>
            <a:pPr algn="ctr"/>
            <a:endParaRPr lang="en-US" sz="2000" dirty="0">
              <a:solidFill>
                <a:srgbClr val="0070C0"/>
              </a:solidFill>
              <a:latin typeface="Alegreya Sans Medium" panose="00000600000000000000" pitchFamily="50" charset="0"/>
            </a:endParaRPr>
          </a:p>
          <a:p>
            <a:pPr marL="457200" indent="-457200">
              <a:buFont typeface="Arial" panose="020B0604020202020204" pitchFamily="34" charset="0"/>
              <a:buChar char="•"/>
            </a:pPr>
            <a:r>
              <a:rPr lang="en-US" sz="2800" dirty="0">
                <a:latin typeface="Alegreya Sans Medium" panose="00000600000000000000" pitchFamily="50" charset="0"/>
              </a:rPr>
              <a:t>What sins did Hosea charge against Israel?</a:t>
            </a:r>
          </a:p>
          <a:p>
            <a:pPr marL="813816" lvl="1" indent="-457200">
              <a:buFont typeface="Arial" panose="020B0604020202020204" pitchFamily="34" charset="0"/>
              <a:buChar char="•"/>
            </a:pPr>
            <a:r>
              <a:rPr lang="en-US" sz="2800" dirty="0">
                <a:latin typeface="Alegreya Sans Medium" panose="00000600000000000000" pitchFamily="50" charset="0"/>
              </a:rPr>
              <a:t>Lies and Deceit</a:t>
            </a:r>
          </a:p>
          <a:p>
            <a:pPr marL="813816" lvl="1" indent="-457200">
              <a:buFont typeface="Arial" panose="020B0604020202020204" pitchFamily="34" charset="0"/>
              <a:buChar char="•"/>
            </a:pPr>
            <a:r>
              <a:rPr lang="en-US" sz="2800" dirty="0">
                <a:latin typeface="Alegreya Sans Medium" panose="00000600000000000000" pitchFamily="50" charset="0"/>
              </a:rPr>
              <a:t>No Mercy or Justice</a:t>
            </a:r>
          </a:p>
          <a:p>
            <a:pPr marL="813816" lvl="1" indent="-457200">
              <a:buFont typeface="Arial" panose="020B0604020202020204" pitchFamily="34" charset="0"/>
              <a:buChar char="•"/>
            </a:pPr>
            <a:r>
              <a:rPr lang="en-US" sz="2800" dirty="0">
                <a:latin typeface="Alegreya Sans Medium" panose="00000600000000000000" pitchFamily="50" charset="0"/>
              </a:rPr>
              <a:t>No Knowledge of God, idolatry</a:t>
            </a:r>
          </a:p>
          <a:p>
            <a:pPr marL="813816" lvl="1" indent="-457200">
              <a:buFont typeface="Arial" panose="020B0604020202020204" pitchFamily="34" charset="0"/>
              <a:buChar char="•"/>
            </a:pPr>
            <a:r>
              <a:rPr lang="en-US" sz="2800" dirty="0">
                <a:latin typeface="Alegreya Sans Medium" panose="00000600000000000000" pitchFamily="50" charset="0"/>
              </a:rPr>
              <a:t>Did not seek God.  Help from other nations</a:t>
            </a:r>
          </a:p>
        </p:txBody>
      </p:sp>
    </p:spTree>
    <p:extLst>
      <p:ext uri="{BB962C8B-B14F-4D97-AF65-F5344CB8AC3E}">
        <p14:creationId xmlns:p14="http://schemas.microsoft.com/office/powerpoint/2010/main" val="122489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picture frame&#10;&#10;Description automatically generated">
            <a:extLst>
              <a:ext uri="{FF2B5EF4-FFF2-40B4-BE49-F238E27FC236}">
                <a16:creationId xmlns:a16="http://schemas.microsoft.com/office/drawing/2014/main" id="{300FCF70-FBF9-0B43-8BA5-813319148BDC}"/>
              </a:ext>
            </a:extLst>
          </p:cNvPr>
          <p:cNvPicPr>
            <a:picLocks noChangeAspect="1"/>
          </p:cNvPicPr>
          <p:nvPr/>
        </p:nvPicPr>
        <p:blipFill rotWithShape="1">
          <a:blip r:embed="rId3">
            <a:extLst>
              <a:ext uri="{28A0092B-C50C-407E-A947-70E740481C1C}">
                <a14:useLocalDpi xmlns:a14="http://schemas.microsoft.com/office/drawing/2010/main" val="0"/>
              </a:ext>
            </a:extLst>
          </a:blip>
          <a:srcRect b="51777"/>
          <a:stretch/>
        </p:blipFill>
        <p:spPr>
          <a:xfrm>
            <a:off x="0" y="0"/>
            <a:ext cx="8863197" cy="5715000"/>
          </a:xfrm>
          <a:prstGeom prst="rect">
            <a:avLst/>
          </a:prstGeom>
        </p:spPr>
      </p:pic>
      <p:sp>
        <p:nvSpPr>
          <p:cNvPr id="10" name="Rounded Rectangle 9">
            <a:extLst>
              <a:ext uri="{FF2B5EF4-FFF2-40B4-BE49-F238E27FC236}">
                <a16:creationId xmlns:a16="http://schemas.microsoft.com/office/drawing/2014/main" id="{5EAE8767-3841-5E48-898A-E50C45A85940}"/>
              </a:ext>
            </a:extLst>
          </p:cNvPr>
          <p:cNvSpPr/>
          <p:nvPr/>
        </p:nvSpPr>
        <p:spPr>
          <a:xfrm>
            <a:off x="6408173" y="738733"/>
            <a:ext cx="2781725" cy="2675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Lies  / Deceit</a:t>
            </a:r>
          </a:p>
          <a:p>
            <a:pPr algn="ctr"/>
            <a:r>
              <a:rPr lang="en-US" sz="2400" b="1" dirty="0"/>
              <a:t>Mercy / Justice</a:t>
            </a:r>
          </a:p>
          <a:p>
            <a:pPr algn="ctr"/>
            <a:r>
              <a:rPr lang="en-US" sz="2400" b="1" dirty="0"/>
              <a:t>Knowledge of God</a:t>
            </a:r>
          </a:p>
          <a:p>
            <a:pPr algn="ctr"/>
            <a:r>
              <a:rPr lang="en-US" sz="2400" b="1" dirty="0"/>
              <a:t>Help from Nations</a:t>
            </a:r>
          </a:p>
          <a:p>
            <a:pPr algn="ctr"/>
            <a:endParaRPr lang="en-US" sz="2400" b="1" dirty="0"/>
          </a:p>
        </p:txBody>
      </p:sp>
      <p:sp>
        <p:nvSpPr>
          <p:cNvPr id="4" name="Rectangle 3">
            <a:extLst>
              <a:ext uri="{FF2B5EF4-FFF2-40B4-BE49-F238E27FC236}">
                <a16:creationId xmlns:a16="http://schemas.microsoft.com/office/drawing/2014/main" id="{5EC9F3FD-D900-A24C-9FEA-A7E0A37B2D29}"/>
              </a:ext>
            </a:extLst>
          </p:cNvPr>
          <p:cNvSpPr>
            <a:spLocks/>
          </p:cNvSpPr>
          <p:nvPr/>
        </p:nvSpPr>
        <p:spPr>
          <a:xfrm>
            <a:off x="1498364" y="1128426"/>
            <a:ext cx="1657791" cy="281274"/>
          </a:xfrm>
          <a:prstGeom prst="rect">
            <a:avLst/>
          </a:prstGeom>
          <a:solidFill>
            <a:srgbClr val="FFFF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D21F906-EF11-A44F-B49C-B1DDDB22BA1D}"/>
              </a:ext>
            </a:extLst>
          </p:cNvPr>
          <p:cNvSpPr>
            <a:spLocks/>
          </p:cNvSpPr>
          <p:nvPr/>
        </p:nvSpPr>
        <p:spPr>
          <a:xfrm>
            <a:off x="3937820" y="1128426"/>
            <a:ext cx="2212258" cy="287593"/>
          </a:xfrm>
          <a:prstGeom prst="rect">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3184444-3502-445C-BDAD-629071B560FF}"/>
              </a:ext>
            </a:extLst>
          </p:cNvPr>
          <p:cNvSpPr>
            <a:spLocks/>
          </p:cNvSpPr>
          <p:nvPr/>
        </p:nvSpPr>
        <p:spPr>
          <a:xfrm>
            <a:off x="700547" y="1409701"/>
            <a:ext cx="3156155" cy="228600"/>
          </a:xfrm>
          <a:prstGeom prst="rect">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F713C86-AFA5-4E17-834D-E1F5C98ED714}"/>
              </a:ext>
            </a:extLst>
          </p:cNvPr>
          <p:cNvSpPr>
            <a:spLocks/>
          </p:cNvSpPr>
          <p:nvPr/>
        </p:nvSpPr>
        <p:spPr>
          <a:xfrm>
            <a:off x="920719" y="4054263"/>
            <a:ext cx="2486158" cy="281274"/>
          </a:xfrm>
          <a:prstGeom prst="rect">
            <a:avLst/>
          </a:prstGeom>
          <a:solidFill>
            <a:srgbClr val="FFFF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E726EA6-1E96-4942-BA4C-6CC4958E7D5B}"/>
              </a:ext>
            </a:extLst>
          </p:cNvPr>
          <p:cNvSpPr>
            <a:spLocks/>
          </p:cNvSpPr>
          <p:nvPr/>
        </p:nvSpPr>
        <p:spPr>
          <a:xfrm>
            <a:off x="2658570" y="4840478"/>
            <a:ext cx="3572623" cy="281274"/>
          </a:xfrm>
          <a:prstGeom prst="rect">
            <a:avLst/>
          </a:prstGeom>
          <a:solidFill>
            <a:srgbClr val="FFFF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8485D00-ABAA-A24E-829F-10D9FA89557A}"/>
              </a:ext>
            </a:extLst>
          </p:cNvPr>
          <p:cNvSpPr txBox="1"/>
          <p:nvPr/>
        </p:nvSpPr>
        <p:spPr>
          <a:xfrm>
            <a:off x="204652" y="636389"/>
            <a:ext cx="6346339" cy="4524315"/>
          </a:xfrm>
          <a:prstGeom prst="rect">
            <a:avLst/>
          </a:prstGeom>
          <a:noFill/>
        </p:spPr>
        <p:txBody>
          <a:bodyPr wrap="square" rtlCol="0">
            <a:spAutoFit/>
          </a:bodyPr>
          <a:lstStyle/>
          <a:p>
            <a:r>
              <a:rPr lang="en-US" sz="1600" b="1" dirty="0"/>
              <a:t>Hosea 12:</a:t>
            </a:r>
          </a:p>
          <a:p>
            <a:pPr marL="457200" indent="-457200">
              <a:buFont typeface="+mj-lt"/>
              <a:buAutoNum type="arabicPeriod"/>
            </a:pPr>
            <a:r>
              <a:rPr lang="en-US" sz="1600" dirty="0"/>
              <a:t>"Ephraim feeds on the wind, And pursues the east wind; He daily increases lies and desolation. Also they make a covenant with the Assyrians, And oil is carried to Egypt.</a:t>
            </a:r>
          </a:p>
          <a:p>
            <a:pPr marL="457200" indent="-457200">
              <a:buFont typeface="+mj-lt"/>
              <a:buAutoNum type="arabicPeriod"/>
            </a:pPr>
            <a:r>
              <a:rPr lang="en-US" sz="1600" dirty="0"/>
              <a:t>"The LORD also brings a charge against Judah, And will punish Jacob according to his ways; According to his deeds He will recompense him.</a:t>
            </a:r>
          </a:p>
          <a:p>
            <a:pPr marL="457200" indent="-457200">
              <a:buFont typeface="+mj-lt"/>
              <a:buAutoNum type="arabicPeriod"/>
            </a:pPr>
            <a:r>
              <a:rPr lang="en-US" sz="1600" dirty="0"/>
              <a:t>He took his brother by the heel in the womb, And in his strength he struggled with God.</a:t>
            </a:r>
          </a:p>
          <a:p>
            <a:pPr marL="457200" indent="-457200">
              <a:buFont typeface="+mj-lt"/>
              <a:buAutoNum type="arabicPeriod"/>
            </a:pPr>
            <a:r>
              <a:rPr lang="en-US" sz="1600" dirty="0"/>
              <a:t>Yes, he struggled with the Angel and prevailed; He wept, and sought favor from Him. He found Him in Bethel, And there He spoke to us—</a:t>
            </a:r>
          </a:p>
          <a:p>
            <a:pPr marL="457200" indent="-457200">
              <a:buFont typeface="+mj-lt"/>
              <a:buAutoNum type="arabicPeriod"/>
            </a:pPr>
            <a:r>
              <a:rPr lang="en-US" sz="1600" dirty="0"/>
              <a:t>That is, the LORD God of hosts. The LORD is His memorable name.</a:t>
            </a:r>
          </a:p>
          <a:p>
            <a:pPr marL="457200" indent="-457200">
              <a:buFont typeface="+mj-lt"/>
              <a:buAutoNum type="arabicPeriod"/>
            </a:pPr>
            <a:r>
              <a:rPr lang="en-US" sz="1600" dirty="0"/>
              <a:t>So you, by the help of your God, return; Observe mercy and justice, And wait on your God continually.</a:t>
            </a:r>
          </a:p>
          <a:p>
            <a:pPr marL="457200" indent="-457200">
              <a:buFont typeface="+mj-lt"/>
              <a:buAutoNum type="arabicPeriod"/>
            </a:pPr>
            <a:r>
              <a:rPr lang="en-US" sz="1600" dirty="0"/>
              <a:t>"A cunning Canaanite! Deceitful scales are in his hand; He loves to oppress.</a:t>
            </a:r>
          </a:p>
          <a:p>
            <a:pPr marL="457200" indent="-457200">
              <a:buFont typeface="+mj-lt"/>
              <a:buAutoNum type="arabicPeriod"/>
            </a:pPr>
            <a:r>
              <a:rPr lang="en-US" sz="1600" dirty="0"/>
              <a:t>And Ephraim said, 'Surely I have become rich, I have found wealth for myself; In all my labors They shall find in me no iniquity that is sin.’</a:t>
            </a:r>
          </a:p>
        </p:txBody>
      </p:sp>
    </p:spTree>
    <p:extLst>
      <p:ext uri="{BB962C8B-B14F-4D97-AF65-F5344CB8AC3E}">
        <p14:creationId xmlns:p14="http://schemas.microsoft.com/office/powerpoint/2010/main" val="2530442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11"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picture frame&#10;&#10;Description automatically generated">
            <a:extLst>
              <a:ext uri="{FF2B5EF4-FFF2-40B4-BE49-F238E27FC236}">
                <a16:creationId xmlns:a16="http://schemas.microsoft.com/office/drawing/2014/main" id="{300FCF70-FBF9-0B43-8BA5-813319148BDC}"/>
              </a:ext>
            </a:extLst>
          </p:cNvPr>
          <p:cNvPicPr>
            <a:picLocks noChangeAspect="1"/>
          </p:cNvPicPr>
          <p:nvPr/>
        </p:nvPicPr>
        <p:blipFill rotWithShape="1">
          <a:blip r:embed="rId3">
            <a:extLst>
              <a:ext uri="{28A0092B-C50C-407E-A947-70E740481C1C}">
                <a14:useLocalDpi xmlns:a14="http://schemas.microsoft.com/office/drawing/2010/main" val="0"/>
              </a:ext>
            </a:extLst>
          </a:blip>
          <a:srcRect b="51777"/>
          <a:stretch/>
        </p:blipFill>
        <p:spPr>
          <a:xfrm>
            <a:off x="0" y="0"/>
            <a:ext cx="8863197" cy="5715000"/>
          </a:xfrm>
          <a:prstGeom prst="rect">
            <a:avLst/>
          </a:prstGeom>
        </p:spPr>
      </p:pic>
      <p:sp>
        <p:nvSpPr>
          <p:cNvPr id="4" name="Rectangle 3">
            <a:extLst>
              <a:ext uri="{FF2B5EF4-FFF2-40B4-BE49-F238E27FC236}">
                <a16:creationId xmlns:a16="http://schemas.microsoft.com/office/drawing/2014/main" id="{5EC9F3FD-D900-A24C-9FEA-A7E0A37B2D29}"/>
              </a:ext>
            </a:extLst>
          </p:cNvPr>
          <p:cNvSpPr>
            <a:spLocks/>
          </p:cNvSpPr>
          <p:nvPr/>
        </p:nvSpPr>
        <p:spPr>
          <a:xfrm>
            <a:off x="1000779" y="2396788"/>
            <a:ext cx="3408989" cy="281274"/>
          </a:xfrm>
          <a:prstGeom prst="rect">
            <a:avLst/>
          </a:prstGeom>
          <a:solidFill>
            <a:srgbClr val="FFFF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3184444-3502-445C-BDAD-629071B560FF}"/>
              </a:ext>
            </a:extLst>
          </p:cNvPr>
          <p:cNvSpPr>
            <a:spLocks/>
          </p:cNvSpPr>
          <p:nvPr/>
        </p:nvSpPr>
        <p:spPr>
          <a:xfrm>
            <a:off x="1342101" y="2906663"/>
            <a:ext cx="2072151" cy="228600"/>
          </a:xfrm>
          <a:prstGeom prst="rect">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086C978-9C63-480B-B9A6-A714E98C13D0}"/>
              </a:ext>
            </a:extLst>
          </p:cNvPr>
          <p:cNvSpPr>
            <a:spLocks/>
          </p:cNvSpPr>
          <p:nvPr/>
        </p:nvSpPr>
        <p:spPr>
          <a:xfrm>
            <a:off x="2037735" y="3135263"/>
            <a:ext cx="2040193" cy="260388"/>
          </a:xfrm>
          <a:prstGeom prst="rect">
            <a:avLst/>
          </a:prstGeom>
          <a:solidFill>
            <a:srgbClr val="92D05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18F31E3-6431-475B-8390-24C1057BA30F}"/>
              </a:ext>
            </a:extLst>
          </p:cNvPr>
          <p:cNvSpPr>
            <a:spLocks/>
          </p:cNvSpPr>
          <p:nvPr/>
        </p:nvSpPr>
        <p:spPr>
          <a:xfrm>
            <a:off x="3389671" y="3619502"/>
            <a:ext cx="2922639" cy="260388"/>
          </a:xfrm>
          <a:prstGeom prst="rect">
            <a:avLst/>
          </a:prstGeom>
          <a:solidFill>
            <a:schemeClr val="accent2">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55B7810-C092-4126-85FC-6BE766888810}"/>
              </a:ext>
            </a:extLst>
          </p:cNvPr>
          <p:cNvSpPr>
            <a:spLocks/>
          </p:cNvSpPr>
          <p:nvPr/>
        </p:nvSpPr>
        <p:spPr>
          <a:xfrm>
            <a:off x="1093840" y="3879890"/>
            <a:ext cx="2445774" cy="260388"/>
          </a:xfrm>
          <a:prstGeom prst="rect">
            <a:avLst/>
          </a:prstGeom>
          <a:solidFill>
            <a:schemeClr val="accent2">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8485D00-ABAA-A24E-829F-10D9FA89557A}"/>
              </a:ext>
            </a:extLst>
          </p:cNvPr>
          <p:cNvSpPr txBox="1"/>
          <p:nvPr/>
        </p:nvSpPr>
        <p:spPr>
          <a:xfrm>
            <a:off x="204652" y="636389"/>
            <a:ext cx="6346339" cy="4524315"/>
          </a:xfrm>
          <a:prstGeom prst="rect">
            <a:avLst/>
          </a:prstGeom>
          <a:noFill/>
        </p:spPr>
        <p:txBody>
          <a:bodyPr wrap="square" rtlCol="0">
            <a:spAutoFit/>
          </a:bodyPr>
          <a:lstStyle/>
          <a:p>
            <a:r>
              <a:rPr lang="en-US" sz="1600" b="1" dirty="0"/>
              <a:t>Hosea 12:</a:t>
            </a:r>
          </a:p>
          <a:p>
            <a:pPr marL="457200" indent="-457200">
              <a:buFont typeface="+mj-lt"/>
              <a:buAutoNum type="arabicPeriod"/>
            </a:pPr>
            <a:r>
              <a:rPr lang="en-US" sz="1600" dirty="0"/>
              <a:t>"Ephraim feeds on the wind, And pursues the east wind; He daily increases lies and desolation. Also they make a covenant with the Assyrians, And oil is carried to Egypt.</a:t>
            </a:r>
          </a:p>
          <a:p>
            <a:pPr marL="457200" indent="-457200">
              <a:buFont typeface="+mj-lt"/>
              <a:buAutoNum type="arabicPeriod"/>
            </a:pPr>
            <a:r>
              <a:rPr lang="en-US" sz="1600" dirty="0"/>
              <a:t>"The LORD also brings a charge against Judah, And will punish Jacob according to his ways; According to his deeds He will recompense him.</a:t>
            </a:r>
          </a:p>
          <a:p>
            <a:pPr marL="457200" indent="-457200">
              <a:buFont typeface="+mj-lt"/>
              <a:buAutoNum type="arabicPeriod"/>
            </a:pPr>
            <a:r>
              <a:rPr lang="en-US" sz="1600" dirty="0"/>
              <a:t>He took his brother by the heel in the womb, And in his strength he struggled with God.</a:t>
            </a:r>
          </a:p>
          <a:p>
            <a:pPr marL="457200" indent="-457200">
              <a:buFont typeface="+mj-lt"/>
              <a:buAutoNum type="arabicPeriod"/>
            </a:pPr>
            <a:r>
              <a:rPr lang="en-US" sz="1600" dirty="0"/>
              <a:t>Yes, he struggled with the Angel and prevailed; He wept, and sought favor from Him. He found Him in Bethel, And there He spoke to us—</a:t>
            </a:r>
          </a:p>
          <a:p>
            <a:pPr marL="457200" indent="-457200">
              <a:buFont typeface="+mj-lt"/>
              <a:buAutoNum type="arabicPeriod"/>
            </a:pPr>
            <a:r>
              <a:rPr lang="en-US" sz="1600" dirty="0"/>
              <a:t>That is, the LORD God of hosts. The LORD is His memorable name.</a:t>
            </a:r>
          </a:p>
          <a:p>
            <a:pPr marL="457200" indent="-457200">
              <a:buFont typeface="+mj-lt"/>
              <a:buAutoNum type="arabicPeriod"/>
            </a:pPr>
            <a:r>
              <a:rPr lang="en-US" sz="1600" dirty="0"/>
              <a:t>So you, by the help of your God, return; Observe mercy and justice, And wait on your God continually.</a:t>
            </a:r>
          </a:p>
          <a:p>
            <a:pPr marL="457200" indent="-457200">
              <a:buFont typeface="+mj-lt"/>
              <a:buAutoNum type="arabicPeriod"/>
            </a:pPr>
            <a:r>
              <a:rPr lang="en-US" sz="1600" dirty="0"/>
              <a:t>"A cunning Canaanite! Deceitful scales are in his hand; He loves to oppress.</a:t>
            </a:r>
          </a:p>
          <a:p>
            <a:pPr marL="457200" indent="-457200">
              <a:buFont typeface="+mj-lt"/>
              <a:buAutoNum type="arabicPeriod"/>
            </a:pPr>
            <a:r>
              <a:rPr lang="en-US" sz="1600" dirty="0"/>
              <a:t>And Ephraim said, 'Surely I have become rich, I have found wealth for myself; In all my labors They shall find in me no iniquity that is sin.’</a:t>
            </a:r>
          </a:p>
        </p:txBody>
      </p:sp>
      <p:sp>
        <p:nvSpPr>
          <p:cNvPr id="10" name="Rounded Rectangle 9">
            <a:extLst>
              <a:ext uri="{FF2B5EF4-FFF2-40B4-BE49-F238E27FC236}">
                <a16:creationId xmlns:a16="http://schemas.microsoft.com/office/drawing/2014/main" id="{5EAE8767-3841-5E48-898A-E50C45A85940}"/>
              </a:ext>
            </a:extLst>
          </p:cNvPr>
          <p:cNvSpPr/>
          <p:nvPr/>
        </p:nvSpPr>
        <p:spPr>
          <a:xfrm>
            <a:off x="4409768" y="299486"/>
            <a:ext cx="4601497" cy="1731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t>Some History:</a:t>
            </a:r>
          </a:p>
          <a:p>
            <a:pPr algn="ctr"/>
            <a:r>
              <a:rPr lang="en-US" sz="2000" dirty="0"/>
              <a:t>Struggle in the Womb (Gen 25:22-26)</a:t>
            </a:r>
          </a:p>
          <a:p>
            <a:pPr algn="ctr"/>
            <a:r>
              <a:rPr lang="en-US" sz="2000" dirty="0"/>
              <a:t>Wrestled with the Angel (Gen 32:24-32)</a:t>
            </a:r>
          </a:p>
          <a:p>
            <a:pPr algn="ctr"/>
            <a:r>
              <a:rPr lang="en-US" sz="2000" dirty="0"/>
              <a:t>Ladder to heaven (Gen 28:12-22)</a:t>
            </a:r>
          </a:p>
        </p:txBody>
      </p:sp>
    </p:spTree>
    <p:extLst>
      <p:ext uri="{BB962C8B-B14F-4D97-AF65-F5344CB8AC3E}">
        <p14:creationId xmlns:p14="http://schemas.microsoft.com/office/powerpoint/2010/main" val="327898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2" grpId="0" animBg="1"/>
      <p:bldP spid="13" grpId="0" animBg="1"/>
      <p:bldP spid="14"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picture frame&#10;&#10;Description automatically generated">
            <a:extLst>
              <a:ext uri="{FF2B5EF4-FFF2-40B4-BE49-F238E27FC236}">
                <a16:creationId xmlns:a16="http://schemas.microsoft.com/office/drawing/2014/main" id="{300FCF70-FBF9-0B43-8BA5-813319148BDC}"/>
              </a:ext>
            </a:extLst>
          </p:cNvPr>
          <p:cNvPicPr>
            <a:picLocks noChangeAspect="1"/>
          </p:cNvPicPr>
          <p:nvPr/>
        </p:nvPicPr>
        <p:blipFill rotWithShape="1">
          <a:blip r:embed="rId3">
            <a:extLst>
              <a:ext uri="{28A0092B-C50C-407E-A947-70E740481C1C}">
                <a14:useLocalDpi xmlns:a14="http://schemas.microsoft.com/office/drawing/2010/main" val="0"/>
              </a:ext>
            </a:extLst>
          </a:blip>
          <a:srcRect b="51777"/>
          <a:stretch/>
        </p:blipFill>
        <p:spPr>
          <a:xfrm>
            <a:off x="0" y="0"/>
            <a:ext cx="8863197" cy="5715000"/>
          </a:xfrm>
          <a:prstGeom prst="rect">
            <a:avLst/>
          </a:prstGeom>
        </p:spPr>
      </p:pic>
      <p:sp>
        <p:nvSpPr>
          <p:cNvPr id="10" name="Rounded Rectangle 9">
            <a:extLst>
              <a:ext uri="{FF2B5EF4-FFF2-40B4-BE49-F238E27FC236}">
                <a16:creationId xmlns:a16="http://schemas.microsoft.com/office/drawing/2014/main" id="{5EAE8767-3841-5E48-898A-E50C45A85940}"/>
              </a:ext>
            </a:extLst>
          </p:cNvPr>
          <p:cNvSpPr/>
          <p:nvPr/>
        </p:nvSpPr>
        <p:spPr>
          <a:xfrm>
            <a:off x="6408173" y="738733"/>
            <a:ext cx="2781725" cy="2675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Lies  / Deceit</a:t>
            </a:r>
          </a:p>
          <a:p>
            <a:pPr algn="ctr"/>
            <a:r>
              <a:rPr lang="en-US" sz="2400" b="1" dirty="0"/>
              <a:t>Mercy / Justice</a:t>
            </a:r>
          </a:p>
          <a:p>
            <a:pPr algn="ctr"/>
            <a:r>
              <a:rPr lang="en-US" sz="2400" b="1" dirty="0"/>
              <a:t>Knowledge of God</a:t>
            </a:r>
          </a:p>
          <a:p>
            <a:pPr algn="ctr"/>
            <a:r>
              <a:rPr lang="en-US" sz="2400" b="1" dirty="0"/>
              <a:t>Help from Nations</a:t>
            </a:r>
          </a:p>
          <a:p>
            <a:pPr algn="ctr"/>
            <a:endParaRPr lang="en-US" sz="2400" b="1" dirty="0"/>
          </a:p>
        </p:txBody>
      </p:sp>
      <p:sp>
        <p:nvSpPr>
          <p:cNvPr id="14" name="Rectangle 13">
            <a:extLst>
              <a:ext uri="{FF2B5EF4-FFF2-40B4-BE49-F238E27FC236}">
                <a16:creationId xmlns:a16="http://schemas.microsoft.com/office/drawing/2014/main" id="{99EFEEDF-64A7-1D4A-9D3A-878BA159897C}"/>
              </a:ext>
            </a:extLst>
          </p:cNvPr>
          <p:cNvSpPr>
            <a:spLocks/>
          </p:cNvSpPr>
          <p:nvPr/>
        </p:nvSpPr>
        <p:spPr>
          <a:xfrm>
            <a:off x="1629697" y="1422842"/>
            <a:ext cx="4458929" cy="260388"/>
          </a:xfrm>
          <a:prstGeom prst="rect">
            <a:avLst/>
          </a:prstGeom>
          <a:solidFill>
            <a:srgbClr val="92D05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892CB05-C881-401B-8E6F-F22AB40CBF6A}"/>
              </a:ext>
            </a:extLst>
          </p:cNvPr>
          <p:cNvSpPr>
            <a:spLocks/>
          </p:cNvSpPr>
          <p:nvPr/>
        </p:nvSpPr>
        <p:spPr>
          <a:xfrm>
            <a:off x="1111045" y="1683230"/>
            <a:ext cx="4458929" cy="260388"/>
          </a:xfrm>
          <a:prstGeom prst="rect">
            <a:avLst/>
          </a:prstGeom>
          <a:solidFill>
            <a:srgbClr val="92D05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8927CAB-43C1-4BBA-AB94-7687D171F597}"/>
              </a:ext>
            </a:extLst>
          </p:cNvPr>
          <p:cNvSpPr>
            <a:spLocks/>
          </p:cNvSpPr>
          <p:nvPr/>
        </p:nvSpPr>
        <p:spPr>
          <a:xfrm>
            <a:off x="695633" y="2142721"/>
            <a:ext cx="1907458" cy="260388"/>
          </a:xfrm>
          <a:prstGeom prst="rect">
            <a:avLst/>
          </a:prstGeom>
          <a:solidFill>
            <a:srgbClr val="92D05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8485D00-ABAA-A24E-829F-10D9FA89557A}"/>
              </a:ext>
            </a:extLst>
          </p:cNvPr>
          <p:cNvSpPr txBox="1"/>
          <p:nvPr/>
        </p:nvSpPr>
        <p:spPr>
          <a:xfrm>
            <a:off x="204652" y="636389"/>
            <a:ext cx="6346339" cy="3785652"/>
          </a:xfrm>
          <a:prstGeom prst="rect">
            <a:avLst/>
          </a:prstGeom>
          <a:noFill/>
        </p:spPr>
        <p:txBody>
          <a:bodyPr wrap="square" rtlCol="0">
            <a:spAutoFit/>
          </a:bodyPr>
          <a:lstStyle/>
          <a:p>
            <a:r>
              <a:rPr lang="en-US" sz="1600" b="1" dirty="0"/>
              <a:t>Hosea 12:</a:t>
            </a:r>
          </a:p>
          <a:p>
            <a:pPr marL="457200" indent="-457200">
              <a:buFont typeface="+mj-lt"/>
              <a:buAutoNum type="arabicPeriod" startAt="9"/>
            </a:pPr>
            <a:r>
              <a:rPr lang="en-US" sz="1600" dirty="0"/>
              <a:t>"But I am the LORD your God, Ever since the land of Egypt; I will again make you dwell in tents, As in the days of the appointed feast.</a:t>
            </a:r>
          </a:p>
          <a:p>
            <a:pPr marL="457200" indent="-457200">
              <a:buFont typeface="+mj-lt"/>
              <a:buAutoNum type="arabicPeriod" startAt="9"/>
            </a:pPr>
            <a:r>
              <a:rPr lang="en-US" sz="1600" dirty="0"/>
              <a:t>I have also spoken by the prophets, And have multiplied visions; I have given symbols through the witness of the prophets.“</a:t>
            </a:r>
          </a:p>
          <a:p>
            <a:pPr marL="457200" indent="-457200">
              <a:buFont typeface="+mj-lt"/>
              <a:buAutoNum type="arabicPeriod" startAt="9"/>
            </a:pPr>
            <a:r>
              <a:rPr lang="en-US" sz="1600" dirty="0"/>
              <a:t>Though Gilead has idols—Surely they are vanity—Though they sacrifice bulls in Gilgal, Indeed their altars shall be heaps in the furrows of the field.</a:t>
            </a:r>
          </a:p>
          <a:p>
            <a:pPr marL="457200" indent="-457200">
              <a:buFont typeface="+mj-lt"/>
              <a:buAutoNum type="arabicPeriod" startAt="9"/>
            </a:pPr>
            <a:r>
              <a:rPr lang="en-US" sz="1600" dirty="0"/>
              <a:t>Jacob fled to the country of Syria; Israel served for a spouse, And for a wife he tended sheep.</a:t>
            </a:r>
          </a:p>
          <a:p>
            <a:pPr marL="457200" indent="-457200">
              <a:buFont typeface="+mj-lt"/>
              <a:buAutoNum type="arabicPeriod" startAt="9"/>
            </a:pPr>
            <a:r>
              <a:rPr lang="en-US" sz="1600" dirty="0"/>
              <a:t>By a prophet the LORD brought Israel out of Egypt, And by a prophet he was preserved.</a:t>
            </a:r>
          </a:p>
          <a:p>
            <a:pPr marL="457200" indent="-457200">
              <a:buFont typeface="+mj-lt"/>
              <a:buAutoNum type="arabicPeriod" startAt="9"/>
            </a:pPr>
            <a:r>
              <a:rPr lang="en-US" sz="1600" dirty="0"/>
              <a:t>Ephraim provoked Him to anger most bitterly; Therefore his Lord will leave the guilt of his bloodshed upon him, And return his reproach upon him.</a:t>
            </a:r>
          </a:p>
        </p:txBody>
      </p:sp>
    </p:spTree>
    <p:extLst>
      <p:ext uri="{BB962C8B-B14F-4D97-AF65-F5344CB8AC3E}">
        <p14:creationId xmlns:p14="http://schemas.microsoft.com/office/powerpoint/2010/main" val="17693222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picture frame&#10;&#10;Description automatically generated">
            <a:extLst>
              <a:ext uri="{FF2B5EF4-FFF2-40B4-BE49-F238E27FC236}">
                <a16:creationId xmlns:a16="http://schemas.microsoft.com/office/drawing/2014/main" id="{300FCF70-FBF9-0B43-8BA5-813319148BDC}"/>
              </a:ext>
            </a:extLst>
          </p:cNvPr>
          <p:cNvPicPr>
            <a:picLocks noChangeAspect="1"/>
          </p:cNvPicPr>
          <p:nvPr/>
        </p:nvPicPr>
        <p:blipFill rotWithShape="1">
          <a:blip r:embed="rId3">
            <a:extLst>
              <a:ext uri="{28A0092B-C50C-407E-A947-70E740481C1C}">
                <a14:useLocalDpi xmlns:a14="http://schemas.microsoft.com/office/drawing/2010/main" val="0"/>
              </a:ext>
            </a:extLst>
          </a:blip>
          <a:srcRect b="51777"/>
          <a:stretch/>
        </p:blipFill>
        <p:spPr>
          <a:xfrm>
            <a:off x="-21831" y="0"/>
            <a:ext cx="8863197" cy="5715000"/>
          </a:xfrm>
          <a:prstGeom prst="rect">
            <a:avLst/>
          </a:prstGeom>
        </p:spPr>
      </p:pic>
      <p:sp>
        <p:nvSpPr>
          <p:cNvPr id="8" name="Rounded Rectangle 9">
            <a:extLst>
              <a:ext uri="{FF2B5EF4-FFF2-40B4-BE49-F238E27FC236}">
                <a16:creationId xmlns:a16="http://schemas.microsoft.com/office/drawing/2014/main" id="{3CB4F2DF-CEC3-4BFE-9298-0A1DCBFD8FF8}"/>
              </a:ext>
            </a:extLst>
          </p:cNvPr>
          <p:cNvSpPr/>
          <p:nvPr/>
        </p:nvSpPr>
        <p:spPr>
          <a:xfrm>
            <a:off x="4409768" y="4350773"/>
            <a:ext cx="4601497" cy="1301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t>Some More History:</a:t>
            </a:r>
          </a:p>
          <a:p>
            <a:pPr algn="ctr"/>
            <a:r>
              <a:rPr lang="en-US" sz="2000" dirty="0"/>
              <a:t>Departure to Syria(Gen 25:22-26)</a:t>
            </a:r>
          </a:p>
          <a:p>
            <a:pPr algn="ctr"/>
            <a:r>
              <a:rPr lang="en-US" sz="2000" dirty="0"/>
              <a:t>Leaving Egypt, Wandering (Exodus)</a:t>
            </a:r>
          </a:p>
        </p:txBody>
      </p:sp>
      <p:sp>
        <p:nvSpPr>
          <p:cNvPr id="9" name="Rectangle 8">
            <a:extLst>
              <a:ext uri="{FF2B5EF4-FFF2-40B4-BE49-F238E27FC236}">
                <a16:creationId xmlns:a16="http://schemas.microsoft.com/office/drawing/2014/main" id="{165C0168-E178-4057-9DBE-E65B67B9EA4F}"/>
              </a:ext>
            </a:extLst>
          </p:cNvPr>
          <p:cNvSpPr>
            <a:spLocks/>
          </p:cNvSpPr>
          <p:nvPr/>
        </p:nvSpPr>
        <p:spPr>
          <a:xfrm>
            <a:off x="661566" y="2642421"/>
            <a:ext cx="5046060" cy="281274"/>
          </a:xfrm>
          <a:prstGeom prst="rect">
            <a:avLst/>
          </a:prstGeom>
          <a:solidFill>
            <a:srgbClr val="FFFF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16435B3-5C0C-4E1A-AF8C-817D648B225E}"/>
              </a:ext>
            </a:extLst>
          </p:cNvPr>
          <p:cNvSpPr>
            <a:spLocks/>
          </p:cNvSpPr>
          <p:nvPr/>
        </p:nvSpPr>
        <p:spPr>
          <a:xfrm>
            <a:off x="1135623" y="3152296"/>
            <a:ext cx="3709222" cy="228600"/>
          </a:xfrm>
          <a:prstGeom prst="rect">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8485D00-ABAA-A24E-829F-10D9FA89557A}"/>
              </a:ext>
            </a:extLst>
          </p:cNvPr>
          <p:cNvSpPr txBox="1"/>
          <p:nvPr/>
        </p:nvSpPr>
        <p:spPr>
          <a:xfrm>
            <a:off x="204652" y="636389"/>
            <a:ext cx="6346339" cy="3785652"/>
          </a:xfrm>
          <a:prstGeom prst="rect">
            <a:avLst/>
          </a:prstGeom>
          <a:noFill/>
        </p:spPr>
        <p:txBody>
          <a:bodyPr wrap="square" rtlCol="0">
            <a:spAutoFit/>
          </a:bodyPr>
          <a:lstStyle/>
          <a:p>
            <a:r>
              <a:rPr lang="en-US" sz="1600" b="1" dirty="0"/>
              <a:t>Hosea 12:</a:t>
            </a:r>
          </a:p>
          <a:p>
            <a:pPr marL="457200" indent="-457200">
              <a:buFont typeface="+mj-lt"/>
              <a:buAutoNum type="arabicPeriod" startAt="9"/>
            </a:pPr>
            <a:r>
              <a:rPr lang="en-US" sz="1600" dirty="0"/>
              <a:t>"But I am the LORD your God, Ever since the land of Egypt; I will again make you dwell in tents, As in the days of the appointed feast.</a:t>
            </a:r>
          </a:p>
          <a:p>
            <a:pPr marL="457200" indent="-457200">
              <a:buFont typeface="+mj-lt"/>
              <a:buAutoNum type="arabicPeriod" startAt="9"/>
            </a:pPr>
            <a:r>
              <a:rPr lang="en-US" sz="1600" dirty="0"/>
              <a:t>I have also spoken by the prophets, And have multiplied visions; I have given symbols through the witness of the prophets.“</a:t>
            </a:r>
          </a:p>
          <a:p>
            <a:pPr marL="457200" indent="-457200">
              <a:buFont typeface="+mj-lt"/>
              <a:buAutoNum type="arabicPeriod" startAt="9"/>
            </a:pPr>
            <a:r>
              <a:rPr lang="en-US" sz="1600" dirty="0"/>
              <a:t>Though Gilead has idols—Surely they are vanity—Though they sacrifice bulls in Gilgal, Indeed their altars shall be heaps in the furrows of the field.</a:t>
            </a:r>
          </a:p>
          <a:p>
            <a:pPr marL="457200" indent="-457200">
              <a:buFont typeface="+mj-lt"/>
              <a:buAutoNum type="arabicPeriod" startAt="9"/>
            </a:pPr>
            <a:r>
              <a:rPr lang="en-US" sz="1600" dirty="0"/>
              <a:t>Jacob fled to the country of Syria; Israel served for a spouse, And for a wife he tended sheep.</a:t>
            </a:r>
          </a:p>
          <a:p>
            <a:pPr marL="457200" indent="-457200">
              <a:buFont typeface="+mj-lt"/>
              <a:buAutoNum type="arabicPeriod" startAt="9"/>
            </a:pPr>
            <a:r>
              <a:rPr lang="en-US" sz="1600" dirty="0"/>
              <a:t>By a prophet the LORD brought Israel out of Egypt, And by a prophet he was preserved.</a:t>
            </a:r>
          </a:p>
          <a:p>
            <a:pPr marL="457200" indent="-457200">
              <a:buFont typeface="+mj-lt"/>
              <a:buAutoNum type="arabicPeriod" startAt="9"/>
            </a:pPr>
            <a:r>
              <a:rPr lang="en-US" sz="1600" dirty="0"/>
              <a:t>Ephraim provoked Him to anger most bitterly; Therefore his Lord will leave the guilt of his bloodshed upon him, And return his reproach upon him.</a:t>
            </a:r>
          </a:p>
        </p:txBody>
      </p:sp>
    </p:spTree>
    <p:extLst>
      <p:ext uri="{BB962C8B-B14F-4D97-AF65-F5344CB8AC3E}">
        <p14:creationId xmlns:p14="http://schemas.microsoft.com/office/powerpoint/2010/main" val="90266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picture frame&#10;&#10;Description automatically generated">
            <a:extLst>
              <a:ext uri="{FF2B5EF4-FFF2-40B4-BE49-F238E27FC236}">
                <a16:creationId xmlns:a16="http://schemas.microsoft.com/office/drawing/2014/main" id="{300FCF70-FBF9-0B43-8BA5-813319148BDC}"/>
              </a:ext>
            </a:extLst>
          </p:cNvPr>
          <p:cNvPicPr>
            <a:picLocks noChangeAspect="1"/>
          </p:cNvPicPr>
          <p:nvPr/>
        </p:nvPicPr>
        <p:blipFill rotWithShape="1">
          <a:blip r:embed="rId3">
            <a:extLst>
              <a:ext uri="{28A0092B-C50C-407E-A947-70E740481C1C}">
                <a14:useLocalDpi xmlns:a14="http://schemas.microsoft.com/office/drawing/2010/main" val="0"/>
              </a:ext>
            </a:extLst>
          </a:blip>
          <a:srcRect b="51777"/>
          <a:stretch/>
        </p:blipFill>
        <p:spPr>
          <a:xfrm>
            <a:off x="0" y="0"/>
            <a:ext cx="8863197" cy="5715000"/>
          </a:xfrm>
          <a:prstGeom prst="rect">
            <a:avLst/>
          </a:prstGeom>
        </p:spPr>
      </p:pic>
      <p:sp>
        <p:nvSpPr>
          <p:cNvPr id="10" name="Rounded Rectangle 9">
            <a:extLst>
              <a:ext uri="{FF2B5EF4-FFF2-40B4-BE49-F238E27FC236}">
                <a16:creationId xmlns:a16="http://schemas.microsoft.com/office/drawing/2014/main" id="{5EAE8767-3841-5E48-898A-E50C45A85940}"/>
              </a:ext>
            </a:extLst>
          </p:cNvPr>
          <p:cNvSpPr/>
          <p:nvPr/>
        </p:nvSpPr>
        <p:spPr>
          <a:xfrm>
            <a:off x="6550991" y="738733"/>
            <a:ext cx="2781725" cy="2675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Lies  / Deceit</a:t>
            </a:r>
          </a:p>
          <a:p>
            <a:pPr algn="ctr"/>
            <a:r>
              <a:rPr lang="en-US" sz="2400" b="1" dirty="0"/>
              <a:t>Mercy / Justice</a:t>
            </a:r>
          </a:p>
          <a:p>
            <a:pPr algn="ctr"/>
            <a:r>
              <a:rPr lang="en-US" sz="2400" b="1" dirty="0"/>
              <a:t>Knowledge of God</a:t>
            </a:r>
          </a:p>
          <a:p>
            <a:pPr algn="ctr"/>
            <a:r>
              <a:rPr lang="en-US" sz="2400" b="1" dirty="0"/>
              <a:t>Help from Nations</a:t>
            </a:r>
          </a:p>
          <a:p>
            <a:pPr algn="ctr"/>
            <a:endParaRPr lang="en-US" sz="2400" b="1" dirty="0"/>
          </a:p>
        </p:txBody>
      </p:sp>
      <p:sp>
        <p:nvSpPr>
          <p:cNvPr id="14" name="Rectangle 13">
            <a:extLst>
              <a:ext uri="{FF2B5EF4-FFF2-40B4-BE49-F238E27FC236}">
                <a16:creationId xmlns:a16="http://schemas.microsoft.com/office/drawing/2014/main" id="{99EFEEDF-64A7-1D4A-9D3A-878BA159897C}"/>
              </a:ext>
            </a:extLst>
          </p:cNvPr>
          <p:cNvSpPr>
            <a:spLocks/>
          </p:cNvSpPr>
          <p:nvPr/>
        </p:nvSpPr>
        <p:spPr>
          <a:xfrm>
            <a:off x="1489589" y="1162077"/>
            <a:ext cx="2536722" cy="260388"/>
          </a:xfrm>
          <a:prstGeom prst="rect">
            <a:avLst/>
          </a:prstGeom>
          <a:solidFill>
            <a:srgbClr val="92D05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892CB05-C881-401B-8E6F-F22AB40CBF6A}"/>
              </a:ext>
            </a:extLst>
          </p:cNvPr>
          <p:cNvSpPr>
            <a:spLocks/>
          </p:cNvSpPr>
          <p:nvPr/>
        </p:nvSpPr>
        <p:spPr>
          <a:xfrm>
            <a:off x="695634" y="1683230"/>
            <a:ext cx="1796844" cy="260388"/>
          </a:xfrm>
          <a:prstGeom prst="rect">
            <a:avLst/>
          </a:prstGeom>
          <a:solidFill>
            <a:srgbClr val="92D05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8927CAB-43C1-4BBA-AB94-7687D171F597}"/>
              </a:ext>
            </a:extLst>
          </p:cNvPr>
          <p:cNvSpPr>
            <a:spLocks/>
          </p:cNvSpPr>
          <p:nvPr/>
        </p:nvSpPr>
        <p:spPr>
          <a:xfrm>
            <a:off x="695633" y="2142721"/>
            <a:ext cx="1288025" cy="260388"/>
          </a:xfrm>
          <a:prstGeom prst="rect">
            <a:avLst/>
          </a:prstGeom>
          <a:solidFill>
            <a:srgbClr val="92D05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7F36EA7-8F67-4381-99EC-5CC1F5A1A9E9}"/>
              </a:ext>
            </a:extLst>
          </p:cNvPr>
          <p:cNvSpPr>
            <a:spLocks/>
          </p:cNvSpPr>
          <p:nvPr/>
        </p:nvSpPr>
        <p:spPr>
          <a:xfrm>
            <a:off x="1120879" y="3357005"/>
            <a:ext cx="1784553" cy="260388"/>
          </a:xfrm>
          <a:prstGeom prst="rect">
            <a:avLst/>
          </a:prstGeom>
          <a:solidFill>
            <a:srgbClr val="92D05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8485D00-ABAA-A24E-829F-10D9FA89557A}"/>
              </a:ext>
            </a:extLst>
          </p:cNvPr>
          <p:cNvSpPr txBox="1"/>
          <p:nvPr/>
        </p:nvSpPr>
        <p:spPr>
          <a:xfrm>
            <a:off x="204652" y="636389"/>
            <a:ext cx="6346339" cy="3785652"/>
          </a:xfrm>
          <a:prstGeom prst="rect">
            <a:avLst/>
          </a:prstGeom>
          <a:noFill/>
        </p:spPr>
        <p:txBody>
          <a:bodyPr wrap="square" rtlCol="0">
            <a:spAutoFit/>
          </a:bodyPr>
          <a:lstStyle/>
          <a:p>
            <a:r>
              <a:rPr lang="en-US" sz="1600" b="1" dirty="0"/>
              <a:t>Hosea 13:</a:t>
            </a:r>
          </a:p>
          <a:p>
            <a:pPr marL="457200" indent="-457200">
              <a:buFont typeface="+mj-lt"/>
              <a:buAutoNum type="arabicPeriod"/>
            </a:pPr>
            <a:r>
              <a:rPr lang="en-US" sz="1600" dirty="0"/>
              <a:t>When Ephraim spoke, trembling, He exalted himself in Israel; But when he offended through Baal worship, he died.  </a:t>
            </a:r>
          </a:p>
          <a:p>
            <a:pPr marL="457200" indent="-457200">
              <a:buFont typeface="+mj-lt"/>
              <a:buAutoNum type="arabicPeriod"/>
            </a:pPr>
            <a:r>
              <a:rPr lang="en-US" sz="1600" dirty="0"/>
              <a:t>Now they sin more and more, And have made for themselves molded images, Idols of their silver, according to their skill; All of it is the work of craftsmen. They say of them, "Let the men who sacrifice kiss the calves!“</a:t>
            </a:r>
          </a:p>
          <a:p>
            <a:pPr marL="457200" indent="-457200">
              <a:buFont typeface="+mj-lt"/>
              <a:buAutoNum type="arabicPeriod"/>
            </a:pPr>
            <a:r>
              <a:rPr lang="en-US" sz="1600" dirty="0"/>
              <a:t>Therefore they shall be like the morning cloud And like the early dew that passes away, Like chaff blown off from a threshing floor And like smoke from a chimney.  </a:t>
            </a:r>
          </a:p>
          <a:p>
            <a:pPr marL="457200" indent="-457200">
              <a:buFont typeface="+mj-lt"/>
              <a:buAutoNum type="arabicPeriod"/>
            </a:pPr>
            <a:r>
              <a:rPr lang="en-US" sz="1600" dirty="0"/>
              <a:t>"Yet I am the LORD your God Ever since the land of Egypt, And you shall know no God but Me; For there is no savior besides Me. </a:t>
            </a:r>
          </a:p>
          <a:p>
            <a:pPr marL="457200" indent="-457200">
              <a:buFont typeface="+mj-lt"/>
              <a:buAutoNum type="arabicPeriod"/>
            </a:pPr>
            <a:r>
              <a:rPr lang="en-US" sz="1600" dirty="0"/>
              <a:t>I knew you in the wilderness, In the land of great drought. </a:t>
            </a:r>
          </a:p>
          <a:p>
            <a:pPr marL="457200" indent="-457200">
              <a:buFont typeface="+mj-lt"/>
              <a:buAutoNum type="arabicPeriod"/>
            </a:pPr>
            <a:r>
              <a:rPr lang="en-US" sz="1600" dirty="0"/>
              <a:t>When they had pasture, they were filled; They were filled and their heart was exalted; Therefore they forgot Me.</a:t>
            </a:r>
          </a:p>
        </p:txBody>
      </p:sp>
    </p:spTree>
    <p:extLst>
      <p:ext uri="{BB962C8B-B14F-4D97-AF65-F5344CB8AC3E}">
        <p14:creationId xmlns:p14="http://schemas.microsoft.com/office/powerpoint/2010/main" val="3911972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2057</TotalTime>
  <Words>1596</Words>
  <Application>Microsoft Office PowerPoint</Application>
  <PresentationFormat>On-screen Show (16:10)</PresentationFormat>
  <Paragraphs>100</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Alegreya Sans ExtraBold</vt:lpstr>
      <vt:lpstr>Alegreya Sans Medium</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Freesmeyer, Sam</cp:lastModifiedBy>
  <cp:revision>83</cp:revision>
  <cp:lastPrinted>2022-04-03T06:53:50Z</cp:lastPrinted>
  <dcterms:created xsi:type="dcterms:W3CDTF">2022-03-24T17:49:46Z</dcterms:created>
  <dcterms:modified xsi:type="dcterms:W3CDTF">2022-04-03T07:15:34Z</dcterms:modified>
</cp:coreProperties>
</file>