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51" r:id="rId2"/>
    <p:sldId id="340" r:id="rId3"/>
    <p:sldId id="374" r:id="rId4"/>
    <p:sldId id="311" r:id="rId5"/>
    <p:sldId id="420" r:id="rId6"/>
    <p:sldId id="421" r:id="rId7"/>
    <p:sldId id="352" r:id="rId8"/>
    <p:sldId id="422" r:id="rId9"/>
    <p:sldId id="423" r:id="rId10"/>
    <p:sldId id="424" r:id="rId11"/>
    <p:sldId id="425" r:id="rId12"/>
    <p:sldId id="426" r:id="rId13"/>
    <p:sldId id="427" r:id="rId14"/>
    <p:sldId id="404" r:id="rId15"/>
    <p:sldId id="401" r:id="rId16"/>
    <p:sldId id="409" r:id="rId17"/>
    <p:sldId id="428" r:id="rId18"/>
    <p:sldId id="418" r:id="rId19"/>
    <p:sldId id="419" r:id="rId20"/>
    <p:sldId id="430" r:id="rId21"/>
    <p:sldId id="431" r:id="rId22"/>
    <p:sldId id="432" r:id="rId23"/>
    <p:sldId id="429" r:id="rId2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7F44"/>
    <a:srgbClr val="4E7865"/>
    <a:srgbClr val="657A6A"/>
    <a:srgbClr val="FFF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8"/>
    <p:restoredTop sz="77921"/>
  </p:normalViewPr>
  <p:slideViewPr>
    <p:cSldViewPr snapToGrid="0" snapToObjects="1">
      <p:cViewPr varScale="1">
        <p:scale>
          <a:sx n="91" d="100"/>
          <a:sy n="91" d="100"/>
        </p:scale>
        <p:origin x="1232" y="184"/>
      </p:cViewPr>
      <p:guideLst/>
    </p:cSldViewPr>
  </p:slideViewPr>
  <p:notesTextViewPr>
    <p:cViewPr>
      <p:scale>
        <a:sx n="1" d="1"/>
        <a:sy n="1" d="1"/>
      </p:scale>
      <p:origin x="0" y="0"/>
    </p:cViewPr>
  </p:notesTextViewPr>
  <p:notesViewPr>
    <p:cSldViewPr snapToGrid="0" snapToObjects="1">
      <p:cViewPr varScale="1">
        <p:scale>
          <a:sx n="79" d="100"/>
          <a:sy n="79" d="100"/>
        </p:scale>
        <p:origin x="32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DCB81-B2AD-AB4C-A939-A405511FE1C7}" type="doc">
      <dgm:prSet loTypeId="urn:microsoft.com/office/officeart/2005/8/layout/chevron1" loCatId="" qsTypeId="urn:microsoft.com/office/officeart/2005/8/quickstyle/simple1" qsCatId="simple" csTypeId="urn:microsoft.com/office/officeart/2005/8/colors/accent1_2" csCatId="accent1" phldr="1"/>
      <dgm:spPr/>
    </dgm:pt>
    <dgm:pt modelId="{D87F391D-5013-E54C-B5D8-038921E8B33E}">
      <dgm:prSet phldrT="[Text]"/>
      <dgm:spPr>
        <a:solidFill>
          <a:srgbClr val="4E7865"/>
        </a:solidFill>
      </dgm:spPr>
      <dgm:t>
        <a:bodyPr/>
        <a:lstStyle/>
        <a:p>
          <a:r>
            <a:rPr lang="en-US"/>
            <a:t>God Shows Grace</a:t>
          </a:r>
          <a:endParaRPr lang="en-US" dirty="0"/>
        </a:p>
      </dgm:t>
    </dgm:pt>
    <dgm:pt modelId="{EE209D69-86A6-E24D-8F2B-95F00EBAD681}" type="parTrans" cxnId="{2A1CAA84-E888-3C4A-9D15-80D7C6019F60}">
      <dgm:prSet/>
      <dgm:spPr/>
      <dgm:t>
        <a:bodyPr/>
        <a:lstStyle/>
        <a:p>
          <a:endParaRPr lang="en-US"/>
        </a:p>
      </dgm:t>
    </dgm:pt>
    <dgm:pt modelId="{B6E51EBB-6B06-8149-B641-CE5B59981FF8}" type="sibTrans" cxnId="{2A1CAA84-E888-3C4A-9D15-80D7C6019F60}">
      <dgm:prSet/>
      <dgm:spPr/>
      <dgm:t>
        <a:bodyPr/>
        <a:lstStyle/>
        <a:p>
          <a:endParaRPr lang="en-US"/>
        </a:p>
      </dgm:t>
    </dgm:pt>
    <dgm:pt modelId="{5C72E92E-6391-464A-A275-575B752FE62F}">
      <dgm:prSet phldrT="[Text]"/>
      <dgm:spPr>
        <a:solidFill>
          <a:schemeClr val="accent6">
            <a:lumMod val="75000"/>
          </a:schemeClr>
        </a:solidFill>
      </dgm:spPr>
      <dgm:t>
        <a:bodyPr/>
        <a:lstStyle/>
        <a:p>
          <a:r>
            <a:rPr lang="en-US" dirty="0"/>
            <a:t>Multiplied To Many People</a:t>
          </a:r>
        </a:p>
      </dgm:t>
    </dgm:pt>
    <dgm:pt modelId="{33779B30-136A-8241-9896-4BD5B33C5DE3}" type="parTrans" cxnId="{58F9F952-A080-0045-9DAB-F0B9F7F6629A}">
      <dgm:prSet/>
      <dgm:spPr/>
      <dgm:t>
        <a:bodyPr/>
        <a:lstStyle/>
        <a:p>
          <a:endParaRPr lang="en-US"/>
        </a:p>
      </dgm:t>
    </dgm:pt>
    <dgm:pt modelId="{98BD4377-BFED-A648-8A4F-4EB58E8020E0}" type="sibTrans" cxnId="{58F9F952-A080-0045-9DAB-F0B9F7F6629A}">
      <dgm:prSet/>
      <dgm:spPr/>
      <dgm:t>
        <a:bodyPr/>
        <a:lstStyle/>
        <a:p>
          <a:endParaRPr lang="en-US"/>
        </a:p>
      </dgm:t>
    </dgm:pt>
    <dgm:pt modelId="{7CF5A635-F076-E14F-917A-9A3D49EAF014}">
      <dgm:prSet phldrT="[Text]"/>
      <dgm:spPr>
        <a:solidFill>
          <a:schemeClr val="accent6"/>
        </a:solidFill>
      </dgm:spPr>
      <dgm:t>
        <a:bodyPr/>
        <a:lstStyle/>
        <a:p>
          <a:r>
            <a:rPr lang="en-US" dirty="0"/>
            <a:t>Many People Become Thankful</a:t>
          </a:r>
        </a:p>
      </dgm:t>
    </dgm:pt>
    <dgm:pt modelId="{36C4BC05-57A9-F348-B3E9-D1C833036559}" type="parTrans" cxnId="{BD6C519C-3EA8-E140-A89D-B4FC93B9506F}">
      <dgm:prSet/>
      <dgm:spPr/>
      <dgm:t>
        <a:bodyPr/>
        <a:lstStyle/>
        <a:p>
          <a:endParaRPr lang="en-US"/>
        </a:p>
      </dgm:t>
    </dgm:pt>
    <dgm:pt modelId="{E4D05A73-9F20-634C-AA00-3265BC020B50}" type="sibTrans" cxnId="{BD6C519C-3EA8-E140-A89D-B4FC93B9506F}">
      <dgm:prSet/>
      <dgm:spPr/>
      <dgm:t>
        <a:bodyPr/>
        <a:lstStyle/>
        <a:p>
          <a:endParaRPr lang="en-US"/>
        </a:p>
      </dgm:t>
    </dgm:pt>
    <dgm:pt modelId="{50533232-6D5E-DB4D-8601-99D2B2F514EF}">
      <dgm:prSet/>
      <dgm:spPr>
        <a:solidFill>
          <a:schemeClr val="accent4">
            <a:lumMod val="75000"/>
          </a:schemeClr>
        </a:solidFill>
      </dgm:spPr>
      <dgm:t>
        <a:bodyPr/>
        <a:lstStyle/>
        <a:p>
          <a:r>
            <a:rPr lang="en-US" dirty="0"/>
            <a:t>Thanks To God Abound</a:t>
          </a:r>
        </a:p>
      </dgm:t>
    </dgm:pt>
    <dgm:pt modelId="{1221E60C-EDDF-6E45-BE19-18074731C99D}" type="parTrans" cxnId="{01038CE6-08A8-0A4D-994A-D11433AD38BF}">
      <dgm:prSet/>
      <dgm:spPr/>
      <dgm:t>
        <a:bodyPr/>
        <a:lstStyle/>
        <a:p>
          <a:endParaRPr lang="en-US"/>
        </a:p>
      </dgm:t>
    </dgm:pt>
    <dgm:pt modelId="{7D19FEE3-EF3C-244C-A815-85C76F2DA111}" type="sibTrans" cxnId="{01038CE6-08A8-0A4D-994A-D11433AD38BF}">
      <dgm:prSet/>
      <dgm:spPr/>
      <dgm:t>
        <a:bodyPr/>
        <a:lstStyle/>
        <a:p>
          <a:endParaRPr lang="en-US"/>
        </a:p>
      </dgm:t>
    </dgm:pt>
    <dgm:pt modelId="{D11146E1-33F2-4D43-B68C-1DB5A60A447D}">
      <dgm:prSet/>
      <dgm:spPr>
        <a:solidFill>
          <a:srgbClr val="B47F44"/>
        </a:solidFill>
      </dgm:spPr>
      <dgm:t>
        <a:bodyPr/>
        <a:lstStyle/>
        <a:p>
          <a:r>
            <a:rPr lang="en-US" dirty="0"/>
            <a:t>God Is Glorified</a:t>
          </a:r>
        </a:p>
      </dgm:t>
    </dgm:pt>
    <dgm:pt modelId="{3178E7C5-3A7A-AE40-BA7A-8AD3783D8C2D}" type="parTrans" cxnId="{BF91409E-E0F8-8F4E-8E18-D11C7374DCE3}">
      <dgm:prSet/>
      <dgm:spPr/>
      <dgm:t>
        <a:bodyPr/>
        <a:lstStyle/>
        <a:p>
          <a:endParaRPr lang="en-US"/>
        </a:p>
      </dgm:t>
    </dgm:pt>
    <dgm:pt modelId="{52EB39E5-2212-9647-AD33-DEEF224C1DD8}" type="sibTrans" cxnId="{BF91409E-E0F8-8F4E-8E18-D11C7374DCE3}">
      <dgm:prSet/>
      <dgm:spPr/>
      <dgm:t>
        <a:bodyPr/>
        <a:lstStyle/>
        <a:p>
          <a:endParaRPr lang="en-US"/>
        </a:p>
      </dgm:t>
    </dgm:pt>
    <dgm:pt modelId="{9C61EFC1-F541-0541-9938-DB88F8F3C6C9}" type="pres">
      <dgm:prSet presAssocID="{A88DCB81-B2AD-AB4C-A939-A405511FE1C7}" presName="Name0" presStyleCnt="0">
        <dgm:presLayoutVars>
          <dgm:dir/>
          <dgm:animLvl val="lvl"/>
          <dgm:resizeHandles val="exact"/>
        </dgm:presLayoutVars>
      </dgm:prSet>
      <dgm:spPr/>
    </dgm:pt>
    <dgm:pt modelId="{CFF92D0A-2D8C-AA46-BEFA-2081EF5B1F83}" type="pres">
      <dgm:prSet presAssocID="{D87F391D-5013-E54C-B5D8-038921E8B33E}" presName="parTxOnly" presStyleLbl="node1" presStyleIdx="0" presStyleCnt="5">
        <dgm:presLayoutVars>
          <dgm:chMax val="0"/>
          <dgm:chPref val="0"/>
          <dgm:bulletEnabled val="1"/>
        </dgm:presLayoutVars>
      </dgm:prSet>
      <dgm:spPr/>
    </dgm:pt>
    <dgm:pt modelId="{B8FE6EF2-4515-DB4A-BB38-947157268422}" type="pres">
      <dgm:prSet presAssocID="{B6E51EBB-6B06-8149-B641-CE5B59981FF8}" presName="parTxOnlySpace" presStyleCnt="0"/>
      <dgm:spPr/>
    </dgm:pt>
    <dgm:pt modelId="{6DC4E2EF-790E-C840-841C-AF301E21F230}" type="pres">
      <dgm:prSet presAssocID="{5C72E92E-6391-464A-A275-575B752FE62F}" presName="parTxOnly" presStyleLbl="node1" presStyleIdx="1" presStyleCnt="5">
        <dgm:presLayoutVars>
          <dgm:chMax val="0"/>
          <dgm:chPref val="0"/>
          <dgm:bulletEnabled val="1"/>
        </dgm:presLayoutVars>
      </dgm:prSet>
      <dgm:spPr/>
    </dgm:pt>
    <dgm:pt modelId="{E3D6FA52-8B0B-5442-80AF-2FCE644C4D15}" type="pres">
      <dgm:prSet presAssocID="{98BD4377-BFED-A648-8A4F-4EB58E8020E0}" presName="parTxOnlySpace" presStyleCnt="0"/>
      <dgm:spPr/>
    </dgm:pt>
    <dgm:pt modelId="{42D0158F-987D-5145-BC0F-18DAAFEE6E69}" type="pres">
      <dgm:prSet presAssocID="{7CF5A635-F076-E14F-917A-9A3D49EAF014}" presName="parTxOnly" presStyleLbl="node1" presStyleIdx="2" presStyleCnt="5">
        <dgm:presLayoutVars>
          <dgm:chMax val="0"/>
          <dgm:chPref val="0"/>
          <dgm:bulletEnabled val="1"/>
        </dgm:presLayoutVars>
      </dgm:prSet>
      <dgm:spPr/>
    </dgm:pt>
    <dgm:pt modelId="{AF01CCDF-24DA-7E4F-AD81-AFE3375DC469}" type="pres">
      <dgm:prSet presAssocID="{E4D05A73-9F20-634C-AA00-3265BC020B50}" presName="parTxOnlySpace" presStyleCnt="0"/>
      <dgm:spPr/>
    </dgm:pt>
    <dgm:pt modelId="{754AF648-3B0E-5D47-BE1C-0B0B7F88BC80}" type="pres">
      <dgm:prSet presAssocID="{50533232-6D5E-DB4D-8601-99D2B2F514EF}" presName="parTxOnly" presStyleLbl="node1" presStyleIdx="3" presStyleCnt="5">
        <dgm:presLayoutVars>
          <dgm:chMax val="0"/>
          <dgm:chPref val="0"/>
          <dgm:bulletEnabled val="1"/>
        </dgm:presLayoutVars>
      </dgm:prSet>
      <dgm:spPr/>
    </dgm:pt>
    <dgm:pt modelId="{FF022D36-D221-C145-8732-991E8752DA3D}" type="pres">
      <dgm:prSet presAssocID="{7D19FEE3-EF3C-244C-A815-85C76F2DA111}" presName="parTxOnlySpace" presStyleCnt="0"/>
      <dgm:spPr/>
    </dgm:pt>
    <dgm:pt modelId="{AB5D2824-58E5-1848-943C-687E348088E9}" type="pres">
      <dgm:prSet presAssocID="{D11146E1-33F2-4D43-B68C-1DB5A60A447D}" presName="parTxOnly" presStyleLbl="node1" presStyleIdx="4" presStyleCnt="5">
        <dgm:presLayoutVars>
          <dgm:chMax val="0"/>
          <dgm:chPref val="0"/>
          <dgm:bulletEnabled val="1"/>
        </dgm:presLayoutVars>
      </dgm:prSet>
      <dgm:spPr/>
    </dgm:pt>
  </dgm:ptLst>
  <dgm:cxnLst>
    <dgm:cxn modelId="{31429E12-4382-6C47-8B71-ACAA4D42DE85}" type="presOf" srcId="{D11146E1-33F2-4D43-B68C-1DB5A60A447D}" destId="{AB5D2824-58E5-1848-943C-687E348088E9}" srcOrd="0" destOrd="0" presId="urn:microsoft.com/office/officeart/2005/8/layout/chevron1"/>
    <dgm:cxn modelId="{F1EB7328-CA00-1A4D-A414-1F487E04CC82}" type="presOf" srcId="{50533232-6D5E-DB4D-8601-99D2B2F514EF}" destId="{754AF648-3B0E-5D47-BE1C-0B0B7F88BC80}" srcOrd="0" destOrd="0" presId="urn:microsoft.com/office/officeart/2005/8/layout/chevron1"/>
    <dgm:cxn modelId="{58F9F952-A080-0045-9DAB-F0B9F7F6629A}" srcId="{A88DCB81-B2AD-AB4C-A939-A405511FE1C7}" destId="{5C72E92E-6391-464A-A275-575B752FE62F}" srcOrd="1" destOrd="0" parTransId="{33779B30-136A-8241-9896-4BD5B33C5DE3}" sibTransId="{98BD4377-BFED-A648-8A4F-4EB58E8020E0}"/>
    <dgm:cxn modelId="{FD127277-68C3-8340-922D-48F27006EF05}" type="presOf" srcId="{7CF5A635-F076-E14F-917A-9A3D49EAF014}" destId="{42D0158F-987D-5145-BC0F-18DAAFEE6E69}" srcOrd="0" destOrd="0" presId="urn:microsoft.com/office/officeart/2005/8/layout/chevron1"/>
    <dgm:cxn modelId="{094C9777-5DDF-1A46-8F4A-8136F438450F}" type="presOf" srcId="{A88DCB81-B2AD-AB4C-A939-A405511FE1C7}" destId="{9C61EFC1-F541-0541-9938-DB88F8F3C6C9}" srcOrd="0" destOrd="0" presId="urn:microsoft.com/office/officeart/2005/8/layout/chevron1"/>
    <dgm:cxn modelId="{6020C67F-0128-F247-A6A6-3F4D7EBE7153}" type="presOf" srcId="{D87F391D-5013-E54C-B5D8-038921E8B33E}" destId="{CFF92D0A-2D8C-AA46-BEFA-2081EF5B1F83}" srcOrd="0" destOrd="0" presId="urn:microsoft.com/office/officeart/2005/8/layout/chevron1"/>
    <dgm:cxn modelId="{2A1CAA84-E888-3C4A-9D15-80D7C6019F60}" srcId="{A88DCB81-B2AD-AB4C-A939-A405511FE1C7}" destId="{D87F391D-5013-E54C-B5D8-038921E8B33E}" srcOrd="0" destOrd="0" parTransId="{EE209D69-86A6-E24D-8F2B-95F00EBAD681}" sibTransId="{B6E51EBB-6B06-8149-B641-CE5B59981FF8}"/>
    <dgm:cxn modelId="{BD6C519C-3EA8-E140-A89D-B4FC93B9506F}" srcId="{A88DCB81-B2AD-AB4C-A939-A405511FE1C7}" destId="{7CF5A635-F076-E14F-917A-9A3D49EAF014}" srcOrd="2" destOrd="0" parTransId="{36C4BC05-57A9-F348-B3E9-D1C833036559}" sibTransId="{E4D05A73-9F20-634C-AA00-3265BC020B50}"/>
    <dgm:cxn modelId="{BF91409E-E0F8-8F4E-8E18-D11C7374DCE3}" srcId="{A88DCB81-B2AD-AB4C-A939-A405511FE1C7}" destId="{D11146E1-33F2-4D43-B68C-1DB5A60A447D}" srcOrd="4" destOrd="0" parTransId="{3178E7C5-3A7A-AE40-BA7A-8AD3783D8C2D}" sibTransId="{52EB39E5-2212-9647-AD33-DEEF224C1DD8}"/>
    <dgm:cxn modelId="{6E1622AC-B970-AD41-B137-5A01908E6ADA}" type="presOf" srcId="{5C72E92E-6391-464A-A275-575B752FE62F}" destId="{6DC4E2EF-790E-C840-841C-AF301E21F230}" srcOrd="0" destOrd="0" presId="urn:microsoft.com/office/officeart/2005/8/layout/chevron1"/>
    <dgm:cxn modelId="{01038CE6-08A8-0A4D-994A-D11433AD38BF}" srcId="{A88DCB81-B2AD-AB4C-A939-A405511FE1C7}" destId="{50533232-6D5E-DB4D-8601-99D2B2F514EF}" srcOrd="3" destOrd="0" parTransId="{1221E60C-EDDF-6E45-BE19-18074731C99D}" sibTransId="{7D19FEE3-EF3C-244C-A815-85C76F2DA111}"/>
    <dgm:cxn modelId="{CFCBCCD2-9761-4445-A8B0-F05A2D13A1E2}" type="presParOf" srcId="{9C61EFC1-F541-0541-9938-DB88F8F3C6C9}" destId="{CFF92D0A-2D8C-AA46-BEFA-2081EF5B1F83}" srcOrd="0" destOrd="0" presId="urn:microsoft.com/office/officeart/2005/8/layout/chevron1"/>
    <dgm:cxn modelId="{FC7C749D-68DB-AD4D-A112-00D350EC3088}" type="presParOf" srcId="{9C61EFC1-F541-0541-9938-DB88F8F3C6C9}" destId="{B8FE6EF2-4515-DB4A-BB38-947157268422}" srcOrd="1" destOrd="0" presId="urn:microsoft.com/office/officeart/2005/8/layout/chevron1"/>
    <dgm:cxn modelId="{38F7595C-D90A-E942-9042-B9BD0F1AE5CF}" type="presParOf" srcId="{9C61EFC1-F541-0541-9938-DB88F8F3C6C9}" destId="{6DC4E2EF-790E-C840-841C-AF301E21F230}" srcOrd="2" destOrd="0" presId="urn:microsoft.com/office/officeart/2005/8/layout/chevron1"/>
    <dgm:cxn modelId="{CCC38489-7EA8-D94A-B8CB-A566E2B99FB3}" type="presParOf" srcId="{9C61EFC1-F541-0541-9938-DB88F8F3C6C9}" destId="{E3D6FA52-8B0B-5442-80AF-2FCE644C4D15}" srcOrd="3" destOrd="0" presId="urn:microsoft.com/office/officeart/2005/8/layout/chevron1"/>
    <dgm:cxn modelId="{F0FD3C67-D850-0E4C-93C8-A6F8EE1D7C2B}" type="presParOf" srcId="{9C61EFC1-F541-0541-9938-DB88F8F3C6C9}" destId="{42D0158F-987D-5145-BC0F-18DAAFEE6E69}" srcOrd="4" destOrd="0" presId="urn:microsoft.com/office/officeart/2005/8/layout/chevron1"/>
    <dgm:cxn modelId="{8E86BA45-DF12-8E46-96AF-856B3085F381}" type="presParOf" srcId="{9C61EFC1-F541-0541-9938-DB88F8F3C6C9}" destId="{AF01CCDF-24DA-7E4F-AD81-AFE3375DC469}" srcOrd="5" destOrd="0" presId="urn:microsoft.com/office/officeart/2005/8/layout/chevron1"/>
    <dgm:cxn modelId="{83FC6EF8-8A20-FB45-98C9-A1411F8E13AE}" type="presParOf" srcId="{9C61EFC1-F541-0541-9938-DB88F8F3C6C9}" destId="{754AF648-3B0E-5D47-BE1C-0B0B7F88BC80}" srcOrd="6" destOrd="0" presId="urn:microsoft.com/office/officeart/2005/8/layout/chevron1"/>
    <dgm:cxn modelId="{C4C1F62E-5A93-614F-AF82-650277A4CBBA}" type="presParOf" srcId="{9C61EFC1-F541-0541-9938-DB88F8F3C6C9}" destId="{FF022D36-D221-C145-8732-991E8752DA3D}" srcOrd="7" destOrd="0" presId="urn:microsoft.com/office/officeart/2005/8/layout/chevron1"/>
    <dgm:cxn modelId="{0B746ABB-77B3-464C-92C0-686F9F286185}" type="presParOf" srcId="{9C61EFC1-F541-0541-9938-DB88F8F3C6C9}" destId="{AB5D2824-58E5-1848-943C-687E348088E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92D0A-2D8C-AA46-BEFA-2081EF5B1F83}">
      <dsp:nvSpPr>
        <dsp:cNvPr id="0" name=""/>
        <dsp:cNvSpPr/>
      </dsp:nvSpPr>
      <dsp:spPr>
        <a:xfrm>
          <a:off x="1925" y="520452"/>
          <a:ext cx="1713662" cy="685465"/>
        </a:xfrm>
        <a:prstGeom prst="chevron">
          <a:avLst/>
        </a:prstGeom>
        <a:solidFill>
          <a:srgbClr val="4E7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God Shows Grace</a:t>
          </a:r>
          <a:endParaRPr lang="en-US" sz="1400" kern="1200" dirty="0"/>
        </a:p>
      </dsp:txBody>
      <dsp:txXfrm>
        <a:off x="344658" y="520452"/>
        <a:ext cx="1028197" cy="685465"/>
      </dsp:txXfrm>
    </dsp:sp>
    <dsp:sp modelId="{6DC4E2EF-790E-C840-841C-AF301E21F230}">
      <dsp:nvSpPr>
        <dsp:cNvPr id="0" name=""/>
        <dsp:cNvSpPr/>
      </dsp:nvSpPr>
      <dsp:spPr>
        <a:xfrm>
          <a:off x="1544222" y="520452"/>
          <a:ext cx="1713662" cy="685465"/>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Multiplied To Many People</a:t>
          </a:r>
        </a:p>
      </dsp:txBody>
      <dsp:txXfrm>
        <a:off x="1886955" y="520452"/>
        <a:ext cx="1028197" cy="685465"/>
      </dsp:txXfrm>
    </dsp:sp>
    <dsp:sp modelId="{42D0158F-987D-5145-BC0F-18DAAFEE6E69}">
      <dsp:nvSpPr>
        <dsp:cNvPr id="0" name=""/>
        <dsp:cNvSpPr/>
      </dsp:nvSpPr>
      <dsp:spPr>
        <a:xfrm>
          <a:off x="3086518" y="520452"/>
          <a:ext cx="1713662" cy="685465"/>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Many People Become Thankful</a:t>
          </a:r>
        </a:p>
      </dsp:txBody>
      <dsp:txXfrm>
        <a:off x="3429251" y="520452"/>
        <a:ext cx="1028197" cy="685465"/>
      </dsp:txXfrm>
    </dsp:sp>
    <dsp:sp modelId="{754AF648-3B0E-5D47-BE1C-0B0B7F88BC80}">
      <dsp:nvSpPr>
        <dsp:cNvPr id="0" name=""/>
        <dsp:cNvSpPr/>
      </dsp:nvSpPr>
      <dsp:spPr>
        <a:xfrm>
          <a:off x="4628815" y="520452"/>
          <a:ext cx="1713662" cy="685465"/>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Thanks To God Abound</a:t>
          </a:r>
        </a:p>
      </dsp:txBody>
      <dsp:txXfrm>
        <a:off x="4971548" y="520452"/>
        <a:ext cx="1028197" cy="685465"/>
      </dsp:txXfrm>
    </dsp:sp>
    <dsp:sp modelId="{AB5D2824-58E5-1848-943C-687E348088E9}">
      <dsp:nvSpPr>
        <dsp:cNvPr id="0" name=""/>
        <dsp:cNvSpPr/>
      </dsp:nvSpPr>
      <dsp:spPr>
        <a:xfrm>
          <a:off x="6171111" y="520452"/>
          <a:ext cx="1713662" cy="685465"/>
        </a:xfrm>
        <a:prstGeom prst="chevron">
          <a:avLst/>
        </a:prstGeom>
        <a:solidFill>
          <a:srgbClr val="B47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God Is Glorified</a:t>
          </a:r>
        </a:p>
      </dsp:txBody>
      <dsp:txXfrm>
        <a:off x="6513844" y="520452"/>
        <a:ext cx="1028197" cy="6854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C6B30-8C8B-EE44-877B-F2CB6D1A3122}" type="datetimeFigureOut">
              <a:rPr lang="en-US" smtClean="0"/>
              <a:t>5/25/22</a:t>
            </a:fld>
            <a:endParaRPr lang="en-US"/>
          </a:p>
        </p:txBody>
      </p:sp>
      <p:sp>
        <p:nvSpPr>
          <p:cNvPr id="4" name="Slide Image Placeholder 3"/>
          <p:cNvSpPr>
            <a:spLocks noGrp="1" noRot="1" noChangeAspect="1"/>
          </p:cNvSpPr>
          <p:nvPr>
            <p:ph type="sldImg" idx="2"/>
          </p:nvPr>
        </p:nvSpPr>
        <p:spPr>
          <a:xfrm>
            <a:off x="1317453" y="95807"/>
            <a:ext cx="4387608" cy="27426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7929" y="3086101"/>
            <a:ext cx="6380767" cy="579948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484" y="706473"/>
            <a:ext cx="684213" cy="458787"/>
          </a:xfrm>
          <a:prstGeom prst="rect">
            <a:avLst/>
          </a:prstGeom>
        </p:spPr>
        <p:txBody>
          <a:bodyPr vert="horz" lIns="91440" tIns="45720" rIns="91440" bIns="45720" rtlCol="0" anchor="b"/>
          <a:lstStyle>
            <a:lvl1pPr algn="r">
              <a:defRPr sz="1200"/>
            </a:lvl1pPr>
          </a:lstStyle>
          <a:p>
            <a:fld id="{E95457F3-2C24-B243-B947-C4BAD79E245F}" type="slidenum">
              <a:rPr lang="en-US" smtClean="0"/>
              <a:t>‹#›</a:t>
            </a:fld>
            <a:endParaRPr lang="en-US"/>
          </a:p>
        </p:txBody>
      </p:sp>
    </p:spTree>
    <p:extLst>
      <p:ext uri="{BB962C8B-B14F-4D97-AF65-F5344CB8AC3E}">
        <p14:creationId xmlns:p14="http://schemas.microsoft.com/office/powerpoint/2010/main" val="175042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1</a:t>
            </a:fld>
            <a:endParaRPr lang="en-US"/>
          </a:p>
        </p:txBody>
      </p:sp>
    </p:spTree>
    <p:extLst>
      <p:ext uri="{BB962C8B-B14F-4D97-AF65-F5344CB8AC3E}">
        <p14:creationId xmlns:p14="http://schemas.microsoft.com/office/powerpoint/2010/main" val="343049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goes back to one of my personal goals for this class.  To show that it’s not just “gratitude” but “understanding” with gratitude.</a:t>
            </a:r>
          </a:p>
          <a:p>
            <a:endParaRPr lang="en-US" dirty="0"/>
          </a:p>
          <a:p>
            <a:r>
              <a:rPr lang="en-US" dirty="0"/>
              <a:t>(I could be thankful for the most enjoyable food fight of my life – but it would still be the wrong response because it would be lacking an understanding of the True Price paid, lacking understanding of the hope the Generous vendor was acting with, lacking understanding of who I could become…)</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16</a:t>
            </a:fld>
            <a:endParaRPr lang="en-US"/>
          </a:p>
        </p:txBody>
      </p:sp>
    </p:spTree>
    <p:extLst>
      <p:ext uri="{BB962C8B-B14F-4D97-AF65-F5344CB8AC3E}">
        <p14:creationId xmlns:p14="http://schemas.microsoft.com/office/powerpoint/2010/main" val="115801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Paul Responds With </a:t>
            </a:r>
            <a:r>
              <a:rPr lang="en-US" dirty="0">
                <a:solidFill>
                  <a:srgbClr val="B47F44"/>
                </a:solidFill>
              </a:rPr>
              <a:t>Understanding</a:t>
            </a:r>
            <a:r>
              <a:rPr lang="en-US" dirty="0"/>
              <a:t> &amp; </a:t>
            </a:r>
            <a:r>
              <a:rPr lang="en-US" dirty="0">
                <a:solidFill>
                  <a:srgbClr val="B47F44"/>
                </a:solidFill>
              </a:rPr>
              <a:t>Gratitude</a:t>
            </a:r>
          </a:p>
          <a:p>
            <a:endParaRPr lang="en-US" dirty="0"/>
          </a:p>
          <a:p>
            <a:r>
              <a:rPr lang="en-US" dirty="0"/>
              <a:t>3:2 – like Paul – we also have a sphere of influence…</a:t>
            </a:r>
          </a:p>
          <a:p>
            <a:endParaRPr lang="en-US" dirty="0"/>
          </a:p>
          <a:p>
            <a:r>
              <a:rPr lang="en-US" dirty="0"/>
              <a:t>Notice even more fundamentally – God showed grace/acted with Grace towards Paul, with the intent to show grace to others too!</a:t>
            </a:r>
          </a:p>
          <a:p>
            <a:endParaRPr lang="en-US" dirty="0"/>
          </a:p>
          <a:p>
            <a:r>
              <a:rPr lang="en-US" dirty="0"/>
              <a:t>God Showed Grace To Paul, With The Intent of Showing Even More Grace To Others Through Paul.</a:t>
            </a:r>
          </a:p>
          <a:p>
            <a:pPr lvl="1"/>
            <a:r>
              <a:rPr lang="en-US" dirty="0"/>
              <a:t>“if indeed you have heard of the stewardship of God’s grace which was given to me </a:t>
            </a:r>
            <a:r>
              <a:rPr lang="en-US" b="1" u="sng" dirty="0">
                <a:solidFill>
                  <a:srgbClr val="B47F44"/>
                </a:solidFill>
              </a:rPr>
              <a:t>for you</a:t>
            </a:r>
            <a:r>
              <a:rPr lang="en-US" dirty="0"/>
              <a:t>;” (3:2), See Also Matthew 25:26</a:t>
            </a:r>
          </a:p>
          <a:p>
            <a:r>
              <a:rPr lang="en-US" dirty="0"/>
              <a:t>By Grace, Paul Was Given A ‘Target Audience,’ Gentiles.</a:t>
            </a:r>
          </a:p>
          <a:p>
            <a:r>
              <a:rPr lang="en-US" dirty="0"/>
              <a:t>By Grace, Paul Was Given A Position of Service</a:t>
            </a:r>
          </a:p>
          <a:p>
            <a:pPr lvl="1"/>
            <a:r>
              <a:rPr lang="en-US" dirty="0"/>
              <a:t>“the gospel </a:t>
            </a:r>
            <a:r>
              <a:rPr lang="en-US" b="1" baseline="30000" dirty="0"/>
              <a:t>7</a:t>
            </a:r>
            <a:r>
              <a:rPr lang="en-US" dirty="0"/>
              <a:t>of which I was made a minister, according to the gift of God’s grace which was given to me according to the working of His power.” (3:7)</a:t>
            </a:r>
          </a:p>
          <a:p>
            <a:r>
              <a:rPr lang="en-US" dirty="0"/>
              <a:t>It Is Those Who Receive Grace, Who Can Speak Personally &amp; Passionately About “The Unfathomable Riches of Christ.”</a:t>
            </a:r>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17</a:t>
            </a:fld>
            <a:endParaRPr lang="en-US"/>
          </a:p>
        </p:txBody>
      </p:sp>
    </p:spTree>
    <p:extLst>
      <p:ext uri="{BB962C8B-B14F-4D97-AF65-F5344CB8AC3E}">
        <p14:creationId xmlns:p14="http://schemas.microsoft.com/office/powerpoint/2010/main" val="128795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Joy &amp; A Serious Responsibility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solidFill>
                  <a:srgbClr val="4E7865"/>
                </a:solidFill>
              </a:rPr>
              <a:t>Paul’s Content &amp; Delivery…</a:t>
            </a:r>
          </a:p>
          <a:p>
            <a:pPr lvl="1"/>
            <a:r>
              <a:rPr lang="en-US" dirty="0"/>
              <a:t>Paul Did Not Hold Back Anything That Was Useful. (20:17-20)</a:t>
            </a:r>
          </a:p>
          <a:p>
            <a:pPr lvl="1"/>
            <a:r>
              <a:rPr lang="en-US" dirty="0"/>
              <a:t>Paul Spoke Openly In Public Places &amp; In Homes. (20:20)</a:t>
            </a:r>
          </a:p>
          <a:p>
            <a:pPr lvl="1"/>
            <a:r>
              <a:rPr lang="en-US" dirty="0"/>
              <a:t>Paul’s Message Called For Both Repentance &amp; Faith. (20:21)</a:t>
            </a:r>
          </a:p>
          <a:p>
            <a:r>
              <a:rPr lang="en-US" b="1" dirty="0">
                <a:solidFill>
                  <a:srgbClr val="4E7865"/>
                </a:solidFill>
              </a:rPr>
              <a:t>Paul’s Sense of Responsibility…</a:t>
            </a:r>
          </a:p>
          <a:p>
            <a:pPr lvl="1"/>
            <a:r>
              <a:rPr lang="en-US" dirty="0"/>
              <a:t>Paul Was Determined To Carry Out The Mission Knowing It Was Given By God &amp; Centered On God’s Good News. (20:24)</a:t>
            </a:r>
          </a:p>
          <a:p>
            <a:pPr lvl="1"/>
            <a:r>
              <a:rPr lang="en-US" dirty="0"/>
              <a:t>Paul Understood How Important His Message Was &amp; The Danger of Neglecting It. (20:29-31)</a:t>
            </a:r>
          </a:p>
          <a:p>
            <a:r>
              <a:rPr lang="en-US" b="1" dirty="0">
                <a:solidFill>
                  <a:srgbClr val="4E7865"/>
                </a:solidFill>
              </a:rPr>
              <a:t>Paul’s Confidence In The Gospel of Grace…</a:t>
            </a:r>
          </a:p>
          <a:p>
            <a:pPr lvl="1"/>
            <a:r>
              <a:rPr lang="en-US" dirty="0"/>
              <a:t>The “Word of His Grace” Included All They Would Need For Edification, Salvation, &amp; Sanctification. (20:32)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18</a:t>
            </a:fld>
            <a:endParaRPr lang="en-US"/>
          </a:p>
        </p:txBody>
      </p:sp>
    </p:spTree>
    <p:extLst>
      <p:ext uri="{BB962C8B-B14F-4D97-AF65-F5344CB8AC3E}">
        <p14:creationId xmlns:p14="http://schemas.microsoft.com/office/powerpoint/2010/main" val="421917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a:p>
            <a:endParaRPr lang="en-US" sz="2000" dirty="0"/>
          </a:p>
          <a:p>
            <a:r>
              <a:rPr lang="en-US" sz="2000" dirty="0">
                <a:solidFill>
                  <a:schemeClr val="bg1"/>
                </a:solidFill>
              </a:rPr>
              <a:t>To see grace abound, not from sin,</a:t>
            </a:r>
            <a:br>
              <a:rPr lang="en-US" sz="2000" dirty="0">
                <a:solidFill>
                  <a:schemeClr val="bg1"/>
                </a:solidFill>
              </a:rPr>
            </a:br>
            <a:r>
              <a:rPr lang="en-US" sz="2000" dirty="0">
                <a:solidFill>
                  <a:schemeClr val="bg1"/>
                </a:solidFill>
              </a:rPr>
              <a:t> but from understanding and gratitude.</a:t>
            </a:r>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22</a:t>
            </a:fld>
            <a:endParaRPr lang="en-US"/>
          </a:p>
        </p:txBody>
      </p:sp>
    </p:spTree>
    <p:extLst>
      <p:ext uri="{BB962C8B-B14F-4D97-AF65-F5344CB8AC3E}">
        <p14:creationId xmlns:p14="http://schemas.microsoft.com/office/powerpoint/2010/main" val="215578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457F3-2C24-B243-B947-C4BAD79E245F}" type="slidenum">
              <a:rPr lang="en-US" smtClean="0"/>
              <a:t>23</a:t>
            </a:fld>
            <a:endParaRPr lang="en-US"/>
          </a:p>
        </p:txBody>
      </p:sp>
    </p:spTree>
    <p:extLst>
      <p:ext uri="{BB962C8B-B14F-4D97-AF65-F5344CB8AC3E}">
        <p14:creationId xmlns:p14="http://schemas.microsoft.com/office/powerpoint/2010/main" val="390207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This may seem simplistic – but please trust me – IT BECOMES SO HELPFUL to really SEE how Paul organizes his thoughts to TELL US ABOUT GOD’S GRACE…</a:t>
            </a:r>
          </a:p>
        </p:txBody>
      </p:sp>
      <p:sp>
        <p:nvSpPr>
          <p:cNvPr id="4" name="Slide Number Placeholder 3"/>
          <p:cNvSpPr>
            <a:spLocks noGrp="1"/>
          </p:cNvSpPr>
          <p:nvPr>
            <p:ph type="sldNum" sz="quarter" idx="5"/>
          </p:nvPr>
        </p:nvSpPr>
        <p:spPr/>
        <p:txBody>
          <a:bodyPr/>
          <a:lstStyle/>
          <a:p>
            <a:fld id="{E95457F3-2C24-B243-B947-C4BAD79E245F}" type="slidenum">
              <a:rPr lang="en-US" smtClean="0"/>
              <a:t>2</a:t>
            </a:fld>
            <a:endParaRPr lang="en-US"/>
          </a:p>
        </p:txBody>
      </p:sp>
    </p:spTree>
    <p:extLst>
      <p:ext uri="{BB962C8B-B14F-4D97-AF65-F5344CB8AC3E}">
        <p14:creationId xmlns:p14="http://schemas.microsoft.com/office/powerpoint/2010/main" val="240666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400" dirty="0"/>
              <a:t>These are the things we will be emphasizing in each section.</a:t>
            </a:r>
          </a:p>
          <a:p>
            <a:endParaRPr lang="en-US" sz="2400" dirty="0"/>
          </a:p>
          <a:p>
            <a:r>
              <a:rPr lang="en-US" sz="2400" dirty="0"/>
              <a:t>You can see that the first half is focused on the projects and the city.  The second half is focused on the people who fill the city.</a:t>
            </a:r>
          </a:p>
        </p:txBody>
      </p:sp>
      <p:sp>
        <p:nvSpPr>
          <p:cNvPr id="4" name="Slide Number Placeholder 3"/>
          <p:cNvSpPr>
            <a:spLocks noGrp="1"/>
          </p:cNvSpPr>
          <p:nvPr>
            <p:ph type="sldNum" sz="quarter" idx="5"/>
          </p:nvPr>
        </p:nvSpPr>
        <p:spPr/>
        <p:txBody>
          <a:bodyPr/>
          <a:lstStyle/>
          <a:p>
            <a:fld id="{E95457F3-2C24-B243-B947-C4BAD79E245F}" type="slidenum">
              <a:rPr lang="en-US" smtClean="0"/>
              <a:t>3</a:t>
            </a:fld>
            <a:endParaRPr lang="en-US"/>
          </a:p>
        </p:txBody>
      </p:sp>
    </p:spTree>
    <p:extLst>
      <p:ext uri="{BB962C8B-B14F-4D97-AF65-F5344CB8AC3E}">
        <p14:creationId xmlns:p14="http://schemas.microsoft.com/office/powerpoint/2010/main" val="28744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Class Goal is = Clarity and Comfort</a:t>
            </a:r>
          </a:p>
          <a:p>
            <a:endParaRPr lang="en-US" sz="2000" dirty="0"/>
          </a:p>
          <a:p>
            <a:r>
              <a:rPr lang="en-US" sz="2000" dirty="0">
                <a:solidFill>
                  <a:schemeClr val="bg1"/>
                </a:solidFill>
              </a:rPr>
              <a:t>To see grace abound, not from sin,</a:t>
            </a:r>
            <a:br>
              <a:rPr lang="en-US" sz="2000" dirty="0">
                <a:solidFill>
                  <a:schemeClr val="bg1"/>
                </a:solidFill>
              </a:rPr>
            </a:br>
            <a:r>
              <a:rPr lang="en-US" sz="2000" dirty="0">
                <a:solidFill>
                  <a:schemeClr val="bg1"/>
                </a:solidFill>
              </a:rPr>
              <a:t> but from understanding and gratitude.</a:t>
            </a:r>
            <a:endParaRPr lang="en-US" sz="2000" dirty="0"/>
          </a:p>
        </p:txBody>
      </p:sp>
      <p:sp>
        <p:nvSpPr>
          <p:cNvPr id="4" name="Slide Number Placeholder 3"/>
          <p:cNvSpPr>
            <a:spLocks noGrp="1"/>
          </p:cNvSpPr>
          <p:nvPr>
            <p:ph type="sldNum" sz="quarter" idx="5"/>
          </p:nvPr>
        </p:nvSpPr>
        <p:spPr/>
        <p:txBody>
          <a:bodyPr/>
          <a:lstStyle/>
          <a:p>
            <a:fld id="{E95457F3-2C24-B243-B947-C4BAD79E245F}" type="slidenum">
              <a:rPr lang="en-US" smtClean="0"/>
              <a:t>4</a:t>
            </a:fld>
            <a:endParaRPr lang="en-US"/>
          </a:p>
        </p:txBody>
      </p:sp>
    </p:spTree>
    <p:extLst>
      <p:ext uri="{BB962C8B-B14F-4D97-AF65-F5344CB8AC3E}">
        <p14:creationId xmlns:p14="http://schemas.microsoft.com/office/powerpoint/2010/main" val="411442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We are not so excited that we forget how serious this is, but we are also not so DEADLY SERIOUS that we forget about the JOY!</a:t>
            </a:r>
          </a:p>
        </p:txBody>
      </p:sp>
      <p:sp>
        <p:nvSpPr>
          <p:cNvPr id="4" name="Slide Number Placeholder 3"/>
          <p:cNvSpPr>
            <a:spLocks noGrp="1"/>
          </p:cNvSpPr>
          <p:nvPr>
            <p:ph type="sldNum" sz="quarter" idx="5"/>
          </p:nvPr>
        </p:nvSpPr>
        <p:spPr/>
        <p:txBody>
          <a:bodyPr/>
          <a:lstStyle/>
          <a:p>
            <a:fld id="{E95457F3-2C24-B243-B947-C4BAD79E245F}" type="slidenum">
              <a:rPr lang="en-US" smtClean="0"/>
              <a:t>7</a:t>
            </a:fld>
            <a:endParaRPr lang="en-US"/>
          </a:p>
        </p:txBody>
      </p:sp>
    </p:spTree>
    <p:extLst>
      <p:ext uri="{BB962C8B-B14F-4D97-AF65-F5344CB8AC3E}">
        <p14:creationId xmlns:p14="http://schemas.microsoft.com/office/powerpoint/2010/main" val="232689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We can be excited about what the Lord Has Done for us…</a:t>
            </a:r>
          </a:p>
        </p:txBody>
      </p:sp>
      <p:sp>
        <p:nvSpPr>
          <p:cNvPr id="4" name="Slide Number Placeholder 3"/>
          <p:cNvSpPr>
            <a:spLocks noGrp="1"/>
          </p:cNvSpPr>
          <p:nvPr>
            <p:ph type="sldNum" sz="quarter" idx="5"/>
          </p:nvPr>
        </p:nvSpPr>
        <p:spPr/>
        <p:txBody>
          <a:bodyPr/>
          <a:lstStyle/>
          <a:p>
            <a:fld id="{E95457F3-2C24-B243-B947-C4BAD79E245F}" type="slidenum">
              <a:rPr lang="en-US" smtClean="0"/>
              <a:t>8</a:t>
            </a:fld>
            <a:endParaRPr lang="en-US"/>
          </a:p>
        </p:txBody>
      </p:sp>
    </p:spTree>
    <p:extLst>
      <p:ext uri="{BB962C8B-B14F-4D97-AF65-F5344CB8AC3E}">
        <p14:creationId xmlns:p14="http://schemas.microsoft.com/office/powerpoint/2010/main" val="398125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sz="2000" dirty="0"/>
              <a:t>We are not so excited that we forget how serious this is, but we are also not so DEADLY SERIOUS that we forget about the JOY!</a:t>
            </a:r>
          </a:p>
        </p:txBody>
      </p:sp>
      <p:sp>
        <p:nvSpPr>
          <p:cNvPr id="4" name="Slide Number Placeholder 3"/>
          <p:cNvSpPr>
            <a:spLocks noGrp="1"/>
          </p:cNvSpPr>
          <p:nvPr>
            <p:ph type="sldNum" sz="quarter" idx="5"/>
          </p:nvPr>
        </p:nvSpPr>
        <p:spPr/>
        <p:txBody>
          <a:bodyPr/>
          <a:lstStyle/>
          <a:p>
            <a:fld id="{E95457F3-2C24-B243-B947-C4BAD79E245F}" type="slidenum">
              <a:rPr lang="en-US" smtClean="0"/>
              <a:t>13</a:t>
            </a:fld>
            <a:endParaRPr lang="en-US"/>
          </a:p>
        </p:txBody>
      </p:sp>
    </p:spTree>
    <p:extLst>
      <p:ext uri="{BB962C8B-B14F-4D97-AF65-F5344CB8AC3E}">
        <p14:creationId xmlns:p14="http://schemas.microsoft.com/office/powerpoint/2010/main" val="401717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When We Respond To God’s Grace </a:t>
            </a:r>
            <a:br>
              <a:rPr lang="en-US" dirty="0"/>
            </a:br>
            <a:r>
              <a:rPr lang="en-US" dirty="0"/>
              <a:t>With </a:t>
            </a:r>
            <a:r>
              <a:rPr lang="en-US" dirty="0">
                <a:solidFill>
                  <a:srgbClr val="B47F44"/>
                </a:solidFill>
              </a:rPr>
              <a:t>Understanding</a:t>
            </a:r>
            <a:r>
              <a:rPr lang="en-US" dirty="0"/>
              <a:t> &amp; </a:t>
            </a:r>
            <a:r>
              <a:rPr lang="en-US" dirty="0">
                <a:solidFill>
                  <a:srgbClr val="B47F44"/>
                </a:solidFill>
              </a:rPr>
              <a:t>Gratitude</a:t>
            </a:r>
            <a:endParaRPr lang="en-US" dirty="0"/>
          </a:p>
          <a:p>
            <a:endParaRPr lang="en-US" dirty="0"/>
          </a:p>
          <a:p>
            <a:r>
              <a:rPr lang="en-US" dirty="0"/>
              <a:t>We Want More People To Receive God’s Gift.</a:t>
            </a:r>
          </a:p>
          <a:p>
            <a:r>
              <a:rPr lang="en-US" dirty="0"/>
              <a:t>Others Can See How Grateful We Are For God’s Gift.</a:t>
            </a:r>
          </a:p>
          <a:p>
            <a:r>
              <a:rPr lang="en-US" dirty="0"/>
              <a:t>We Express Our Thanks To God For All He Has Done.</a:t>
            </a:r>
          </a:p>
          <a:p>
            <a:r>
              <a:rPr lang="en-US" dirty="0"/>
              <a:t>We Acknowledge His Wonderful, Admirable Character.</a:t>
            </a:r>
          </a:p>
          <a:p>
            <a:endParaRPr lang="en-US" dirty="0"/>
          </a:p>
          <a:p>
            <a:r>
              <a:rPr lang="en-US" dirty="0"/>
              <a:t>*This goes back to one of my personal goals for this class.  To show that it’s not just “gratitude” but “understanding” with gratitude.</a:t>
            </a:r>
          </a:p>
          <a:p>
            <a:endParaRPr lang="en-US" dirty="0"/>
          </a:p>
          <a:p>
            <a:r>
              <a:rPr lang="en-US" dirty="0"/>
              <a:t>(I could be thankful for the most enjoyable food fight of my life – but it would still be the wrong response because it would be lacking an understanding of the True Price paid, lacking understanding of the hope the Generous vendor was acting with, lacking understanding of who I could become…)</a:t>
            </a:r>
          </a:p>
          <a:p>
            <a:endParaRPr lang="en-US" dirty="0"/>
          </a:p>
          <a:p>
            <a:endParaRPr lang="en-US" dirty="0"/>
          </a:p>
        </p:txBody>
      </p:sp>
      <p:sp>
        <p:nvSpPr>
          <p:cNvPr id="4" name="Slide Number Placeholder 3"/>
          <p:cNvSpPr>
            <a:spLocks noGrp="1"/>
          </p:cNvSpPr>
          <p:nvPr>
            <p:ph type="sldNum" sz="quarter" idx="5"/>
          </p:nvPr>
        </p:nvSpPr>
        <p:spPr/>
        <p:txBody>
          <a:bodyPr/>
          <a:lstStyle/>
          <a:p>
            <a:fld id="{E95457F3-2C24-B243-B947-C4BAD79E245F}" type="slidenum">
              <a:rPr lang="en-US" smtClean="0"/>
              <a:t>14</a:t>
            </a:fld>
            <a:endParaRPr lang="en-US"/>
          </a:p>
        </p:txBody>
      </p:sp>
    </p:spTree>
    <p:extLst>
      <p:ext uri="{BB962C8B-B14F-4D97-AF65-F5344CB8AC3E}">
        <p14:creationId xmlns:p14="http://schemas.microsoft.com/office/powerpoint/2010/main" val="213566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95250"/>
            <a:ext cx="4387850" cy="2743200"/>
          </a:xfrm>
        </p:spPr>
      </p:sp>
      <p:sp>
        <p:nvSpPr>
          <p:cNvPr id="3" name="Notes Placeholder 2"/>
          <p:cNvSpPr>
            <a:spLocks noGrp="1"/>
          </p:cNvSpPr>
          <p:nvPr>
            <p:ph type="body" idx="1"/>
          </p:nvPr>
        </p:nvSpPr>
        <p:spPr/>
        <p:txBody>
          <a:bodyPr/>
          <a:lstStyle/>
          <a:p>
            <a:r>
              <a:rPr lang="en-US" dirty="0"/>
              <a:t>Jesus wants to see one soul – impact many souls</a:t>
            </a:r>
          </a:p>
        </p:txBody>
      </p:sp>
      <p:sp>
        <p:nvSpPr>
          <p:cNvPr id="4" name="Slide Number Placeholder 3"/>
          <p:cNvSpPr>
            <a:spLocks noGrp="1"/>
          </p:cNvSpPr>
          <p:nvPr>
            <p:ph type="sldNum" sz="quarter" idx="5"/>
          </p:nvPr>
        </p:nvSpPr>
        <p:spPr/>
        <p:txBody>
          <a:bodyPr/>
          <a:lstStyle/>
          <a:p>
            <a:fld id="{E95457F3-2C24-B243-B947-C4BAD79E245F}" type="slidenum">
              <a:rPr lang="en-US" smtClean="0"/>
              <a:t>15</a:t>
            </a:fld>
            <a:endParaRPr lang="en-US"/>
          </a:p>
        </p:txBody>
      </p:sp>
    </p:spTree>
    <p:extLst>
      <p:ext uri="{BB962C8B-B14F-4D97-AF65-F5344CB8AC3E}">
        <p14:creationId xmlns:p14="http://schemas.microsoft.com/office/powerpoint/2010/main" val="4462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2382902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371009202"/>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59F89-2FC7-5440-AC38-C714AA41208C}"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4055750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2244"/>
            <a:ext cx="7886700" cy="1104636"/>
          </a:xfrm>
        </p:spPr>
        <p:txBody>
          <a:bodyPr>
            <a:normAutofit/>
          </a:bodyPr>
          <a:lstStyle>
            <a:lvl1pPr algn="ctr">
              <a:defRPr sz="40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628650" y="1602999"/>
            <a:ext cx="78867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59F89-2FC7-5440-AC38-C714AA41208C}"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142926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B59F89-2FC7-5440-AC38-C714AA41208C}" type="datetimeFigureOut">
              <a:rPr lang="en-US" smtClean="0"/>
              <a:t>5/25/22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743248602"/>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59F89-2FC7-5440-AC38-C714AA41208C}"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95404054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59F89-2FC7-5440-AC38-C714AA41208C}" type="datetimeFigureOut">
              <a:rPr lang="en-US" smtClean="0"/>
              <a:t>5/25/22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426075133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59F89-2FC7-5440-AC38-C714AA41208C}" type="datetimeFigureOut">
              <a:rPr lang="en-US" smtClean="0"/>
              <a:t>5/25/22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312298347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9F89-2FC7-5440-AC38-C714AA41208C}" type="datetimeFigureOut">
              <a:rPr lang="en-US" smtClean="0"/>
              <a:t>5/25/22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32869852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2288305395"/>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B59F89-2FC7-5440-AC38-C714AA41208C}" type="datetimeFigureOut">
              <a:rPr lang="en-US" smtClean="0"/>
              <a:t>5/25/22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8E674-E9BE-0645-B968-1CD8D8B9052D}" type="slidenum">
              <a:rPr lang="en-US" smtClean="0"/>
              <a:t>‹#›</a:t>
            </a:fld>
            <a:endParaRPr lang="en-US"/>
          </a:p>
        </p:txBody>
      </p:sp>
    </p:spTree>
    <p:extLst>
      <p:ext uri="{BB962C8B-B14F-4D97-AF65-F5344CB8AC3E}">
        <p14:creationId xmlns:p14="http://schemas.microsoft.com/office/powerpoint/2010/main" val="16627368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8B59F89-2FC7-5440-AC38-C714AA41208C}" type="datetimeFigureOut">
              <a:rPr lang="en-US" smtClean="0"/>
              <a:t>5/25/22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988E674-E9BE-0645-B968-1CD8D8B9052D}" type="slidenum">
              <a:rPr lang="en-US" smtClean="0"/>
              <a:t>‹#›</a:t>
            </a:fld>
            <a:endParaRPr lang="en-US"/>
          </a:p>
        </p:txBody>
      </p:sp>
    </p:spTree>
    <p:extLst>
      <p:ext uri="{BB962C8B-B14F-4D97-AF65-F5344CB8AC3E}">
        <p14:creationId xmlns:p14="http://schemas.microsoft.com/office/powerpoint/2010/main" val="4120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12: Spreading God’s Grace</a:t>
            </a:r>
          </a:p>
        </p:txBody>
      </p:sp>
    </p:spTree>
    <p:extLst>
      <p:ext uri="{BB962C8B-B14F-4D97-AF65-F5344CB8AC3E}">
        <p14:creationId xmlns:p14="http://schemas.microsoft.com/office/powerpoint/2010/main" val="526166071"/>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9ADF-D48D-8042-97AF-CDC4BDDFEC9F}"/>
              </a:ext>
            </a:extLst>
          </p:cNvPr>
          <p:cNvSpPr>
            <a:spLocks noGrp="1"/>
          </p:cNvSpPr>
          <p:nvPr>
            <p:ph type="title"/>
          </p:nvPr>
        </p:nvSpPr>
        <p:spPr>
          <a:xfrm>
            <a:off x="628650" y="162404"/>
            <a:ext cx="7886700" cy="1104636"/>
          </a:xfrm>
        </p:spPr>
        <p:txBody>
          <a:bodyPr>
            <a:normAutofit/>
          </a:bodyPr>
          <a:lstStyle/>
          <a:p>
            <a:r>
              <a:rPr lang="en-US" sz="3200" dirty="0"/>
              <a:t>It’s Less Awkward When We Remember</a:t>
            </a:r>
            <a:br>
              <a:rPr lang="en-US" sz="3200" dirty="0"/>
            </a:br>
            <a:r>
              <a:rPr lang="en-US" sz="3200" dirty="0"/>
              <a:t> What God’s Grace Accomplishes…</a:t>
            </a:r>
          </a:p>
        </p:txBody>
      </p:sp>
      <p:grpSp>
        <p:nvGrpSpPr>
          <p:cNvPr id="5" name="Group 4">
            <a:extLst>
              <a:ext uri="{FF2B5EF4-FFF2-40B4-BE49-F238E27FC236}">
                <a16:creationId xmlns:a16="http://schemas.microsoft.com/office/drawing/2014/main" id="{1CD74582-7C0E-9649-99A3-AB4D9979797D}"/>
              </a:ext>
            </a:extLst>
          </p:cNvPr>
          <p:cNvGrpSpPr/>
          <p:nvPr/>
        </p:nvGrpSpPr>
        <p:grpSpPr>
          <a:xfrm>
            <a:off x="247338" y="1596820"/>
            <a:ext cx="8268012" cy="3392424"/>
            <a:chOff x="247338" y="1596820"/>
            <a:chExt cx="8268012" cy="3392424"/>
          </a:xfrm>
        </p:grpSpPr>
        <p:sp>
          <p:nvSpPr>
            <p:cNvPr id="8" name="TextBox 7">
              <a:extLst>
                <a:ext uri="{FF2B5EF4-FFF2-40B4-BE49-F238E27FC236}">
                  <a16:creationId xmlns:a16="http://schemas.microsoft.com/office/drawing/2014/main" id="{EAE9F87D-C9FC-0A4A-A761-03542421FA07}"/>
                </a:ext>
              </a:extLst>
            </p:cNvPr>
            <p:cNvSpPr txBox="1"/>
            <p:nvPr/>
          </p:nvSpPr>
          <p:spPr>
            <a:xfrm>
              <a:off x="247338" y="1596820"/>
              <a:ext cx="3312826" cy="2677656"/>
            </a:xfrm>
            <a:prstGeom prst="rect">
              <a:avLst/>
            </a:prstGeom>
            <a:noFill/>
          </p:spPr>
          <p:txBody>
            <a:bodyPr wrap="square" rtlCol="0">
              <a:spAutoFit/>
            </a:bodyPr>
            <a:lstStyle/>
            <a:p>
              <a:pPr algn="ctr"/>
              <a:r>
                <a:rPr lang="en-US" sz="2400" b="1" dirty="0">
                  <a:solidFill>
                    <a:srgbClr val="4E7865"/>
                  </a:solidFill>
                </a:rPr>
                <a:t>EPHESIANS 2:5</a:t>
              </a:r>
            </a:p>
            <a:p>
              <a:pPr algn="ctr"/>
              <a:r>
                <a:rPr lang="en-US" sz="2400" b="1" dirty="0">
                  <a:solidFill>
                    <a:srgbClr val="B47F44"/>
                  </a:solidFill>
                </a:rPr>
                <a:t>“even when we were dead in our transgressions, </a:t>
              </a:r>
              <a:r>
                <a:rPr lang="en-US" sz="2400" b="1" u="sng" dirty="0">
                  <a:solidFill>
                    <a:srgbClr val="B47F44"/>
                  </a:solidFill>
                </a:rPr>
                <a:t>made</a:t>
              </a:r>
              <a:br>
                <a:rPr lang="en-US" sz="2400" b="1" u="sng" dirty="0">
                  <a:solidFill>
                    <a:srgbClr val="B47F44"/>
                  </a:solidFill>
                </a:rPr>
              </a:br>
              <a:r>
                <a:rPr lang="en-US" sz="2400" b="1" u="sng" dirty="0">
                  <a:solidFill>
                    <a:srgbClr val="B47F44"/>
                  </a:solidFill>
                </a:rPr>
                <a:t> us alive together with Christ</a:t>
              </a:r>
              <a:r>
                <a:rPr lang="en-US" sz="2400" b="1" dirty="0">
                  <a:solidFill>
                    <a:srgbClr val="B47F44"/>
                  </a:solidFill>
                </a:rPr>
                <a:t> by grace you have been saved,”</a:t>
              </a:r>
            </a:p>
          </p:txBody>
        </p:sp>
        <p:pic>
          <p:nvPicPr>
            <p:cNvPr id="4" name="Picture 3">
              <a:extLst>
                <a:ext uri="{FF2B5EF4-FFF2-40B4-BE49-F238E27FC236}">
                  <a16:creationId xmlns:a16="http://schemas.microsoft.com/office/drawing/2014/main" id="{01A48E2A-DA8B-004D-B28D-1CFB4D6FC7EC}"/>
                </a:ext>
              </a:extLst>
            </p:cNvPr>
            <p:cNvPicPr>
              <a:picLocks noChangeAspect="1"/>
            </p:cNvPicPr>
            <p:nvPr/>
          </p:nvPicPr>
          <p:blipFill rotWithShape="1">
            <a:blip r:embed="rId2"/>
            <a:srcRect b="21375"/>
            <a:stretch/>
          </p:blipFill>
          <p:spPr>
            <a:xfrm>
              <a:off x="3925250" y="1596820"/>
              <a:ext cx="4590100" cy="3392424"/>
            </a:xfrm>
            <a:prstGeom prst="rect">
              <a:avLst/>
            </a:prstGeom>
          </p:spPr>
        </p:pic>
      </p:grpSp>
    </p:spTree>
    <p:extLst>
      <p:ext uri="{BB962C8B-B14F-4D97-AF65-F5344CB8AC3E}">
        <p14:creationId xmlns:p14="http://schemas.microsoft.com/office/powerpoint/2010/main" val="1294297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9ADF-D48D-8042-97AF-CDC4BDDFEC9F}"/>
              </a:ext>
            </a:extLst>
          </p:cNvPr>
          <p:cNvSpPr>
            <a:spLocks noGrp="1"/>
          </p:cNvSpPr>
          <p:nvPr>
            <p:ph type="title"/>
          </p:nvPr>
        </p:nvSpPr>
        <p:spPr>
          <a:xfrm>
            <a:off x="628650" y="162404"/>
            <a:ext cx="7886700" cy="1104636"/>
          </a:xfrm>
        </p:spPr>
        <p:txBody>
          <a:bodyPr>
            <a:normAutofit/>
          </a:bodyPr>
          <a:lstStyle/>
          <a:p>
            <a:r>
              <a:rPr lang="en-US" sz="3200" dirty="0"/>
              <a:t>It’s Less Awkward When We Remember</a:t>
            </a:r>
            <a:br>
              <a:rPr lang="en-US" sz="3200" dirty="0"/>
            </a:br>
            <a:r>
              <a:rPr lang="en-US" sz="3200" dirty="0"/>
              <a:t> What God’s Grace Accomplishes…</a:t>
            </a:r>
          </a:p>
        </p:txBody>
      </p:sp>
      <p:grpSp>
        <p:nvGrpSpPr>
          <p:cNvPr id="5" name="Group 4">
            <a:extLst>
              <a:ext uri="{FF2B5EF4-FFF2-40B4-BE49-F238E27FC236}">
                <a16:creationId xmlns:a16="http://schemas.microsoft.com/office/drawing/2014/main" id="{65CF93D4-3745-7446-AC50-0B5D3E215678}"/>
              </a:ext>
            </a:extLst>
          </p:cNvPr>
          <p:cNvGrpSpPr/>
          <p:nvPr/>
        </p:nvGrpSpPr>
        <p:grpSpPr>
          <a:xfrm>
            <a:off x="247338" y="1596820"/>
            <a:ext cx="8543553" cy="3349198"/>
            <a:chOff x="247338" y="1596820"/>
            <a:chExt cx="8543553" cy="3349198"/>
          </a:xfrm>
        </p:grpSpPr>
        <p:sp>
          <p:nvSpPr>
            <p:cNvPr id="8" name="TextBox 7">
              <a:extLst>
                <a:ext uri="{FF2B5EF4-FFF2-40B4-BE49-F238E27FC236}">
                  <a16:creationId xmlns:a16="http://schemas.microsoft.com/office/drawing/2014/main" id="{EAE9F87D-C9FC-0A4A-A761-03542421FA07}"/>
                </a:ext>
              </a:extLst>
            </p:cNvPr>
            <p:cNvSpPr txBox="1"/>
            <p:nvPr/>
          </p:nvSpPr>
          <p:spPr>
            <a:xfrm>
              <a:off x="247338" y="1596820"/>
              <a:ext cx="3312826" cy="3046988"/>
            </a:xfrm>
            <a:prstGeom prst="rect">
              <a:avLst/>
            </a:prstGeom>
            <a:noFill/>
          </p:spPr>
          <p:txBody>
            <a:bodyPr wrap="square" rtlCol="0">
              <a:spAutoFit/>
            </a:bodyPr>
            <a:lstStyle/>
            <a:p>
              <a:pPr algn="ctr"/>
              <a:r>
                <a:rPr lang="en-US" sz="2400" b="1" dirty="0">
                  <a:solidFill>
                    <a:srgbClr val="4E7865"/>
                  </a:solidFill>
                </a:rPr>
                <a:t>ROMANS 6:6</a:t>
              </a:r>
            </a:p>
            <a:p>
              <a:pPr algn="ctr"/>
              <a:r>
                <a:rPr lang="en-US" sz="2400" b="1" dirty="0">
                  <a:solidFill>
                    <a:srgbClr val="B47F44"/>
                  </a:solidFill>
                </a:rPr>
                <a:t> “knowing this, that our old self was crucified with Him, in order that our body of sin might be done away with, </a:t>
              </a:r>
              <a:r>
                <a:rPr lang="en-US" sz="2400" b="1" u="sng" dirty="0">
                  <a:solidFill>
                    <a:srgbClr val="B47F44"/>
                  </a:solidFill>
                </a:rPr>
                <a:t>so that we would no longer be slaves to sin</a:t>
              </a:r>
              <a:r>
                <a:rPr lang="en-US" sz="2400" b="1" dirty="0">
                  <a:solidFill>
                    <a:srgbClr val="B47F44"/>
                  </a:solidFill>
                </a:rPr>
                <a:t>;”</a:t>
              </a:r>
            </a:p>
          </p:txBody>
        </p:sp>
        <p:pic>
          <p:nvPicPr>
            <p:cNvPr id="4" name="Picture 3">
              <a:extLst>
                <a:ext uri="{FF2B5EF4-FFF2-40B4-BE49-F238E27FC236}">
                  <a16:creationId xmlns:a16="http://schemas.microsoft.com/office/drawing/2014/main" id="{B749567A-F803-4D48-86A1-83856D696FA4}"/>
                </a:ext>
              </a:extLst>
            </p:cNvPr>
            <p:cNvPicPr>
              <a:picLocks noChangeAspect="1"/>
            </p:cNvPicPr>
            <p:nvPr/>
          </p:nvPicPr>
          <p:blipFill>
            <a:blip r:embed="rId2"/>
            <a:stretch>
              <a:fillRect/>
            </a:stretch>
          </p:blipFill>
          <p:spPr>
            <a:xfrm>
              <a:off x="3749830" y="1596820"/>
              <a:ext cx="5041061" cy="3349198"/>
            </a:xfrm>
            <a:prstGeom prst="rect">
              <a:avLst/>
            </a:prstGeom>
          </p:spPr>
        </p:pic>
      </p:grpSp>
    </p:spTree>
    <p:extLst>
      <p:ext uri="{BB962C8B-B14F-4D97-AF65-F5344CB8AC3E}">
        <p14:creationId xmlns:p14="http://schemas.microsoft.com/office/powerpoint/2010/main" val="34389550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9ADF-D48D-8042-97AF-CDC4BDDFEC9F}"/>
              </a:ext>
            </a:extLst>
          </p:cNvPr>
          <p:cNvSpPr>
            <a:spLocks noGrp="1"/>
          </p:cNvSpPr>
          <p:nvPr>
            <p:ph type="title"/>
          </p:nvPr>
        </p:nvSpPr>
        <p:spPr>
          <a:xfrm>
            <a:off x="628650" y="162404"/>
            <a:ext cx="7886700" cy="1104636"/>
          </a:xfrm>
        </p:spPr>
        <p:txBody>
          <a:bodyPr>
            <a:normAutofit/>
          </a:bodyPr>
          <a:lstStyle/>
          <a:p>
            <a:r>
              <a:rPr lang="en-US" sz="3200" dirty="0"/>
              <a:t>It’s Less Awkward When We Remember</a:t>
            </a:r>
            <a:br>
              <a:rPr lang="en-US" sz="3200" dirty="0"/>
            </a:br>
            <a:r>
              <a:rPr lang="en-US" sz="3200" dirty="0"/>
              <a:t> What God’s Grace Accomplishes…</a:t>
            </a:r>
          </a:p>
        </p:txBody>
      </p:sp>
      <p:pic>
        <p:nvPicPr>
          <p:cNvPr id="6" name="Picture 5">
            <a:extLst>
              <a:ext uri="{FF2B5EF4-FFF2-40B4-BE49-F238E27FC236}">
                <a16:creationId xmlns:a16="http://schemas.microsoft.com/office/drawing/2014/main" id="{47410BE4-2595-E144-A4E6-1631A3BF2DBB}"/>
              </a:ext>
            </a:extLst>
          </p:cNvPr>
          <p:cNvPicPr>
            <a:picLocks noChangeAspect="1"/>
          </p:cNvPicPr>
          <p:nvPr/>
        </p:nvPicPr>
        <p:blipFill>
          <a:blip r:embed="rId2"/>
          <a:stretch>
            <a:fillRect/>
          </a:stretch>
        </p:blipFill>
        <p:spPr>
          <a:xfrm>
            <a:off x="4382538" y="1266450"/>
            <a:ext cx="3579128" cy="1879042"/>
          </a:xfrm>
          <a:prstGeom prst="rect">
            <a:avLst/>
          </a:prstGeom>
        </p:spPr>
      </p:pic>
      <p:pic>
        <p:nvPicPr>
          <p:cNvPr id="9" name="Picture 8">
            <a:extLst>
              <a:ext uri="{FF2B5EF4-FFF2-40B4-BE49-F238E27FC236}">
                <a16:creationId xmlns:a16="http://schemas.microsoft.com/office/drawing/2014/main" id="{58817F41-8BEB-374B-A524-5CA1D4ECF74B}"/>
              </a:ext>
            </a:extLst>
          </p:cNvPr>
          <p:cNvPicPr>
            <a:picLocks noChangeAspect="1"/>
          </p:cNvPicPr>
          <p:nvPr/>
        </p:nvPicPr>
        <p:blipFill>
          <a:blip r:embed="rId3"/>
          <a:stretch>
            <a:fillRect/>
          </a:stretch>
        </p:blipFill>
        <p:spPr>
          <a:xfrm>
            <a:off x="1184224" y="1266449"/>
            <a:ext cx="3029707" cy="3927115"/>
          </a:xfrm>
          <a:prstGeom prst="rect">
            <a:avLst/>
          </a:prstGeom>
        </p:spPr>
      </p:pic>
      <p:pic>
        <p:nvPicPr>
          <p:cNvPr id="11" name="Picture 10">
            <a:extLst>
              <a:ext uri="{FF2B5EF4-FFF2-40B4-BE49-F238E27FC236}">
                <a16:creationId xmlns:a16="http://schemas.microsoft.com/office/drawing/2014/main" id="{D7DF201C-4725-6C47-A024-EDB35F1D4F42}"/>
              </a:ext>
            </a:extLst>
          </p:cNvPr>
          <p:cNvPicPr>
            <a:picLocks noChangeAspect="1"/>
          </p:cNvPicPr>
          <p:nvPr/>
        </p:nvPicPr>
        <p:blipFill rotWithShape="1">
          <a:blip r:embed="rId4"/>
          <a:srcRect t="4645" b="14876"/>
          <a:stretch/>
        </p:blipFill>
        <p:spPr>
          <a:xfrm>
            <a:off x="4382538" y="3267853"/>
            <a:ext cx="3579128" cy="1918742"/>
          </a:xfrm>
          <a:prstGeom prst="rect">
            <a:avLst/>
          </a:prstGeom>
        </p:spPr>
      </p:pic>
    </p:spTree>
    <p:extLst>
      <p:ext uri="{BB962C8B-B14F-4D97-AF65-F5344CB8AC3E}">
        <p14:creationId xmlns:p14="http://schemas.microsoft.com/office/powerpoint/2010/main" val="25427106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269823" y="1786410"/>
            <a:ext cx="8529403" cy="3357677"/>
          </a:xfrm>
        </p:spPr>
        <p:txBody>
          <a:bodyPr>
            <a:normAutofit/>
          </a:bodyPr>
          <a:lstStyle/>
          <a:p>
            <a:pPr algn="ctr"/>
            <a:r>
              <a:rPr lang="en-US" sz="4000" dirty="0">
                <a:solidFill>
                  <a:schemeClr val="bg1"/>
                </a:solidFill>
                <a:latin typeface="+mn-lt"/>
              </a:rPr>
              <a:t>Spreading God’s Grace…</a:t>
            </a:r>
            <a:br>
              <a:rPr lang="en-US" sz="4000" dirty="0">
                <a:solidFill>
                  <a:schemeClr val="bg1"/>
                </a:solidFill>
                <a:latin typeface="+mn-lt"/>
              </a:rPr>
            </a:br>
            <a:br>
              <a:rPr lang="en-US" sz="3600" dirty="0">
                <a:solidFill>
                  <a:schemeClr val="bg1"/>
                </a:solidFill>
              </a:rPr>
            </a:br>
            <a:r>
              <a:rPr lang="en-US" sz="3200" dirty="0">
                <a:solidFill>
                  <a:schemeClr val="bg1"/>
                </a:solidFill>
              </a:rPr>
              <a:t>“For all things are for your sakes, so that the </a:t>
            </a:r>
            <a:br>
              <a:rPr lang="en-US" sz="3200" dirty="0">
                <a:solidFill>
                  <a:schemeClr val="bg1"/>
                </a:solidFill>
              </a:rPr>
            </a:br>
            <a:r>
              <a:rPr lang="en-US" sz="3200" dirty="0">
                <a:solidFill>
                  <a:schemeClr val="bg1"/>
                </a:solidFill>
              </a:rPr>
              <a:t>grace which is spreading to more and more people may cause the giving of thanks to abound </a:t>
            </a:r>
            <a:br>
              <a:rPr lang="en-US" sz="3200" dirty="0">
                <a:solidFill>
                  <a:schemeClr val="bg1"/>
                </a:solidFill>
              </a:rPr>
            </a:br>
            <a:r>
              <a:rPr lang="en-US" sz="3200" dirty="0">
                <a:solidFill>
                  <a:schemeClr val="bg1"/>
                </a:solidFill>
              </a:rPr>
              <a:t>to the glory of God.” (NASB95)</a:t>
            </a:r>
            <a:endParaRPr lang="en-US" sz="4400" dirty="0">
              <a:solidFill>
                <a:schemeClr val="bg1"/>
              </a:solidFill>
            </a:endParaRPr>
          </a:p>
        </p:txBody>
      </p:sp>
    </p:spTree>
    <p:extLst>
      <p:ext uri="{BB962C8B-B14F-4D97-AF65-F5344CB8AC3E}">
        <p14:creationId xmlns:p14="http://schemas.microsoft.com/office/powerpoint/2010/main" val="364152099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4347-843A-4A4E-A5C6-DC28C5F71F40}"/>
              </a:ext>
            </a:extLst>
          </p:cNvPr>
          <p:cNvSpPr>
            <a:spLocks noGrp="1"/>
          </p:cNvSpPr>
          <p:nvPr>
            <p:ph type="title"/>
          </p:nvPr>
        </p:nvSpPr>
        <p:spPr/>
        <p:txBody>
          <a:bodyPr/>
          <a:lstStyle/>
          <a:p>
            <a:r>
              <a:rPr lang="en-US" dirty="0"/>
              <a:t>Key Text: 2 Corinthians 4:15</a:t>
            </a:r>
          </a:p>
        </p:txBody>
      </p:sp>
      <p:sp>
        <p:nvSpPr>
          <p:cNvPr id="3" name="Content Placeholder 2">
            <a:extLst>
              <a:ext uri="{FF2B5EF4-FFF2-40B4-BE49-F238E27FC236}">
                <a16:creationId xmlns:a16="http://schemas.microsoft.com/office/drawing/2014/main" id="{8B953490-88F8-5742-A281-302685C8DAAE}"/>
              </a:ext>
            </a:extLst>
          </p:cNvPr>
          <p:cNvSpPr>
            <a:spLocks noGrp="1"/>
          </p:cNvSpPr>
          <p:nvPr>
            <p:ph idx="1"/>
          </p:nvPr>
        </p:nvSpPr>
        <p:spPr/>
        <p:txBody>
          <a:bodyPr>
            <a:normAutofit/>
          </a:bodyPr>
          <a:lstStyle/>
          <a:p>
            <a:r>
              <a:rPr lang="en-US" sz="2400" dirty="0"/>
              <a:t>“For all things </a:t>
            </a:r>
            <a:r>
              <a:rPr lang="en-US" sz="2400" i="1" dirty="0"/>
              <a:t>are</a:t>
            </a:r>
            <a:r>
              <a:rPr lang="en-US" sz="2400" dirty="0"/>
              <a:t> for your sakes, so that the grace which is </a:t>
            </a:r>
            <a:r>
              <a:rPr lang="en-US" sz="2400" b="1" u="sng" dirty="0">
                <a:solidFill>
                  <a:srgbClr val="4E7865"/>
                </a:solidFill>
              </a:rPr>
              <a:t>spreading</a:t>
            </a:r>
            <a:r>
              <a:rPr lang="en-US" sz="2400" dirty="0"/>
              <a:t> to more and more people may cause the giving of thanks to abound to the glory of God.” (NASB95)</a:t>
            </a:r>
          </a:p>
          <a:p>
            <a:r>
              <a:rPr lang="en-US" sz="2400" dirty="0"/>
              <a:t>“For all things are for your sakes, that the grace, </a:t>
            </a:r>
            <a:r>
              <a:rPr lang="en-US" sz="2400" b="1" u="sng" dirty="0">
                <a:solidFill>
                  <a:srgbClr val="4E7865"/>
                </a:solidFill>
              </a:rPr>
              <a:t>being multiplied through the many</a:t>
            </a:r>
            <a:r>
              <a:rPr lang="en-US" sz="2400" dirty="0"/>
              <a:t>, may cause the thanksgiving to abound unto the glory of God.” (ASV)</a:t>
            </a:r>
          </a:p>
        </p:txBody>
      </p:sp>
      <p:graphicFrame>
        <p:nvGraphicFramePr>
          <p:cNvPr id="4" name="Content Placeholder 3">
            <a:extLst>
              <a:ext uri="{FF2B5EF4-FFF2-40B4-BE49-F238E27FC236}">
                <a16:creationId xmlns:a16="http://schemas.microsoft.com/office/drawing/2014/main" id="{8374EC78-37FC-8443-96B8-E665F9668901}"/>
              </a:ext>
            </a:extLst>
          </p:cNvPr>
          <p:cNvGraphicFramePr>
            <a:graphicFrameLocks/>
          </p:cNvGraphicFramePr>
          <p:nvPr>
            <p:extLst>
              <p:ext uri="{D42A27DB-BD31-4B8C-83A1-F6EECF244321}">
                <p14:modId xmlns:p14="http://schemas.microsoft.com/office/powerpoint/2010/main" val="3571355335"/>
              </p:ext>
            </p:extLst>
          </p:nvPr>
        </p:nvGraphicFramePr>
        <p:xfrm>
          <a:off x="628650" y="3437818"/>
          <a:ext cx="7886700" cy="172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3727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6120-CD9A-BD44-AFC4-98ACC26C873B}"/>
              </a:ext>
            </a:extLst>
          </p:cNvPr>
          <p:cNvSpPr>
            <a:spLocks noGrp="1"/>
          </p:cNvSpPr>
          <p:nvPr>
            <p:ph type="title"/>
          </p:nvPr>
        </p:nvSpPr>
        <p:spPr>
          <a:xfrm>
            <a:off x="314793" y="402244"/>
            <a:ext cx="8589363" cy="1104636"/>
          </a:xfrm>
        </p:spPr>
        <p:txBody>
          <a:bodyPr>
            <a:normAutofit/>
          </a:bodyPr>
          <a:lstStyle/>
          <a:p>
            <a:r>
              <a:rPr lang="en-US" sz="3200" dirty="0"/>
              <a:t>God’s Grace Can Multiply</a:t>
            </a:r>
            <a:br>
              <a:rPr lang="en-US" sz="3200" dirty="0"/>
            </a:br>
            <a:r>
              <a:rPr lang="en-US" sz="3200" dirty="0"/>
              <a:t> Like A Seed…</a:t>
            </a:r>
          </a:p>
        </p:txBody>
      </p:sp>
      <p:sp>
        <p:nvSpPr>
          <p:cNvPr id="3" name="Content Placeholder 2">
            <a:extLst>
              <a:ext uri="{FF2B5EF4-FFF2-40B4-BE49-F238E27FC236}">
                <a16:creationId xmlns:a16="http://schemas.microsoft.com/office/drawing/2014/main" id="{58962006-1E24-5246-8CB5-87DAE453AFCD}"/>
              </a:ext>
            </a:extLst>
          </p:cNvPr>
          <p:cNvSpPr>
            <a:spLocks noGrp="1"/>
          </p:cNvSpPr>
          <p:nvPr>
            <p:ph idx="1"/>
          </p:nvPr>
        </p:nvSpPr>
        <p:spPr>
          <a:xfrm>
            <a:off x="4122294" y="1602999"/>
            <a:ext cx="4393055" cy="3626115"/>
          </a:xfrm>
        </p:spPr>
        <p:txBody>
          <a:bodyPr/>
          <a:lstStyle/>
          <a:p>
            <a:pPr marL="0" indent="0">
              <a:buNone/>
            </a:pPr>
            <a:r>
              <a:rPr lang="en-US" dirty="0"/>
              <a:t>“…and others fell upon the good ground, and yielded fruit, some a hundredfold, some sixty, some thirty. He that hath ears, let him hear.”  </a:t>
            </a:r>
            <a:br>
              <a:rPr lang="en-US" dirty="0"/>
            </a:br>
            <a:r>
              <a:rPr lang="en-US" sz="2400" dirty="0"/>
              <a:t>- Matthew 13:8-9</a:t>
            </a:r>
            <a:endParaRPr lang="en-US" dirty="0"/>
          </a:p>
        </p:txBody>
      </p:sp>
      <p:pic>
        <p:nvPicPr>
          <p:cNvPr id="5" name="Picture 4">
            <a:extLst>
              <a:ext uri="{FF2B5EF4-FFF2-40B4-BE49-F238E27FC236}">
                <a16:creationId xmlns:a16="http://schemas.microsoft.com/office/drawing/2014/main" id="{531D796B-49E5-A945-9A16-640B17E56DF2}"/>
              </a:ext>
            </a:extLst>
          </p:cNvPr>
          <p:cNvPicPr>
            <a:picLocks noChangeAspect="1"/>
          </p:cNvPicPr>
          <p:nvPr/>
        </p:nvPicPr>
        <p:blipFill rotWithShape="1">
          <a:blip r:embed="rId3"/>
          <a:srcRect l="29443" r="9550"/>
          <a:stretch/>
        </p:blipFill>
        <p:spPr>
          <a:xfrm>
            <a:off x="764498" y="1602999"/>
            <a:ext cx="2932421" cy="3200031"/>
          </a:xfrm>
          <a:prstGeom prst="rect">
            <a:avLst/>
          </a:prstGeom>
        </p:spPr>
      </p:pic>
    </p:spTree>
    <p:extLst>
      <p:ext uri="{BB962C8B-B14F-4D97-AF65-F5344CB8AC3E}">
        <p14:creationId xmlns:p14="http://schemas.microsoft.com/office/powerpoint/2010/main" val="2874103232"/>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2D66-6C71-5443-8ECD-CFADB1139E68}"/>
              </a:ext>
            </a:extLst>
          </p:cNvPr>
          <p:cNvSpPr>
            <a:spLocks noGrp="1"/>
          </p:cNvSpPr>
          <p:nvPr>
            <p:ph type="title"/>
          </p:nvPr>
        </p:nvSpPr>
        <p:spPr/>
        <p:txBody>
          <a:bodyPr>
            <a:normAutofit fontScale="90000"/>
          </a:bodyPr>
          <a:lstStyle/>
          <a:p>
            <a:r>
              <a:rPr lang="en-US" dirty="0"/>
              <a:t>Spreading God’s Grace In 2 Corinthians 4</a:t>
            </a:r>
          </a:p>
        </p:txBody>
      </p:sp>
      <p:sp>
        <p:nvSpPr>
          <p:cNvPr id="3" name="Content Placeholder 2">
            <a:extLst>
              <a:ext uri="{FF2B5EF4-FFF2-40B4-BE49-F238E27FC236}">
                <a16:creationId xmlns:a16="http://schemas.microsoft.com/office/drawing/2014/main" id="{D3EA89F8-C993-9A4F-A6AF-D462CACEFAC0}"/>
              </a:ext>
            </a:extLst>
          </p:cNvPr>
          <p:cNvSpPr>
            <a:spLocks noGrp="1"/>
          </p:cNvSpPr>
          <p:nvPr>
            <p:ph idx="1"/>
          </p:nvPr>
        </p:nvSpPr>
        <p:spPr>
          <a:xfrm>
            <a:off x="628649" y="1483079"/>
            <a:ext cx="8230537" cy="3626115"/>
          </a:xfrm>
        </p:spPr>
        <p:txBody>
          <a:bodyPr>
            <a:normAutofit fontScale="92500" lnSpcReduction="10000"/>
          </a:bodyPr>
          <a:lstStyle/>
          <a:p>
            <a:pPr marL="0" indent="0">
              <a:buNone/>
            </a:pPr>
            <a:r>
              <a:rPr lang="en-US" b="1" dirty="0">
                <a:solidFill>
                  <a:srgbClr val="4E7865"/>
                </a:solidFill>
              </a:rPr>
              <a:t>Those Who Know That God’s Saving Grace Is Abundant &amp; Available To All…</a:t>
            </a:r>
          </a:p>
          <a:p>
            <a:r>
              <a:rPr lang="en-US" sz="2600" dirty="0"/>
              <a:t>Put The Spotlight on Jesus, Not Themselves. (4:5)</a:t>
            </a:r>
          </a:p>
          <a:p>
            <a:r>
              <a:rPr lang="en-US" sz="2600" dirty="0"/>
              <a:t>Have Seen God’s Goodness &amp; Are Impressed With What They’ve Seen. (4:6)</a:t>
            </a:r>
          </a:p>
          <a:p>
            <a:r>
              <a:rPr lang="en-US" sz="2600" dirty="0"/>
              <a:t>Realize The Are Ordinary Messengers. (4:7)</a:t>
            </a:r>
          </a:p>
          <a:p>
            <a:r>
              <a:rPr lang="en-US" sz="2600" dirty="0"/>
              <a:t>Willingly Endure Hardships To Carry The Message. (4:8-11)</a:t>
            </a:r>
          </a:p>
          <a:p>
            <a:r>
              <a:rPr lang="en-US" sz="2600" dirty="0"/>
              <a:t>Can’t Help But Speak… (4:13, Acts 4:20)</a:t>
            </a:r>
          </a:p>
          <a:p>
            <a:r>
              <a:rPr lang="en-US" sz="2600" dirty="0"/>
              <a:t>Think Soberly About The Future. (4:14-18)</a:t>
            </a:r>
          </a:p>
          <a:p>
            <a:endParaRPr lang="en-US" dirty="0"/>
          </a:p>
          <a:p>
            <a:endParaRPr lang="en-US" dirty="0"/>
          </a:p>
        </p:txBody>
      </p:sp>
    </p:spTree>
    <p:extLst>
      <p:ext uri="{BB962C8B-B14F-4D97-AF65-F5344CB8AC3E}">
        <p14:creationId xmlns:p14="http://schemas.microsoft.com/office/powerpoint/2010/main" val="2095432950"/>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A07B-FA93-DD43-97AC-392B69D653C1}"/>
              </a:ext>
            </a:extLst>
          </p:cNvPr>
          <p:cNvSpPr>
            <a:spLocks noGrp="1"/>
          </p:cNvSpPr>
          <p:nvPr>
            <p:ph type="title"/>
          </p:nvPr>
        </p:nvSpPr>
        <p:spPr/>
        <p:txBody>
          <a:bodyPr>
            <a:normAutofit fontScale="90000"/>
          </a:bodyPr>
          <a:lstStyle/>
          <a:p>
            <a:r>
              <a:rPr lang="en-US" dirty="0"/>
              <a:t>Spreading God’s Grace In Ephesians 3</a:t>
            </a:r>
          </a:p>
        </p:txBody>
      </p:sp>
      <p:sp>
        <p:nvSpPr>
          <p:cNvPr id="3" name="Content Placeholder 2">
            <a:extLst>
              <a:ext uri="{FF2B5EF4-FFF2-40B4-BE49-F238E27FC236}">
                <a16:creationId xmlns:a16="http://schemas.microsoft.com/office/drawing/2014/main" id="{0A758835-4064-6442-8CB3-543CA84A2366}"/>
              </a:ext>
            </a:extLst>
          </p:cNvPr>
          <p:cNvSpPr>
            <a:spLocks noGrp="1"/>
          </p:cNvSpPr>
          <p:nvPr>
            <p:ph idx="1"/>
          </p:nvPr>
        </p:nvSpPr>
        <p:spPr>
          <a:xfrm>
            <a:off x="628649" y="1448252"/>
            <a:ext cx="8121455" cy="3626115"/>
          </a:xfrm>
        </p:spPr>
        <p:txBody>
          <a:bodyPr>
            <a:normAutofit fontScale="92500" lnSpcReduction="10000"/>
          </a:bodyPr>
          <a:lstStyle/>
          <a:p>
            <a:r>
              <a:rPr lang="en-US" dirty="0"/>
              <a:t>Paul Was Sent To The Gentiles.</a:t>
            </a:r>
          </a:p>
          <a:p>
            <a:pPr lvl="1"/>
            <a:r>
              <a:rPr lang="en-US" dirty="0">
                <a:solidFill>
                  <a:srgbClr val="4E7865"/>
                </a:solidFill>
              </a:rPr>
              <a:t>Like Paul, We Are Uniquely Positioned To Tell A Circle of Other People About God’s Grace. (3:1)</a:t>
            </a:r>
          </a:p>
          <a:p>
            <a:r>
              <a:rPr lang="en-US" dirty="0"/>
              <a:t>Paul Was Clear About The Purpose of God’s Grace.</a:t>
            </a:r>
          </a:p>
          <a:p>
            <a:pPr lvl="1"/>
            <a:r>
              <a:rPr lang="en-US" dirty="0">
                <a:solidFill>
                  <a:srgbClr val="4E7865"/>
                </a:solidFill>
              </a:rPr>
              <a:t>Like Paul, We Need To Understand That God’s Grace Is For Us &amp; For Us To Share With Others. (3:2)</a:t>
            </a:r>
          </a:p>
          <a:p>
            <a:r>
              <a:rPr lang="en-US" dirty="0"/>
              <a:t>Paul Was Given A Specific Ministry.</a:t>
            </a:r>
          </a:p>
          <a:p>
            <a:pPr lvl="1"/>
            <a:r>
              <a:rPr lang="en-US" dirty="0">
                <a:solidFill>
                  <a:srgbClr val="4E7865"/>
                </a:solidFill>
              </a:rPr>
              <a:t>Like Paul, We All Have A Position of Service In God’s Family.</a:t>
            </a:r>
          </a:p>
          <a:p>
            <a:r>
              <a:rPr lang="en-US" dirty="0"/>
              <a:t>Paul Was Honored To Speak About The Riches of Christ.</a:t>
            </a:r>
          </a:p>
          <a:p>
            <a:pPr lvl="1"/>
            <a:r>
              <a:rPr lang="en-US" dirty="0">
                <a:solidFill>
                  <a:srgbClr val="4E7865"/>
                </a:solidFill>
              </a:rPr>
              <a:t>Like Paul, We “Get To” Tell Others About Our Friend &amp; Savior.</a:t>
            </a:r>
          </a:p>
        </p:txBody>
      </p:sp>
    </p:spTree>
    <p:extLst>
      <p:ext uri="{BB962C8B-B14F-4D97-AF65-F5344CB8AC3E}">
        <p14:creationId xmlns:p14="http://schemas.microsoft.com/office/powerpoint/2010/main" val="615636735"/>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7F18-0FD6-F24F-A752-9E2646697921}"/>
              </a:ext>
            </a:extLst>
          </p:cNvPr>
          <p:cNvSpPr>
            <a:spLocks noGrp="1"/>
          </p:cNvSpPr>
          <p:nvPr>
            <p:ph type="title"/>
          </p:nvPr>
        </p:nvSpPr>
        <p:spPr/>
        <p:txBody>
          <a:bodyPr>
            <a:normAutofit/>
          </a:bodyPr>
          <a:lstStyle/>
          <a:p>
            <a:r>
              <a:rPr lang="en-US" sz="3600" dirty="0"/>
              <a:t>Spreading God’s Grace In Acts 20</a:t>
            </a:r>
          </a:p>
        </p:txBody>
      </p:sp>
      <p:sp>
        <p:nvSpPr>
          <p:cNvPr id="3" name="Content Placeholder 2">
            <a:extLst>
              <a:ext uri="{FF2B5EF4-FFF2-40B4-BE49-F238E27FC236}">
                <a16:creationId xmlns:a16="http://schemas.microsoft.com/office/drawing/2014/main" id="{38A85FC2-818B-024E-A96A-950E06E94D56}"/>
              </a:ext>
            </a:extLst>
          </p:cNvPr>
          <p:cNvSpPr>
            <a:spLocks noGrp="1"/>
          </p:cNvSpPr>
          <p:nvPr>
            <p:ph idx="1"/>
          </p:nvPr>
        </p:nvSpPr>
        <p:spPr>
          <a:xfrm>
            <a:off x="365759" y="1377911"/>
            <a:ext cx="8384345" cy="3813067"/>
          </a:xfrm>
        </p:spPr>
        <p:txBody>
          <a:bodyPr>
            <a:normAutofit/>
          </a:bodyPr>
          <a:lstStyle/>
          <a:p>
            <a:pPr algn="ctr"/>
            <a:r>
              <a:rPr lang="en-US" b="1" dirty="0">
                <a:solidFill>
                  <a:srgbClr val="4E7865"/>
                </a:solidFill>
              </a:rPr>
              <a:t>Consider Acts 20:17-21</a:t>
            </a:r>
            <a:br>
              <a:rPr lang="en-US" b="1" dirty="0">
                <a:solidFill>
                  <a:srgbClr val="4E7865"/>
                </a:solidFill>
              </a:rPr>
            </a:br>
            <a:r>
              <a:rPr lang="en-US" dirty="0">
                <a:solidFill>
                  <a:srgbClr val="B47F44"/>
                </a:solidFill>
              </a:rPr>
              <a:t>What type of teaching did Paul carry out in Ephesus?</a:t>
            </a:r>
          </a:p>
          <a:p>
            <a:pPr algn="ctr"/>
            <a:r>
              <a:rPr lang="en-US" b="1" dirty="0">
                <a:solidFill>
                  <a:srgbClr val="4E7865"/>
                </a:solidFill>
              </a:rPr>
              <a:t>Consider Acts 20:24-31</a:t>
            </a:r>
            <a:br>
              <a:rPr lang="en-US" b="1" dirty="0">
                <a:solidFill>
                  <a:srgbClr val="4E7865"/>
                </a:solidFill>
              </a:rPr>
            </a:br>
            <a:r>
              <a:rPr lang="en-US" dirty="0">
                <a:solidFill>
                  <a:srgbClr val="B47F44"/>
                </a:solidFill>
              </a:rPr>
              <a:t>Why did Paul preach with a strong sense of responsibility?</a:t>
            </a:r>
          </a:p>
          <a:p>
            <a:pPr algn="ctr"/>
            <a:r>
              <a:rPr lang="en-US" b="1" dirty="0">
                <a:solidFill>
                  <a:srgbClr val="4E7865"/>
                </a:solidFill>
              </a:rPr>
              <a:t>Consider Acts 20:32</a:t>
            </a:r>
            <a:br>
              <a:rPr lang="en-US" b="1" dirty="0">
                <a:solidFill>
                  <a:srgbClr val="4E7865"/>
                </a:solidFill>
              </a:rPr>
            </a:br>
            <a:r>
              <a:rPr lang="en-US" dirty="0">
                <a:solidFill>
                  <a:srgbClr val="B47F44"/>
                </a:solidFill>
              </a:rPr>
              <a:t>What did Paul trust the “word of His grace” to accomplish for the saints in Ephesus?</a:t>
            </a:r>
          </a:p>
        </p:txBody>
      </p:sp>
    </p:spTree>
    <p:extLst>
      <p:ext uri="{BB962C8B-B14F-4D97-AF65-F5344CB8AC3E}">
        <p14:creationId xmlns:p14="http://schemas.microsoft.com/office/powerpoint/2010/main" val="2536140923"/>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6713-2EB8-E446-9D80-7932A87FC80B}"/>
              </a:ext>
            </a:extLst>
          </p:cNvPr>
          <p:cNvSpPr>
            <a:spLocks noGrp="1"/>
          </p:cNvSpPr>
          <p:nvPr>
            <p:ph type="title"/>
          </p:nvPr>
        </p:nvSpPr>
        <p:spPr/>
        <p:txBody>
          <a:bodyPr>
            <a:normAutofit fontScale="90000"/>
          </a:bodyPr>
          <a:lstStyle/>
          <a:p>
            <a:r>
              <a:rPr lang="en-US" dirty="0"/>
              <a:t>Spreading God’s Grace In 2 Cor. 8 &amp; 9</a:t>
            </a:r>
          </a:p>
        </p:txBody>
      </p:sp>
      <p:sp>
        <p:nvSpPr>
          <p:cNvPr id="3" name="Content Placeholder 2">
            <a:extLst>
              <a:ext uri="{FF2B5EF4-FFF2-40B4-BE49-F238E27FC236}">
                <a16:creationId xmlns:a16="http://schemas.microsoft.com/office/drawing/2014/main" id="{673F639F-720C-8243-8B85-3B95B4E2903C}"/>
              </a:ext>
            </a:extLst>
          </p:cNvPr>
          <p:cNvSpPr>
            <a:spLocks noGrp="1"/>
          </p:cNvSpPr>
          <p:nvPr>
            <p:ph idx="1"/>
          </p:nvPr>
        </p:nvSpPr>
        <p:spPr/>
        <p:txBody>
          <a:bodyPr>
            <a:normAutofit fontScale="92500"/>
          </a:bodyPr>
          <a:lstStyle/>
          <a:p>
            <a:r>
              <a:rPr lang="en-US" b="1" dirty="0">
                <a:solidFill>
                  <a:srgbClr val="B47F44"/>
                </a:solidFill>
              </a:rPr>
              <a:t>We Give Generously. We’re Motivated By God’s Grace.</a:t>
            </a:r>
          </a:p>
          <a:p>
            <a:pPr lvl="1"/>
            <a:r>
              <a:rPr lang="en-US" dirty="0"/>
              <a:t>“Now, brethren, we </a:t>
            </a:r>
            <a:r>
              <a:rPr lang="en-US" i="1" dirty="0"/>
              <a:t>wish to</a:t>
            </a:r>
            <a:r>
              <a:rPr lang="en-US" dirty="0"/>
              <a:t> make known to you the grace of God which has been given in the churches of Macedonia, </a:t>
            </a:r>
            <a:r>
              <a:rPr lang="en-US" b="1" baseline="30000" dirty="0"/>
              <a:t>2 </a:t>
            </a:r>
            <a:r>
              <a:rPr lang="en-US" dirty="0"/>
              <a:t>that in a great ordeal of affliction their abundance of joy and their deep poverty overflowed in the wealth of their liberality.”</a:t>
            </a:r>
          </a:p>
          <a:p>
            <a:r>
              <a:rPr lang="en-US" b="1" dirty="0">
                <a:solidFill>
                  <a:srgbClr val="B47F44"/>
                </a:solidFill>
              </a:rPr>
              <a:t>We Give Sacrificially. We Imitate God’s Grace.</a:t>
            </a:r>
          </a:p>
          <a:p>
            <a:pPr lvl="1"/>
            <a:r>
              <a:rPr lang="en-US" b="1" baseline="30000" dirty="0"/>
              <a:t>9 </a:t>
            </a:r>
            <a:r>
              <a:rPr lang="en-US" dirty="0"/>
              <a:t>For you know the grace of our Lord Jesus Christ, that though He was rich, yet for your sake He became poor, so that you through His poverty might become rich.</a:t>
            </a:r>
          </a:p>
        </p:txBody>
      </p:sp>
    </p:spTree>
    <p:extLst>
      <p:ext uri="{BB962C8B-B14F-4D97-AF65-F5344CB8AC3E}">
        <p14:creationId xmlns:p14="http://schemas.microsoft.com/office/powerpoint/2010/main" val="2078223300"/>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28D9A-C7CA-AE4B-9F63-A71E425170CB}"/>
              </a:ext>
            </a:extLst>
          </p:cNvPr>
          <p:cNvSpPr>
            <a:spLocks noGrp="1"/>
          </p:cNvSpPr>
          <p:nvPr>
            <p:ph type="title"/>
          </p:nvPr>
        </p:nvSpPr>
        <p:spPr>
          <a:xfrm>
            <a:off x="628650" y="97444"/>
            <a:ext cx="7886700" cy="2269238"/>
          </a:xfrm>
        </p:spPr>
        <p:txBody>
          <a:bodyPr/>
          <a:lstStyle/>
          <a:p>
            <a:r>
              <a:rPr lang="en-US" dirty="0"/>
              <a:t>Seeing God’s Grace Clearly</a:t>
            </a:r>
          </a:p>
        </p:txBody>
      </p:sp>
      <p:sp>
        <p:nvSpPr>
          <p:cNvPr id="4" name="Content Placeholder 3">
            <a:extLst>
              <a:ext uri="{FF2B5EF4-FFF2-40B4-BE49-F238E27FC236}">
                <a16:creationId xmlns:a16="http://schemas.microsoft.com/office/drawing/2014/main" id="{CC1BD8D8-341B-7845-86BF-426E81823DC1}"/>
              </a:ext>
            </a:extLst>
          </p:cNvPr>
          <p:cNvSpPr>
            <a:spLocks noGrp="1"/>
          </p:cNvSpPr>
          <p:nvPr>
            <p:ph idx="1"/>
          </p:nvPr>
        </p:nvSpPr>
        <p:spPr>
          <a:xfrm>
            <a:off x="880782" y="2245659"/>
            <a:ext cx="7382435" cy="3206940"/>
          </a:xfrm>
        </p:spPr>
        <p:txBody>
          <a:bodyPr>
            <a:normAutofit/>
          </a:bodyPr>
          <a:lstStyle/>
          <a:p>
            <a:pPr marL="0" lvl="0" indent="0" algn="ctr">
              <a:buNone/>
            </a:pPr>
            <a:r>
              <a:rPr lang="en-US" sz="3200" dirty="0"/>
              <a:t>God’s grace can be described as: </a:t>
            </a:r>
            <a:br>
              <a:rPr lang="en-US" sz="3200" dirty="0"/>
            </a:br>
            <a:r>
              <a:rPr lang="en-US" sz="3200" b="1" dirty="0">
                <a:solidFill>
                  <a:srgbClr val="4E7865"/>
                </a:solidFill>
              </a:rPr>
              <a:t>God’s admirable </a:t>
            </a:r>
            <a:r>
              <a:rPr lang="en-US" sz="3200" dirty="0"/>
              <a:t>character, </a:t>
            </a:r>
            <a:br>
              <a:rPr lang="en-US" sz="3200" dirty="0"/>
            </a:br>
            <a:r>
              <a:rPr lang="en-US" sz="3200" b="1" dirty="0">
                <a:solidFill>
                  <a:srgbClr val="4E7865"/>
                </a:solidFill>
              </a:rPr>
              <a:t>to act </a:t>
            </a:r>
            <a:r>
              <a:rPr lang="en-US" sz="3200" dirty="0"/>
              <a:t>with kindness we do not deserve,</a:t>
            </a:r>
            <a:br>
              <a:rPr lang="en-US" sz="3200" dirty="0"/>
            </a:br>
            <a:r>
              <a:rPr lang="en-US" sz="3200" dirty="0"/>
              <a:t> </a:t>
            </a:r>
            <a:r>
              <a:rPr lang="en-US" sz="3200" b="1" dirty="0">
                <a:solidFill>
                  <a:srgbClr val="4E7865"/>
                </a:solidFill>
              </a:rPr>
              <a:t>to accomplish </a:t>
            </a:r>
            <a:r>
              <a:rPr lang="en-US" sz="3200" dirty="0"/>
              <a:t>what we cannot alone.</a:t>
            </a:r>
          </a:p>
        </p:txBody>
      </p:sp>
    </p:spTree>
    <p:extLst>
      <p:ext uri="{BB962C8B-B14F-4D97-AF65-F5344CB8AC3E}">
        <p14:creationId xmlns:p14="http://schemas.microsoft.com/office/powerpoint/2010/main" val="134652384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6713-2EB8-E446-9D80-7932A87FC80B}"/>
              </a:ext>
            </a:extLst>
          </p:cNvPr>
          <p:cNvSpPr>
            <a:spLocks noGrp="1"/>
          </p:cNvSpPr>
          <p:nvPr>
            <p:ph type="title"/>
          </p:nvPr>
        </p:nvSpPr>
        <p:spPr/>
        <p:txBody>
          <a:bodyPr>
            <a:normAutofit fontScale="90000"/>
          </a:bodyPr>
          <a:lstStyle/>
          <a:p>
            <a:r>
              <a:rPr lang="en-US" dirty="0"/>
              <a:t>Spreading God’s Grace In 2 Cor. 8 &amp; 9</a:t>
            </a:r>
          </a:p>
        </p:txBody>
      </p:sp>
      <p:sp>
        <p:nvSpPr>
          <p:cNvPr id="3" name="Content Placeholder 2">
            <a:extLst>
              <a:ext uri="{FF2B5EF4-FFF2-40B4-BE49-F238E27FC236}">
                <a16:creationId xmlns:a16="http://schemas.microsoft.com/office/drawing/2014/main" id="{673F639F-720C-8243-8B85-3B95B4E2903C}"/>
              </a:ext>
            </a:extLst>
          </p:cNvPr>
          <p:cNvSpPr>
            <a:spLocks noGrp="1"/>
          </p:cNvSpPr>
          <p:nvPr>
            <p:ph idx="1"/>
          </p:nvPr>
        </p:nvSpPr>
        <p:spPr>
          <a:xfrm>
            <a:off x="628650" y="1518591"/>
            <a:ext cx="8219928" cy="3626115"/>
          </a:xfrm>
        </p:spPr>
        <p:txBody>
          <a:bodyPr>
            <a:normAutofit fontScale="92500" lnSpcReduction="10000"/>
          </a:bodyPr>
          <a:lstStyle/>
          <a:p>
            <a:r>
              <a:rPr lang="en-US" b="1" dirty="0">
                <a:solidFill>
                  <a:srgbClr val="B47F44"/>
                </a:solidFill>
              </a:rPr>
              <a:t>We Give Cheerfully. We Trust In God’s Grace.</a:t>
            </a:r>
          </a:p>
          <a:p>
            <a:r>
              <a:rPr lang="en-US" sz="2600" b="1" baseline="30000" dirty="0"/>
              <a:t>8 </a:t>
            </a:r>
            <a:r>
              <a:rPr lang="en-US" sz="2600" dirty="0"/>
              <a:t>And God is able to make all grace abound to you, so that always having all sufficiency in everything, you may have an abundance for every good deed; </a:t>
            </a:r>
            <a:r>
              <a:rPr lang="en-US" sz="2600" b="1" baseline="30000" dirty="0"/>
              <a:t>9 </a:t>
            </a:r>
            <a:r>
              <a:rPr lang="en-US" sz="2600" dirty="0"/>
              <a:t>as it is written,</a:t>
            </a:r>
            <a:br>
              <a:rPr lang="en-US" sz="2600" dirty="0"/>
            </a:br>
            <a:r>
              <a:rPr lang="en-US" sz="2600" dirty="0"/>
              <a:t>“</a:t>
            </a:r>
            <a:r>
              <a:rPr lang="en-US" sz="2600" cap="small" dirty="0"/>
              <a:t>He scattered abroad, he gave to the poor</a:t>
            </a:r>
            <a:r>
              <a:rPr lang="en-US" sz="2600" dirty="0"/>
              <a:t>,</a:t>
            </a:r>
            <a:br>
              <a:rPr lang="en-US" sz="2600" dirty="0"/>
            </a:br>
            <a:r>
              <a:rPr lang="en-US" sz="2600" cap="small" dirty="0"/>
              <a:t>His righteousness</a:t>
            </a:r>
            <a:r>
              <a:rPr lang="en-US" sz="2600" dirty="0"/>
              <a:t> </a:t>
            </a:r>
            <a:r>
              <a:rPr lang="en-US" sz="2600" cap="small" dirty="0"/>
              <a:t>endures forever</a:t>
            </a:r>
            <a:r>
              <a:rPr lang="en-US" sz="2600" dirty="0"/>
              <a:t>.”</a:t>
            </a:r>
            <a:br>
              <a:rPr lang="en-US" sz="2600" dirty="0"/>
            </a:br>
            <a:r>
              <a:rPr lang="en-US" sz="2600" b="1" baseline="30000" dirty="0"/>
              <a:t>10 </a:t>
            </a:r>
            <a:r>
              <a:rPr lang="en-US" sz="2600" dirty="0"/>
              <a:t>Now He who supplies seed to the sower and bread for food will supply and multiply your seed for sowing and increase the harvest of your righteousness; </a:t>
            </a:r>
            <a:r>
              <a:rPr lang="en-US" sz="2600" b="1" baseline="30000" dirty="0"/>
              <a:t>11 </a:t>
            </a:r>
            <a:r>
              <a:rPr lang="en-US" sz="2600" dirty="0"/>
              <a:t>you will be enriched in everything for all liberality, which through us is producing thanksgiving to God.</a:t>
            </a:r>
          </a:p>
          <a:p>
            <a:pPr lvl="1"/>
            <a:endParaRPr lang="en-US" b="1" dirty="0">
              <a:solidFill>
                <a:srgbClr val="B47F44"/>
              </a:solidFill>
            </a:endParaRPr>
          </a:p>
        </p:txBody>
      </p:sp>
    </p:spTree>
    <p:extLst>
      <p:ext uri="{BB962C8B-B14F-4D97-AF65-F5344CB8AC3E}">
        <p14:creationId xmlns:p14="http://schemas.microsoft.com/office/powerpoint/2010/main" val="3203268683"/>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6713-2EB8-E446-9D80-7932A87FC80B}"/>
              </a:ext>
            </a:extLst>
          </p:cNvPr>
          <p:cNvSpPr>
            <a:spLocks noGrp="1"/>
          </p:cNvSpPr>
          <p:nvPr>
            <p:ph type="title"/>
          </p:nvPr>
        </p:nvSpPr>
        <p:spPr/>
        <p:txBody>
          <a:bodyPr>
            <a:normAutofit fontScale="90000"/>
          </a:bodyPr>
          <a:lstStyle/>
          <a:p>
            <a:r>
              <a:rPr lang="en-US" dirty="0"/>
              <a:t>Spreading God’s Grace In 2 Cor. 8 &amp; 9</a:t>
            </a:r>
          </a:p>
        </p:txBody>
      </p:sp>
      <p:sp>
        <p:nvSpPr>
          <p:cNvPr id="3" name="Content Placeholder 2">
            <a:extLst>
              <a:ext uri="{FF2B5EF4-FFF2-40B4-BE49-F238E27FC236}">
                <a16:creationId xmlns:a16="http://schemas.microsoft.com/office/drawing/2014/main" id="{673F639F-720C-8243-8B85-3B95B4E2903C}"/>
              </a:ext>
            </a:extLst>
          </p:cNvPr>
          <p:cNvSpPr>
            <a:spLocks noGrp="1"/>
          </p:cNvSpPr>
          <p:nvPr>
            <p:ph idx="1"/>
          </p:nvPr>
        </p:nvSpPr>
        <p:spPr>
          <a:xfrm>
            <a:off x="628650" y="1434183"/>
            <a:ext cx="8219928" cy="3626115"/>
          </a:xfrm>
        </p:spPr>
        <p:txBody>
          <a:bodyPr>
            <a:normAutofit/>
          </a:bodyPr>
          <a:lstStyle/>
          <a:p>
            <a:r>
              <a:rPr lang="en-US" b="1" dirty="0">
                <a:solidFill>
                  <a:srgbClr val="B47F44"/>
                </a:solidFill>
              </a:rPr>
              <a:t>We Give To Saints Regardless of Cultural Differences. We Desire For God To Be Glorified In Every Nation!</a:t>
            </a:r>
          </a:p>
          <a:p>
            <a:r>
              <a:rPr lang="en-US" sz="2400" b="1" baseline="30000" dirty="0"/>
              <a:t>13 </a:t>
            </a:r>
            <a:r>
              <a:rPr lang="en-US" sz="2400" dirty="0"/>
              <a:t>Because of the proof given by this ministry, they will glorify God for </a:t>
            </a:r>
            <a:r>
              <a:rPr lang="en-US" sz="2400" i="1" dirty="0"/>
              <a:t>your</a:t>
            </a:r>
            <a:r>
              <a:rPr lang="en-US" sz="2400" dirty="0"/>
              <a:t> obedience to your confession of the gospel of Christ and for the liberality of your contribution to them and to all, </a:t>
            </a:r>
            <a:r>
              <a:rPr lang="en-US" sz="2400" b="1" baseline="30000" dirty="0"/>
              <a:t>14 </a:t>
            </a:r>
            <a:r>
              <a:rPr lang="en-US" sz="2400" dirty="0"/>
              <a:t>while they also, by prayer on your behalf, yearn for you because of </a:t>
            </a:r>
            <a:r>
              <a:rPr lang="en-US" sz="2400" u="sng" dirty="0">
                <a:solidFill>
                  <a:srgbClr val="4E7865"/>
                </a:solidFill>
              </a:rPr>
              <a:t>the surpassing grace of God in you</a:t>
            </a:r>
            <a:r>
              <a:rPr lang="en-US" sz="2400" dirty="0"/>
              <a:t>.</a:t>
            </a:r>
            <a:br>
              <a:rPr lang="en-US" sz="2400" dirty="0"/>
            </a:br>
            <a:r>
              <a:rPr lang="en-US" sz="2400" dirty="0"/>
              <a:t> </a:t>
            </a:r>
            <a:r>
              <a:rPr lang="en-US" sz="2400" b="1" baseline="30000" dirty="0"/>
              <a:t>15 </a:t>
            </a:r>
            <a:r>
              <a:rPr lang="en-US" sz="2400" dirty="0"/>
              <a:t>Thanks be to God for His indescribable gift!</a:t>
            </a:r>
            <a:endParaRPr lang="en-US" sz="2400" b="1" dirty="0">
              <a:solidFill>
                <a:srgbClr val="B47F44"/>
              </a:solidFill>
            </a:endParaRPr>
          </a:p>
        </p:txBody>
      </p:sp>
    </p:spTree>
    <p:extLst>
      <p:ext uri="{BB962C8B-B14F-4D97-AF65-F5344CB8AC3E}">
        <p14:creationId xmlns:p14="http://schemas.microsoft.com/office/powerpoint/2010/main" val="3524039942"/>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rPr>
              <a:t>To help students gain greater </a:t>
            </a:r>
            <a:br>
              <a:rPr lang="en-US" sz="4000" dirty="0">
                <a:solidFill>
                  <a:schemeClr val="bg1"/>
                </a:solidFill>
              </a:rPr>
            </a:br>
            <a:r>
              <a:rPr lang="en-US" sz="4000" u="sng" dirty="0">
                <a:solidFill>
                  <a:schemeClr val="bg1"/>
                </a:solidFill>
              </a:rPr>
              <a:t>clarity</a:t>
            </a:r>
            <a:r>
              <a:rPr lang="en-US" sz="4000" dirty="0">
                <a:solidFill>
                  <a:schemeClr val="bg1"/>
                </a:solidFill>
              </a:rPr>
              <a:t> and </a:t>
            </a:r>
            <a:r>
              <a:rPr lang="en-US" sz="4000" u="sng" dirty="0">
                <a:solidFill>
                  <a:schemeClr val="bg1"/>
                </a:solidFill>
              </a:rPr>
              <a:t>comfort</a:t>
            </a:r>
            <a:r>
              <a:rPr lang="en-US" sz="4000" dirty="0">
                <a:solidFill>
                  <a:schemeClr val="bg1"/>
                </a:solidFill>
              </a:rPr>
              <a:t> in God’s grace.</a:t>
            </a:r>
            <a:br>
              <a:rPr lang="en-US" sz="4000" dirty="0">
                <a:solidFill>
                  <a:schemeClr val="bg1"/>
                </a:solidFill>
                <a:latin typeface="+mn-lt"/>
              </a:rPr>
            </a:br>
            <a:br>
              <a:rPr lang="en-US" sz="4000" dirty="0">
                <a:solidFill>
                  <a:schemeClr val="bg1"/>
                </a:solidFill>
                <a:latin typeface="+mn-lt"/>
              </a:rPr>
            </a:br>
            <a:r>
              <a:rPr lang="en-US" sz="4000" dirty="0">
                <a:solidFill>
                  <a:schemeClr val="bg1"/>
                </a:solidFill>
                <a:latin typeface="+mn-lt"/>
              </a:rPr>
              <a:t>Today’s Goal:</a:t>
            </a:r>
            <a:br>
              <a:rPr lang="en-US" sz="3600" dirty="0">
                <a:solidFill>
                  <a:schemeClr val="bg1"/>
                </a:solidFill>
              </a:rPr>
            </a:br>
            <a:r>
              <a:rPr lang="en-US" sz="3600" dirty="0">
                <a:solidFill>
                  <a:schemeClr val="bg1"/>
                </a:solidFill>
              </a:rPr>
              <a:t>To view evangelism and giving through the incredible lens of God’s grace. </a:t>
            </a:r>
            <a:endParaRPr lang="en-US" sz="4400" dirty="0">
              <a:solidFill>
                <a:schemeClr val="bg1"/>
              </a:solidFill>
            </a:endParaRPr>
          </a:p>
        </p:txBody>
      </p:sp>
    </p:spTree>
    <p:extLst>
      <p:ext uri="{BB962C8B-B14F-4D97-AF65-F5344CB8AC3E}">
        <p14:creationId xmlns:p14="http://schemas.microsoft.com/office/powerpoint/2010/main" val="365618985"/>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0ED94-69F1-3540-87A0-6B5259238E2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0A14CBC8-D21B-634A-BC4A-DF9A7D6D466B}"/>
              </a:ext>
            </a:extLst>
          </p:cNvPr>
          <p:cNvSpPr>
            <a:spLocks noGrp="1"/>
          </p:cNvSpPr>
          <p:nvPr>
            <p:ph type="ctrTitle"/>
          </p:nvPr>
        </p:nvSpPr>
        <p:spPr>
          <a:xfrm>
            <a:off x="310243" y="3522687"/>
            <a:ext cx="8539843" cy="1364106"/>
          </a:xfrm>
        </p:spPr>
        <p:txBody>
          <a:bodyPr>
            <a:normAutofit/>
          </a:bodyPr>
          <a:lstStyle/>
          <a:p>
            <a:r>
              <a:rPr lang="en-US" sz="3200" b="1" i="1" dirty="0">
                <a:solidFill>
                  <a:srgbClr val="B47F44"/>
                </a:solidFill>
              </a:rPr>
              <a:t>Lesson 12: Spreading God’s Grace</a:t>
            </a:r>
          </a:p>
        </p:txBody>
      </p:sp>
    </p:spTree>
    <p:extLst>
      <p:ext uri="{BB962C8B-B14F-4D97-AF65-F5344CB8AC3E}">
        <p14:creationId xmlns:p14="http://schemas.microsoft.com/office/powerpoint/2010/main" val="3484764094"/>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8B9A2-65AE-6749-8403-7FB6BE9DBA7B}"/>
              </a:ext>
            </a:extLst>
          </p:cNvPr>
          <p:cNvPicPr>
            <a:picLocks noChangeAspect="1"/>
          </p:cNvPicPr>
          <p:nvPr/>
        </p:nvPicPr>
        <p:blipFill>
          <a:blip r:embed="rId3"/>
          <a:stretch>
            <a:fillRect/>
          </a:stretch>
        </p:blipFill>
        <p:spPr>
          <a:xfrm>
            <a:off x="0" y="0"/>
            <a:ext cx="9144000" cy="5715000"/>
          </a:xfrm>
          <a:prstGeom prst="rect">
            <a:avLst/>
          </a:prstGeom>
        </p:spPr>
      </p:pic>
      <p:sp>
        <p:nvSpPr>
          <p:cNvPr id="5" name="Rectangle 4">
            <a:extLst>
              <a:ext uri="{FF2B5EF4-FFF2-40B4-BE49-F238E27FC236}">
                <a16:creationId xmlns:a16="http://schemas.microsoft.com/office/drawing/2014/main" id="{2520FC51-870E-C745-80DD-34BC784F09E5}"/>
              </a:ext>
            </a:extLst>
          </p:cNvPr>
          <p:cNvSpPr/>
          <p:nvPr/>
        </p:nvSpPr>
        <p:spPr>
          <a:xfrm>
            <a:off x="602032" y="4200503"/>
            <a:ext cx="8104911" cy="29771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005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519122"/>
            <a:ext cx="7886700" cy="4074854"/>
          </a:xfrm>
        </p:spPr>
        <p:txBody>
          <a:bodyPr>
            <a:normAutofit/>
          </a:bodyPr>
          <a:lstStyle/>
          <a:p>
            <a:pPr algn="ctr"/>
            <a:r>
              <a:rPr lang="en-US" sz="4000" dirty="0">
                <a:solidFill>
                  <a:schemeClr val="bg1"/>
                </a:solidFill>
              </a:rPr>
              <a:t>To help students gain greater </a:t>
            </a:r>
            <a:br>
              <a:rPr lang="en-US" sz="4000" dirty="0">
                <a:solidFill>
                  <a:schemeClr val="bg1"/>
                </a:solidFill>
              </a:rPr>
            </a:br>
            <a:r>
              <a:rPr lang="en-US" sz="4000" u="sng" dirty="0">
                <a:solidFill>
                  <a:schemeClr val="bg1"/>
                </a:solidFill>
              </a:rPr>
              <a:t>clarity</a:t>
            </a:r>
            <a:r>
              <a:rPr lang="en-US" sz="4000" dirty="0">
                <a:solidFill>
                  <a:schemeClr val="bg1"/>
                </a:solidFill>
              </a:rPr>
              <a:t> and </a:t>
            </a:r>
            <a:r>
              <a:rPr lang="en-US" sz="4000" u="sng" dirty="0">
                <a:solidFill>
                  <a:schemeClr val="bg1"/>
                </a:solidFill>
              </a:rPr>
              <a:t>comfort</a:t>
            </a:r>
            <a:r>
              <a:rPr lang="en-US" sz="4000" dirty="0">
                <a:solidFill>
                  <a:schemeClr val="bg1"/>
                </a:solidFill>
              </a:rPr>
              <a:t> in God’s grace.</a:t>
            </a:r>
            <a:br>
              <a:rPr lang="en-US" sz="4000" dirty="0">
                <a:solidFill>
                  <a:schemeClr val="bg1"/>
                </a:solidFill>
                <a:latin typeface="+mn-lt"/>
              </a:rPr>
            </a:br>
            <a:br>
              <a:rPr lang="en-US" sz="4000" dirty="0">
                <a:solidFill>
                  <a:schemeClr val="bg1"/>
                </a:solidFill>
                <a:latin typeface="+mn-lt"/>
              </a:rPr>
            </a:br>
            <a:r>
              <a:rPr lang="en-US" sz="4000" dirty="0">
                <a:solidFill>
                  <a:schemeClr val="bg1"/>
                </a:solidFill>
                <a:latin typeface="+mn-lt"/>
              </a:rPr>
              <a:t>Today’s Goal:</a:t>
            </a:r>
            <a:br>
              <a:rPr lang="en-US" sz="3600" dirty="0">
                <a:solidFill>
                  <a:schemeClr val="bg1"/>
                </a:solidFill>
              </a:rPr>
            </a:br>
            <a:r>
              <a:rPr lang="en-US" sz="3600" dirty="0">
                <a:solidFill>
                  <a:schemeClr val="bg1"/>
                </a:solidFill>
              </a:rPr>
              <a:t>To view evangelism and giving through the incredible lens of God’s grace. </a:t>
            </a:r>
            <a:endParaRPr lang="en-US" sz="4400" dirty="0">
              <a:solidFill>
                <a:schemeClr val="bg1"/>
              </a:solidFill>
            </a:endParaRPr>
          </a:p>
        </p:txBody>
      </p:sp>
    </p:spTree>
    <p:extLst>
      <p:ext uri="{BB962C8B-B14F-4D97-AF65-F5344CB8AC3E}">
        <p14:creationId xmlns:p14="http://schemas.microsoft.com/office/powerpoint/2010/main" val="551385574"/>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172C-373B-7844-AABC-56F2C7862BFC}"/>
              </a:ext>
            </a:extLst>
          </p:cNvPr>
          <p:cNvSpPr>
            <a:spLocks noGrp="1"/>
          </p:cNvSpPr>
          <p:nvPr>
            <p:ph type="title"/>
          </p:nvPr>
        </p:nvSpPr>
        <p:spPr/>
        <p:txBody>
          <a:bodyPr>
            <a:normAutofit fontScale="90000"/>
          </a:bodyPr>
          <a:lstStyle/>
          <a:p>
            <a:r>
              <a:rPr lang="en-US" dirty="0"/>
              <a:t>Sometimes Evangelism Feels Like</a:t>
            </a:r>
            <a:br>
              <a:rPr lang="en-US" dirty="0"/>
            </a:br>
            <a:r>
              <a:rPr lang="en-US" dirty="0"/>
              <a:t> An Awkward Conversation To Avoid…</a:t>
            </a:r>
          </a:p>
        </p:txBody>
      </p:sp>
      <p:pic>
        <p:nvPicPr>
          <p:cNvPr id="11" name="Picture 10">
            <a:extLst>
              <a:ext uri="{FF2B5EF4-FFF2-40B4-BE49-F238E27FC236}">
                <a16:creationId xmlns:a16="http://schemas.microsoft.com/office/drawing/2014/main" id="{9F550CC9-C31C-EC44-8F78-875F350B0174}"/>
              </a:ext>
            </a:extLst>
          </p:cNvPr>
          <p:cNvPicPr>
            <a:picLocks noChangeAspect="1"/>
          </p:cNvPicPr>
          <p:nvPr/>
        </p:nvPicPr>
        <p:blipFill>
          <a:blip r:embed="rId2"/>
          <a:stretch>
            <a:fillRect/>
          </a:stretch>
        </p:blipFill>
        <p:spPr>
          <a:xfrm>
            <a:off x="351232" y="1506880"/>
            <a:ext cx="8164118" cy="4082059"/>
          </a:xfrm>
          <a:prstGeom prst="rect">
            <a:avLst/>
          </a:prstGeom>
        </p:spPr>
      </p:pic>
    </p:spTree>
    <p:extLst>
      <p:ext uri="{BB962C8B-B14F-4D97-AF65-F5344CB8AC3E}">
        <p14:creationId xmlns:p14="http://schemas.microsoft.com/office/powerpoint/2010/main" val="384168193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172C-373B-7844-AABC-56F2C7862BFC}"/>
              </a:ext>
            </a:extLst>
          </p:cNvPr>
          <p:cNvSpPr>
            <a:spLocks noGrp="1"/>
          </p:cNvSpPr>
          <p:nvPr>
            <p:ph type="title"/>
          </p:nvPr>
        </p:nvSpPr>
        <p:spPr/>
        <p:txBody>
          <a:bodyPr>
            <a:normAutofit fontScale="90000"/>
          </a:bodyPr>
          <a:lstStyle/>
          <a:p>
            <a:r>
              <a:rPr lang="en-US" dirty="0"/>
              <a:t>Sometimes Evangelism Feels Like</a:t>
            </a:r>
            <a:br>
              <a:rPr lang="en-US" dirty="0"/>
            </a:br>
            <a:r>
              <a:rPr lang="en-US" dirty="0"/>
              <a:t> An Awkward Conversation To Avoid…</a:t>
            </a:r>
          </a:p>
        </p:txBody>
      </p:sp>
      <p:pic>
        <p:nvPicPr>
          <p:cNvPr id="4" name="Picture 3">
            <a:extLst>
              <a:ext uri="{FF2B5EF4-FFF2-40B4-BE49-F238E27FC236}">
                <a16:creationId xmlns:a16="http://schemas.microsoft.com/office/drawing/2014/main" id="{379077C1-8F5F-5541-9634-8011CA3DE699}"/>
              </a:ext>
            </a:extLst>
          </p:cNvPr>
          <p:cNvPicPr>
            <a:picLocks noChangeAspect="1"/>
          </p:cNvPicPr>
          <p:nvPr/>
        </p:nvPicPr>
        <p:blipFill rotWithShape="1">
          <a:blip r:embed="rId2"/>
          <a:srcRect l="5909" t="6444" r="4773" b="3776"/>
          <a:stretch/>
        </p:blipFill>
        <p:spPr>
          <a:xfrm>
            <a:off x="1641422" y="1611811"/>
            <a:ext cx="5891135" cy="3649736"/>
          </a:xfrm>
          <a:prstGeom prst="rect">
            <a:avLst/>
          </a:prstGeom>
        </p:spPr>
      </p:pic>
    </p:spTree>
    <p:extLst>
      <p:ext uri="{BB962C8B-B14F-4D97-AF65-F5344CB8AC3E}">
        <p14:creationId xmlns:p14="http://schemas.microsoft.com/office/powerpoint/2010/main" val="411433265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7F19A-0678-0649-A168-0D5B1B591787}"/>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6384B8B0-B885-E845-B2AD-D724A6FA3E35}"/>
              </a:ext>
            </a:extLst>
          </p:cNvPr>
          <p:cNvSpPr>
            <a:spLocks noGrp="1"/>
          </p:cNvSpPr>
          <p:nvPr>
            <p:ph type="title"/>
          </p:nvPr>
        </p:nvSpPr>
        <p:spPr>
          <a:xfrm>
            <a:off x="628650" y="1786410"/>
            <a:ext cx="7886700" cy="3357677"/>
          </a:xfrm>
        </p:spPr>
        <p:txBody>
          <a:bodyPr>
            <a:normAutofit/>
          </a:bodyPr>
          <a:lstStyle/>
          <a:p>
            <a:pPr algn="ctr"/>
            <a:r>
              <a:rPr lang="en-US" sz="4000" dirty="0">
                <a:solidFill>
                  <a:schemeClr val="bg1"/>
                </a:solidFill>
                <a:latin typeface="+mn-lt"/>
              </a:rPr>
              <a:t>Spreading God’s Grace </a:t>
            </a:r>
            <a:br>
              <a:rPr lang="en-US" sz="4000" dirty="0">
                <a:solidFill>
                  <a:schemeClr val="bg1"/>
                </a:solidFill>
                <a:latin typeface="+mn-lt"/>
              </a:rPr>
            </a:br>
            <a:r>
              <a:rPr lang="en-US" sz="4000" dirty="0">
                <a:solidFill>
                  <a:schemeClr val="bg1"/>
                </a:solidFill>
                <a:latin typeface="+mn-lt"/>
              </a:rPr>
              <a:t>doesn’t have to be this way.</a:t>
            </a:r>
            <a:br>
              <a:rPr lang="en-US" sz="4000" dirty="0">
                <a:solidFill>
                  <a:schemeClr val="bg1"/>
                </a:solidFill>
                <a:latin typeface="+mn-lt"/>
              </a:rPr>
            </a:br>
            <a:br>
              <a:rPr lang="en-US" sz="3600" dirty="0">
                <a:solidFill>
                  <a:schemeClr val="bg1"/>
                </a:solidFill>
              </a:rPr>
            </a:br>
            <a:r>
              <a:rPr lang="en-US" sz="3600" dirty="0">
                <a:solidFill>
                  <a:schemeClr val="bg1"/>
                </a:solidFill>
              </a:rPr>
              <a:t>In light of God’s grace, we can share the gospel with </a:t>
            </a:r>
            <a:r>
              <a:rPr lang="en-US" sz="3600" u="sng" dirty="0">
                <a:solidFill>
                  <a:schemeClr val="bg1"/>
                </a:solidFill>
              </a:rPr>
              <a:t>both</a:t>
            </a:r>
            <a:r>
              <a:rPr lang="en-US" sz="3600" dirty="0">
                <a:solidFill>
                  <a:schemeClr val="bg1"/>
                </a:solidFill>
              </a:rPr>
              <a:t> excitement and gravity.</a:t>
            </a:r>
            <a:endParaRPr lang="en-US" sz="4400" dirty="0">
              <a:solidFill>
                <a:schemeClr val="bg1"/>
              </a:solidFill>
            </a:endParaRPr>
          </a:p>
        </p:txBody>
      </p:sp>
    </p:spTree>
    <p:extLst>
      <p:ext uri="{BB962C8B-B14F-4D97-AF65-F5344CB8AC3E}">
        <p14:creationId xmlns:p14="http://schemas.microsoft.com/office/powerpoint/2010/main" val="324119476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9ADF-D48D-8042-97AF-CDC4BDDFEC9F}"/>
              </a:ext>
            </a:extLst>
          </p:cNvPr>
          <p:cNvSpPr>
            <a:spLocks noGrp="1"/>
          </p:cNvSpPr>
          <p:nvPr>
            <p:ph type="title"/>
          </p:nvPr>
        </p:nvSpPr>
        <p:spPr/>
        <p:txBody>
          <a:bodyPr>
            <a:normAutofit fontScale="90000"/>
          </a:bodyPr>
          <a:lstStyle/>
          <a:p>
            <a:r>
              <a:rPr lang="en-US" dirty="0"/>
              <a:t>Spreading God’s Grace Is Less Awkward When We Make It Personal…</a:t>
            </a:r>
          </a:p>
        </p:txBody>
      </p:sp>
      <p:sp>
        <p:nvSpPr>
          <p:cNvPr id="3" name="Content Placeholder 2">
            <a:extLst>
              <a:ext uri="{FF2B5EF4-FFF2-40B4-BE49-F238E27FC236}">
                <a16:creationId xmlns:a16="http://schemas.microsoft.com/office/drawing/2014/main" id="{B1A4C813-1AD1-4542-BD8A-8C7F160AA02D}"/>
              </a:ext>
            </a:extLst>
          </p:cNvPr>
          <p:cNvSpPr>
            <a:spLocks noGrp="1"/>
          </p:cNvSpPr>
          <p:nvPr>
            <p:ph idx="1"/>
          </p:nvPr>
        </p:nvSpPr>
        <p:spPr>
          <a:xfrm>
            <a:off x="628649" y="1602999"/>
            <a:ext cx="8245527" cy="3626115"/>
          </a:xfrm>
        </p:spPr>
        <p:txBody>
          <a:bodyPr>
            <a:normAutofit/>
          </a:bodyPr>
          <a:lstStyle/>
          <a:p>
            <a:r>
              <a:rPr lang="en-US" b="1" i="1" dirty="0">
                <a:solidFill>
                  <a:srgbClr val="B47F44"/>
                </a:solidFill>
              </a:rPr>
              <a:t>Key Text: Mark 5:9-20</a:t>
            </a:r>
          </a:p>
          <a:p>
            <a:r>
              <a:rPr lang="en-US" sz="2400" b="1" baseline="30000" dirty="0"/>
              <a:t>18 </a:t>
            </a:r>
            <a:r>
              <a:rPr lang="en-US" sz="2400" dirty="0"/>
              <a:t>As He was getting into the boat, the man who had been demon-possessed was imploring Him that he might accompany Him. </a:t>
            </a:r>
            <a:r>
              <a:rPr lang="en-US" sz="2400" b="1" baseline="30000" dirty="0"/>
              <a:t>19 </a:t>
            </a:r>
            <a:r>
              <a:rPr lang="en-US" sz="2400" dirty="0"/>
              <a:t>And He did not let him, but He said to him, </a:t>
            </a:r>
            <a:r>
              <a:rPr lang="en-US" sz="2400" dirty="0">
                <a:solidFill>
                  <a:srgbClr val="4E7865"/>
                </a:solidFill>
              </a:rPr>
              <a:t>“Go home to your people and report to them what great things the Lord has done for you, and </a:t>
            </a:r>
            <a:r>
              <a:rPr lang="en-US" sz="2400" i="1" dirty="0">
                <a:solidFill>
                  <a:srgbClr val="4E7865"/>
                </a:solidFill>
              </a:rPr>
              <a:t>how</a:t>
            </a:r>
            <a:r>
              <a:rPr lang="en-US" sz="2400" dirty="0">
                <a:solidFill>
                  <a:srgbClr val="4E7865"/>
                </a:solidFill>
              </a:rPr>
              <a:t> He had mercy on you.”</a:t>
            </a:r>
            <a:r>
              <a:rPr lang="en-US" sz="2400" dirty="0"/>
              <a:t> </a:t>
            </a:r>
            <a:r>
              <a:rPr lang="en-US" sz="2400" b="1" baseline="30000" dirty="0"/>
              <a:t>20 </a:t>
            </a:r>
            <a:r>
              <a:rPr lang="en-US" sz="2400" dirty="0"/>
              <a:t>And he went away and began to proclaim in Decapolis what great things Jesus had done for him; and everyone was amazed.</a:t>
            </a:r>
          </a:p>
        </p:txBody>
      </p:sp>
    </p:spTree>
    <p:extLst>
      <p:ext uri="{BB962C8B-B14F-4D97-AF65-F5344CB8AC3E}">
        <p14:creationId xmlns:p14="http://schemas.microsoft.com/office/powerpoint/2010/main" val="14132459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9ADF-D48D-8042-97AF-CDC4BDDFEC9F}"/>
              </a:ext>
            </a:extLst>
          </p:cNvPr>
          <p:cNvSpPr>
            <a:spLocks noGrp="1"/>
          </p:cNvSpPr>
          <p:nvPr>
            <p:ph type="title"/>
          </p:nvPr>
        </p:nvSpPr>
        <p:spPr>
          <a:xfrm>
            <a:off x="628650" y="162404"/>
            <a:ext cx="7886700" cy="1104636"/>
          </a:xfrm>
        </p:spPr>
        <p:txBody>
          <a:bodyPr>
            <a:normAutofit/>
          </a:bodyPr>
          <a:lstStyle/>
          <a:p>
            <a:r>
              <a:rPr lang="en-US" sz="3200" dirty="0"/>
              <a:t>It’s Less Awkward When We Remember</a:t>
            </a:r>
            <a:br>
              <a:rPr lang="en-US" sz="3200" dirty="0"/>
            </a:br>
            <a:r>
              <a:rPr lang="en-US" sz="3200" dirty="0"/>
              <a:t> What God’s Grace Accomplishes…</a:t>
            </a:r>
          </a:p>
        </p:txBody>
      </p:sp>
      <p:grpSp>
        <p:nvGrpSpPr>
          <p:cNvPr id="9" name="Group 8">
            <a:extLst>
              <a:ext uri="{FF2B5EF4-FFF2-40B4-BE49-F238E27FC236}">
                <a16:creationId xmlns:a16="http://schemas.microsoft.com/office/drawing/2014/main" id="{8A7FB431-1BE4-C44B-A522-B00D018F68B1}"/>
              </a:ext>
            </a:extLst>
          </p:cNvPr>
          <p:cNvGrpSpPr/>
          <p:nvPr/>
        </p:nvGrpSpPr>
        <p:grpSpPr>
          <a:xfrm>
            <a:off x="247338" y="1596820"/>
            <a:ext cx="8461947" cy="3392774"/>
            <a:chOff x="247338" y="1596820"/>
            <a:chExt cx="8461947" cy="3392774"/>
          </a:xfrm>
        </p:grpSpPr>
        <p:pic>
          <p:nvPicPr>
            <p:cNvPr id="7" name="Picture 6">
              <a:extLst>
                <a:ext uri="{FF2B5EF4-FFF2-40B4-BE49-F238E27FC236}">
                  <a16:creationId xmlns:a16="http://schemas.microsoft.com/office/drawing/2014/main" id="{C12F397E-6B23-2C4A-848B-B36C422FF0A8}"/>
                </a:ext>
              </a:extLst>
            </p:cNvPr>
            <p:cNvPicPr>
              <a:picLocks noChangeAspect="1"/>
            </p:cNvPicPr>
            <p:nvPr/>
          </p:nvPicPr>
          <p:blipFill>
            <a:blip r:embed="rId2"/>
            <a:stretch>
              <a:fillRect/>
            </a:stretch>
          </p:blipFill>
          <p:spPr>
            <a:xfrm>
              <a:off x="3620124" y="1596820"/>
              <a:ext cx="5089161" cy="3392774"/>
            </a:xfrm>
            <a:prstGeom prst="rect">
              <a:avLst/>
            </a:prstGeom>
          </p:spPr>
        </p:pic>
        <p:sp>
          <p:nvSpPr>
            <p:cNvPr id="8" name="TextBox 7">
              <a:extLst>
                <a:ext uri="{FF2B5EF4-FFF2-40B4-BE49-F238E27FC236}">
                  <a16:creationId xmlns:a16="http://schemas.microsoft.com/office/drawing/2014/main" id="{EAE9F87D-C9FC-0A4A-A761-03542421FA07}"/>
                </a:ext>
              </a:extLst>
            </p:cNvPr>
            <p:cNvSpPr txBox="1"/>
            <p:nvPr/>
          </p:nvSpPr>
          <p:spPr>
            <a:xfrm>
              <a:off x="247338" y="1596820"/>
              <a:ext cx="3312826" cy="2677656"/>
            </a:xfrm>
            <a:prstGeom prst="rect">
              <a:avLst/>
            </a:prstGeom>
            <a:noFill/>
          </p:spPr>
          <p:txBody>
            <a:bodyPr wrap="square" rtlCol="0">
              <a:spAutoFit/>
            </a:bodyPr>
            <a:lstStyle/>
            <a:p>
              <a:pPr algn="ctr"/>
              <a:r>
                <a:rPr lang="en-US" sz="2400" b="1" dirty="0">
                  <a:solidFill>
                    <a:srgbClr val="4E7865"/>
                  </a:solidFill>
                </a:rPr>
                <a:t>EPHESIANS 1:7</a:t>
              </a:r>
            </a:p>
            <a:p>
              <a:pPr algn="ctr"/>
              <a:r>
                <a:rPr lang="en-US" sz="2400" b="1" dirty="0">
                  <a:solidFill>
                    <a:srgbClr val="B47F44"/>
                  </a:solidFill>
                </a:rPr>
                <a:t>“In Him we have redemption through His blood, the forgiveness of our trespasses, </a:t>
              </a:r>
              <a:r>
                <a:rPr lang="en-US" sz="2400" b="1" u="sng" dirty="0">
                  <a:solidFill>
                    <a:srgbClr val="B47F44"/>
                  </a:solidFill>
                </a:rPr>
                <a:t>according to the riches of His grace…</a:t>
              </a:r>
              <a:r>
                <a:rPr lang="en-US" sz="2400" b="1" dirty="0">
                  <a:solidFill>
                    <a:srgbClr val="B47F44"/>
                  </a:solidFill>
                </a:rPr>
                <a:t>” </a:t>
              </a:r>
            </a:p>
          </p:txBody>
        </p:sp>
      </p:grpSp>
    </p:spTree>
    <p:extLst>
      <p:ext uri="{BB962C8B-B14F-4D97-AF65-F5344CB8AC3E}">
        <p14:creationId xmlns:p14="http://schemas.microsoft.com/office/powerpoint/2010/main" val="64577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6391</TotalTime>
  <Words>1992</Words>
  <Application>Microsoft Macintosh PowerPoint</Application>
  <PresentationFormat>On-screen Show (16:10)</PresentationFormat>
  <Paragraphs>130</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Lesson 12: Spreading God’s Grace</vt:lpstr>
      <vt:lpstr>Seeing God’s Grace Clearly</vt:lpstr>
      <vt:lpstr>PowerPoint Presentation</vt:lpstr>
      <vt:lpstr>To help students gain greater  clarity and comfort in God’s grace.  Today’s Goal: To view evangelism and giving through the incredible lens of God’s grace. </vt:lpstr>
      <vt:lpstr>Sometimes Evangelism Feels Like  An Awkward Conversation To Avoid…</vt:lpstr>
      <vt:lpstr>Sometimes Evangelism Feels Like  An Awkward Conversation To Avoid…</vt:lpstr>
      <vt:lpstr>Spreading God’s Grace  doesn’t have to be this way.  In light of God’s grace, we can share the gospel with both excitement and gravity.</vt:lpstr>
      <vt:lpstr>Spreading God’s Grace Is Less Awkward When We Make It Personal…</vt:lpstr>
      <vt:lpstr>It’s Less Awkward When We Remember  What God’s Grace Accomplishes…</vt:lpstr>
      <vt:lpstr>It’s Less Awkward When We Remember  What God’s Grace Accomplishes…</vt:lpstr>
      <vt:lpstr>It’s Less Awkward When We Remember  What God’s Grace Accomplishes…</vt:lpstr>
      <vt:lpstr>It’s Less Awkward When We Remember  What God’s Grace Accomplishes…</vt:lpstr>
      <vt:lpstr>Spreading God’s Grace…  “For all things are for your sakes, so that the  grace which is spreading to more and more people may cause the giving of thanks to abound  to the glory of God.” (NASB95)</vt:lpstr>
      <vt:lpstr>Key Text: 2 Corinthians 4:15</vt:lpstr>
      <vt:lpstr>God’s Grace Can Multiply  Like A Seed…</vt:lpstr>
      <vt:lpstr>Spreading God’s Grace In 2 Corinthians 4</vt:lpstr>
      <vt:lpstr>Spreading God’s Grace In Ephesians 3</vt:lpstr>
      <vt:lpstr>Spreading God’s Grace In Acts 20</vt:lpstr>
      <vt:lpstr>Spreading God’s Grace In 2 Cor. 8 &amp; 9</vt:lpstr>
      <vt:lpstr>Spreading God’s Grace In 2 Cor. 8 &amp; 9</vt:lpstr>
      <vt:lpstr>Spreading God’s Grace In 2 Cor. 8 &amp; 9</vt:lpstr>
      <vt:lpstr>To help students gain greater  clarity and comfort in God’s grace.  Today’s Goal: To view evangelism and giving through the incredible lens of God’s grace. </vt:lpstr>
      <vt:lpstr>Lesson 12: Spreading God’s Grace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Nehemiah</dc:title>
  <dc:creator>Phillip Shumake</dc:creator>
  <cp:lastModifiedBy>Phillip Shumake</cp:lastModifiedBy>
  <cp:revision>524</cp:revision>
  <cp:lastPrinted>2022-04-17T03:46:34Z</cp:lastPrinted>
  <dcterms:created xsi:type="dcterms:W3CDTF">2020-02-05T17:41:56Z</dcterms:created>
  <dcterms:modified xsi:type="dcterms:W3CDTF">2022-05-25T19:26:11Z</dcterms:modified>
</cp:coreProperties>
</file>