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handoutMasterIdLst>
    <p:handoutMasterId r:id="rId44"/>
  </p:handoutMasterIdLst>
  <p:sldIdLst>
    <p:sldId id="271" r:id="rId2"/>
    <p:sldId id="317" r:id="rId3"/>
    <p:sldId id="318" r:id="rId4"/>
    <p:sldId id="381" r:id="rId5"/>
    <p:sldId id="390" r:id="rId6"/>
    <p:sldId id="375" r:id="rId7"/>
    <p:sldId id="383" r:id="rId8"/>
    <p:sldId id="386" r:id="rId9"/>
    <p:sldId id="387" r:id="rId10"/>
    <p:sldId id="388" r:id="rId11"/>
    <p:sldId id="384" r:id="rId12"/>
    <p:sldId id="389" r:id="rId13"/>
    <p:sldId id="391" r:id="rId14"/>
    <p:sldId id="392" r:id="rId15"/>
    <p:sldId id="385" r:id="rId16"/>
    <p:sldId id="393" r:id="rId17"/>
    <p:sldId id="382" r:id="rId18"/>
    <p:sldId id="394" r:id="rId19"/>
    <p:sldId id="395" r:id="rId20"/>
    <p:sldId id="396" r:id="rId21"/>
    <p:sldId id="397" r:id="rId22"/>
    <p:sldId id="377" r:id="rId23"/>
    <p:sldId id="378" r:id="rId24"/>
    <p:sldId id="379" r:id="rId25"/>
    <p:sldId id="366" r:id="rId26"/>
    <p:sldId id="376" r:id="rId27"/>
    <p:sldId id="367" r:id="rId28"/>
    <p:sldId id="360" r:id="rId29"/>
    <p:sldId id="380" r:id="rId30"/>
    <p:sldId id="361" r:id="rId31"/>
    <p:sldId id="362" r:id="rId32"/>
    <p:sldId id="363" r:id="rId33"/>
    <p:sldId id="364" r:id="rId34"/>
    <p:sldId id="365" r:id="rId35"/>
    <p:sldId id="351" r:id="rId36"/>
    <p:sldId id="368" r:id="rId37"/>
    <p:sldId id="369" r:id="rId38"/>
    <p:sldId id="370" r:id="rId39"/>
    <p:sldId id="371" r:id="rId40"/>
    <p:sldId id="372" r:id="rId41"/>
    <p:sldId id="373" r:id="rId42"/>
    <p:sldId id="374" r:id="rId43"/>
  </p:sldIdLst>
  <p:sldSz cx="9144000" cy="5715000" type="screen16x1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B6434E-BFAA-46C3-8833-A2C1B5E74D0D}" v="1696" dt="2022-06-12T11:44:36.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6" d="100"/>
          <a:sy n="86" d="100"/>
        </p:scale>
        <p:origin x="112" y="6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40" cy="469423"/>
          </a:xfrm>
          <a:prstGeom prst="rect">
            <a:avLst/>
          </a:prstGeom>
        </p:spPr>
        <p:txBody>
          <a:bodyPr vert="horz" lIns="94032" tIns="47016" rIns="94032" bIns="47016" rtlCol="0"/>
          <a:lstStyle>
            <a:lvl1pPr algn="l">
              <a:defRPr sz="1200"/>
            </a:lvl1pPr>
          </a:lstStyle>
          <a:p>
            <a:endParaRPr lang="en-US"/>
          </a:p>
        </p:txBody>
      </p:sp>
      <p:sp>
        <p:nvSpPr>
          <p:cNvPr id="3" name="Date Placeholder 2"/>
          <p:cNvSpPr>
            <a:spLocks noGrp="1"/>
          </p:cNvSpPr>
          <p:nvPr>
            <p:ph type="dt" sz="quarter" idx="1"/>
          </p:nvPr>
        </p:nvSpPr>
        <p:spPr>
          <a:xfrm>
            <a:off x="4023093" y="2"/>
            <a:ext cx="3077740" cy="469423"/>
          </a:xfrm>
          <a:prstGeom prst="rect">
            <a:avLst/>
          </a:prstGeom>
        </p:spPr>
        <p:txBody>
          <a:bodyPr vert="horz" lIns="94032" tIns="47016" rIns="94032" bIns="47016" rtlCol="0"/>
          <a:lstStyle>
            <a:lvl1pPr algn="r">
              <a:defRPr sz="1200"/>
            </a:lvl1pPr>
          </a:lstStyle>
          <a:p>
            <a:fld id="{13491151-A4A8-4FCE-8548-5371B6CDCB7F}" type="datetimeFigureOut">
              <a:rPr lang="en-US" smtClean="0"/>
              <a:pPr/>
              <a:t>6/11/2022</a:t>
            </a:fld>
            <a:endParaRPr lang="en-US"/>
          </a:p>
        </p:txBody>
      </p:sp>
      <p:sp>
        <p:nvSpPr>
          <p:cNvPr id="4" name="Footer Placeholder 3"/>
          <p:cNvSpPr>
            <a:spLocks noGrp="1"/>
          </p:cNvSpPr>
          <p:nvPr>
            <p:ph type="ftr" sz="quarter" idx="2"/>
          </p:nvPr>
        </p:nvSpPr>
        <p:spPr>
          <a:xfrm>
            <a:off x="2" y="8917425"/>
            <a:ext cx="3077740" cy="469423"/>
          </a:xfrm>
          <a:prstGeom prst="rect">
            <a:avLst/>
          </a:prstGeom>
        </p:spPr>
        <p:txBody>
          <a:bodyPr vert="horz" lIns="94032" tIns="47016" rIns="94032" bIns="47016"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5"/>
            <a:ext cx="3077740" cy="469423"/>
          </a:xfrm>
          <a:prstGeom prst="rect">
            <a:avLst/>
          </a:prstGeom>
        </p:spPr>
        <p:txBody>
          <a:bodyPr vert="horz" lIns="94032" tIns="47016" rIns="94032" bIns="47016" rtlCol="0" anchor="b"/>
          <a:lstStyle>
            <a:lvl1pPr algn="r">
              <a:defRPr sz="1200"/>
            </a:lvl1pPr>
          </a:lstStyle>
          <a:p>
            <a:fld id="{34319CE5-BF4C-426F-835E-3ED87CB077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206500"/>
            <a:ext cx="6619244" cy="2774651"/>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981150"/>
            <a:ext cx="6619244" cy="717850"/>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BB7A7-3A6B-4816-B617-CE47999A7759}" type="slidenum">
              <a:rPr lang="en-US" smtClean="0"/>
              <a:pPr/>
              <a:t>‹#›</a:t>
            </a:fld>
            <a:endParaRPr lang="en-US"/>
          </a:p>
        </p:txBody>
      </p:sp>
    </p:spTree>
    <p:extLst>
      <p:ext uri="{BB962C8B-B14F-4D97-AF65-F5344CB8AC3E}">
        <p14:creationId xmlns:p14="http://schemas.microsoft.com/office/powerpoint/2010/main" val="178369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000489"/>
            <a:ext cx="6619243"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71500"/>
            <a:ext cx="6619244" cy="303388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472771"/>
            <a:ext cx="6619242"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258004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6619244" cy="16510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3048000"/>
            <a:ext cx="6619244" cy="1968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189711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206500"/>
            <a:ext cx="5999486" cy="1936145"/>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3142645"/>
            <a:ext cx="5459737" cy="285145"/>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625548"/>
            <a:ext cx="6619244" cy="13970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
        <p:nvSpPr>
          <p:cNvPr id="9" name="TextBox 8"/>
          <p:cNvSpPr txBox="1"/>
          <p:nvPr/>
        </p:nvSpPr>
        <p:spPr>
          <a:xfrm>
            <a:off x="673721" y="809378"/>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2178156"/>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35679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603501"/>
            <a:ext cx="6619245" cy="137765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93151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651000"/>
            <a:ext cx="2210150"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222500"/>
            <a:ext cx="2195513"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651000"/>
            <a:ext cx="2202181"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222500"/>
            <a:ext cx="2210096"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651000"/>
            <a:ext cx="2199085"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222500"/>
            <a:ext cx="2199085" cy="299111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778000"/>
            <a:ext cx="0" cy="3302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1320802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542458"/>
            <a:ext cx="2205038"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841500"/>
            <a:ext cx="2205038"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4022676"/>
            <a:ext cx="220503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542458"/>
            <a:ext cx="219789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841500"/>
            <a:ext cx="2197894"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4022676"/>
            <a:ext cx="2200805"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542458"/>
            <a:ext cx="2199085"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841500"/>
            <a:ext cx="2199085" cy="127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4022674"/>
            <a:ext cx="2201998" cy="54932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778000"/>
            <a:ext cx="0" cy="3302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778000"/>
            <a:ext cx="0" cy="330573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333CA2-C3E1-4876-9351-1FE197ED0F40}" type="slidenum">
              <a:rPr lang="en-US" smtClean="0"/>
              <a:pPr/>
              <a:t>‹#›</a:t>
            </a:fld>
            <a:endParaRPr lang="en-US"/>
          </a:p>
        </p:txBody>
      </p:sp>
    </p:spTree>
    <p:extLst>
      <p:ext uri="{BB962C8B-B14F-4D97-AF65-F5344CB8AC3E}">
        <p14:creationId xmlns:p14="http://schemas.microsoft.com/office/powerpoint/2010/main" val="386331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CFBD8-233B-45F8-80E5-A5AF2FC51171}" type="slidenum">
              <a:rPr lang="en-US" smtClean="0"/>
              <a:pPr/>
              <a:t>‹#›</a:t>
            </a:fld>
            <a:endParaRPr lang="en-US"/>
          </a:p>
        </p:txBody>
      </p:sp>
    </p:spTree>
    <p:extLst>
      <p:ext uri="{BB962C8B-B14F-4D97-AF65-F5344CB8AC3E}">
        <p14:creationId xmlns:p14="http://schemas.microsoft.com/office/powerpoint/2010/main" val="922653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58511"/>
            <a:ext cx="1314451" cy="485510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739512"/>
            <a:ext cx="5567362" cy="44741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281EA-AB67-4E66-9385-168179C78105}" type="slidenum">
              <a:rPr lang="en-US" smtClean="0"/>
              <a:pPr/>
              <a:t>‹#›</a:t>
            </a:fld>
            <a:endParaRPr lang="en-US"/>
          </a:p>
        </p:txBody>
      </p:sp>
    </p:spTree>
    <p:extLst>
      <p:ext uri="{BB962C8B-B14F-4D97-AF65-F5344CB8AC3E}">
        <p14:creationId xmlns:p14="http://schemas.microsoft.com/office/powerpoint/2010/main" val="130106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6FB57-5612-4035-B72C-509FA98D3715}" type="slidenum">
              <a:rPr lang="en-US" smtClean="0"/>
              <a:pPr/>
              <a:t>‹#›</a:t>
            </a:fld>
            <a:endParaRPr lang="en-US"/>
          </a:p>
        </p:txBody>
      </p:sp>
    </p:spTree>
    <p:extLst>
      <p:ext uri="{BB962C8B-B14F-4D97-AF65-F5344CB8AC3E}">
        <p14:creationId xmlns:p14="http://schemas.microsoft.com/office/powerpoint/2010/main" val="398116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384778"/>
            <a:ext cx="6619243" cy="1596373"/>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981151"/>
            <a:ext cx="6619244" cy="7170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6D278-920E-4A8E-BF7F-EBB64228B52E}" type="slidenum">
              <a:rPr lang="en-US" smtClean="0"/>
              <a:pPr/>
              <a:t>‹#›</a:t>
            </a:fld>
            <a:endParaRPr lang="en-US"/>
          </a:p>
        </p:txBody>
      </p:sp>
    </p:spTree>
    <p:extLst>
      <p:ext uri="{BB962C8B-B14F-4D97-AF65-F5344CB8AC3E}">
        <p14:creationId xmlns:p14="http://schemas.microsoft.com/office/powerpoint/2010/main" val="15214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717146"/>
            <a:ext cx="3297254" cy="349646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713411"/>
            <a:ext cx="3297256" cy="35002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124E1-5AF6-4D00-A8F7-E08475C16469}" type="slidenum">
              <a:rPr lang="en-US" smtClean="0"/>
              <a:pPr/>
              <a:t>‹#›</a:t>
            </a:fld>
            <a:endParaRPr lang="en-US"/>
          </a:p>
        </p:txBody>
      </p:sp>
    </p:spTree>
    <p:extLst>
      <p:ext uri="{BB962C8B-B14F-4D97-AF65-F5344CB8AC3E}">
        <p14:creationId xmlns:p14="http://schemas.microsoft.com/office/powerpoint/2010/main" val="3198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587500"/>
            <a:ext cx="329725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587500"/>
            <a:ext cx="3297254" cy="48021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2095500"/>
            <a:ext cx="3297254" cy="311811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F24B7-ED40-4F94-8850-570B2F917D81}" type="slidenum">
              <a:rPr lang="en-US" smtClean="0"/>
              <a:pPr/>
              <a:t>‹#›</a:t>
            </a:fld>
            <a:endParaRPr lang="en-US"/>
          </a:p>
        </p:txBody>
      </p:sp>
    </p:spTree>
    <p:extLst>
      <p:ext uri="{BB962C8B-B14F-4D97-AF65-F5344CB8AC3E}">
        <p14:creationId xmlns:p14="http://schemas.microsoft.com/office/powerpoint/2010/main" val="266255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467789A-AD8E-4EDB-B520-FA443BEDD901}" type="slidenum">
              <a:rPr lang="en-US" smtClean="0"/>
              <a:pPr/>
              <a:t>‹#›</a:t>
            </a:fld>
            <a:endParaRPr lang="en-US"/>
          </a:p>
        </p:txBody>
      </p:sp>
    </p:spTree>
    <p:extLst>
      <p:ext uri="{BB962C8B-B14F-4D97-AF65-F5344CB8AC3E}">
        <p14:creationId xmlns:p14="http://schemas.microsoft.com/office/powerpoint/2010/main" val="378234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D82329-498D-42E2-8189-5478512164F9}" type="slidenum">
              <a:rPr lang="en-US" smtClean="0"/>
              <a:pPr/>
              <a:t>‹#›</a:t>
            </a:fld>
            <a:endParaRPr lang="en-US"/>
          </a:p>
        </p:txBody>
      </p:sp>
    </p:spTree>
    <p:extLst>
      <p:ext uri="{BB962C8B-B14F-4D97-AF65-F5344CB8AC3E}">
        <p14:creationId xmlns:p14="http://schemas.microsoft.com/office/powerpoint/2010/main" val="388901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206500"/>
            <a:ext cx="2550798" cy="12065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206500"/>
            <a:ext cx="3896998" cy="3810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607734"/>
            <a:ext cx="2550797" cy="24129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A43DD3-3DE6-489F-82CE-CBB72F2C6507}" type="slidenum">
              <a:rPr lang="en-US" smtClean="0"/>
              <a:pPr/>
              <a:t>‹#›</a:t>
            </a:fld>
            <a:endParaRPr lang="en-US"/>
          </a:p>
        </p:txBody>
      </p:sp>
    </p:spTree>
    <p:extLst>
      <p:ext uri="{BB962C8B-B14F-4D97-AF65-F5344CB8AC3E}">
        <p14:creationId xmlns:p14="http://schemas.microsoft.com/office/powerpoint/2010/main" val="403888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545160"/>
            <a:ext cx="3819680" cy="1312340"/>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952500"/>
            <a:ext cx="240030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3048000"/>
            <a:ext cx="3813734" cy="11430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A15EF-5107-4D96-A549-2D88C6606856}" type="slidenum">
              <a:rPr lang="en-US" smtClean="0"/>
              <a:pPr/>
              <a:t>‹#›</a:t>
            </a:fld>
            <a:endParaRPr lang="en-US"/>
          </a:p>
        </p:txBody>
      </p:sp>
    </p:spTree>
    <p:extLst>
      <p:ext uri="{BB962C8B-B14F-4D97-AF65-F5344CB8AC3E}">
        <p14:creationId xmlns:p14="http://schemas.microsoft.com/office/powerpoint/2010/main" val="20779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224738"/>
            <a:ext cx="3027759" cy="3490263"/>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410290"/>
            <a:ext cx="1141809" cy="1971211"/>
          </a:xfrm>
          <a:prstGeom prst="rect">
            <a:avLst/>
          </a:prstGeom>
        </p:spPr>
      </p:pic>
      <p:sp>
        <p:nvSpPr>
          <p:cNvPr id="16" name="Oval 15"/>
          <p:cNvSpPr/>
          <p:nvPr/>
        </p:nvSpPr>
        <p:spPr>
          <a:xfrm>
            <a:off x="6456759" y="1397000"/>
            <a:ext cx="2114550" cy="23495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0"/>
            <a:ext cx="1202540" cy="951173"/>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6759" y="5080000"/>
            <a:ext cx="745301" cy="635000"/>
          </a:xfrm>
          <a:prstGeom prst="rect">
            <a:avLst/>
          </a:prstGeom>
        </p:spPr>
      </p:pic>
      <p:sp>
        <p:nvSpPr>
          <p:cNvPr id="14" name="Rectangle 13"/>
          <p:cNvSpPr/>
          <p:nvPr/>
        </p:nvSpPr>
        <p:spPr>
          <a:xfrm>
            <a:off x="7828359" y="0"/>
            <a:ext cx="514350" cy="952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77265"/>
            <a:ext cx="7053542" cy="116710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710766"/>
            <a:ext cx="6709906" cy="349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575455" y="1504951"/>
            <a:ext cx="8254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552855" y="2700448"/>
            <a:ext cx="321649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4406" y="246441"/>
            <a:ext cx="628649" cy="639739"/>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3C333CA2-C3E1-4876-9351-1FE197ED0F40}" type="slidenum">
              <a:rPr lang="en-US" smtClean="0"/>
              <a:pPr/>
              <a:t>‹#›</a:t>
            </a:fld>
            <a:endParaRPr lang="en-US"/>
          </a:p>
        </p:txBody>
      </p:sp>
    </p:spTree>
    <p:extLst>
      <p:ext uri="{BB962C8B-B14F-4D97-AF65-F5344CB8AC3E}">
        <p14:creationId xmlns:p14="http://schemas.microsoft.com/office/powerpoint/2010/main" val="208883100"/>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33400" y="124866"/>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Study of Galatians</a:t>
            </a:r>
          </a:p>
        </p:txBody>
      </p:sp>
      <p:sp>
        <p:nvSpPr>
          <p:cNvPr id="7" name="TextBox 6">
            <a:extLst>
              <a:ext uri="{FF2B5EF4-FFF2-40B4-BE49-F238E27FC236}">
                <a16:creationId xmlns:a16="http://schemas.microsoft.com/office/drawing/2014/main" id="{2E7733C5-689F-4D0D-9F5C-840AC432C60E}"/>
              </a:ext>
            </a:extLst>
          </p:cNvPr>
          <p:cNvSpPr txBox="1"/>
          <p:nvPr/>
        </p:nvSpPr>
        <p:spPr>
          <a:xfrm>
            <a:off x="152400" y="946684"/>
            <a:ext cx="8839200" cy="892552"/>
          </a:xfrm>
          <a:prstGeom prst="rect">
            <a:avLst/>
          </a:prstGeom>
          <a:noFill/>
          <a:ln w="38100">
            <a:solidFill>
              <a:srgbClr val="FFFF00"/>
            </a:solidFill>
          </a:ln>
        </p:spPr>
        <p:txBody>
          <a:bodyPr wrap="square" rtlCol="0">
            <a:spAutoFit/>
          </a:bodyPr>
          <a:lstStyle/>
          <a:p>
            <a:pPr algn="ctr"/>
            <a:r>
              <a:rPr lang="en-US" sz="2800" dirty="0">
                <a:solidFill>
                  <a:srgbClr val="FFFF00"/>
                </a:solidFill>
                <a:latin typeface="Calibri" pitchFamily="34" charset="0"/>
              </a:rPr>
              <a:t>Pre-class Assignment – </a:t>
            </a:r>
          </a:p>
          <a:p>
            <a:pPr algn="ctr"/>
            <a:r>
              <a:rPr lang="en-US" sz="2400" i="1" dirty="0">
                <a:solidFill>
                  <a:srgbClr val="FFFF00"/>
                </a:solidFill>
                <a:latin typeface="Calibri" pitchFamily="34" charset="0"/>
              </a:rPr>
              <a:t>Read Acts 15:1-5 below.  How does it help to explain Galatians 5:1-5? </a:t>
            </a:r>
          </a:p>
        </p:txBody>
      </p:sp>
      <p:sp>
        <p:nvSpPr>
          <p:cNvPr id="6" name="Content Placeholder 2">
            <a:extLst>
              <a:ext uri="{FF2B5EF4-FFF2-40B4-BE49-F238E27FC236}">
                <a16:creationId xmlns:a16="http://schemas.microsoft.com/office/drawing/2014/main" id="{07E9EFE4-5C58-9903-BB59-A4C5E674B4D1}"/>
              </a:ext>
            </a:extLst>
          </p:cNvPr>
          <p:cNvSpPr txBox="1">
            <a:spLocks/>
          </p:cNvSpPr>
          <p:nvPr/>
        </p:nvSpPr>
        <p:spPr>
          <a:xfrm>
            <a:off x="152400" y="2049718"/>
            <a:ext cx="8839200" cy="3497517"/>
          </a:xfrm>
          <a:prstGeom prst="rect">
            <a:avLst/>
          </a:prstGeom>
        </p:spPr>
        <p:txBody>
          <a:bodyPr>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a:lstStyle>
          <a:p>
            <a:pPr marL="0" indent="0" algn="ctr">
              <a:buFont typeface="Wingdings 3" charset="2"/>
              <a:buNone/>
            </a:pPr>
            <a:r>
              <a:rPr lang="en-US" sz="2000" i="1" dirty="0">
                <a:latin typeface="Calibri" panose="020F0502020204030204" pitchFamily="34" charset="0"/>
                <a:cs typeface="Calibri" panose="020F0502020204030204" pitchFamily="34" charset="0"/>
              </a:rPr>
              <a:t>But some men came down from Judea and were teaching the brothers, “Unless you are circumcised according to the custom of Moses, you cannot be saved.” </a:t>
            </a:r>
            <a:r>
              <a:rPr lang="en-US" sz="2000" b="1" i="1" baseline="30000" dirty="0">
                <a:latin typeface="Calibri" panose="020F0502020204030204" pitchFamily="34" charset="0"/>
                <a:cs typeface="Calibri" panose="020F0502020204030204" pitchFamily="34" charset="0"/>
              </a:rPr>
              <a:t>2 </a:t>
            </a:r>
            <a:r>
              <a:rPr lang="en-US" sz="2000" i="1" dirty="0">
                <a:latin typeface="Calibri" panose="020F0502020204030204" pitchFamily="34" charset="0"/>
                <a:cs typeface="Calibri" panose="020F0502020204030204" pitchFamily="34" charset="0"/>
              </a:rPr>
              <a:t>And after Paul and Barnabas had no small dissension and debate with them, Paul and Barnabas and some of the others were appointed to go up to Jerusalem to the apostles and the elders about this question. </a:t>
            </a:r>
            <a:r>
              <a:rPr lang="en-US" sz="2000" b="1" i="1" baseline="30000" dirty="0">
                <a:latin typeface="Calibri" panose="020F0502020204030204" pitchFamily="34" charset="0"/>
                <a:cs typeface="Calibri" panose="020F0502020204030204" pitchFamily="34" charset="0"/>
              </a:rPr>
              <a:t>3 </a:t>
            </a:r>
            <a:r>
              <a:rPr lang="en-US" sz="2000" i="1" dirty="0">
                <a:latin typeface="Calibri" panose="020F0502020204030204" pitchFamily="34" charset="0"/>
                <a:cs typeface="Calibri" panose="020F0502020204030204" pitchFamily="34" charset="0"/>
              </a:rPr>
              <a:t>So, being sent on their way by the church, they passed through both Phoenicia and Samaria, describing in detail the conversion of the Gentiles, and brought great joy to all the brothers. </a:t>
            </a:r>
            <a:r>
              <a:rPr lang="en-US" sz="2000" b="1" i="1" baseline="30000" dirty="0">
                <a:latin typeface="Calibri" panose="020F0502020204030204" pitchFamily="34" charset="0"/>
                <a:cs typeface="Calibri" panose="020F0502020204030204" pitchFamily="34" charset="0"/>
              </a:rPr>
              <a:t>4 </a:t>
            </a:r>
            <a:r>
              <a:rPr lang="en-US" sz="2000" i="1" dirty="0">
                <a:latin typeface="Calibri" panose="020F0502020204030204" pitchFamily="34" charset="0"/>
                <a:cs typeface="Calibri" panose="020F0502020204030204" pitchFamily="34" charset="0"/>
              </a:rPr>
              <a:t>When they came to Jerusalem, they were welcomed by the church and the apostles and the elders, and they declared all that God had done with them. </a:t>
            </a:r>
            <a:r>
              <a:rPr lang="en-US" sz="2000" b="1" i="1" baseline="30000" dirty="0">
                <a:latin typeface="Calibri" panose="020F0502020204030204" pitchFamily="34" charset="0"/>
                <a:cs typeface="Calibri" panose="020F0502020204030204" pitchFamily="34" charset="0"/>
              </a:rPr>
              <a:t>5 </a:t>
            </a:r>
            <a:r>
              <a:rPr lang="en-US" sz="2000" i="1" dirty="0">
                <a:latin typeface="Calibri" panose="020F0502020204030204" pitchFamily="34" charset="0"/>
                <a:cs typeface="Calibri" panose="020F0502020204030204" pitchFamily="34" charset="0"/>
              </a:rPr>
              <a:t>But some believers who belonged to the party of the Pharisees rose up and said, “It is necessary to circumcise them and to order them to keep the law of Moses.”</a:t>
            </a:r>
            <a:endParaRPr lang="en-US"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765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solidFill>
                  <a:srgbClr val="FFFF00"/>
                </a:solidFill>
                <a:effectLst/>
                <a:latin typeface="Calibri" panose="020F0502020204030204" pitchFamily="34" charset="0"/>
                <a:cs typeface="Calibri" panose="020F0502020204030204" pitchFamily="34" charset="0"/>
              </a:rPr>
              <a:t>3 </a:t>
            </a:r>
            <a:r>
              <a:rPr lang="en-US" sz="2800" b="1" i="1" dirty="0">
                <a:solidFill>
                  <a:srgbClr val="FFFF00"/>
                </a:solidFill>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A1E56449-2F97-3D41-DA51-0A290160EE32}"/>
              </a:ext>
            </a:extLst>
          </p:cNvPr>
          <p:cNvSpPr/>
          <p:nvPr/>
        </p:nvSpPr>
        <p:spPr>
          <a:xfrm>
            <a:off x="5486400" y="3619500"/>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does this prove or show?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1" i="1" dirty="0">
                <a:solidFill>
                  <a:srgbClr val="FFFF00"/>
                </a:solidFill>
                <a:effectLst/>
                <a:latin typeface="Calibri" panose="020F0502020204030204" pitchFamily="34" charset="0"/>
                <a:cs typeface="Calibri" panose="020F0502020204030204" pitchFamily="34" charset="0"/>
              </a:rPr>
              <a:t>Yet because of false brothers secretly brought in</a:t>
            </a:r>
            <a:r>
              <a:rPr lang="en-US" sz="2800" b="0" i="1" dirty="0">
                <a:effectLst/>
                <a:latin typeface="Calibri" panose="020F0502020204030204" pitchFamily="34" charset="0"/>
                <a:cs typeface="Calibri" panose="020F0502020204030204" pitchFamily="34" charset="0"/>
              </a:rPr>
              <a:t>—who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1" i="1" dirty="0">
                <a:solidFill>
                  <a:srgbClr val="FFFF00"/>
                </a:solidFill>
                <a:effectLst/>
                <a:latin typeface="Calibri" panose="020F0502020204030204" pitchFamily="34" charset="0"/>
                <a:cs typeface="Calibri" panose="020F0502020204030204" pitchFamily="34" charset="0"/>
              </a:rPr>
              <a:t>to them we did not yield in submission even for a moment,</a:t>
            </a:r>
            <a:r>
              <a:rPr lang="en-US" sz="2800" b="0" i="1" dirty="0">
                <a:effectLst/>
                <a:latin typeface="Calibri" panose="020F0502020204030204" pitchFamily="34" charset="0"/>
                <a:cs typeface="Calibri" panose="020F0502020204030204" pitchFamily="34" charset="0"/>
              </a:rPr>
              <a: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DDBFADA6-FC33-CB63-0467-85E4A43217C5}"/>
              </a:ext>
            </a:extLst>
          </p:cNvPr>
          <p:cNvSpPr/>
          <p:nvPr/>
        </p:nvSpPr>
        <p:spPr>
          <a:xfrm>
            <a:off x="5486400" y="4493940"/>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this fit the description in Acts 15?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a:t>
            </a:r>
            <a:r>
              <a:rPr lang="en-US" sz="2800" b="1" i="1" dirty="0">
                <a:solidFill>
                  <a:srgbClr val="FFFF00"/>
                </a:solidFill>
                <a:effectLst/>
                <a:latin typeface="Calibri" panose="020F0502020204030204" pitchFamily="34" charset="0"/>
                <a:cs typeface="Calibri" panose="020F0502020204030204" pitchFamily="34" charset="0"/>
              </a:rPr>
              <a:t>who slipped in to spy out our freedom that we have in Christ Jesus, so that they might bring us into slavery</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3A184FDD-6342-5691-8F6F-BDD7742A956B}"/>
              </a:ext>
            </a:extLst>
          </p:cNvPr>
          <p:cNvSpPr/>
          <p:nvPr/>
        </p:nvSpPr>
        <p:spPr>
          <a:xfrm>
            <a:off x="5805336" y="4152900"/>
            <a:ext cx="2805263" cy="1050398"/>
          </a:xfrm>
          <a:prstGeom prst="wedgeRoundRectCallout">
            <a:avLst>
              <a:gd name="adj1" fmla="val -41513"/>
              <a:gd name="adj2" fmla="val -72978"/>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Stay Tuned. He’s introducing a later theme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094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a:t>
            </a:r>
            <a:r>
              <a:rPr lang="en-US" sz="2800" b="1" i="1" dirty="0">
                <a:solidFill>
                  <a:srgbClr val="FFFF00"/>
                </a:solidFill>
                <a:effectLst/>
                <a:latin typeface="Calibri" panose="020F0502020204030204" pitchFamily="34" charset="0"/>
                <a:cs typeface="Calibri" panose="020F0502020204030204" pitchFamily="34" charset="0"/>
              </a:rPr>
              <a:t>our freedom </a:t>
            </a:r>
            <a:r>
              <a:rPr lang="en-US" sz="2800" b="0" i="1" dirty="0">
                <a:effectLst/>
                <a:latin typeface="Calibri" panose="020F0502020204030204" pitchFamily="34" charset="0"/>
                <a:cs typeface="Calibri" panose="020F0502020204030204" pitchFamily="34" charset="0"/>
              </a:rPr>
              <a:t>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a:t>
            </a:r>
            <a:r>
              <a:rPr lang="en-US" sz="2800" b="1" i="1" dirty="0">
                <a:solidFill>
                  <a:srgbClr val="FFFF00"/>
                </a:solidFill>
                <a:effectLst/>
                <a:latin typeface="Calibri" panose="020F0502020204030204" pitchFamily="34" charset="0"/>
                <a:cs typeface="Calibri" panose="020F0502020204030204" pitchFamily="34" charset="0"/>
              </a:rPr>
              <a:t>the truth of the gospel </a:t>
            </a:r>
            <a:r>
              <a:rPr lang="en-US" sz="2800" b="0" i="1" dirty="0">
                <a:effectLst/>
                <a:latin typeface="Calibri" panose="020F0502020204030204" pitchFamily="34" charset="0"/>
                <a:cs typeface="Calibri" panose="020F0502020204030204" pitchFamily="34" charset="0"/>
              </a:rPr>
              <a:t>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8A3ABCA7-CF2D-B0E3-8BE9-E965535B437B}"/>
              </a:ext>
            </a:extLst>
          </p:cNvPr>
          <p:cNvSpPr/>
          <p:nvPr/>
        </p:nvSpPr>
        <p:spPr>
          <a:xfrm>
            <a:off x="4953000" y="4838700"/>
            <a:ext cx="3083114" cy="685800"/>
          </a:xfrm>
          <a:prstGeom prst="wedgeRoundRectCallout">
            <a:avLst>
              <a:gd name="adj1" fmla="val -18248"/>
              <a:gd name="adj2" fmla="val -4151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two goals should come to mind?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952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7053542" cy="1050398"/>
          </a:xfrm>
        </p:spPr>
        <p:txBody>
          <a:bodyPr/>
          <a:lstStyle/>
          <a:p>
            <a:pPr algn="ctr"/>
            <a:r>
              <a:rPr lang="en-US" sz="4050" b="1" dirty="0">
                <a:solidFill>
                  <a:srgbClr val="FFC000"/>
                </a:solidFill>
                <a:latin typeface="Calibri" panose="020F0502020204030204" pitchFamily="34" charset="0"/>
              </a:rPr>
              <a:t>Acts 15:6-23</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 commentary on Galatians 2:6-10) </a:t>
            </a: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228600" y="1109217"/>
            <a:ext cx="8686800" cy="4031770"/>
          </a:xfrm>
        </p:spPr>
        <p:txBody>
          <a:bodyPr>
            <a:normAutofit lnSpcReduction="10000"/>
          </a:bodyPr>
          <a:lstStyle/>
          <a:p>
            <a:pPr marL="0" indent="0" algn="ctr">
              <a:buNone/>
            </a:pPr>
            <a:r>
              <a:rPr lang="en-US" sz="2000" b="1" i="1" baseline="30000" dirty="0">
                <a:effectLst/>
                <a:latin typeface="Calibri" panose="020F0502020204030204" pitchFamily="34" charset="0"/>
                <a:cs typeface="Calibri" panose="020F0502020204030204" pitchFamily="34" charset="0"/>
              </a:rPr>
              <a:t>6 </a:t>
            </a:r>
            <a:r>
              <a:rPr lang="en-US" sz="2000" b="0" i="1" dirty="0">
                <a:effectLst/>
                <a:latin typeface="Calibri" panose="020F0502020204030204" pitchFamily="34" charset="0"/>
                <a:cs typeface="Calibri" panose="020F0502020204030204" pitchFamily="34" charset="0"/>
              </a:rPr>
              <a:t>The apostles and the elders were gathered together to consider this matter. </a:t>
            </a:r>
            <a:r>
              <a:rPr lang="en-US" sz="2000" b="1" i="1" baseline="30000" dirty="0">
                <a:effectLst/>
                <a:latin typeface="Calibri" panose="020F0502020204030204" pitchFamily="34" charset="0"/>
                <a:cs typeface="Calibri" panose="020F0502020204030204" pitchFamily="34" charset="0"/>
              </a:rPr>
              <a:t>7 </a:t>
            </a:r>
            <a:r>
              <a:rPr lang="en-US" sz="2000" b="0" i="1" dirty="0">
                <a:effectLst/>
                <a:latin typeface="Calibri" panose="020F0502020204030204" pitchFamily="34" charset="0"/>
                <a:cs typeface="Calibri" panose="020F0502020204030204" pitchFamily="34" charset="0"/>
              </a:rPr>
              <a:t>And after there had been much debate, Peter stood up and said to them, “Brothers, you know that in the early days God made a choice among you, that by my mouth the Gentiles should hear the word of the gospel and believe. </a:t>
            </a:r>
            <a:r>
              <a:rPr lang="en-US" sz="2000" b="1" i="1" baseline="30000" dirty="0">
                <a:effectLst/>
                <a:latin typeface="Calibri" panose="020F0502020204030204" pitchFamily="34" charset="0"/>
                <a:cs typeface="Calibri" panose="020F0502020204030204" pitchFamily="34" charset="0"/>
              </a:rPr>
              <a:t>8 </a:t>
            </a:r>
            <a:r>
              <a:rPr lang="en-US" sz="2000" b="0" i="1" dirty="0">
                <a:effectLst/>
                <a:latin typeface="Calibri" panose="020F0502020204030204" pitchFamily="34" charset="0"/>
                <a:cs typeface="Calibri" panose="020F0502020204030204" pitchFamily="34" charset="0"/>
              </a:rPr>
              <a:t>And God, who knows the heart, bore witness to them, by giving them the Holy Spirit just as he did to us, </a:t>
            </a:r>
            <a:r>
              <a:rPr lang="en-US" sz="2000" b="1" i="1" baseline="30000" dirty="0">
                <a:effectLst/>
                <a:latin typeface="Calibri" panose="020F0502020204030204" pitchFamily="34" charset="0"/>
                <a:cs typeface="Calibri" panose="020F0502020204030204" pitchFamily="34" charset="0"/>
              </a:rPr>
              <a:t>9 </a:t>
            </a:r>
            <a:r>
              <a:rPr lang="en-US" sz="2000" b="0" i="1" dirty="0">
                <a:effectLst/>
                <a:latin typeface="Calibri" panose="020F0502020204030204" pitchFamily="34" charset="0"/>
                <a:cs typeface="Calibri" panose="020F0502020204030204" pitchFamily="34" charset="0"/>
              </a:rPr>
              <a:t>and he made no distinction between us and them, having cleansed their hearts by faith. </a:t>
            </a:r>
            <a:r>
              <a:rPr lang="en-US" sz="2000" b="1" i="1" baseline="30000" dirty="0">
                <a:effectLst/>
                <a:latin typeface="Calibri" panose="020F0502020204030204" pitchFamily="34" charset="0"/>
                <a:cs typeface="Calibri" panose="020F0502020204030204" pitchFamily="34" charset="0"/>
              </a:rPr>
              <a:t>10 </a:t>
            </a:r>
            <a:r>
              <a:rPr lang="en-US" sz="2000" b="0" i="1" dirty="0">
                <a:effectLst/>
                <a:latin typeface="Calibri" panose="020F0502020204030204" pitchFamily="34" charset="0"/>
                <a:cs typeface="Calibri" panose="020F0502020204030204" pitchFamily="34" charset="0"/>
              </a:rPr>
              <a:t>Now, therefore, why are you putting God to the test by placing a yoke on the neck of the disciples that neither our fathers nor we have been able to bear? </a:t>
            </a:r>
            <a:r>
              <a:rPr lang="en-US" sz="2000" b="1" i="1" baseline="30000" dirty="0">
                <a:effectLst/>
                <a:latin typeface="Calibri" panose="020F0502020204030204" pitchFamily="34" charset="0"/>
                <a:cs typeface="Calibri" panose="020F0502020204030204" pitchFamily="34" charset="0"/>
              </a:rPr>
              <a:t>11 </a:t>
            </a:r>
            <a:r>
              <a:rPr lang="en-US" sz="2000" b="0" i="1" dirty="0">
                <a:effectLst/>
                <a:latin typeface="Calibri" panose="020F0502020204030204" pitchFamily="34" charset="0"/>
                <a:cs typeface="Calibri" panose="020F0502020204030204" pitchFamily="34" charset="0"/>
              </a:rPr>
              <a:t>But we believe that we will be saved through the grace of the Lord Jesus, just as they will.”  . . . </a:t>
            </a:r>
            <a:r>
              <a:rPr lang="en-US" sz="2000" b="1" i="1" baseline="30000" dirty="0">
                <a:effectLst/>
                <a:latin typeface="Calibri" panose="020F0502020204030204" pitchFamily="34" charset="0"/>
                <a:cs typeface="Calibri" panose="020F0502020204030204" pitchFamily="34" charset="0"/>
              </a:rPr>
              <a:t>13 </a:t>
            </a:r>
            <a:r>
              <a:rPr lang="en-US" sz="2000" b="0" i="1" dirty="0">
                <a:effectLst/>
                <a:latin typeface="Calibri" panose="020F0502020204030204" pitchFamily="34" charset="0"/>
                <a:cs typeface="Calibri" panose="020F0502020204030204" pitchFamily="34" charset="0"/>
              </a:rPr>
              <a:t>After they finished speaking, James replied my judgment is that we should not trouble those of the Gentiles who turn to God . . . </a:t>
            </a:r>
            <a:r>
              <a:rPr lang="en-US" sz="2000" b="1" i="1" baseline="30000" dirty="0">
                <a:effectLst/>
                <a:latin typeface="Calibri" panose="020F0502020204030204" pitchFamily="34" charset="0"/>
                <a:cs typeface="Calibri" panose="020F0502020204030204" pitchFamily="34" charset="0"/>
              </a:rPr>
              <a:t>22 </a:t>
            </a:r>
            <a:r>
              <a:rPr lang="en-US" sz="2000" b="0" i="1" dirty="0">
                <a:effectLst/>
                <a:latin typeface="Calibri" panose="020F0502020204030204" pitchFamily="34" charset="0"/>
                <a:cs typeface="Calibri" panose="020F0502020204030204" pitchFamily="34" charset="0"/>
              </a:rPr>
              <a:t>Then it seemed good to the apostles and the elders, with the whole church, to choose men from among them and send them to Antioch with Paul and Barnabas.</a:t>
            </a:r>
            <a:endParaRPr lang="en-US" sz="1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4FE2539-2FBC-2361-1BC3-8CBC3E873094}"/>
              </a:ext>
            </a:extLst>
          </p:cNvPr>
          <p:cNvSpPr/>
          <p:nvPr/>
        </p:nvSpPr>
        <p:spPr>
          <a:xfrm>
            <a:off x="2800350" y="4991100"/>
            <a:ext cx="3543300" cy="539630"/>
          </a:xfrm>
          <a:prstGeom prst="wedgeRoundRectCallout">
            <a:avLst>
              <a:gd name="adj1" fmla="val -6982"/>
              <a:gd name="adj2" fmla="val -4891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 we learn here?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147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40192"/>
            <a:ext cx="8534400" cy="3416320"/>
          </a:xfrm>
          <a:prstGeom prst="rect">
            <a:avLst/>
          </a:prstGeom>
          <a:noFill/>
        </p:spPr>
        <p:txBody>
          <a:bodyPr wrap="square" rtlCol="0">
            <a:spAutoFit/>
          </a:bodyPr>
          <a:lstStyle/>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Peter concludes there is no distinction between Jew and Gentile</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The hearts of Gentiles are cleansed by faith</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Gentiles and Jews are saved through grace of the Lord Jesus</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To require more puts God to the test and is a yoke no one can bear</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James agreed with Peter (who has stated the view of Paul and Barnabas) – we should not trouble the Gentiles</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A letter sent from the whole church to be delivered by Paul and Barnabas</a:t>
            </a:r>
            <a:endParaRPr lang="en-US" sz="28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475239" y="571500"/>
            <a:ext cx="3568959"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Key Facts</a:t>
            </a:r>
          </a:p>
        </p:txBody>
      </p:sp>
      <p:sp>
        <p:nvSpPr>
          <p:cNvPr id="6" name="Title 1">
            <a:extLst>
              <a:ext uri="{FF2B5EF4-FFF2-40B4-BE49-F238E27FC236}">
                <a16:creationId xmlns:a16="http://schemas.microsoft.com/office/drawing/2014/main" id="{85717586-D1A0-E7DF-46D3-A583469CF999}"/>
              </a:ext>
            </a:extLst>
          </p:cNvPr>
          <p:cNvSpPr txBox="1">
            <a:spLocks/>
          </p:cNvSpPr>
          <p:nvPr/>
        </p:nvSpPr>
        <p:spPr>
          <a:xfrm>
            <a:off x="899438" y="-10222"/>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Acts 15:6-23</a:t>
            </a:r>
            <a:endParaRPr lang="en-US" sz="405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8778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a:t>
            </a:r>
            <a:r>
              <a:rPr lang="en-US" sz="2800" b="1" i="1" dirty="0">
                <a:solidFill>
                  <a:srgbClr val="FFFF00"/>
                </a:solidFill>
                <a:effectLst/>
                <a:latin typeface="Calibri" panose="020F0502020204030204" pitchFamily="34" charset="0"/>
                <a:cs typeface="Calibri" panose="020F0502020204030204" pitchFamily="34" charset="0"/>
              </a:rPr>
              <a:t>those who seemed to be influential </a:t>
            </a:r>
            <a:r>
              <a:rPr lang="en-US" sz="2800" b="0" i="1" dirty="0">
                <a:effectLst/>
                <a:latin typeface="Calibri" panose="020F0502020204030204" pitchFamily="34" charset="0"/>
                <a:cs typeface="Calibri" panose="020F0502020204030204" pitchFamily="34" charset="0"/>
              </a:rPr>
              <a:t>(what they were makes no difference to me; God shows no partiality)—those, I say, </a:t>
            </a:r>
            <a:r>
              <a:rPr lang="en-US" sz="2800" b="1" i="1" dirty="0">
                <a:solidFill>
                  <a:srgbClr val="FFFF00"/>
                </a:solidFill>
                <a:effectLst/>
                <a:latin typeface="Calibri" panose="020F0502020204030204" pitchFamily="34" charset="0"/>
                <a:cs typeface="Calibri" panose="020F0502020204030204" pitchFamily="34" charset="0"/>
              </a:rPr>
              <a:t>who seemed influential </a:t>
            </a:r>
            <a:r>
              <a:rPr lang="en-US" sz="2800" b="0" i="1" dirty="0">
                <a:effectLst/>
                <a:latin typeface="Calibri" panose="020F0502020204030204" pitchFamily="34" charset="0"/>
                <a:cs typeface="Calibri" panose="020F0502020204030204" pitchFamily="34" charset="0"/>
              </a:rPr>
              <a:t>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A8345FF9-77A1-5706-4F92-7E45E4E9342F}"/>
              </a:ext>
            </a:extLst>
          </p:cNvPr>
          <p:cNvSpPr/>
          <p:nvPr/>
        </p:nvSpPr>
        <p:spPr>
          <a:xfrm>
            <a:off x="3048000" y="2095500"/>
            <a:ext cx="3048000" cy="489669"/>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Who would this be?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6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t>
            </a:r>
            <a:r>
              <a:rPr lang="en-US" sz="2800" b="1" i="1" dirty="0">
                <a:solidFill>
                  <a:srgbClr val="FFFF00"/>
                </a:solidFill>
                <a:effectLst/>
                <a:latin typeface="Calibri" panose="020F0502020204030204" pitchFamily="34" charset="0"/>
                <a:cs typeface="Calibri" panose="020F0502020204030204" pitchFamily="34" charset="0"/>
              </a:rPr>
              <a:t>added nothing to me. </a:t>
            </a:r>
            <a:r>
              <a:rPr lang="en-US" sz="2800" b="1" i="1" baseline="30000" dirty="0">
                <a:solidFill>
                  <a:srgbClr val="FFFF00"/>
                </a:solidFill>
                <a:effectLst/>
                <a:latin typeface="Calibri" panose="020F0502020204030204" pitchFamily="34" charset="0"/>
                <a:cs typeface="Calibri" panose="020F0502020204030204" pitchFamily="34" charset="0"/>
              </a:rPr>
              <a:t>7 </a:t>
            </a:r>
            <a:r>
              <a:rPr lang="en-US" sz="2800" b="1" i="1" dirty="0">
                <a:solidFill>
                  <a:srgbClr val="FFFF00"/>
                </a:solidFill>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76E12FF7-9FE2-7F19-C195-B7AC686EB7E1}"/>
              </a:ext>
            </a:extLst>
          </p:cNvPr>
          <p:cNvSpPr/>
          <p:nvPr/>
        </p:nvSpPr>
        <p:spPr>
          <a:xfrm>
            <a:off x="4114800" y="2908666"/>
            <a:ext cx="4343400" cy="1168034"/>
          </a:xfrm>
          <a:prstGeom prst="wedgeRoundRectCallout">
            <a:avLst>
              <a:gd name="adj1" fmla="val -10335"/>
              <a:gd name="adj2" fmla="val -8114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Note the key words here (How does he not describe the two groups?)</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05AFD6D8-FC33-D03E-42B9-384C01BC9187}"/>
              </a:ext>
            </a:extLst>
          </p:cNvPr>
          <p:cNvSpPr/>
          <p:nvPr/>
        </p:nvSpPr>
        <p:spPr>
          <a:xfrm>
            <a:off x="1447800" y="800100"/>
            <a:ext cx="3048000" cy="623322"/>
          </a:xfrm>
          <a:prstGeom prst="wedgeRoundRectCallout">
            <a:avLst>
              <a:gd name="adj1" fmla="val 33193"/>
              <a:gd name="adj2" fmla="val 112606"/>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does this fit the key idea of </a:t>
            </a:r>
            <a:r>
              <a:rPr lang="en-US" sz="2400" dirty="0" err="1">
                <a:latin typeface="Calibri" panose="020F0502020204030204" pitchFamily="34" charset="0"/>
                <a:cs typeface="Calibri" panose="020F0502020204030204" pitchFamily="34" charset="0"/>
              </a:rPr>
              <a:t>ch.</a:t>
            </a:r>
            <a:r>
              <a:rPr lang="en-US" sz="2400" dirty="0">
                <a:latin typeface="Calibri" panose="020F0502020204030204" pitchFamily="34" charset="0"/>
                <a:cs typeface="Calibri" panose="020F0502020204030204" pitchFamily="34" charset="0"/>
              </a:rPr>
              <a:t> 1-2?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7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1" i="1" dirty="0">
                <a:solidFill>
                  <a:srgbClr val="FFFF00"/>
                </a:solidFill>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8717FD26-EE95-8804-A3F4-8E8AF1370EBA}"/>
              </a:ext>
            </a:extLst>
          </p:cNvPr>
          <p:cNvSpPr/>
          <p:nvPr/>
        </p:nvSpPr>
        <p:spPr>
          <a:xfrm>
            <a:off x="3809999" y="3390900"/>
            <a:ext cx="4288771" cy="1050398"/>
          </a:xfrm>
          <a:prstGeom prst="wedgeRoundRectCallout">
            <a:avLst>
              <a:gd name="adj1" fmla="val -37885"/>
              <a:gd name="adj2" fmla="val -736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Cf. Acts 15:8, 12. How might the work of the Spirit apply here?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79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714500" y="2000250"/>
            <a:ext cx="6106084" cy="694508"/>
          </a:xfrm>
        </p:spPr>
        <p:txBody>
          <a:bodyPr vert="horz" lIns="68580" tIns="34290" rIns="68580" bIns="34290" rtlCol="0" anchor="b">
            <a:normAutofit/>
          </a:bodyPr>
          <a:lstStyle/>
          <a:p>
            <a:pPr algn="ctr">
              <a:lnSpc>
                <a:spcPct val="90000"/>
              </a:lnSpc>
              <a:defRPr/>
            </a:pPr>
            <a:r>
              <a:rPr lang="en-US" sz="4500" dirty="0">
                <a:effectLst>
                  <a:outerShdw blurRad="38100" dist="38100" dir="2700000" algn="tl">
                    <a:srgbClr val="000000">
                      <a:alpha val="43137"/>
                    </a:srgbClr>
                  </a:outerShdw>
                </a:effectLst>
                <a:latin typeface="Calibri" panose="020F0502020204030204" pitchFamily="34" charset="0"/>
              </a:rPr>
              <a:t>A Study of Galatians</a:t>
            </a:r>
          </a:p>
        </p:txBody>
      </p:sp>
      <p:sp>
        <p:nvSpPr>
          <p:cNvPr id="4" name="Subtitle 3">
            <a:extLst>
              <a:ext uri="{FF2B5EF4-FFF2-40B4-BE49-F238E27FC236}">
                <a16:creationId xmlns:a16="http://schemas.microsoft.com/office/drawing/2014/main" id="{9A37189D-BA08-8DA0-203C-36862C58D080}"/>
              </a:ext>
            </a:extLst>
          </p:cNvPr>
          <p:cNvSpPr>
            <a:spLocks noGrp="1"/>
          </p:cNvSpPr>
          <p:nvPr>
            <p:ph type="subTitle" idx="1"/>
          </p:nvPr>
        </p:nvSpPr>
        <p:spPr>
          <a:xfrm>
            <a:off x="1371600" y="3657600"/>
            <a:ext cx="6506134" cy="988965"/>
          </a:xfrm>
        </p:spPr>
        <p:txBody>
          <a:bodyPr>
            <a:normAutofit/>
          </a:bodyPr>
          <a:lstStyle/>
          <a:p>
            <a:r>
              <a:rPr lang="en-US" sz="2400" dirty="0">
                <a:latin typeface="Calibri" panose="020F0502020204030204" pitchFamily="34" charset="0"/>
                <a:cs typeface="Calibri" panose="020F0502020204030204" pitchFamily="34" charset="0"/>
              </a:rPr>
              <a:t>Lesson 3</a:t>
            </a:r>
          </a:p>
          <a:p>
            <a:r>
              <a:rPr lang="en-US" sz="2400" cap="none" dirty="0">
                <a:latin typeface="Calibri" panose="020F0502020204030204" pitchFamily="34" charset="0"/>
                <a:cs typeface="Calibri" panose="020F0502020204030204" pitchFamily="34" charset="0"/>
              </a:rPr>
              <a:t>Galatians 2:1-10</a:t>
            </a:r>
          </a:p>
        </p:txBody>
      </p:sp>
    </p:spTree>
    <p:extLst>
      <p:ext uri="{BB962C8B-B14F-4D97-AF65-F5344CB8AC3E}">
        <p14:creationId xmlns:p14="http://schemas.microsoft.com/office/powerpoint/2010/main" val="4129647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a:t>
            </a:r>
            <a:r>
              <a:rPr lang="en-US" sz="2800" b="1" i="1" dirty="0">
                <a:solidFill>
                  <a:srgbClr val="FFFF00"/>
                </a:solidFill>
                <a:effectLst/>
                <a:latin typeface="Calibri" panose="020F0502020204030204" pitchFamily="34" charset="0"/>
                <a:cs typeface="Calibri" panose="020F0502020204030204" pitchFamily="34" charset="0"/>
              </a:rPr>
              <a:t>when James and Cephas and John, who seemed to be pillars, perceived the grace that was given to me, they gave the right hand of fellowship to Barnabas and me,</a:t>
            </a:r>
            <a:r>
              <a:rPr lang="en-US" sz="2800" b="0" i="1" dirty="0">
                <a:effectLst/>
                <a:latin typeface="Calibri" panose="020F0502020204030204" pitchFamily="34" charset="0"/>
                <a:cs typeface="Calibri" panose="020F0502020204030204" pitchFamily="34" charset="0"/>
              </a:rPr>
              <a:t> that we should go to the Gentiles and they to the circumcised. </a:t>
            </a:r>
            <a:r>
              <a:rPr lang="en-US" sz="2800" b="1" i="1" baseline="30000" dirty="0">
                <a:effectLst/>
                <a:latin typeface="Calibri" panose="020F0502020204030204" pitchFamily="34" charset="0"/>
                <a:cs typeface="Calibri" panose="020F0502020204030204" pitchFamily="34" charset="0"/>
              </a:rPr>
              <a:t>10 </a:t>
            </a:r>
            <a:r>
              <a:rPr lang="en-US" sz="2800" b="0" i="1" dirty="0">
                <a:effectLst/>
                <a:latin typeface="Calibri" panose="020F0502020204030204" pitchFamily="34" charset="0"/>
                <a:cs typeface="Calibri" panose="020F0502020204030204" pitchFamily="34" charset="0"/>
              </a:rPr>
              <a:t>Only, they asked us to remember the poor, the very thing I was eager to do.</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9474A6EF-0D82-C3A1-0FA5-516F790285AD}"/>
              </a:ext>
            </a:extLst>
          </p:cNvPr>
          <p:cNvSpPr/>
          <p:nvPr/>
        </p:nvSpPr>
        <p:spPr>
          <a:xfrm>
            <a:off x="3276600" y="2307699"/>
            <a:ext cx="3886200" cy="462720"/>
          </a:xfrm>
          <a:prstGeom prst="wedgeRoundRectCallout">
            <a:avLst>
              <a:gd name="adj1" fmla="val -709"/>
              <a:gd name="adj2" fmla="val 142423"/>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Who was there in Acts 15?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F1DD3AEF-2F4D-63A5-6AC6-83CB4DC35958}"/>
              </a:ext>
            </a:extLst>
          </p:cNvPr>
          <p:cNvSpPr/>
          <p:nvPr/>
        </p:nvSpPr>
        <p:spPr>
          <a:xfrm>
            <a:off x="2819400" y="4187884"/>
            <a:ext cx="4343400" cy="539630"/>
          </a:xfrm>
          <a:prstGeom prst="wedgeRoundRectCallout">
            <a:avLst>
              <a:gd name="adj1" fmla="val -4674"/>
              <a:gd name="adj2" fmla="val -998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Another fact in Paul’s argument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348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2:6-11</a:t>
            </a:r>
          </a:p>
        </p:txBody>
      </p:sp>
      <p:sp>
        <p:nvSpPr>
          <p:cNvPr id="3" name="Content Placeholder 2"/>
          <p:cNvSpPr>
            <a:spLocks noGrp="1"/>
          </p:cNvSpPr>
          <p:nvPr>
            <p:ph idx="1"/>
          </p:nvPr>
        </p:nvSpPr>
        <p:spPr>
          <a:xfrm>
            <a:off x="342900" y="1257301"/>
            <a:ext cx="7927690" cy="3832412"/>
          </a:xfrm>
        </p:spPr>
        <p:txBody>
          <a:bodyPr>
            <a:normAutofit fontScale="77500" lnSpcReduction="20000"/>
          </a:bodyPr>
          <a:lstStyle/>
          <a:p>
            <a:pPr marL="0" indent="0" algn="ctr">
              <a:buNone/>
            </a:pPr>
            <a:r>
              <a:rPr lang="en-US" sz="2800" b="1" i="1" baseline="30000" dirty="0">
                <a:effectLst/>
                <a:latin typeface="Calibri" panose="020F0502020204030204" pitchFamily="34" charset="0"/>
                <a:cs typeface="Calibri" panose="020F0502020204030204" pitchFamily="34" charset="0"/>
              </a:rPr>
              <a:t>6 </a:t>
            </a:r>
            <a:r>
              <a:rPr lang="en-US" sz="2800" b="0" i="1" dirty="0">
                <a:effectLst/>
                <a:latin typeface="Calibri" panose="020F0502020204030204" pitchFamily="34" charset="0"/>
                <a:cs typeface="Calibri" panose="020F0502020204030204" pitchFamily="34" charset="0"/>
              </a:rPr>
              <a:t>And from those who seemed to be influential (what they were makes no difference to me; God shows no partiality)—those, I say, who seemed influential added nothing to me. </a:t>
            </a:r>
            <a:r>
              <a:rPr lang="en-US" sz="2800" b="1" i="1" baseline="30000" dirty="0">
                <a:effectLst/>
                <a:latin typeface="Calibri" panose="020F0502020204030204" pitchFamily="34" charset="0"/>
                <a:cs typeface="Calibri" panose="020F0502020204030204" pitchFamily="34" charset="0"/>
              </a:rPr>
              <a:t>7 </a:t>
            </a:r>
            <a:r>
              <a:rPr lang="en-US" sz="2800" b="0" i="1" dirty="0">
                <a:effectLst/>
                <a:latin typeface="Calibri" panose="020F0502020204030204" pitchFamily="34" charset="0"/>
                <a:cs typeface="Calibri" panose="020F0502020204030204" pitchFamily="34" charset="0"/>
              </a:rPr>
              <a:t>On the contrary, when they saw that I had been entrusted with the gospel to the uncircumcised, just as Peter had been entrusted with the gospel to the circumcised </a:t>
            </a:r>
            <a:r>
              <a:rPr lang="en-US" sz="2800" b="1" i="1" baseline="30000" dirty="0">
                <a:effectLst/>
                <a:latin typeface="Calibri" panose="020F0502020204030204" pitchFamily="34" charset="0"/>
                <a:cs typeface="Calibri" panose="020F0502020204030204" pitchFamily="34" charset="0"/>
              </a:rPr>
              <a:t>8 </a:t>
            </a:r>
            <a:r>
              <a:rPr lang="en-US" sz="2800" b="0" i="1" dirty="0">
                <a:effectLst/>
                <a:latin typeface="Calibri" panose="020F0502020204030204" pitchFamily="34" charset="0"/>
                <a:cs typeface="Calibri" panose="020F0502020204030204" pitchFamily="34" charset="0"/>
              </a:rPr>
              <a:t>(for he who worked through Peter for his apostolic ministry to the circumcised worked also through me for mine to the Gentiles), </a:t>
            </a:r>
            <a:r>
              <a:rPr lang="en-US" sz="2800" b="1" i="1" baseline="30000" dirty="0">
                <a:effectLst/>
                <a:latin typeface="Calibri" panose="020F0502020204030204" pitchFamily="34" charset="0"/>
                <a:cs typeface="Calibri" panose="020F0502020204030204" pitchFamily="34" charset="0"/>
              </a:rPr>
              <a:t>9 </a:t>
            </a:r>
            <a:r>
              <a:rPr lang="en-US" sz="2800" b="0" i="1" dirty="0">
                <a:effectLst/>
                <a:latin typeface="Calibri" panose="020F0502020204030204" pitchFamily="34" charset="0"/>
                <a:cs typeface="Calibri" panose="020F0502020204030204" pitchFamily="34" charset="0"/>
              </a:rPr>
              <a:t>and when James and Cephas and John, who seemed to be pillars, perceived the grace that was given to me, they gave the right hand of fellowship to Barnabas and me, that </a:t>
            </a:r>
            <a:r>
              <a:rPr lang="en-US" sz="2800" b="1" i="1" dirty="0">
                <a:solidFill>
                  <a:srgbClr val="FFFF00"/>
                </a:solidFill>
                <a:effectLst/>
                <a:latin typeface="Calibri" panose="020F0502020204030204" pitchFamily="34" charset="0"/>
                <a:cs typeface="Calibri" panose="020F0502020204030204" pitchFamily="34" charset="0"/>
              </a:rPr>
              <a:t>we should go to the Gentiles and they to the circumcised. </a:t>
            </a:r>
            <a:r>
              <a:rPr lang="en-US" sz="2800" b="1" i="1" baseline="30000" dirty="0">
                <a:solidFill>
                  <a:srgbClr val="FFFF00"/>
                </a:solidFill>
                <a:effectLst/>
                <a:latin typeface="Calibri" panose="020F0502020204030204" pitchFamily="34" charset="0"/>
                <a:cs typeface="Calibri" panose="020F0502020204030204" pitchFamily="34" charset="0"/>
              </a:rPr>
              <a:t>10 </a:t>
            </a:r>
            <a:r>
              <a:rPr lang="en-US" sz="2800" b="1" i="1" dirty="0">
                <a:solidFill>
                  <a:srgbClr val="FFFF00"/>
                </a:solidFill>
                <a:effectLst/>
                <a:latin typeface="Calibri" panose="020F0502020204030204" pitchFamily="34" charset="0"/>
                <a:cs typeface="Calibri" panose="020F0502020204030204" pitchFamily="34" charset="0"/>
              </a:rPr>
              <a:t>Only, they asked us to remember the poor, the very thing I was eager to do.</a:t>
            </a:r>
            <a:endParaRPr lang="en-US" sz="2400" b="1" i="1" dirty="0">
              <a:solidFill>
                <a:srgbClr val="FFFF00"/>
              </a:solidFill>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CCD0ED17-17D1-44C6-CAFB-3FB0509261C0}"/>
              </a:ext>
            </a:extLst>
          </p:cNvPr>
          <p:cNvSpPr/>
          <p:nvPr/>
        </p:nvSpPr>
        <p:spPr>
          <a:xfrm>
            <a:off x="2438400" y="4762500"/>
            <a:ext cx="3810000" cy="597028"/>
          </a:xfrm>
          <a:prstGeom prst="wedgeRoundRectCallout">
            <a:avLst>
              <a:gd name="adj1" fmla="val -4674"/>
              <a:gd name="adj2" fmla="val -99885"/>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might this be important in the future?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67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71500" y="1371600"/>
            <a:ext cx="7486650" cy="3146611"/>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a:buFont typeface="Wingdings" panose="05000000000000000000" pitchFamily="2" charset="2"/>
              <a:buChar char="§"/>
            </a:pPr>
            <a:r>
              <a:rPr lang="en-US" sz="2400" dirty="0">
                <a:latin typeface="Calibri" panose="020F0502020204030204" pitchFamily="34" charset="0"/>
              </a:rPr>
              <a:t>Paul had a prior relationship with Galatians (1:11, 4:13)</a:t>
            </a:r>
          </a:p>
          <a:p>
            <a:pPr>
              <a:buFont typeface="Wingdings" panose="05000000000000000000" pitchFamily="2" charset="2"/>
              <a:buChar char="§"/>
            </a:pPr>
            <a:r>
              <a:rPr lang="en-US" sz="2400" dirty="0">
                <a:latin typeface="Calibri" panose="020F0502020204030204" pitchFamily="34" charset="0"/>
              </a:rPr>
              <a:t>Some Jewish Christians are disturbing them with a message different than Paul’s</a:t>
            </a:r>
          </a:p>
          <a:p>
            <a:pPr>
              <a:buFont typeface="Wingdings" panose="05000000000000000000" pitchFamily="2" charset="2"/>
              <a:buChar char="§"/>
            </a:pPr>
            <a:r>
              <a:rPr lang="en-US" sz="2400" dirty="0">
                <a:latin typeface="Calibri" panose="020F0502020204030204" pitchFamily="34" charset="0"/>
              </a:rPr>
              <a:t>This message is gaining some approval/acceptance</a:t>
            </a:r>
            <a:endParaRPr lang="en-US" sz="21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32848E0F-C25A-8474-FE30-1BBBD669C342}"/>
              </a:ext>
            </a:extLst>
          </p:cNvPr>
          <p:cNvSpPr/>
          <p:nvPr/>
        </p:nvSpPr>
        <p:spPr>
          <a:xfrm>
            <a:off x="6000750" y="3771900"/>
            <a:ext cx="2057400" cy="400050"/>
          </a:xfrm>
          <a:prstGeom prst="wedgeRoundRectCallout">
            <a:avLst>
              <a:gd name="adj1" fmla="val -53340"/>
              <a:gd name="adj2" fmla="val -114141"/>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Evidence?</a:t>
            </a:r>
          </a:p>
        </p:txBody>
      </p:sp>
      <p:sp>
        <p:nvSpPr>
          <p:cNvPr id="5" name="Speech Bubble: Rectangle with Corners Rounded 4">
            <a:extLst>
              <a:ext uri="{FF2B5EF4-FFF2-40B4-BE49-F238E27FC236}">
                <a16:creationId xmlns:a16="http://schemas.microsoft.com/office/drawing/2014/main" id="{E04B030D-52ED-A31B-4323-A0A4300CA9A1}"/>
              </a:ext>
            </a:extLst>
          </p:cNvPr>
          <p:cNvSpPr/>
          <p:nvPr/>
        </p:nvSpPr>
        <p:spPr>
          <a:xfrm>
            <a:off x="2971800" y="3771900"/>
            <a:ext cx="2743200" cy="1487580"/>
          </a:xfrm>
          <a:prstGeom prst="wedgeRoundRectCallout">
            <a:avLst>
              <a:gd name="adj1" fmla="val -55123"/>
              <a:gd name="adj2" fmla="val -6940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t>6 </a:t>
            </a:r>
            <a:r>
              <a:rPr lang="en-US" sz="1500" dirty="0"/>
              <a:t>I am astonished that you are so quickly deserting him who called you in the grace of Christ and are turning to a different gospel</a:t>
            </a:r>
            <a:endParaRPr lang="en-US" sz="1800" dirty="0">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D94BFFCF-B95A-E1DF-990B-EB57CE0D70CD}"/>
              </a:ext>
            </a:extLst>
          </p:cNvPr>
          <p:cNvSpPr/>
          <p:nvPr/>
        </p:nvSpPr>
        <p:spPr>
          <a:xfrm>
            <a:off x="5772150" y="3762876"/>
            <a:ext cx="2514600" cy="923424"/>
          </a:xfrm>
          <a:prstGeom prst="wedgeRoundRectCallout">
            <a:avLst>
              <a:gd name="adj1" fmla="val -55123"/>
              <a:gd name="adj2" fmla="val -6940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O foolish Galatians! Who has bewitched you?</a:t>
            </a:r>
            <a:endParaRPr lang="en-US"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54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71500" y="1371600"/>
            <a:ext cx="7486650" cy="3146611"/>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a:buFont typeface="Wingdings" panose="05000000000000000000" pitchFamily="2" charset="2"/>
              <a:buChar char="§"/>
            </a:pPr>
            <a:r>
              <a:rPr lang="en-US" sz="2400" dirty="0">
                <a:latin typeface="Calibri" panose="020F0502020204030204" pitchFamily="34" charset="0"/>
              </a:rPr>
              <a:t>You must be circumcised</a:t>
            </a:r>
          </a:p>
          <a:p>
            <a:pPr>
              <a:buFont typeface="Wingdings" panose="05000000000000000000" pitchFamily="2" charset="2"/>
              <a:buChar char="§"/>
            </a:pPr>
            <a:r>
              <a:rPr lang="en-US" sz="2400" dirty="0">
                <a:latin typeface="Calibri" panose="020F0502020204030204" pitchFamily="34" charset="0"/>
              </a:rPr>
              <a:t>Gentiles must become as the Jews</a:t>
            </a:r>
            <a:endParaRPr lang="en-US" sz="21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BDFE347C-8661-BD34-BEE7-D595724613D1}"/>
              </a:ext>
            </a:extLst>
          </p:cNvPr>
          <p:cNvSpPr/>
          <p:nvPr/>
        </p:nvSpPr>
        <p:spPr>
          <a:xfrm>
            <a:off x="3249077" y="1714500"/>
            <a:ext cx="2057400" cy="400050"/>
          </a:xfrm>
          <a:prstGeom prst="wedgeRoundRectCallout">
            <a:avLst>
              <a:gd name="adj1" fmla="val -88077"/>
              <a:gd name="adj2" fmla="val 35633"/>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What was it?</a:t>
            </a:r>
          </a:p>
        </p:txBody>
      </p:sp>
    </p:spTree>
    <p:extLst>
      <p:ext uri="{BB962C8B-B14F-4D97-AF65-F5344CB8AC3E}">
        <p14:creationId xmlns:p14="http://schemas.microsoft.com/office/powerpoint/2010/main" val="58736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534451" y="1200151"/>
            <a:ext cx="8380949" cy="4171949"/>
          </a:xfrm>
        </p:spPr>
        <p:txBody>
          <a:bodyPr>
            <a:normAutofit fontScale="92500" lnSpcReduction="10000"/>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marL="0" indent="0">
              <a:buNone/>
            </a:pPr>
            <a:r>
              <a:rPr lang="en-US" sz="2400" b="1" dirty="0">
                <a:solidFill>
                  <a:schemeClr val="accent3">
                    <a:lumMod val="60000"/>
                    <a:lumOff val="40000"/>
                  </a:schemeClr>
                </a:solidFill>
                <a:latin typeface="Calibri" panose="020F0502020204030204" pitchFamily="34" charset="0"/>
              </a:rPr>
              <a:t>Paul’s Approach in the Letter</a:t>
            </a:r>
          </a:p>
          <a:p>
            <a:pPr>
              <a:buFont typeface="Wingdings" panose="05000000000000000000" pitchFamily="2" charset="2"/>
              <a:buChar char="§"/>
            </a:pPr>
            <a:r>
              <a:rPr lang="en-US" sz="2100" dirty="0">
                <a:latin typeface="Calibri" panose="020F0502020204030204" pitchFamily="34" charset="0"/>
              </a:rPr>
              <a:t>Defend/assert his authority</a:t>
            </a:r>
          </a:p>
          <a:p>
            <a:pPr lvl="1">
              <a:buFont typeface="Courier New" panose="02070309020205020404" pitchFamily="49" charset="0"/>
              <a:buChar char="o"/>
            </a:pPr>
            <a:r>
              <a:rPr lang="en-US" sz="1950" dirty="0">
                <a:latin typeface="Calibri" panose="020F0502020204030204" pitchFamily="34" charset="0"/>
              </a:rPr>
              <a:t>Directly from God</a:t>
            </a:r>
          </a:p>
          <a:p>
            <a:pPr lvl="1">
              <a:buFont typeface="Courier New" panose="02070309020205020404" pitchFamily="49" charset="0"/>
              <a:buChar char="o"/>
            </a:pPr>
            <a:r>
              <a:rPr lang="en-US" sz="1950" dirty="0">
                <a:latin typeface="Calibri" panose="020F0502020204030204" pitchFamily="34" charset="0"/>
              </a:rPr>
              <a:t>Consistent w/ but not from other Apostles</a:t>
            </a:r>
          </a:p>
          <a:p>
            <a:pPr>
              <a:buFont typeface="Wingdings" panose="05000000000000000000" pitchFamily="2" charset="2"/>
              <a:buChar char="§"/>
            </a:pPr>
            <a:r>
              <a:rPr lang="en-US" sz="2100" dirty="0">
                <a:latin typeface="Calibri" panose="020F0502020204030204" pitchFamily="34" charset="0"/>
              </a:rPr>
              <a:t>Stress facts</a:t>
            </a:r>
          </a:p>
          <a:p>
            <a:pPr>
              <a:buFont typeface="Wingdings" panose="05000000000000000000" pitchFamily="2" charset="2"/>
              <a:buChar char="§"/>
            </a:pPr>
            <a:r>
              <a:rPr lang="en-US" sz="2100" dirty="0">
                <a:latin typeface="Calibri" panose="020F0502020204030204" pitchFamily="34" charset="0"/>
              </a:rPr>
              <a:t>Point out consequences</a:t>
            </a:r>
          </a:p>
          <a:p>
            <a:pPr lvl="1">
              <a:buFont typeface="Courier New" panose="02070309020205020404" pitchFamily="49" charset="0"/>
              <a:buChar char="o"/>
            </a:pPr>
            <a:r>
              <a:rPr lang="en-US" sz="1950" dirty="0">
                <a:latin typeface="Calibri" panose="020F0502020204030204" pitchFamily="34" charset="0"/>
              </a:rPr>
              <a:t>Loss of Freedom</a:t>
            </a:r>
          </a:p>
          <a:p>
            <a:pPr lvl="1">
              <a:buFont typeface="Courier New" panose="02070309020205020404" pitchFamily="49" charset="0"/>
              <a:buChar char="o"/>
            </a:pPr>
            <a:r>
              <a:rPr lang="en-US" sz="1950" dirty="0">
                <a:latin typeface="Calibri" panose="020F0502020204030204" pitchFamily="34" charset="0"/>
              </a:rPr>
              <a:t>Loss of Salvation</a:t>
            </a:r>
          </a:p>
          <a:p>
            <a:pPr>
              <a:buFont typeface="Wingdings" panose="05000000000000000000" pitchFamily="2" charset="2"/>
              <a:buChar char="§"/>
            </a:pPr>
            <a:r>
              <a:rPr lang="en-US" sz="2100" dirty="0">
                <a:latin typeface="Calibri" panose="020F0502020204030204" pitchFamily="34" charset="0"/>
              </a:rPr>
              <a:t>Provide clarification</a:t>
            </a:r>
            <a:endParaRPr lang="en-US" sz="1800" dirty="0">
              <a:latin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291255D-7C64-2B44-9F2E-97C0F558CD58}"/>
              </a:ext>
            </a:extLst>
          </p:cNvPr>
          <p:cNvSpPr/>
          <p:nvPr/>
        </p:nvSpPr>
        <p:spPr>
          <a:xfrm>
            <a:off x="4229100" y="2171700"/>
            <a:ext cx="1314450" cy="484095"/>
          </a:xfrm>
          <a:prstGeom prst="wedgeRoundRectCallout">
            <a:avLst>
              <a:gd name="adj1" fmla="val -88077"/>
              <a:gd name="adj2" fmla="val 35633"/>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Calibri" panose="020F0502020204030204" pitchFamily="34" charset="0"/>
                <a:cs typeface="Calibri" panose="020F0502020204030204" pitchFamily="34" charset="0"/>
              </a:rPr>
              <a:t>Why?</a:t>
            </a:r>
          </a:p>
        </p:txBody>
      </p:sp>
      <p:sp>
        <p:nvSpPr>
          <p:cNvPr id="5" name="Speech Bubble: Rectangle with Corners Rounded 4">
            <a:extLst>
              <a:ext uri="{FF2B5EF4-FFF2-40B4-BE49-F238E27FC236}">
                <a16:creationId xmlns:a16="http://schemas.microsoft.com/office/drawing/2014/main" id="{EE03A08F-747F-29EF-725C-41C30FD4D350}"/>
              </a:ext>
            </a:extLst>
          </p:cNvPr>
          <p:cNvSpPr/>
          <p:nvPr/>
        </p:nvSpPr>
        <p:spPr>
          <a:xfrm>
            <a:off x="3829051" y="3486150"/>
            <a:ext cx="4457699" cy="1670798"/>
          </a:xfrm>
          <a:prstGeom prst="wedgeRoundRectCallout">
            <a:avLst>
              <a:gd name="adj1" fmla="val -88077"/>
              <a:gd name="adj2" fmla="val 35633"/>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baseline="30000" dirty="0"/>
              <a:t>20 </a:t>
            </a:r>
            <a:r>
              <a:rPr lang="en-US" sz="1800" dirty="0"/>
              <a:t>I have been crucified with Christ. It is no longer I who live, but Christ who lives in me. And the life I now live in the flesh I live by faith in the Son of God, who loved me and gave himself for me.</a:t>
            </a:r>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13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Outline</a:t>
            </a:r>
          </a:p>
        </p:txBody>
      </p:sp>
      <p:sp>
        <p:nvSpPr>
          <p:cNvPr id="3" name="Content Placeholder 2"/>
          <p:cNvSpPr>
            <a:spLocks noGrp="1"/>
          </p:cNvSpPr>
          <p:nvPr>
            <p:ph idx="1"/>
          </p:nvPr>
        </p:nvSpPr>
        <p:spPr>
          <a:xfrm>
            <a:off x="742950" y="1485900"/>
            <a:ext cx="6709906" cy="3146611"/>
          </a:xfrm>
        </p:spPr>
        <p:txBody>
          <a:bodyPr>
            <a:normAutofit/>
          </a:bodyPr>
          <a:lstStyle/>
          <a:p>
            <a:r>
              <a:rPr lang="en-US" sz="2700" dirty="0">
                <a:latin typeface="Calibri" panose="020F0502020204030204" pitchFamily="34" charset="0"/>
              </a:rPr>
              <a:t>Source of the Gospel - Chapters 1 – 2</a:t>
            </a:r>
          </a:p>
          <a:p>
            <a:pPr lvl="1">
              <a:buFont typeface="Wingdings" panose="05000000000000000000" pitchFamily="2" charset="2"/>
              <a:buChar char="§"/>
            </a:pPr>
            <a:r>
              <a:rPr lang="en-US" sz="2700" dirty="0">
                <a:latin typeface="Calibri" panose="020F0502020204030204" pitchFamily="34" charset="0"/>
              </a:rPr>
              <a:t>Key verse:  1:11-12</a:t>
            </a:r>
          </a:p>
          <a:p>
            <a:r>
              <a:rPr lang="en-US" sz="2700" dirty="0">
                <a:latin typeface="Calibri" panose="020F0502020204030204" pitchFamily="34" charset="0"/>
              </a:rPr>
              <a:t>Defense of the Gospel - Chapters 3 – 4</a:t>
            </a:r>
          </a:p>
          <a:p>
            <a:pPr lvl="1">
              <a:buFont typeface="Wingdings" panose="05000000000000000000" pitchFamily="2" charset="2"/>
              <a:buChar char="§"/>
            </a:pPr>
            <a:r>
              <a:rPr lang="en-US" sz="2700" dirty="0">
                <a:latin typeface="Calibri" panose="020F0502020204030204" pitchFamily="34" charset="0"/>
              </a:rPr>
              <a:t>Key verse: 2:16</a:t>
            </a:r>
          </a:p>
          <a:p>
            <a:r>
              <a:rPr lang="en-US" sz="2700" dirty="0">
                <a:latin typeface="Calibri" panose="020F0502020204030204" pitchFamily="34" charset="0"/>
              </a:rPr>
              <a:t>Application of the Gospel - Chapters 5 – 6</a:t>
            </a:r>
          </a:p>
          <a:p>
            <a:pPr lvl="1">
              <a:buFont typeface="Wingdings" panose="05000000000000000000" pitchFamily="2" charset="2"/>
              <a:buChar char="§"/>
            </a:pPr>
            <a:r>
              <a:rPr lang="en-US" sz="2700" dirty="0">
                <a:latin typeface="Calibri" panose="020F0502020204030204" pitchFamily="34" charset="0"/>
              </a:rPr>
              <a:t>Key verses: 5:13, 25	</a:t>
            </a:r>
          </a:p>
        </p:txBody>
      </p:sp>
      <p:sp>
        <p:nvSpPr>
          <p:cNvPr id="4" name="Speech Bubble: Rectangle with Corners Rounded 3">
            <a:extLst>
              <a:ext uri="{FF2B5EF4-FFF2-40B4-BE49-F238E27FC236}">
                <a16:creationId xmlns:a16="http://schemas.microsoft.com/office/drawing/2014/main" id="{E6997CCF-F44B-CD40-2F17-2F14F6C9FA04}"/>
              </a:ext>
            </a:extLst>
          </p:cNvPr>
          <p:cNvSpPr/>
          <p:nvPr/>
        </p:nvSpPr>
        <p:spPr>
          <a:xfrm>
            <a:off x="4085358" y="3311582"/>
            <a:ext cx="3890216" cy="2118487"/>
          </a:xfrm>
          <a:prstGeom prst="wedgeRoundRectCallout">
            <a:avLst>
              <a:gd name="adj1" fmla="val -66888"/>
              <a:gd name="adj2" fmla="val -69458"/>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t>16 </a:t>
            </a:r>
            <a:r>
              <a:rPr lang="en-US" sz="1500" dirty="0"/>
              <a:t>yet we know that a person is not justified by works of the law but through faith in Jesus Christ, so we also have believed in Christ Jesus, in order to be justified by faith in Christ and not by works of the law, because by works of the law no one will be justified.</a:t>
            </a:r>
            <a:endParaRPr lang="en-US" sz="1500" dirty="0">
              <a:solidFill>
                <a:schemeClr val="tx1"/>
              </a:solidFill>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511B678F-D72B-E233-0B72-78C8536C98CA}"/>
              </a:ext>
            </a:extLst>
          </p:cNvPr>
          <p:cNvSpPr/>
          <p:nvPr/>
        </p:nvSpPr>
        <p:spPr>
          <a:xfrm>
            <a:off x="4841377" y="3371851"/>
            <a:ext cx="3788273" cy="1879226"/>
          </a:xfrm>
          <a:prstGeom prst="wedgeRoundRectCallout">
            <a:avLst>
              <a:gd name="adj1" fmla="val -69689"/>
              <a:gd name="adj2" fmla="val -7389"/>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t>13 </a:t>
            </a:r>
            <a:r>
              <a:rPr lang="en-US" sz="1500" dirty="0"/>
              <a:t>For you were called to freedom, brothers. Only do not use your freedom as an opportunity for the flesh, but through love serve one another. </a:t>
            </a:r>
          </a:p>
          <a:p>
            <a:pPr algn="ctr"/>
            <a:r>
              <a:rPr lang="en-US" sz="1500" b="1" baseline="30000" dirty="0"/>
              <a:t>25 </a:t>
            </a:r>
            <a:r>
              <a:rPr lang="en-US" sz="1500" dirty="0"/>
              <a:t>If we live by the Spirit, let us also keep in step with the Spirit.</a:t>
            </a:r>
            <a:endParaRPr lang="en-US" sz="15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7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1:18-24</a:t>
            </a:r>
          </a:p>
        </p:txBody>
      </p:sp>
      <p:sp>
        <p:nvSpPr>
          <p:cNvPr id="3" name="Content Placeholder 2"/>
          <p:cNvSpPr>
            <a:spLocks noGrp="1"/>
          </p:cNvSpPr>
          <p:nvPr>
            <p:ph idx="1"/>
          </p:nvPr>
        </p:nvSpPr>
        <p:spPr>
          <a:xfrm>
            <a:off x="400050" y="1371601"/>
            <a:ext cx="7927690" cy="3832412"/>
          </a:xfrm>
        </p:spPr>
        <p:txBody>
          <a:bodyPr>
            <a:normAutofit/>
          </a:bodyPr>
          <a:lstStyle/>
          <a:p>
            <a:pPr marL="0" indent="0" algn="ctr">
              <a:buNone/>
            </a:pPr>
            <a:r>
              <a:rPr lang="en-US" sz="2400" b="1" i="1" baseline="30000" dirty="0">
                <a:latin typeface="Calibri" panose="020F0502020204030204" pitchFamily="34" charset="0"/>
                <a:cs typeface="Calibri" panose="020F0502020204030204" pitchFamily="34" charset="0"/>
              </a:rPr>
              <a:t>18 </a:t>
            </a:r>
            <a:r>
              <a:rPr lang="en-US" sz="2400" i="1" dirty="0">
                <a:latin typeface="Calibri" panose="020F0502020204030204" pitchFamily="34" charset="0"/>
                <a:cs typeface="Calibri" panose="020F0502020204030204" pitchFamily="34" charset="0"/>
              </a:rPr>
              <a:t>Then after three years I went up to Jerusalem to visit Cephas and remained with him fifteen days. </a:t>
            </a:r>
            <a:r>
              <a:rPr lang="en-US" sz="2400" b="1" i="1" baseline="30000" dirty="0">
                <a:latin typeface="Calibri" panose="020F0502020204030204" pitchFamily="34" charset="0"/>
                <a:cs typeface="Calibri" panose="020F0502020204030204" pitchFamily="34" charset="0"/>
              </a:rPr>
              <a:t>19 </a:t>
            </a:r>
            <a:r>
              <a:rPr lang="en-US" sz="2400" i="1" dirty="0">
                <a:latin typeface="Calibri" panose="020F0502020204030204" pitchFamily="34" charset="0"/>
                <a:cs typeface="Calibri" panose="020F0502020204030204" pitchFamily="34" charset="0"/>
              </a:rPr>
              <a:t>But I saw none of the other apostles except James the Lord's brother. </a:t>
            </a:r>
            <a:r>
              <a:rPr lang="en-US" sz="2400" b="1" i="1" baseline="30000" dirty="0">
                <a:latin typeface="Calibri" panose="020F0502020204030204" pitchFamily="34" charset="0"/>
                <a:cs typeface="Calibri" panose="020F0502020204030204" pitchFamily="34" charset="0"/>
              </a:rPr>
              <a:t>20 </a:t>
            </a:r>
            <a:r>
              <a:rPr lang="en-US" sz="2400" i="1" dirty="0">
                <a:latin typeface="Calibri" panose="020F0502020204030204" pitchFamily="34" charset="0"/>
                <a:cs typeface="Calibri" panose="020F0502020204030204" pitchFamily="34" charset="0"/>
              </a:rPr>
              <a:t>(In what I am writing to you, before God, I do not lie!) </a:t>
            </a:r>
            <a:r>
              <a:rPr lang="en-US" sz="2400" b="1" i="1" baseline="30000" dirty="0">
                <a:latin typeface="Calibri" panose="020F0502020204030204" pitchFamily="34" charset="0"/>
                <a:cs typeface="Calibri" panose="020F0502020204030204" pitchFamily="34" charset="0"/>
              </a:rPr>
              <a:t>21 </a:t>
            </a:r>
            <a:r>
              <a:rPr lang="en-US" sz="2400" i="1" dirty="0">
                <a:latin typeface="Calibri" panose="020F0502020204030204" pitchFamily="34" charset="0"/>
                <a:cs typeface="Calibri" panose="020F0502020204030204" pitchFamily="34" charset="0"/>
              </a:rPr>
              <a:t>Then I went into the regions of Syria and Cilicia. </a:t>
            </a:r>
            <a:r>
              <a:rPr lang="en-US" sz="2400" b="1" i="1" baseline="30000" dirty="0">
                <a:latin typeface="Calibri" panose="020F0502020204030204" pitchFamily="34" charset="0"/>
                <a:cs typeface="Calibri" panose="020F0502020204030204" pitchFamily="34" charset="0"/>
              </a:rPr>
              <a:t>22 </a:t>
            </a:r>
            <a:r>
              <a:rPr lang="en-US" sz="2400" i="1" dirty="0">
                <a:latin typeface="Calibri" panose="020F0502020204030204" pitchFamily="34" charset="0"/>
                <a:cs typeface="Calibri" panose="020F0502020204030204" pitchFamily="34" charset="0"/>
              </a:rPr>
              <a:t>And I was still unknown in person to the churches of Judea that are in Christ. </a:t>
            </a:r>
            <a:r>
              <a:rPr lang="en-US" sz="2400" b="1" i="1" baseline="30000" dirty="0">
                <a:latin typeface="Calibri" panose="020F0502020204030204" pitchFamily="34" charset="0"/>
                <a:cs typeface="Calibri" panose="020F0502020204030204" pitchFamily="34" charset="0"/>
              </a:rPr>
              <a:t>23 </a:t>
            </a:r>
            <a:r>
              <a:rPr lang="en-US" sz="2400" i="1" dirty="0">
                <a:latin typeface="Calibri" panose="020F0502020204030204" pitchFamily="34" charset="0"/>
                <a:cs typeface="Calibri" panose="020F0502020204030204" pitchFamily="34" charset="0"/>
              </a:rPr>
              <a:t>They only were hearing it said, “He who used to persecute us is now preaching the faith he once tried to destroy.” </a:t>
            </a:r>
            <a:r>
              <a:rPr lang="en-US" sz="2400" b="1" i="1" baseline="30000" dirty="0">
                <a:latin typeface="Calibri" panose="020F0502020204030204" pitchFamily="34" charset="0"/>
                <a:cs typeface="Calibri" panose="020F0502020204030204" pitchFamily="34" charset="0"/>
              </a:rPr>
              <a:t>24 </a:t>
            </a:r>
            <a:r>
              <a:rPr lang="en-US" sz="2400" i="1" dirty="0">
                <a:latin typeface="Calibri" panose="020F0502020204030204" pitchFamily="34" charset="0"/>
                <a:cs typeface="Calibri" panose="020F0502020204030204" pitchFamily="34" charset="0"/>
              </a:rPr>
              <a:t>And they glorified God because of me.</a:t>
            </a:r>
            <a:endParaRPr lang="en-US" sz="30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EBC3963-AA37-3BBD-C8E7-396B66742493}"/>
              </a:ext>
            </a:extLst>
          </p:cNvPr>
          <p:cNvSpPr/>
          <p:nvPr/>
        </p:nvSpPr>
        <p:spPr>
          <a:xfrm>
            <a:off x="2971801" y="2800350"/>
            <a:ext cx="5886449" cy="2286000"/>
          </a:xfrm>
          <a:prstGeom prst="wedgeRoundRectCallout">
            <a:avLst>
              <a:gd name="adj1" fmla="val -55265"/>
              <a:gd name="adj2" fmla="val -62594"/>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baseline="30000" dirty="0">
                <a:solidFill>
                  <a:schemeClr val="tx1"/>
                </a:solidFill>
                <a:latin typeface="Calibri" panose="020F0502020204030204" pitchFamily="34" charset="0"/>
                <a:cs typeface="Calibri" panose="020F0502020204030204" pitchFamily="34" charset="0"/>
              </a:rPr>
              <a:t>26 </a:t>
            </a:r>
            <a:r>
              <a:rPr lang="en-US" sz="1500" dirty="0">
                <a:solidFill>
                  <a:schemeClr val="tx1"/>
                </a:solidFill>
                <a:latin typeface="Calibri" panose="020F0502020204030204" pitchFamily="34" charset="0"/>
                <a:cs typeface="Calibri" panose="020F0502020204030204" pitchFamily="34" charset="0"/>
              </a:rPr>
              <a:t>And when he had come to Jerusalem, he attempted to join the disciples. And they were all afraid of him, for they did not believe that he was a disciple. </a:t>
            </a:r>
            <a:r>
              <a:rPr lang="en-US" sz="1500" b="1" baseline="30000" dirty="0">
                <a:solidFill>
                  <a:schemeClr val="tx1"/>
                </a:solidFill>
                <a:latin typeface="Calibri" panose="020F0502020204030204" pitchFamily="34" charset="0"/>
                <a:cs typeface="Calibri" panose="020F0502020204030204" pitchFamily="34" charset="0"/>
              </a:rPr>
              <a:t>27 </a:t>
            </a:r>
            <a:r>
              <a:rPr lang="en-US" sz="1500" dirty="0">
                <a:solidFill>
                  <a:schemeClr val="tx1"/>
                </a:solidFill>
                <a:latin typeface="Calibri" panose="020F0502020204030204" pitchFamily="34" charset="0"/>
                <a:cs typeface="Calibri" panose="020F0502020204030204" pitchFamily="34" charset="0"/>
              </a:rPr>
              <a:t>But Barnabas took him and brought him to the apostles and declared to them how on the road he had seen the Lord, who spoke to him, and how at Damascus he had preached boldly in the name of Jesus. </a:t>
            </a:r>
            <a:r>
              <a:rPr lang="en-US" sz="1500" b="1" baseline="30000" dirty="0">
                <a:solidFill>
                  <a:schemeClr val="tx1"/>
                </a:solidFill>
                <a:latin typeface="Calibri" panose="020F0502020204030204" pitchFamily="34" charset="0"/>
                <a:cs typeface="Calibri" panose="020F0502020204030204" pitchFamily="34" charset="0"/>
              </a:rPr>
              <a:t>28 </a:t>
            </a:r>
            <a:r>
              <a:rPr lang="en-US" sz="1500" dirty="0">
                <a:solidFill>
                  <a:schemeClr val="tx1"/>
                </a:solidFill>
                <a:latin typeface="Calibri" panose="020F0502020204030204" pitchFamily="34" charset="0"/>
                <a:cs typeface="Calibri" panose="020F0502020204030204" pitchFamily="34" charset="0"/>
              </a:rPr>
              <a:t>So he went in and out among them at Jerusalem, preaching boldly in the name of the Lord. </a:t>
            </a:r>
            <a:r>
              <a:rPr lang="en-US" sz="1500" b="1" baseline="30000" dirty="0">
                <a:solidFill>
                  <a:schemeClr val="tx1"/>
                </a:solidFill>
                <a:latin typeface="Calibri" panose="020F0502020204030204" pitchFamily="34" charset="0"/>
                <a:cs typeface="Calibri" panose="020F0502020204030204" pitchFamily="34" charset="0"/>
              </a:rPr>
              <a:t>29 </a:t>
            </a:r>
            <a:r>
              <a:rPr lang="en-US" sz="1500" dirty="0">
                <a:solidFill>
                  <a:schemeClr val="tx1"/>
                </a:solidFill>
                <a:latin typeface="Calibri" panose="020F0502020204030204" pitchFamily="34" charset="0"/>
                <a:cs typeface="Calibri" panose="020F0502020204030204" pitchFamily="34" charset="0"/>
              </a:rPr>
              <a:t>And he spoke and disputed against the Hellenists. But they were seeking to kill him. </a:t>
            </a:r>
            <a:r>
              <a:rPr lang="en-US" sz="1500" b="1" baseline="30000" dirty="0">
                <a:solidFill>
                  <a:schemeClr val="tx1"/>
                </a:solidFill>
                <a:latin typeface="Calibri" panose="020F0502020204030204" pitchFamily="34" charset="0"/>
                <a:cs typeface="Calibri" panose="020F0502020204030204" pitchFamily="34" charset="0"/>
              </a:rPr>
              <a:t>30 </a:t>
            </a:r>
            <a:r>
              <a:rPr lang="en-US" sz="1500" dirty="0">
                <a:solidFill>
                  <a:schemeClr val="tx1"/>
                </a:solidFill>
                <a:latin typeface="Calibri" panose="020F0502020204030204" pitchFamily="34" charset="0"/>
                <a:cs typeface="Calibri" panose="020F0502020204030204" pitchFamily="34" charset="0"/>
              </a:rPr>
              <a:t>And when the brothers learned this, they brought him down to Caesarea and sent him off to Tarsus.</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9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57350"/>
            <a:ext cx="8001000" cy="2631490"/>
          </a:xfrm>
          <a:prstGeom prst="rect">
            <a:avLst/>
          </a:prstGeom>
          <a:noFill/>
        </p:spPr>
        <p:txBody>
          <a:bodyPr wrap="square" rtlCol="0">
            <a:spAutoFit/>
          </a:bodyPr>
          <a:lstStyle/>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Purity of the gospel</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Freedom in Christ being the fulfillment of God’s plan</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One in Christ</a:t>
            </a:r>
            <a:endParaRPr lang="en-US" sz="33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3300" dirty="0">
                <a:latin typeface="Calibri" panose="020F0502020204030204" pitchFamily="34" charset="0"/>
                <a:ea typeface="Times New Roman" panose="02020603050405020304" pitchFamily="18" charset="0"/>
              </a:rPr>
              <a:t>Walking in the Spirit</a:t>
            </a:r>
            <a:endParaRPr lang="en-US" sz="33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54259" y="971551"/>
            <a:ext cx="8343900"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Themes</a:t>
            </a:r>
          </a:p>
        </p:txBody>
      </p:sp>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545841" y="400050"/>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Tree>
    <p:extLst>
      <p:ext uri="{BB962C8B-B14F-4D97-AF65-F5344CB8AC3E}">
        <p14:creationId xmlns:p14="http://schemas.microsoft.com/office/powerpoint/2010/main" val="22258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221387" y="1914843"/>
            <a:ext cx="8493429"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4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4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4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4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4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4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Tree>
    <p:extLst>
      <p:ext uri="{BB962C8B-B14F-4D97-AF65-F5344CB8AC3E}">
        <p14:creationId xmlns:p14="http://schemas.microsoft.com/office/powerpoint/2010/main" val="23319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1543051" y="1914843"/>
            <a:ext cx="7385666"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1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1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1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1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1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2" name="TextBox 1">
            <a:extLst>
              <a:ext uri="{FF2B5EF4-FFF2-40B4-BE49-F238E27FC236}">
                <a16:creationId xmlns:a16="http://schemas.microsoft.com/office/drawing/2014/main" id="{E04AD989-75A1-FE68-CF9D-6C08ABFBA695}"/>
              </a:ext>
            </a:extLst>
          </p:cNvPr>
          <p:cNvSpPr txBox="1"/>
          <p:nvPr/>
        </p:nvSpPr>
        <p:spPr>
          <a:xfrm>
            <a:off x="628650" y="2000250"/>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Gospel</a:t>
            </a:r>
          </a:p>
        </p:txBody>
      </p:sp>
      <p:sp>
        <p:nvSpPr>
          <p:cNvPr id="7" name="TextBox 6">
            <a:extLst>
              <a:ext uri="{FF2B5EF4-FFF2-40B4-BE49-F238E27FC236}">
                <a16:creationId xmlns:a16="http://schemas.microsoft.com/office/drawing/2014/main" id="{94E4B1FC-D4B1-9B3A-01F6-B8E6CBC4049C}"/>
              </a:ext>
            </a:extLst>
          </p:cNvPr>
          <p:cNvSpPr txBox="1"/>
          <p:nvPr/>
        </p:nvSpPr>
        <p:spPr>
          <a:xfrm>
            <a:off x="571500" y="2522506"/>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Plan of salvation</a:t>
            </a:r>
          </a:p>
        </p:txBody>
      </p:sp>
      <p:sp>
        <p:nvSpPr>
          <p:cNvPr id="8" name="TextBox 7">
            <a:extLst>
              <a:ext uri="{FF2B5EF4-FFF2-40B4-BE49-F238E27FC236}">
                <a16:creationId xmlns:a16="http://schemas.microsoft.com/office/drawing/2014/main" id="{CE45F709-4D59-7470-E23B-6FDB9C2CE570}"/>
              </a:ext>
            </a:extLst>
          </p:cNvPr>
          <p:cNvSpPr txBox="1"/>
          <p:nvPr/>
        </p:nvSpPr>
        <p:spPr>
          <a:xfrm>
            <a:off x="628650" y="336850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Unity</a:t>
            </a:r>
          </a:p>
        </p:txBody>
      </p:sp>
      <p:sp>
        <p:nvSpPr>
          <p:cNvPr id="9" name="TextBox 8">
            <a:extLst>
              <a:ext uri="{FF2B5EF4-FFF2-40B4-BE49-F238E27FC236}">
                <a16:creationId xmlns:a16="http://schemas.microsoft.com/office/drawing/2014/main" id="{2B27EA59-4A97-0651-D1B0-B970CBE5EC09}"/>
              </a:ext>
            </a:extLst>
          </p:cNvPr>
          <p:cNvSpPr txBox="1"/>
          <p:nvPr/>
        </p:nvSpPr>
        <p:spPr>
          <a:xfrm>
            <a:off x="628650" y="399463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Free</a:t>
            </a:r>
          </a:p>
        </p:txBody>
      </p:sp>
      <p:sp>
        <p:nvSpPr>
          <p:cNvPr id="10" name="TextBox 9">
            <a:extLst>
              <a:ext uri="{FF2B5EF4-FFF2-40B4-BE49-F238E27FC236}">
                <a16:creationId xmlns:a16="http://schemas.microsoft.com/office/drawing/2014/main" id="{A64AF327-6CE8-8F2B-FC3E-770E7CE5CA71}"/>
              </a:ext>
            </a:extLst>
          </p:cNvPr>
          <p:cNvSpPr txBox="1"/>
          <p:nvPr/>
        </p:nvSpPr>
        <p:spPr>
          <a:xfrm>
            <a:off x="621437" y="4471974"/>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Bearing Burdens</a:t>
            </a:r>
          </a:p>
        </p:txBody>
      </p:sp>
    </p:spTree>
    <p:extLst>
      <p:ext uri="{BB962C8B-B14F-4D97-AF65-F5344CB8AC3E}">
        <p14:creationId xmlns:p14="http://schemas.microsoft.com/office/powerpoint/2010/main" val="29483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102EC8-9A97-42E0-979B-F2660F5BDEDE}"/>
              </a:ext>
            </a:extLst>
          </p:cNvPr>
          <p:cNvGraphicFramePr>
            <a:graphicFrameLocks noGrp="1"/>
          </p:cNvGraphicFramePr>
          <p:nvPr>
            <p:extLst>
              <p:ext uri="{D42A27DB-BD31-4B8C-83A1-F6EECF244321}">
                <p14:modId xmlns:p14="http://schemas.microsoft.com/office/powerpoint/2010/main" val="3734223535"/>
              </p:ext>
            </p:extLst>
          </p:nvPr>
        </p:nvGraphicFramePr>
        <p:xfrm>
          <a:off x="457201" y="1200150"/>
          <a:ext cx="7829550" cy="3983545"/>
        </p:xfrm>
        <a:graphic>
          <a:graphicData uri="http://schemas.openxmlformats.org/drawingml/2006/table">
            <a:tbl>
              <a:tblPr/>
              <a:tblGrid>
                <a:gridCol w="1089493">
                  <a:extLst>
                    <a:ext uri="{9D8B030D-6E8A-4147-A177-3AD203B41FA5}">
                      <a16:colId xmlns:a16="http://schemas.microsoft.com/office/drawing/2014/main" val="900169986"/>
                    </a:ext>
                  </a:extLst>
                </a:gridCol>
                <a:gridCol w="1503274">
                  <a:extLst>
                    <a:ext uri="{9D8B030D-6E8A-4147-A177-3AD203B41FA5}">
                      <a16:colId xmlns:a16="http://schemas.microsoft.com/office/drawing/2014/main" val="3511674617"/>
                    </a:ext>
                  </a:extLst>
                </a:gridCol>
                <a:gridCol w="1691183">
                  <a:extLst>
                    <a:ext uri="{9D8B030D-6E8A-4147-A177-3AD203B41FA5}">
                      <a16:colId xmlns:a16="http://schemas.microsoft.com/office/drawing/2014/main" val="2583307774"/>
                    </a:ext>
                  </a:extLst>
                </a:gridCol>
                <a:gridCol w="3545600">
                  <a:extLst>
                    <a:ext uri="{9D8B030D-6E8A-4147-A177-3AD203B41FA5}">
                      <a16:colId xmlns:a16="http://schemas.microsoft.com/office/drawing/2014/main" val="3432661328"/>
                    </a:ext>
                  </a:extLst>
                </a:gridCol>
              </a:tblGrid>
              <a:tr h="336902">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Lessons</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2100" b="1" dirty="0">
                          <a:effectLst/>
                          <a:latin typeface="Calibri" panose="020F0502020204030204" pitchFamily="34" charset="0"/>
                          <a:ea typeface="Times New Roman" panose="02020603050405020304" pitchFamily="18" charset="0"/>
                          <a:cs typeface="Times New Roman" panose="02020603050405020304" pitchFamily="18" charset="0"/>
                        </a:rPr>
                        <a:t>Content</a:t>
                      </a:r>
                      <a:endParaRPr lang="en-US"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15623396"/>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5,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Introduction; Galatians 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866775725"/>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2</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8,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1:11-24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770965761"/>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3</a:t>
                      </a:r>
                      <a:endParaRPr lang="en-US" sz="2100" dirty="0">
                        <a:effectLst/>
                        <a:latin typeface="AGaramond"/>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12,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2:1-10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330495866"/>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15,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2:11-21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724402364"/>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19,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3:1-14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981527568"/>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22,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3:15-29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102230348"/>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26,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4:1-20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577757110"/>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June 29,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4:21-31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734613748"/>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9</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3,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5:1-15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297721849"/>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10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6,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5:16-26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236382752"/>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10,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6:1-10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371407485"/>
                  </a:ext>
                </a:extLst>
              </a:tr>
              <a:tr h="28051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Lesson 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17,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Sunday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Galatians 6:11-18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934610983"/>
                  </a:ext>
                </a:extLst>
              </a:tr>
              <a:tr h="280511">
                <a:tc>
                  <a:txBody>
                    <a:bodyPr/>
                    <a:lstStyle/>
                    <a:p>
                      <a:pPr marL="0" marR="0" algn="ctr">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Lesson 13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July 20, 2022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Wednesday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Review</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919183076"/>
                  </a:ext>
                </a:extLst>
              </a:tr>
            </a:tbl>
          </a:graphicData>
        </a:graphic>
      </p:graphicFrame>
      <p:sp>
        <p:nvSpPr>
          <p:cNvPr id="5" name="Rectangle 2">
            <a:extLst>
              <a:ext uri="{FF2B5EF4-FFF2-40B4-BE49-F238E27FC236}">
                <a16:creationId xmlns:a16="http://schemas.microsoft.com/office/drawing/2014/main" id="{E7F8D851-6B76-4978-A1BA-AA00D84779EC}"/>
              </a:ext>
            </a:extLst>
          </p:cNvPr>
          <p:cNvSpPr txBox="1">
            <a:spLocks noChangeArrowheads="1"/>
          </p:cNvSpPr>
          <p:nvPr/>
        </p:nvSpPr>
        <p:spPr>
          <a:xfrm>
            <a:off x="171450" y="314325"/>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2" name="Rectangle 1">
            <a:extLst>
              <a:ext uri="{FF2B5EF4-FFF2-40B4-BE49-F238E27FC236}">
                <a16:creationId xmlns:a16="http://schemas.microsoft.com/office/drawing/2014/main" id="{D65D9930-0E06-DEB1-4B78-7BF8E35D6C43}"/>
              </a:ext>
            </a:extLst>
          </p:cNvPr>
          <p:cNvSpPr/>
          <p:nvPr/>
        </p:nvSpPr>
        <p:spPr>
          <a:xfrm>
            <a:off x="381000" y="2095500"/>
            <a:ext cx="8172449" cy="304800"/>
          </a:xfrm>
          <a:prstGeom prst="rect">
            <a:avLst/>
          </a:prstGeom>
          <a:solidFill>
            <a:schemeClr val="accent1">
              <a:alpha val="27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Tree>
    <p:extLst>
      <p:ext uri="{BB962C8B-B14F-4D97-AF65-F5344CB8AC3E}">
        <p14:creationId xmlns:p14="http://schemas.microsoft.com/office/powerpoint/2010/main" val="41489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p:txBody>
          <a:bodyPr/>
          <a:lstStyle/>
          <a:p>
            <a:pPr algn="ctr"/>
            <a:r>
              <a:rPr lang="en-US" sz="4050" b="1" i="1" dirty="0">
                <a:latin typeface="Calibri" panose="020F0502020204030204" pitchFamily="34" charset="0"/>
              </a:rPr>
              <a:t>Background of the Letter</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p:txBody>
          <a:bodyPr>
            <a:normAutofit fontScale="92500"/>
          </a:bodyPr>
          <a:lstStyle/>
          <a:p>
            <a:pPr marL="0" indent="0">
              <a:buNone/>
            </a:pPr>
            <a:r>
              <a:rPr lang="en-US" sz="2100" dirty="0">
                <a:latin typeface="Calibri" panose="020F0502020204030204" pitchFamily="34" charset="0"/>
              </a:rPr>
              <a:t>Acts 15:1 – </a:t>
            </a:r>
            <a:r>
              <a:rPr lang="en-US" sz="2100" i="1" dirty="0">
                <a:latin typeface="Calibri" panose="020F0502020204030204" pitchFamily="34" charset="0"/>
              </a:rPr>
              <a:t>“But some men came down from Judea and were teaching the brothers, “Unless you are circumcised according to the custom of Moses, you cannot be saved.”</a:t>
            </a:r>
          </a:p>
          <a:p>
            <a:pPr marL="0" indent="0">
              <a:buNone/>
            </a:pPr>
            <a:endParaRPr lang="en-US" sz="2100" i="1" dirty="0">
              <a:latin typeface="Calibri" panose="020F0502020204030204" pitchFamily="34" charset="0"/>
            </a:endParaRPr>
          </a:p>
          <a:p>
            <a:pPr marL="0" indent="0">
              <a:buNone/>
            </a:pPr>
            <a:r>
              <a:rPr lang="en-US" sz="2100" dirty="0">
                <a:latin typeface="Calibri" panose="020F0502020204030204" pitchFamily="34" charset="0"/>
              </a:rPr>
              <a:t>Acts 15:11 </a:t>
            </a:r>
            <a:r>
              <a:rPr lang="en-US" sz="2100" i="1" dirty="0">
                <a:latin typeface="Calibri" panose="020F0502020204030204" pitchFamily="34" charset="0"/>
              </a:rPr>
              <a:t>– “But we believe that we will be saved through the grace of the Lord Jesus, just as they will.”</a:t>
            </a:r>
          </a:p>
          <a:p>
            <a:pPr marL="0" indent="0">
              <a:buNone/>
            </a:pPr>
            <a:br>
              <a:rPr lang="en-US" sz="1800" i="1" dirty="0">
                <a:latin typeface="Calibri" panose="020F0502020204030204" pitchFamily="34" charset="0"/>
              </a:rPr>
            </a:br>
            <a:r>
              <a:rPr lang="en-US" sz="2100" dirty="0">
                <a:latin typeface="Calibri" panose="020F0502020204030204" pitchFamily="34" charset="0"/>
              </a:rPr>
              <a:t>Acts 16:4 </a:t>
            </a:r>
            <a:r>
              <a:rPr lang="en-US" sz="2100" i="1" dirty="0">
                <a:latin typeface="Calibri" panose="020F0502020204030204" pitchFamily="34" charset="0"/>
              </a:rPr>
              <a:t>– “As they went on their way through the cities, they delivered to them for observance the decisions that had been reached by the apostles and elders who were in Jerusalem.”</a:t>
            </a:r>
          </a:p>
        </p:txBody>
      </p:sp>
    </p:spTree>
    <p:extLst>
      <p:ext uri="{BB962C8B-B14F-4D97-AF65-F5344CB8AC3E}">
        <p14:creationId xmlns:p14="http://schemas.microsoft.com/office/powerpoint/2010/main" val="8435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p:txBody>
          <a:bodyPr/>
          <a:lstStyle/>
          <a:p>
            <a:pPr algn="ctr"/>
            <a:r>
              <a:rPr lang="en-US" sz="4050" b="1" i="1" dirty="0">
                <a:latin typeface="Calibri" panose="020F0502020204030204" pitchFamily="34" charset="0"/>
              </a:rPr>
              <a:t>Background of the Letter</a:t>
            </a:r>
            <a:endParaRPr lang="en-US" sz="4050" b="1" dirty="0"/>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p:txBody>
          <a:bodyPr>
            <a:normAutofit/>
          </a:bodyPr>
          <a:lstStyle/>
          <a:p>
            <a:pPr marL="0" indent="0">
              <a:buNone/>
            </a:pPr>
            <a:r>
              <a:rPr lang="en-US" sz="2100" i="1" dirty="0">
                <a:latin typeface="Calibri" panose="020F0502020204030204" pitchFamily="34" charset="0"/>
              </a:rPr>
              <a:t>Gal. 5:2-6 – Look:  I, Paul, say to you that if you accept circumcision, Christ will be of no advantage to you. I testify again to every man who accepts circumcision that he is obligated to keep the whole law. You are severed from Christ, you who would be justified by the law; you have fallen away from grace. For through the Spirit, by faith, we ourselves eagerly wait for the hope of righteousness. For in Christ Jesus neither circumcision nor uncircumcision counts for anything, but only faith working through love.”</a:t>
            </a:r>
          </a:p>
        </p:txBody>
      </p:sp>
    </p:spTree>
    <p:extLst>
      <p:ext uri="{BB962C8B-B14F-4D97-AF65-F5344CB8AC3E}">
        <p14:creationId xmlns:p14="http://schemas.microsoft.com/office/powerpoint/2010/main" val="3910301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435D-DAFA-E73F-CD49-F8DA963D6BA5}"/>
              </a:ext>
            </a:extLst>
          </p:cNvPr>
          <p:cNvSpPr>
            <a:spLocks noGrp="1"/>
          </p:cNvSpPr>
          <p:nvPr>
            <p:ph type="title"/>
          </p:nvPr>
        </p:nvSpPr>
        <p:spPr/>
        <p:txBody>
          <a:bodyPr/>
          <a:lstStyle/>
          <a:p>
            <a:pPr algn="ctr"/>
            <a:r>
              <a:rPr lang="en-US" sz="4050" b="1" i="1" dirty="0">
                <a:latin typeface="Calibri" panose="020F0502020204030204" pitchFamily="34" charset="0"/>
              </a:rPr>
              <a:t>Who were the Galatians?</a:t>
            </a:r>
          </a:p>
        </p:txBody>
      </p:sp>
      <p:sp>
        <p:nvSpPr>
          <p:cNvPr id="3" name="Content Placeholder 2">
            <a:extLst>
              <a:ext uri="{FF2B5EF4-FFF2-40B4-BE49-F238E27FC236}">
                <a16:creationId xmlns:a16="http://schemas.microsoft.com/office/drawing/2014/main" id="{05A211F3-4809-0602-F8DE-3D67E9D9BFF2}"/>
              </a:ext>
            </a:extLst>
          </p:cNvPr>
          <p:cNvSpPr>
            <a:spLocks noGrp="1"/>
          </p:cNvSpPr>
          <p:nvPr>
            <p:ph idx="1"/>
          </p:nvPr>
        </p:nvSpPr>
        <p:spPr/>
        <p:txBody>
          <a:bodyPr>
            <a:normAutofit/>
          </a:bodyPr>
          <a:lstStyle/>
          <a:p>
            <a:r>
              <a:rPr lang="en-US" sz="1350" dirty="0">
                <a:latin typeface="Calibri" panose="020F0502020204030204" pitchFamily="34" charset="0"/>
              </a:rPr>
              <a:t>Letter addressed to “churches of Galatia”</a:t>
            </a:r>
          </a:p>
          <a:p>
            <a:r>
              <a:rPr lang="en-US" sz="1350" dirty="0">
                <a:latin typeface="Calibri" panose="020F0502020204030204" pitchFamily="34" charset="0"/>
              </a:rPr>
              <a:t>North Galatian view</a:t>
            </a:r>
          </a:p>
          <a:p>
            <a:pPr lvl="1"/>
            <a:r>
              <a:rPr lang="en-US" dirty="0">
                <a:latin typeface="Calibri" panose="020F0502020204030204" pitchFamily="34" charset="0"/>
              </a:rPr>
              <a:t>Area where ethnic Galatians originally settled</a:t>
            </a:r>
          </a:p>
          <a:p>
            <a:pPr lvl="1"/>
            <a:r>
              <a:rPr lang="en-US" dirty="0">
                <a:latin typeface="Calibri" panose="020F0502020204030204" pitchFamily="34" charset="0"/>
              </a:rPr>
              <a:t>Scholars claim more commonly referred to as Galatia in the first century</a:t>
            </a:r>
          </a:p>
          <a:p>
            <a:pPr lvl="1"/>
            <a:r>
              <a:rPr lang="en-US" dirty="0">
                <a:latin typeface="Calibri" panose="020F0502020204030204" pitchFamily="34" charset="0"/>
              </a:rPr>
              <a:t>If true, Paul would’ve started churches there on 2</a:t>
            </a:r>
            <a:r>
              <a:rPr lang="en-US" baseline="30000" dirty="0">
                <a:latin typeface="Calibri" panose="020F0502020204030204" pitchFamily="34" charset="0"/>
              </a:rPr>
              <a:t>nd</a:t>
            </a:r>
            <a:r>
              <a:rPr lang="en-US" dirty="0">
                <a:latin typeface="Calibri" panose="020F0502020204030204" pitchFamily="34" charset="0"/>
              </a:rPr>
              <a:t> (16:6) or 3</a:t>
            </a:r>
            <a:r>
              <a:rPr lang="en-US" baseline="30000" dirty="0">
                <a:latin typeface="Calibri" panose="020F0502020204030204" pitchFamily="34" charset="0"/>
              </a:rPr>
              <a:t>rd</a:t>
            </a:r>
            <a:r>
              <a:rPr lang="en-US" dirty="0">
                <a:latin typeface="Calibri" panose="020F0502020204030204" pitchFamily="34" charset="0"/>
              </a:rPr>
              <a:t> (18:23) journey</a:t>
            </a:r>
          </a:p>
          <a:p>
            <a:r>
              <a:rPr lang="en-US" sz="1350" dirty="0">
                <a:latin typeface="Calibri" panose="020F0502020204030204" pitchFamily="34" charset="0"/>
              </a:rPr>
              <a:t>South Galatian view</a:t>
            </a:r>
          </a:p>
          <a:p>
            <a:pPr lvl="1"/>
            <a:r>
              <a:rPr lang="en-US" dirty="0">
                <a:latin typeface="Calibri" panose="020F0502020204030204" pitchFamily="34" charset="0"/>
              </a:rPr>
              <a:t>Provincial Galatia</a:t>
            </a:r>
          </a:p>
          <a:p>
            <a:pPr lvl="1"/>
            <a:r>
              <a:rPr lang="en-US" dirty="0">
                <a:latin typeface="Calibri" panose="020F0502020204030204" pitchFamily="34" charset="0"/>
              </a:rPr>
              <a:t>Extensive detail regarding Paul’s work there in Antioch of Pisidia, Iconium, Lystra, </a:t>
            </a:r>
            <a:r>
              <a:rPr lang="en-US" dirty="0" err="1">
                <a:latin typeface="Calibri" panose="020F0502020204030204" pitchFamily="34" charset="0"/>
              </a:rPr>
              <a:t>Derbe</a:t>
            </a:r>
            <a:r>
              <a:rPr lang="en-US" dirty="0">
                <a:latin typeface="Calibri" panose="020F0502020204030204" pitchFamily="34" charset="0"/>
              </a:rPr>
              <a:t> (Acts 13-14)</a:t>
            </a:r>
          </a:p>
          <a:p>
            <a:pPr lvl="1"/>
            <a:r>
              <a:rPr lang="en-US" dirty="0">
                <a:latin typeface="Calibri" panose="020F0502020204030204" pitchFamily="34" charset="0"/>
              </a:rPr>
              <a:t>We know there were multiple churches there (14:23)</a:t>
            </a:r>
          </a:p>
          <a:p>
            <a:pPr lvl="1"/>
            <a:r>
              <a:rPr lang="en-US" dirty="0">
                <a:latin typeface="Calibri" panose="020F0502020204030204" pitchFamily="34" charset="0"/>
              </a:rPr>
              <a:t>Familiar with Barnabas who only accompanied Paul on 1</a:t>
            </a:r>
            <a:r>
              <a:rPr lang="en-US" baseline="30000" dirty="0">
                <a:latin typeface="Calibri" panose="020F0502020204030204" pitchFamily="34" charset="0"/>
              </a:rPr>
              <a:t>st</a:t>
            </a:r>
            <a:r>
              <a:rPr lang="en-US" dirty="0">
                <a:latin typeface="Calibri" panose="020F0502020204030204" pitchFamily="34" charset="0"/>
              </a:rPr>
              <a:t> journey</a:t>
            </a:r>
          </a:p>
          <a:p>
            <a:pPr lvl="1"/>
            <a:endParaRPr lang="en-US" dirty="0"/>
          </a:p>
        </p:txBody>
      </p:sp>
    </p:spTree>
    <p:extLst>
      <p:ext uri="{BB962C8B-B14F-4D97-AF65-F5344CB8AC3E}">
        <p14:creationId xmlns:p14="http://schemas.microsoft.com/office/powerpoint/2010/main" val="30988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319" y="571500"/>
            <a:ext cx="7550762" cy="4831588"/>
          </a:xfrm>
        </p:spPr>
      </p:pic>
    </p:spTree>
    <p:extLst>
      <p:ext uri="{BB962C8B-B14F-4D97-AF65-F5344CB8AC3E}">
        <p14:creationId xmlns:p14="http://schemas.microsoft.com/office/powerpoint/2010/main" val="3672638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The Gospel They Received</a:t>
            </a:r>
          </a:p>
        </p:txBody>
      </p:sp>
      <p:sp>
        <p:nvSpPr>
          <p:cNvPr id="3" name="Content Placeholder 2"/>
          <p:cNvSpPr>
            <a:spLocks noGrp="1"/>
          </p:cNvSpPr>
          <p:nvPr>
            <p:ph idx="1"/>
          </p:nvPr>
        </p:nvSpPr>
        <p:spPr/>
        <p:txBody>
          <a:bodyPr/>
          <a:lstStyle/>
          <a:p>
            <a:r>
              <a:rPr lang="en-US" sz="1800" dirty="0">
                <a:latin typeface="Calibri" panose="020F0502020204030204" pitchFamily="34" charset="0"/>
              </a:rPr>
              <a:t>Antioch of Pisidia – “</a:t>
            </a:r>
            <a:r>
              <a:rPr lang="en-US" sz="1800" i="1" dirty="0">
                <a:latin typeface="Calibri" panose="020F0502020204030204" pitchFamily="34" charset="0"/>
              </a:rPr>
              <a:t>Let it be known to you therefore, brothers, that through this man forgiveness of sins is proclaimed to you, and by him everyone who believes is freed from everything from which you could not be freed by the law of Moses</a:t>
            </a:r>
            <a:r>
              <a:rPr lang="en-US" sz="1800" dirty="0">
                <a:latin typeface="Calibri" panose="020F0502020204030204" pitchFamily="34" charset="0"/>
              </a:rPr>
              <a:t>.” (Acts 13:38-39)</a:t>
            </a:r>
          </a:p>
          <a:p>
            <a:r>
              <a:rPr lang="en-US" sz="1800" dirty="0">
                <a:latin typeface="Calibri" panose="020F0502020204030204" pitchFamily="34" charset="0"/>
              </a:rPr>
              <a:t>Antioch of Pisidia – </a:t>
            </a:r>
            <a:r>
              <a:rPr lang="en-US" sz="1800" i="1" dirty="0">
                <a:latin typeface="Calibri" panose="020F0502020204030204" pitchFamily="34" charset="0"/>
              </a:rPr>
              <a:t>“…urged them to continue in the grace of God.”</a:t>
            </a:r>
            <a:r>
              <a:rPr lang="en-US" sz="1800" dirty="0">
                <a:latin typeface="Calibri" panose="020F0502020204030204" pitchFamily="34" charset="0"/>
              </a:rPr>
              <a:t> (Acts 13:43)</a:t>
            </a:r>
          </a:p>
          <a:p>
            <a:r>
              <a:rPr lang="en-US" sz="1800" dirty="0" err="1">
                <a:latin typeface="Calibri" panose="020F0502020204030204" pitchFamily="34" charset="0"/>
              </a:rPr>
              <a:t>Iconium</a:t>
            </a:r>
            <a:r>
              <a:rPr lang="en-US" sz="1800" dirty="0">
                <a:latin typeface="Calibri" panose="020F0502020204030204" pitchFamily="34" charset="0"/>
              </a:rPr>
              <a:t> - “</a:t>
            </a:r>
            <a:r>
              <a:rPr lang="en-US" sz="1800" i="1" dirty="0">
                <a:latin typeface="Calibri" panose="020F0502020204030204" pitchFamily="34" charset="0"/>
              </a:rPr>
              <a:t>So they remained for a long time, speaking boldly for the Lord, who bore witness to the word of his grace.” (Acts 14:3)</a:t>
            </a:r>
          </a:p>
          <a:p>
            <a:r>
              <a:rPr lang="en-US" sz="1800" i="1" dirty="0">
                <a:latin typeface="Calibri" panose="020F0502020204030204" pitchFamily="34" charset="0"/>
              </a:rPr>
              <a:t>“…encouraging them to continue in the faith…”(Acts 14:22)</a:t>
            </a:r>
            <a:endParaRPr lang="en-US" sz="1800" dirty="0">
              <a:latin typeface="Calibri" panose="020F0502020204030204" pitchFamily="34" charset="0"/>
            </a:endParaRPr>
          </a:p>
          <a:p>
            <a:endParaRPr lang="en-US" dirty="0"/>
          </a:p>
        </p:txBody>
      </p:sp>
    </p:spTree>
    <p:extLst>
      <p:ext uri="{BB962C8B-B14F-4D97-AF65-F5344CB8AC3E}">
        <p14:creationId xmlns:p14="http://schemas.microsoft.com/office/powerpoint/2010/main" val="12811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1641022"/>
            <a:ext cx="8686800" cy="600164"/>
          </a:xfrm>
          <a:prstGeom prst="rect">
            <a:avLst/>
          </a:prstGeom>
          <a:noFill/>
        </p:spPr>
        <p:txBody>
          <a:bodyPr wrap="square" rtlCol="0">
            <a:spAutoFit/>
          </a:bodyPr>
          <a:lstStyle/>
          <a:p>
            <a:pPr>
              <a:buClr>
                <a:srgbClr val="FFFF00"/>
              </a:buClr>
            </a:pPr>
            <a:endParaRPr lang="en-US" sz="33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54259" y="971551"/>
            <a:ext cx="8343900"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Themes</a:t>
            </a:r>
          </a:p>
        </p:txBody>
      </p:sp>
      <p:sp>
        <p:nvSpPr>
          <p:cNvPr id="5" name="Rectangle 2">
            <a:extLst>
              <a:ext uri="{FF2B5EF4-FFF2-40B4-BE49-F238E27FC236}">
                <a16:creationId xmlns:a16="http://schemas.microsoft.com/office/drawing/2014/main" id="{B93F201F-ECE1-4343-900C-FA5AD176DEA0}"/>
              </a:ext>
            </a:extLst>
          </p:cNvPr>
          <p:cNvSpPr txBox="1">
            <a:spLocks noChangeArrowheads="1"/>
          </p:cNvSpPr>
          <p:nvPr/>
        </p:nvSpPr>
        <p:spPr>
          <a:xfrm>
            <a:off x="228600" y="400050"/>
            <a:ext cx="7829550" cy="685800"/>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485901"/>
            <a:ext cx="7315200" cy="3700049"/>
          </a:xfrm>
          <a:prstGeom prst="rect">
            <a:avLst/>
          </a:prstGeom>
        </p:spPr>
      </p:pic>
    </p:spTree>
    <p:extLst>
      <p:ext uri="{BB962C8B-B14F-4D97-AF65-F5344CB8AC3E}">
        <p14:creationId xmlns:p14="http://schemas.microsoft.com/office/powerpoint/2010/main" val="138823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2800350" y="2171700"/>
            <a:ext cx="42291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2457450"/>
            <a:ext cx="61150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3196" y="2743200"/>
            <a:ext cx="90130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43350" y="2539394"/>
            <a:ext cx="3200400" cy="646331"/>
          </a:xfrm>
          <a:prstGeom prst="rect">
            <a:avLst/>
          </a:prstGeom>
          <a:solidFill>
            <a:schemeClr val="accent1">
              <a:lumMod val="75000"/>
            </a:schemeClr>
          </a:solidFill>
        </p:spPr>
        <p:txBody>
          <a:bodyPr wrap="square" rtlCol="0">
            <a:spAutoFit/>
          </a:bodyPr>
          <a:lstStyle/>
          <a:p>
            <a:r>
              <a:rPr lang="en-US" sz="1800" dirty="0"/>
              <a:t>Source of the Gospel (chapters 1-2)</a:t>
            </a:r>
          </a:p>
        </p:txBody>
      </p:sp>
    </p:spTree>
    <p:extLst>
      <p:ext uri="{BB962C8B-B14F-4D97-AF65-F5344CB8AC3E}">
        <p14:creationId xmlns:p14="http://schemas.microsoft.com/office/powerpoint/2010/main" val="31081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1371600" y="3657600"/>
            <a:ext cx="5600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28900" y="2914650"/>
            <a:ext cx="4286250" cy="369332"/>
          </a:xfrm>
          <a:prstGeom prst="rect">
            <a:avLst/>
          </a:prstGeom>
          <a:solidFill>
            <a:schemeClr val="accent1">
              <a:lumMod val="75000"/>
            </a:schemeClr>
          </a:solidFill>
        </p:spPr>
        <p:txBody>
          <a:bodyPr wrap="square" rtlCol="0">
            <a:spAutoFit/>
          </a:bodyPr>
          <a:lstStyle/>
          <a:p>
            <a:r>
              <a:rPr lang="en-US" sz="1800" dirty="0"/>
              <a:t>Defense of the Gospel (chapters 3-4)</a:t>
            </a:r>
          </a:p>
        </p:txBody>
      </p:sp>
    </p:spTree>
    <p:extLst>
      <p:ext uri="{BB962C8B-B14F-4D97-AF65-F5344CB8AC3E}">
        <p14:creationId xmlns:p14="http://schemas.microsoft.com/office/powerpoint/2010/main" val="25610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t>Salutation</a:t>
            </a:r>
          </a:p>
        </p:txBody>
      </p:sp>
      <p:sp>
        <p:nvSpPr>
          <p:cNvPr id="3" name="Content Placeholder 2"/>
          <p:cNvSpPr>
            <a:spLocks noGrp="1"/>
          </p:cNvSpPr>
          <p:nvPr>
            <p:ph idx="1"/>
          </p:nvPr>
        </p:nvSpPr>
        <p:spPr/>
        <p:txBody>
          <a:bodyPr>
            <a:normAutofit/>
          </a:bodyPr>
          <a:lstStyle/>
          <a:p>
            <a:pPr marL="0" indent="0">
              <a:buNone/>
            </a:pPr>
            <a:r>
              <a:rPr lang="en-US" sz="1950" dirty="0"/>
              <a:t>[Gal 1:1-5 ESV] </a:t>
            </a:r>
            <a:r>
              <a:rPr lang="en-US" sz="1050" dirty="0"/>
              <a:t>1</a:t>
            </a:r>
            <a:r>
              <a:rPr lang="en-US" sz="1950" dirty="0"/>
              <a:t> Paul, an apostle--not from men nor through man, but through Jesus Christ and God the Father, who raised him from the dead-- </a:t>
            </a:r>
            <a:r>
              <a:rPr lang="en-US" sz="1050" dirty="0"/>
              <a:t>2</a:t>
            </a:r>
            <a:r>
              <a:rPr lang="en-US" sz="1950" dirty="0"/>
              <a:t> and all the brothers who are with me, To the churches of Galatia: </a:t>
            </a:r>
            <a:r>
              <a:rPr lang="en-US" sz="1050" dirty="0"/>
              <a:t>3</a:t>
            </a:r>
            <a:r>
              <a:rPr lang="en-US" sz="1950" dirty="0"/>
              <a:t> Grace to you and peace from God our Father and the Lord Jesus Christ, </a:t>
            </a:r>
            <a:r>
              <a:rPr lang="en-US" sz="1050" dirty="0"/>
              <a:t>4</a:t>
            </a:r>
            <a:r>
              <a:rPr lang="en-US" sz="1950" dirty="0"/>
              <a:t> who gave himself for our sins to deliver us from the present evil age, according to the will of our God and Father, </a:t>
            </a:r>
            <a:r>
              <a:rPr lang="en-US" sz="1050" dirty="0"/>
              <a:t>5</a:t>
            </a:r>
            <a:r>
              <a:rPr lang="en-US" sz="1950" dirty="0"/>
              <a:t> to whom be the glory forever and ever. Amen.</a:t>
            </a:r>
          </a:p>
        </p:txBody>
      </p:sp>
      <p:cxnSp>
        <p:nvCxnSpPr>
          <p:cNvPr id="5" name="Straight Connector 4"/>
          <p:cNvCxnSpPr/>
          <p:nvPr/>
        </p:nvCxnSpPr>
        <p:spPr>
          <a:xfrm>
            <a:off x="914400" y="3943350"/>
            <a:ext cx="42862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57450" y="2890742"/>
            <a:ext cx="4286250" cy="646331"/>
          </a:xfrm>
          <a:prstGeom prst="rect">
            <a:avLst/>
          </a:prstGeom>
          <a:solidFill>
            <a:schemeClr val="accent1">
              <a:lumMod val="75000"/>
            </a:schemeClr>
          </a:solidFill>
        </p:spPr>
        <p:txBody>
          <a:bodyPr wrap="square" rtlCol="0">
            <a:spAutoFit/>
          </a:bodyPr>
          <a:lstStyle/>
          <a:p>
            <a:r>
              <a:rPr lang="en-US" sz="1800" dirty="0"/>
              <a:t>Application of the Gospel (chapters 5-6)</a:t>
            </a:r>
          </a:p>
        </p:txBody>
      </p:sp>
      <p:cxnSp>
        <p:nvCxnSpPr>
          <p:cNvPr id="7" name="Straight Connector 6"/>
          <p:cNvCxnSpPr/>
          <p:nvPr/>
        </p:nvCxnSpPr>
        <p:spPr>
          <a:xfrm>
            <a:off x="7029450" y="3657600"/>
            <a:ext cx="30003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1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2228850" y="2628900"/>
            <a:ext cx="5143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2914650"/>
            <a:ext cx="63436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3143250"/>
            <a:ext cx="51435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427038"/>
            <a:ext cx="7829550" cy="685800"/>
          </a:xfrm>
        </p:spPr>
        <p:txBody>
          <a:bodyPr/>
          <a:lstStyle/>
          <a:p>
            <a:pPr algn="ctr" eaLnBrk="1" hangingPunct="1">
              <a:defRPr/>
            </a:pPr>
            <a:r>
              <a:rPr lang="en-US" sz="4050" b="1" i="1" dirty="0">
                <a:solidFill>
                  <a:schemeClr val="tx1"/>
                </a:solidFill>
                <a:effectLst>
                  <a:outerShdw blurRad="38100" dist="38100" dir="2700000" algn="tl">
                    <a:srgbClr val="000000">
                      <a:alpha val="43137"/>
                    </a:srgbClr>
                  </a:outerShdw>
                </a:effectLst>
                <a:latin typeface="Calibri" pitchFamily="34" charset="0"/>
              </a:rPr>
              <a:t>A Study of Galatians</a:t>
            </a:r>
          </a:p>
        </p:txBody>
      </p:sp>
      <p:sp>
        <p:nvSpPr>
          <p:cNvPr id="5" name="Rectangle 4">
            <a:extLst>
              <a:ext uri="{FF2B5EF4-FFF2-40B4-BE49-F238E27FC236}">
                <a16:creationId xmlns:a16="http://schemas.microsoft.com/office/drawing/2014/main" id="{AB8A7F1D-F705-4F1C-8152-26581351A23C}"/>
              </a:ext>
            </a:extLst>
          </p:cNvPr>
          <p:cNvSpPr txBox="1">
            <a:spLocks noChangeArrowheads="1"/>
          </p:cNvSpPr>
          <p:nvPr/>
        </p:nvSpPr>
        <p:spPr>
          <a:xfrm>
            <a:off x="1543051" y="1914843"/>
            <a:ext cx="7385666" cy="255424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Appreciate the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gospel</a:t>
            </a:r>
            <a:r>
              <a:rPr lang="en-US" sz="2100" dirty="0">
                <a:latin typeface="Calibri" panose="020F0502020204030204" pitchFamily="34" charset="0"/>
                <a:ea typeface="Times New Roman" panose="02020603050405020304" pitchFamily="18" charset="0"/>
                <a:cs typeface="Times New Roman" panose="02020603050405020304" pitchFamily="18" charset="0"/>
              </a:rPr>
              <a:t>’s purity and recognize any “distortion” to 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Have an increased understanding of how law, faith, and grace fit into God’s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plan of salvation</a:t>
            </a:r>
            <a:r>
              <a:rPr lang="en-US" sz="2100" dirty="0">
                <a:latin typeface="Calibri" panose="020F0502020204030204" pitchFamily="34" charset="0"/>
                <a:ea typeface="Times New Roman" panose="02020603050405020304" pitchFamily="18" charset="0"/>
                <a:cs typeface="Times New Roman" panose="02020603050405020304" pitchFamily="18" charset="0"/>
              </a:rPr>
              <a: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the unifying power of the gospel and work more diligently for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unity</a:t>
            </a:r>
            <a:r>
              <a:rPr lang="en-US" sz="2100" dirty="0">
                <a:latin typeface="Calibri" panose="020F0502020204030204" pitchFamily="34" charset="0"/>
                <a:ea typeface="Times New Roman" panose="02020603050405020304" pitchFamily="18" charset="0"/>
                <a:cs typeface="Times New Roman" panose="02020603050405020304" pitchFamily="18" charset="0"/>
              </a:rPr>
              <a:t> and fellowship</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Recognize what it means to be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free</a:t>
            </a:r>
            <a:r>
              <a:rPr lang="en-US" sz="2100" dirty="0">
                <a:latin typeface="Calibri" panose="020F0502020204030204" pitchFamily="34" charset="0"/>
                <a:ea typeface="Times New Roman" panose="02020603050405020304" pitchFamily="18" charset="0"/>
                <a:cs typeface="Times New Roman" panose="02020603050405020304" pitchFamily="18" charset="0"/>
              </a:rPr>
              <a:t> in Christ and led by the Spirit</a:t>
            </a:r>
          </a:p>
          <a:p>
            <a:pPr lvl="1" indent="-298847">
              <a:spcBef>
                <a:spcPts val="0"/>
              </a:spcBef>
              <a:buFont typeface="Calibri" panose="020F0502020204030204" pitchFamily="34" charset="0"/>
              <a:buAutoNum type="arabicPeriod"/>
            </a:pPr>
            <a:r>
              <a:rPr lang="en-US" sz="2100" dirty="0">
                <a:latin typeface="Calibri" panose="020F0502020204030204" pitchFamily="34" charset="0"/>
                <a:ea typeface="Times New Roman" panose="02020603050405020304" pitchFamily="18" charset="0"/>
                <a:cs typeface="Times New Roman" panose="02020603050405020304" pitchFamily="18" charset="0"/>
              </a:rPr>
              <a:t>Be more engaged in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bearing</a:t>
            </a:r>
            <a:r>
              <a:rPr lang="en-US" sz="2100" dirty="0">
                <a:latin typeface="Calibri" panose="020F0502020204030204" pitchFamily="34" charset="0"/>
                <a:ea typeface="Times New Roman" panose="02020603050405020304" pitchFamily="18" charset="0"/>
                <a:cs typeface="Times New Roman" panose="02020603050405020304" pitchFamily="18" charset="0"/>
              </a:rPr>
              <a:t> one another’s spiritual </a:t>
            </a:r>
            <a:r>
              <a:rPr lang="en-US" sz="21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burdens</a:t>
            </a:r>
          </a:p>
        </p:txBody>
      </p:sp>
      <p:sp>
        <p:nvSpPr>
          <p:cNvPr id="6" name="Text Box 3">
            <a:extLst>
              <a:ext uri="{FF2B5EF4-FFF2-40B4-BE49-F238E27FC236}">
                <a16:creationId xmlns:a16="http://schemas.microsoft.com/office/drawing/2014/main" id="{5C256CC4-21FD-45F8-A6E1-11BA8B21CA51}"/>
              </a:ext>
            </a:extLst>
          </p:cNvPr>
          <p:cNvSpPr txBox="1">
            <a:spLocks noChangeArrowheads="1"/>
          </p:cNvSpPr>
          <p:nvPr/>
        </p:nvSpPr>
        <p:spPr bwMode="auto">
          <a:xfrm>
            <a:off x="241916" y="1225934"/>
            <a:ext cx="8686800" cy="553998"/>
          </a:xfrm>
          <a:prstGeom prst="rect">
            <a:avLst/>
          </a:prstGeom>
          <a:noFill/>
          <a:ln w="9525">
            <a:noFill/>
            <a:miter lim="800000"/>
            <a:headEnd/>
            <a:tailEnd/>
          </a:ln>
        </p:spPr>
        <p:txBody>
          <a:bodyPr wrap="square">
            <a:spAutoFit/>
          </a:bodyPr>
          <a:lstStyle/>
          <a:p>
            <a:pPr algn="ctr" eaLnBrk="1" hangingPunct="1">
              <a:spcBef>
                <a:spcPct val="50000"/>
              </a:spcBef>
            </a:pPr>
            <a:r>
              <a:rPr lang="en-US" sz="3000" i="1" dirty="0">
                <a:solidFill>
                  <a:srgbClr val="FFFF00"/>
                </a:solidFill>
                <a:latin typeface="Calibri" panose="020F0502020204030204" pitchFamily="34" charset="0"/>
                <a:cs typeface="Calibri" panose="020F0502020204030204" pitchFamily="34" charset="0"/>
              </a:rPr>
              <a:t>Class Goals (by the end of our study, each of us will . . .)</a:t>
            </a:r>
          </a:p>
        </p:txBody>
      </p:sp>
      <p:sp>
        <p:nvSpPr>
          <p:cNvPr id="2" name="TextBox 1">
            <a:extLst>
              <a:ext uri="{FF2B5EF4-FFF2-40B4-BE49-F238E27FC236}">
                <a16:creationId xmlns:a16="http://schemas.microsoft.com/office/drawing/2014/main" id="{E04AD989-75A1-FE68-CF9D-6C08ABFBA695}"/>
              </a:ext>
            </a:extLst>
          </p:cNvPr>
          <p:cNvSpPr txBox="1"/>
          <p:nvPr/>
        </p:nvSpPr>
        <p:spPr>
          <a:xfrm>
            <a:off x="628650" y="2000250"/>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Gospel</a:t>
            </a:r>
          </a:p>
        </p:txBody>
      </p:sp>
      <p:sp>
        <p:nvSpPr>
          <p:cNvPr id="7" name="TextBox 6">
            <a:extLst>
              <a:ext uri="{FF2B5EF4-FFF2-40B4-BE49-F238E27FC236}">
                <a16:creationId xmlns:a16="http://schemas.microsoft.com/office/drawing/2014/main" id="{94E4B1FC-D4B1-9B3A-01F6-B8E6CBC4049C}"/>
              </a:ext>
            </a:extLst>
          </p:cNvPr>
          <p:cNvSpPr txBox="1"/>
          <p:nvPr/>
        </p:nvSpPr>
        <p:spPr>
          <a:xfrm>
            <a:off x="571500" y="2522506"/>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Plan of salvation</a:t>
            </a:r>
          </a:p>
        </p:txBody>
      </p:sp>
      <p:sp>
        <p:nvSpPr>
          <p:cNvPr id="8" name="TextBox 7">
            <a:extLst>
              <a:ext uri="{FF2B5EF4-FFF2-40B4-BE49-F238E27FC236}">
                <a16:creationId xmlns:a16="http://schemas.microsoft.com/office/drawing/2014/main" id="{CE45F709-4D59-7470-E23B-6FDB9C2CE570}"/>
              </a:ext>
            </a:extLst>
          </p:cNvPr>
          <p:cNvSpPr txBox="1"/>
          <p:nvPr/>
        </p:nvSpPr>
        <p:spPr>
          <a:xfrm>
            <a:off x="628650" y="336850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Unity</a:t>
            </a:r>
          </a:p>
        </p:txBody>
      </p:sp>
      <p:sp>
        <p:nvSpPr>
          <p:cNvPr id="9" name="TextBox 8">
            <a:extLst>
              <a:ext uri="{FF2B5EF4-FFF2-40B4-BE49-F238E27FC236}">
                <a16:creationId xmlns:a16="http://schemas.microsoft.com/office/drawing/2014/main" id="{2B27EA59-4A97-0651-D1B0-B970CBE5EC09}"/>
              </a:ext>
            </a:extLst>
          </p:cNvPr>
          <p:cNvSpPr txBox="1"/>
          <p:nvPr/>
        </p:nvSpPr>
        <p:spPr>
          <a:xfrm>
            <a:off x="628650" y="3994632"/>
            <a:ext cx="1143000" cy="369332"/>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Free</a:t>
            </a:r>
          </a:p>
        </p:txBody>
      </p:sp>
      <p:sp>
        <p:nvSpPr>
          <p:cNvPr id="10" name="TextBox 9">
            <a:extLst>
              <a:ext uri="{FF2B5EF4-FFF2-40B4-BE49-F238E27FC236}">
                <a16:creationId xmlns:a16="http://schemas.microsoft.com/office/drawing/2014/main" id="{A64AF327-6CE8-8F2B-FC3E-770E7CE5CA71}"/>
              </a:ext>
            </a:extLst>
          </p:cNvPr>
          <p:cNvSpPr txBox="1"/>
          <p:nvPr/>
        </p:nvSpPr>
        <p:spPr>
          <a:xfrm>
            <a:off x="621437" y="4471974"/>
            <a:ext cx="1143000" cy="646331"/>
          </a:xfrm>
          <a:prstGeom prst="rect">
            <a:avLst/>
          </a:prstGeom>
          <a:noFill/>
        </p:spPr>
        <p:txBody>
          <a:bodyPr wrap="square" rtlCol="0">
            <a:spAutoFit/>
          </a:bodyPr>
          <a:lstStyle/>
          <a:p>
            <a:r>
              <a:rPr lang="en-US" sz="1800" b="1" dirty="0">
                <a:solidFill>
                  <a:srgbClr val="FFC000"/>
                </a:solidFill>
                <a:latin typeface="Calibri" panose="020F0502020204030204" pitchFamily="34" charset="0"/>
                <a:cs typeface="Calibri" panose="020F0502020204030204" pitchFamily="34" charset="0"/>
              </a:rPr>
              <a:t>Bearing Burdens</a:t>
            </a:r>
          </a:p>
        </p:txBody>
      </p:sp>
    </p:spTree>
    <p:extLst>
      <p:ext uri="{BB962C8B-B14F-4D97-AF65-F5344CB8AC3E}">
        <p14:creationId xmlns:p14="http://schemas.microsoft.com/office/powerpoint/2010/main" val="21662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827484" y="3429000"/>
            <a:ext cx="66317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3714750"/>
            <a:ext cx="6172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484" y="4000500"/>
            <a:ext cx="214431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43650" y="3200400"/>
            <a:ext cx="111561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4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Turning to a different gospel</a:t>
            </a:r>
          </a:p>
        </p:txBody>
      </p:sp>
      <p:sp>
        <p:nvSpPr>
          <p:cNvPr id="3" name="Content Placeholder 2"/>
          <p:cNvSpPr>
            <a:spLocks noGrp="1"/>
          </p:cNvSpPr>
          <p:nvPr>
            <p:ph idx="1"/>
          </p:nvPr>
        </p:nvSpPr>
        <p:spPr/>
        <p:txBody>
          <a:bodyPr>
            <a:normAutofit/>
          </a:bodyPr>
          <a:lstStyle/>
          <a:p>
            <a:pPr marL="0" indent="0">
              <a:buNone/>
            </a:pPr>
            <a:r>
              <a:rPr lang="en-US" sz="1950" dirty="0"/>
              <a:t>[Gal 1:6-9 ESV] </a:t>
            </a:r>
            <a:r>
              <a:rPr lang="en-US" sz="1125" dirty="0"/>
              <a:t>6 </a:t>
            </a:r>
            <a:r>
              <a:rPr lang="en-US" sz="1950" dirty="0"/>
              <a:t>I am astonished that you are so quickly deserting him who called you in the grace of Christ and are turning to a different gospel-- </a:t>
            </a:r>
            <a:r>
              <a:rPr lang="en-US" sz="1125" dirty="0"/>
              <a:t>7</a:t>
            </a:r>
            <a:r>
              <a:rPr lang="en-US" sz="1950" dirty="0"/>
              <a:t> not that there is another one, but there are some who trouble you and want to distort the gospel of Christ. </a:t>
            </a:r>
            <a:r>
              <a:rPr lang="en-US" sz="1125" dirty="0"/>
              <a:t>8</a:t>
            </a:r>
            <a:r>
              <a:rPr lang="en-US" sz="1950" dirty="0"/>
              <a:t> But even if we or an angel from heaven should preach to you a gospel contrary to the one we preached to you, let him be accursed. </a:t>
            </a:r>
            <a:r>
              <a:rPr lang="en-US" sz="1125" dirty="0"/>
              <a:t>9</a:t>
            </a:r>
            <a:r>
              <a:rPr lang="en-US" sz="1950" dirty="0"/>
              <a:t> As we have said before, so now I say again: If anyone is preaching to you a gospel contrary to the one you received, let him be accursed. </a:t>
            </a:r>
          </a:p>
        </p:txBody>
      </p:sp>
      <p:cxnSp>
        <p:nvCxnSpPr>
          <p:cNvPr id="6" name="Straight Connector 5"/>
          <p:cNvCxnSpPr/>
          <p:nvPr/>
        </p:nvCxnSpPr>
        <p:spPr>
          <a:xfrm>
            <a:off x="3200400" y="4000500"/>
            <a:ext cx="4000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4514850"/>
            <a:ext cx="53149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4229100"/>
            <a:ext cx="5943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7484" y="4800600"/>
            <a:ext cx="128706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50" b="1" i="1" dirty="0">
                <a:latin typeface="Calibri" panose="020F0502020204030204" pitchFamily="34" charset="0"/>
              </a:rPr>
              <a:t>Gal. 1:10</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2700" i="1" dirty="0">
                <a:latin typeface="Calibri" panose="020F0502020204030204" pitchFamily="34" charset="0"/>
              </a:rPr>
              <a:t>“For am I now seeking the approval of man, or of God? Or am I trying to please man? If I were still trying to please man, I would not be a servant of Christ.”</a:t>
            </a:r>
          </a:p>
        </p:txBody>
      </p:sp>
    </p:spTree>
    <p:extLst>
      <p:ext uri="{BB962C8B-B14F-4D97-AF65-F5344CB8AC3E}">
        <p14:creationId xmlns:p14="http://schemas.microsoft.com/office/powerpoint/2010/main" val="37011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17BA-C7A7-DDCC-E616-A3E010522D50}"/>
              </a:ext>
            </a:extLst>
          </p:cNvPr>
          <p:cNvSpPr>
            <a:spLocks noGrp="1"/>
          </p:cNvSpPr>
          <p:nvPr>
            <p:ph type="title"/>
          </p:nvPr>
        </p:nvSpPr>
        <p:spPr>
          <a:xfrm>
            <a:off x="776745" y="455520"/>
            <a:ext cx="7002067" cy="574862"/>
          </a:xfrm>
        </p:spPr>
        <p:txBody>
          <a:bodyPr/>
          <a:lstStyle/>
          <a:p>
            <a:pPr algn="ctr"/>
            <a:r>
              <a:rPr lang="en-US" sz="4050" b="1" i="1" dirty="0">
                <a:solidFill>
                  <a:schemeClr val="accent1">
                    <a:lumMod val="60000"/>
                    <a:lumOff val="40000"/>
                  </a:schemeClr>
                </a:solidFill>
                <a:latin typeface="Calibri" panose="020F0502020204030204" pitchFamily="34" charset="0"/>
              </a:rPr>
              <a:t>Galatians – The Big Picture</a:t>
            </a:r>
          </a:p>
        </p:txBody>
      </p:sp>
      <p:sp>
        <p:nvSpPr>
          <p:cNvPr id="3" name="Content Placeholder 2">
            <a:extLst>
              <a:ext uri="{FF2B5EF4-FFF2-40B4-BE49-F238E27FC236}">
                <a16:creationId xmlns:a16="http://schemas.microsoft.com/office/drawing/2014/main" id="{EBA64DA1-CE31-4F15-EC17-7C6C03B57BA4}"/>
              </a:ext>
            </a:extLst>
          </p:cNvPr>
          <p:cNvSpPr>
            <a:spLocks noGrp="1"/>
          </p:cNvSpPr>
          <p:nvPr>
            <p:ph idx="1"/>
          </p:nvPr>
        </p:nvSpPr>
        <p:spPr>
          <a:xfrm>
            <a:off x="838200" y="1333501"/>
            <a:ext cx="7002067" cy="3925980"/>
          </a:xfrm>
        </p:spPr>
        <p:txBody>
          <a:bodyPr>
            <a:normAutofit/>
          </a:bodyPr>
          <a:lstStyle/>
          <a:p>
            <a:pPr marL="0" indent="0">
              <a:buNone/>
            </a:pPr>
            <a:r>
              <a:rPr lang="en-US" sz="2400" b="1" dirty="0">
                <a:solidFill>
                  <a:schemeClr val="accent3">
                    <a:lumMod val="60000"/>
                    <a:lumOff val="40000"/>
                  </a:schemeClr>
                </a:solidFill>
                <a:latin typeface="Calibri" panose="020F0502020204030204" pitchFamily="34" charset="0"/>
              </a:rPr>
              <a:t>Background</a:t>
            </a:r>
          </a:p>
          <a:p>
            <a:pPr marL="0" indent="0">
              <a:buNone/>
            </a:pPr>
            <a:r>
              <a:rPr lang="en-US" sz="2400" b="1" dirty="0">
                <a:solidFill>
                  <a:schemeClr val="accent3">
                    <a:lumMod val="60000"/>
                    <a:lumOff val="40000"/>
                  </a:schemeClr>
                </a:solidFill>
                <a:latin typeface="Calibri" panose="020F0502020204030204" pitchFamily="34" charset="0"/>
              </a:rPr>
              <a:t>False Teaching</a:t>
            </a:r>
          </a:p>
          <a:p>
            <a:pPr marL="0" indent="0">
              <a:buNone/>
            </a:pPr>
            <a:r>
              <a:rPr lang="en-US" sz="2400" b="1" dirty="0">
                <a:solidFill>
                  <a:schemeClr val="accent3">
                    <a:lumMod val="60000"/>
                    <a:lumOff val="40000"/>
                  </a:schemeClr>
                </a:solidFill>
                <a:latin typeface="Calibri" panose="020F0502020204030204" pitchFamily="34" charset="0"/>
              </a:rPr>
              <a:t>Paul’s Approach in the Letter</a:t>
            </a:r>
          </a:p>
          <a:p>
            <a:pPr>
              <a:buFont typeface="Wingdings" panose="05000000000000000000" pitchFamily="2" charset="2"/>
              <a:buChar char="§"/>
            </a:pPr>
            <a:r>
              <a:rPr lang="en-US" sz="2100" dirty="0">
                <a:latin typeface="Calibri" panose="020F0502020204030204" pitchFamily="34" charset="0"/>
              </a:rPr>
              <a:t>Defend/assert his authority</a:t>
            </a:r>
          </a:p>
          <a:p>
            <a:pPr lvl="1">
              <a:buFont typeface="Courier New" panose="02070309020205020404" pitchFamily="49" charset="0"/>
              <a:buChar char="o"/>
            </a:pPr>
            <a:r>
              <a:rPr lang="en-US" sz="1950" dirty="0">
                <a:latin typeface="Calibri" panose="020F0502020204030204" pitchFamily="34" charset="0"/>
              </a:rPr>
              <a:t>Directly from God  </a:t>
            </a:r>
          </a:p>
          <a:p>
            <a:pPr lvl="1">
              <a:buFont typeface="Courier New" panose="02070309020205020404" pitchFamily="49" charset="0"/>
              <a:buChar char="o"/>
            </a:pPr>
            <a:r>
              <a:rPr lang="en-US" sz="1950" dirty="0">
                <a:latin typeface="Calibri" panose="020F0502020204030204" pitchFamily="34" charset="0"/>
              </a:rPr>
              <a:t>Consistent w/ but not from other Apostles</a:t>
            </a:r>
          </a:p>
          <a:p>
            <a:pPr>
              <a:buFont typeface="Wingdings" panose="05000000000000000000" pitchFamily="2" charset="2"/>
              <a:buChar char="§"/>
            </a:pPr>
            <a:r>
              <a:rPr lang="en-US" sz="2100" dirty="0">
                <a:latin typeface="Calibri" panose="020F0502020204030204" pitchFamily="34" charset="0"/>
              </a:rPr>
              <a:t>Stress facts</a:t>
            </a:r>
          </a:p>
          <a:p>
            <a:pPr>
              <a:buFont typeface="Wingdings" panose="05000000000000000000" pitchFamily="2" charset="2"/>
              <a:buChar char="§"/>
            </a:pPr>
            <a:r>
              <a:rPr lang="en-US" sz="2100" dirty="0">
                <a:latin typeface="Calibri" panose="020F0502020204030204" pitchFamily="34" charset="0"/>
              </a:rPr>
              <a:t>Point out consequences</a:t>
            </a:r>
          </a:p>
          <a:p>
            <a:pPr>
              <a:buFont typeface="Wingdings" panose="05000000000000000000" pitchFamily="2" charset="2"/>
              <a:buChar char="§"/>
            </a:pPr>
            <a:r>
              <a:rPr lang="en-US" sz="2100" dirty="0">
                <a:latin typeface="Calibri" panose="020F0502020204030204" pitchFamily="34" charset="0"/>
              </a:rPr>
              <a:t>Provide clarification</a:t>
            </a:r>
            <a:endParaRPr lang="en-US" sz="1800" dirty="0">
              <a:latin typeface="Calibri" panose="020F0502020204030204" pitchFamily="34" charset="0"/>
            </a:endParaRPr>
          </a:p>
        </p:txBody>
      </p:sp>
    </p:spTree>
    <p:extLst>
      <p:ext uri="{BB962C8B-B14F-4D97-AF65-F5344CB8AC3E}">
        <p14:creationId xmlns:p14="http://schemas.microsoft.com/office/powerpoint/2010/main" val="22125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after fourteen years I went up again to Jerusalem with Barnabas, taking Titus along with me.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29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37" y="114300"/>
            <a:ext cx="7053542" cy="1050398"/>
          </a:xfrm>
        </p:spPr>
        <p:txBody>
          <a:bodyPr/>
          <a:lstStyle/>
          <a:p>
            <a:pPr algn="ctr"/>
            <a:r>
              <a:rPr lang="en-US" sz="4050" b="1" dirty="0">
                <a:solidFill>
                  <a:srgbClr val="FFC000"/>
                </a:solidFill>
                <a:latin typeface="Calibri" panose="020F0502020204030204" pitchFamily="34" charset="0"/>
              </a:rPr>
              <a:t>Acts 15:1-5</a:t>
            </a:r>
            <a:br>
              <a:rPr lang="en-US" sz="4050" b="1" dirty="0">
                <a:solidFill>
                  <a:srgbClr val="FFC000"/>
                </a:solidFill>
                <a:latin typeface="Calibri" panose="020F0502020204030204" pitchFamily="34" charset="0"/>
              </a:rPr>
            </a:br>
            <a:r>
              <a:rPr lang="en-US" sz="2800" b="1" dirty="0">
                <a:solidFill>
                  <a:srgbClr val="FFC000"/>
                </a:solidFill>
                <a:latin typeface="Calibri" panose="020F0502020204030204" pitchFamily="34" charset="0"/>
              </a:rPr>
              <a:t>(a commentary on Galatians 2:1-5) </a:t>
            </a: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br>
              <a:rPr lang="en-US" sz="3600" b="1" dirty="0">
                <a:solidFill>
                  <a:srgbClr val="FFC000"/>
                </a:solidFill>
                <a:latin typeface="Calibri" panose="020F0502020204030204" pitchFamily="34" charset="0"/>
              </a:rPr>
            </a:br>
            <a:endParaRPr lang="en-US" sz="4050" b="1" dirty="0">
              <a:solidFill>
                <a:srgbClr val="FFC000"/>
              </a:solidFill>
              <a:latin typeface="Calibri" panose="020F0502020204030204" pitchFamily="34" charset="0"/>
            </a:endParaRPr>
          </a:p>
        </p:txBody>
      </p:sp>
      <p:sp>
        <p:nvSpPr>
          <p:cNvPr id="3" name="Content Placeholder 2"/>
          <p:cNvSpPr>
            <a:spLocks noGrp="1"/>
          </p:cNvSpPr>
          <p:nvPr>
            <p:ph idx="1"/>
          </p:nvPr>
        </p:nvSpPr>
        <p:spPr>
          <a:xfrm>
            <a:off x="342900" y="1257300"/>
            <a:ext cx="8115300" cy="3886199"/>
          </a:xfrm>
        </p:spPr>
        <p:txBody>
          <a:bodyPr>
            <a:normAutofit fontScale="70000" lnSpcReduction="20000"/>
          </a:bodyPr>
          <a:lstStyle/>
          <a:p>
            <a:pPr marL="0" indent="0" algn="ctr">
              <a:buNone/>
            </a:pPr>
            <a:r>
              <a:rPr lang="en-US" sz="3200" b="0" i="1" dirty="0">
                <a:effectLst/>
                <a:latin typeface="Calibri" panose="020F0502020204030204" pitchFamily="34" charset="0"/>
                <a:cs typeface="Calibri" panose="020F0502020204030204" pitchFamily="34" charset="0"/>
              </a:rPr>
              <a:t>But some men came down from Judea and were teaching the brothers, “Unless you are circumcised according to the custom of Moses, you cannot be saved.” </a:t>
            </a:r>
            <a:r>
              <a:rPr lang="en-US" sz="3200" b="1" i="1" baseline="30000" dirty="0">
                <a:effectLst/>
                <a:latin typeface="Calibri" panose="020F0502020204030204" pitchFamily="34" charset="0"/>
                <a:cs typeface="Calibri" panose="020F0502020204030204" pitchFamily="34" charset="0"/>
              </a:rPr>
              <a:t>2 </a:t>
            </a:r>
            <a:r>
              <a:rPr lang="en-US" sz="3200" b="0" i="1" dirty="0">
                <a:effectLst/>
                <a:latin typeface="Calibri" panose="020F0502020204030204" pitchFamily="34" charset="0"/>
                <a:cs typeface="Calibri" panose="020F0502020204030204" pitchFamily="34" charset="0"/>
              </a:rPr>
              <a:t>And after Paul and Barnabas had no small dissension and debate with them, Paul and Barnabas and some of the others were appointed to go up to Jerusalem to the apostles and the elders about this question. </a:t>
            </a:r>
            <a:r>
              <a:rPr lang="en-US" sz="3200" b="1" i="1" baseline="30000" dirty="0">
                <a:effectLst/>
                <a:latin typeface="Calibri" panose="020F0502020204030204" pitchFamily="34" charset="0"/>
                <a:cs typeface="Calibri" panose="020F0502020204030204" pitchFamily="34" charset="0"/>
              </a:rPr>
              <a:t>3 </a:t>
            </a:r>
            <a:r>
              <a:rPr lang="en-US" sz="3200" b="0" i="1" dirty="0">
                <a:effectLst/>
                <a:latin typeface="Calibri" panose="020F0502020204030204" pitchFamily="34" charset="0"/>
                <a:cs typeface="Calibri" panose="020F0502020204030204" pitchFamily="34" charset="0"/>
              </a:rPr>
              <a:t>So, being sent on their way by the church, they passed through both Phoenicia and Samaria, describing in detail the conversion of the Gentiles, and brought great joy to all the brothers. </a:t>
            </a:r>
            <a:r>
              <a:rPr lang="en-US" sz="3200" b="1" i="1" baseline="30000" dirty="0">
                <a:effectLst/>
                <a:latin typeface="Calibri" panose="020F0502020204030204" pitchFamily="34" charset="0"/>
                <a:cs typeface="Calibri" panose="020F0502020204030204" pitchFamily="34" charset="0"/>
              </a:rPr>
              <a:t>4 </a:t>
            </a:r>
            <a:r>
              <a:rPr lang="en-US" sz="3200" b="0" i="1" dirty="0">
                <a:effectLst/>
                <a:latin typeface="Calibri" panose="020F0502020204030204" pitchFamily="34" charset="0"/>
                <a:cs typeface="Calibri" panose="020F0502020204030204" pitchFamily="34" charset="0"/>
              </a:rPr>
              <a:t>When they came to Jerusalem, they were welcomed by the church and the apostles and the elders, and they declared all that God had done with them. </a:t>
            </a:r>
            <a:r>
              <a:rPr lang="en-US" sz="3200" b="1" i="1" baseline="30000" dirty="0">
                <a:effectLst/>
                <a:latin typeface="Calibri" panose="020F0502020204030204" pitchFamily="34" charset="0"/>
                <a:cs typeface="Calibri" panose="020F0502020204030204" pitchFamily="34" charset="0"/>
              </a:rPr>
              <a:t>5 </a:t>
            </a:r>
            <a:r>
              <a:rPr lang="en-US" sz="3200" b="0" i="1" dirty="0">
                <a:effectLst/>
                <a:latin typeface="Calibri" panose="020F0502020204030204" pitchFamily="34" charset="0"/>
                <a:cs typeface="Calibri" panose="020F0502020204030204" pitchFamily="34" charset="0"/>
              </a:rPr>
              <a:t>But some believers who belonged to the party of the Pharisees rose up and said, “It is necessary to circumcise them and to order them to keep the law of Moses.”</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FA55D36F-D93D-6D78-823E-DD0F9C251D3F}"/>
              </a:ext>
            </a:extLst>
          </p:cNvPr>
          <p:cNvSpPr/>
          <p:nvPr/>
        </p:nvSpPr>
        <p:spPr>
          <a:xfrm>
            <a:off x="193486" y="4945838"/>
            <a:ext cx="3997514" cy="654861"/>
          </a:xfrm>
          <a:prstGeom prst="wedgeRoundRectCallout">
            <a:avLst>
              <a:gd name="adj1" fmla="val 27007"/>
              <a:gd name="adj2" fmla="val -48914"/>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happened immediately before Acts 15?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13527882-E664-B744-DB0C-17D1A525CB73}"/>
              </a:ext>
            </a:extLst>
          </p:cNvPr>
          <p:cNvSpPr/>
          <p:nvPr/>
        </p:nvSpPr>
        <p:spPr>
          <a:xfrm>
            <a:off x="4964153" y="4966286"/>
            <a:ext cx="3543300" cy="539630"/>
          </a:xfrm>
          <a:prstGeom prst="wedgeRoundRectCallout">
            <a:avLst>
              <a:gd name="adj1" fmla="val -7821"/>
              <a:gd name="adj2" fmla="val -5166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What do we learn here?</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87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40192"/>
            <a:ext cx="8534400" cy="3785652"/>
          </a:xfrm>
          <a:prstGeom prst="rect">
            <a:avLst/>
          </a:prstGeom>
          <a:noFill/>
        </p:spPr>
        <p:txBody>
          <a:bodyPr wrap="square" rtlCol="0">
            <a:spAutoFit/>
          </a:bodyPr>
          <a:lstStyle/>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False teachers originated from Judea</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Teaching – you must be circumcised to be saved</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Paul and Barnabas had no small dissension and debate w/them</a:t>
            </a:r>
            <a:endParaRPr lang="en-US" sz="2400" dirty="0">
              <a:latin typeface="Times New Roman" panose="02020603050405020304" pitchFamily="18" charset="0"/>
              <a:ea typeface="Times New Roman" panose="02020603050405020304" pitchFamily="18" charset="0"/>
            </a:endParaRP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Paul and Barnabas travel to Jerusalem</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Along the way, the detailed news of Gentiles being converted brought joy</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In Jerusalem they are welcomed by the church, elders and Apostles</a:t>
            </a:r>
          </a:p>
          <a:p>
            <a:pPr marL="383381" indent="-383381">
              <a:buClr>
                <a:srgbClr val="FFFF00"/>
              </a:buClr>
              <a:buFont typeface="+mj-lt"/>
              <a:buAutoNum type="arabicPeriod"/>
            </a:pPr>
            <a:r>
              <a:rPr lang="en-US" sz="2400" dirty="0">
                <a:latin typeface="Calibri" panose="020F0502020204030204" pitchFamily="34" charset="0"/>
                <a:ea typeface="Times New Roman" panose="02020603050405020304" pitchFamily="18" charset="0"/>
              </a:rPr>
              <a:t>False teaching also included – the Gentiles must be ordered to follow the Law of Moses </a:t>
            </a:r>
            <a:endParaRPr lang="en-US" sz="2800" dirty="0">
              <a:latin typeface="Times New Roman" panose="02020603050405020304" pitchFamily="18" charset="0"/>
              <a:ea typeface="Times New Roman" panose="02020603050405020304" pitchFamily="18" charset="0"/>
            </a:endParaRPr>
          </a:p>
        </p:txBody>
      </p:sp>
      <p:sp>
        <p:nvSpPr>
          <p:cNvPr id="4" name="Text Box 2">
            <a:extLst>
              <a:ext uri="{FF2B5EF4-FFF2-40B4-BE49-F238E27FC236}">
                <a16:creationId xmlns:a16="http://schemas.microsoft.com/office/drawing/2014/main" id="{B8DB2843-4847-4ECE-B181-F24BD7A92DF8}"/>
              </a:ext>
            </a:extLst>
          </p:cNvPr>
          <p:cNvSpPr txBox="1">
            <a:spLocks noChangeArrowheads="1"/>
          </p:cNvSpPr>
          <p:nvPr/>
        </p:nvSpPr>
        <p:spPr bwMode="auto">
          <a:xfrm>
            <a:off x="2475239" y="571500"/>
            <a:ext cx="3568959" cy="646331"/>
          </a:xfrm>
          <a:prstGeom prst="rect">
            <a:avLst/>
          </a:prstGeom>
          <a:noFill/>
          <a:ln w="9525">
            <a:noFill/>
            <a:miter lim="800000"/>
            <a:headEnd/>
            <a:tailEnd/>
          </a:ln>
        </p:spPr>
        <p:txBody>
          <a:bodyPr wrap="square">
            <a:spAutoFit/>
          </a:bodyPr>
          <a:lstStyle/>
          <a:p>
            <a:pPr algn="ctr" eaLnBrk="1" hangingPunct="1">
              <a:spcBef>
                <a:spcPct val="50000"/>
              </a:spcBef>
            </a:pPr>
            <a:r>
              <a:rPr lang="en-US" sz="3600" dirty="0">
                <a:solidFill>
                  <a:srgbClr val="FFFF00"/>
                </a:solidFill>
                <a:latin typeface="Calibri" pitchFamily="34" charset="0"/>
              </a:rPr>
              <a:t>Key Facts</a:t>
            </a:r>
          </a:p>
        </p:txBody>
      </p:sp>
      <p:sp>
        <p:nvSpPr>
          <p:cNvPr id="6" name="Title 1">
            <a:extLst>
              <a:ext uri="{FF2B5EF4-FFF2-40B4-BE49-F238E27FC236}">
                <a16:creationId xmlns:a16="http://schemas.microsoft.com/office/drawing/2014/main" id="{85717586-D1A0-E7DF-46D3-A583469CF999}"/>
              </a:ext>
            </a:extLst>
          </p:cNvPr>
          <p:cNvSpPr txBox="1">
            <a:spLocks/>
          </p:cNvSpPr>
          <p:nvPr/>
        </p:nvSpPr>
        <p:spPr>
          <a:xfrm>
            <a:off x="899438" y="-10222"/>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solidFill>
                  <a:srgbClr val="FFC000"/>
                </a:solidFill>
                <a:latin typeface="Calibri" panose="020F0502020204030204" pitchFamily="34" charset="0"/>
              </a:rPr>
              <a:t>Acts 15:1-5</a:t>
            </a:r>
            <a:endParaRPr lang="en-US" sz="405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425333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229" y="435503"/>
            <a:ext cx="7053542" cy="1050398"/>
          </a:xfrm>
        </p:spPr>
        <p:txBody>
          <a:bodyPr/>
          <a:lstStyle/>
          <a:p>
            <a:pPr algn="ctr"/>
            <a:r>
              <a:rPr lang="en-US" sz="4050" b="1" dirty="0">
                <a:solidFill>
                  <a:srgbClr val="FFC000"/>
                </a:solidFill>
                <a:latin typeface="Calibri" panose="020F0502020204030204" pitchFamily="34" charset="0"/>
              </a:rPr>
              <a:t>Galatians 2:1-5</a:t>
            </a:r>
          </a:p>
        </p:txBody>
      </p:sp>
      <p:sp>
        <p:nvSpPr>
          <p:cNvPr id="3" name="Content Placeholder 2"/>
          <p:cNvSpPr>
            <a:spLocks noGrp="1"/>
          </p:cNvSpPr>
          <p:nvPr>
            <p:ph idx="1"/>
          </p:nvPr>
        </p:nvSpPr>
        <p:spPr>
          <a:xfrm>
            <a:off x="342900" y="1257301"/>
            <a:ext cx="7927690" cy="3832412"/>
          </a:xfrm>
        </p:spPr>
        <p:txBody>
          <a:bodyPr>
            <a:normAutofit fontScale="85000" lnSpcReduction="20000"/>
          </a:bodyPr>
          <a:lstStyle/>
          <a:p>
            <a:pPr marL="0" indent="0" algn="ctr">
              <a:buNone/>
            </a:pPr>
            <a:r>
              <a:rPr lang="en-US" sz="2800" b="0" i="1" dirty="0">
                <a:effectLst/>
                <a:latin typeface="Calibri" panose="020F0502020204030204" pitchFamily="34" charset="0"/>
                <a:cs typeface="Calibri" panose="020F0502020204030204" pitchFamily="34" charset="0"/>
              </a:rPr>
              <a:t>Then </a:t>
            </a:r>
            <a:r>
              <a:rPr lang="en-US" sz="2800" b="1" i="1" dirty="0">
                <a:solidFill>
                  <a:srgbClr val="FFFF00"/>
                </a:solidFill>
                <a:effectLst/>
                <a:latin typeface="Calibri" panose="020F0502020204030204" pitchFamily="34" charset="0"/>
                <a:cs typeface="Calibri" panose="020F0502020204030204" pitchFamily="34" charset="0"/>
              </a:rPr>
              <a:t>after fourteen years I went up again to Jerusalem with Barnabas, taking Titus along with me.</a:t>
            </a:r>
            <a:r>
              <a:rPr lang="en-US" sz="2800" b="0" i="1" dirty="0">
                <a:effectLst/>
                <a:latin typeface="Calibri" panose="020F0502020204030204" pitchFamily="34" charset="0"/>
                <a:cs typeface="Calibri" panose="020F0502020204030204" pitchFamily="34" charset="0"/>
              </a:rPr>
              <a:t> </a:t>
            </a:r>
            <a:r>
              <a:rPr lang="en-US" sz="2800" b="1" i="1" baseline="30000" dirty="0">
                <a:effectLst/>
                <a:latin typeface="Calibri" panose="020F0502020204030204" pitchFamily="34" charset="0"/>
                <a:cs typeface="Calibri" panose="020F0502020204030204" pitchFamily="34" charset="0"/>
              </a:rPr>
              <a:t>2 </a:t>
            </a:r>
            <a:r>
              <a:rPr lang="en-US" sz="2800" b="0" i="1" dirty="0">
                <a:effectLst/>
                <a:latin typeface="Calibri" panose="020F0502020204030204" pitchFamily="34" charset="0"/>
                <a:cs typeface="Calibri" panose="020F0502020204030204" pitchFamily="34" charset="0"/>
              </a:rPr>
              <a:t>I went up because of a revelation and set before them (though privately before those who seemed influential) the gospel that I proclaim among the Gentiles, in order to make sure I was not running or had not run in vain. </a:t>
            </a:r>
            <a:r>
              <a:rPr lang="en-US" sz="2800" b="1" i="1" baseline="30000" dirty="0">
                <a:effectLst/>
                <a:latin typeface="Calibri" panose="020F0502020204030204" pitchFamily="34" charset="0"/>
                <a:cs typeface="Calibri" panose="020F0502020204030204" pitchFamily="34" charset="0"/>
              </a:rPr>
              <a:t>3 </a:t>
            </a:r>
            <a:r>
              <a:rPr lang="en-US" sz="2800" b="0" i="1" dirty="0">
                <a:effectLst/>
                <a:latin typeface="Calibri" panose="020F0502020204030204" pitchFamily="34" charset="0"/>
                <a:cs typeface="Calibri" panose="020F0502020204030204" pitchFamily="34" charset="0"/>
              </a:rPr>
              <a:t>But even Titus, who was with me, was not forced to be circumcised, though he was a Greek. </a:t>
            </a:r>
            <a:r>
              <a:rPr lang="en-US" sz="2800" b="1" i="1" baseline="30000" dirty="0">
                <a:effectLst/>
                <a:latin typeface="Calibri" panose="020F0502020204030204" pitchFamily="34" charset="0"/>
                <a:cs typeface="Calibri" panose="020F0502020204030204" pitchFamily="34" charset="0"/>
              </a:rPr>
              <a:t>4 </a:t>
            </a:r>
            <a:r>
              <a:rPr lang="en-US" sz="2800" b="0" i="1" dirty="0">
                <a:effectLst/>
                <a:latin typeface="Calibri" panose="020F0502020204030204" pitchFamily="34" charset="0"/>
                <a:cs typeface="Calibri" panose="020F0502020204030204" pitchFamily="34" charset="0"/>
              </a:rPr>
              <a:t>Yet because of false brothers secretly brought in—who slipped in to spy out our freedom that we have in Christ Jesus, so that they might bring us into slavery— </a:t>
            </a:r>
            <a:r>
              <a:rPr lang="en-US" sz="2800" b="1" i="1" baseline="30000" dirty="0">
                <a:effectLst/>
                <a:latin typeface="Calibri" panose="020F0502020204030204" pitchFamily="34" charset="0"/>
                <a:cs typeface="Calibri" panose="020F0502020204030204" pitchFamily="34" charset="0"/>
              </a:rPr>
              <a:t>5 </a:t>
            </a:r>
            <a:r>
              <a:rPr lang="en-US" sz="2800" b="0" i="1" dirty="0">
                <a:effectLst/>
                <a:latin typeface="Calibri" panose="020F0502020204030204" pitchFamily="34" charset="0"/>
                <a:cs typeface="Calibri" panose="020F0502020204030204" pitchFamily="34" charset="0"/>
              </a:rPr>
              <a:t>to them we did not yield in submission even for a moment, so that the truth of the gospel might be preserved for you.</a:t>
            </a:r>
            <a:endParaRPr lang="en-US" sz="2400" i="1" dirty="0">
              <a:latin typeface="Calibri" panose="020F0502020204030204" pitchFamily="34" charset="0"/>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0419A815-1310-CFEE-00EA-8110D854D7B4}"/>
              </a:ext>
            </a:extLst>
          </p:cNvPr>
          <p:cNvSpPr/>
          <p:nvPr/>
        </p:nvSpPr>
        <p:spPr>
          <a:xfrm>
            <a:off x="5187476" y="3157765"/>
            <a:ext cx="3083114" cy="1050398"/>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Vs. 2 Why did he go?</a:t>
            </a:r>
          </a:p>
          <a:p>
            <a:pPr algn="ctr"/>
            <a:r>
              <a:rPr lang="en-US" sz="2400" dirty="0">
                <a:latin typeface="Calibri" panose="020F0502020204030204" pitchFamily="34" charset="0"/>
                <a:cs typeface="Calibri" panose="020F0502020204030204" pitchFamily="34" charset="0"/>
              </a:rPr>
              <a:t>What did he do?</a:t>
            </a:r>
          </a:p>
          <a:p>
            <a:pPr algn="ctr"/>
            <a:r>
              <a:rPr lang="en-US" sz="2400" dirty="0">
                <a:latin typeface="Calibri" panose="020F0502020204030204" pitchFamily="34" charset="0"/>
                <a:cs typeface="Calibri" panose="020F0502020204030204" pitchFamily="34" charset="0"/>
              </a:rPr>
              <a:t>What was his goal? </a:t>
            </a:r>
            <a:endParaRPr lang="en-US" sz="2800" dirty="0">
              <a:latin typeface="Calibri" panose="020F0502020204030204" pitchFamily="34" charset="0"/>
              <a:cs typeface="Calibri" panose="020F0502020204030204" pitchFamily="34" charset="0"/>
            </a:endParaRPr>
          </a:p>
        </p:txBody>
      </p:sp>
      <p:sp>
        <p:nvSpPr>
          <p:cNvPr id="5" name="Speech Bubble: Rectangle with Corners Rounded 4">
            <a:extLst>
              <a:ext uri="{FF2B5EF4-FFF2-40B4-BE49-F238E27FC236}">
                <a16:creationId xmlns:a16="http://schemas.microsoft.com/office/drawing/2014/main" id="{663C1A32-4629-3E81-45A6-EEB2DC688B99}"/>
              </a:ext>
            </a:extLst>
          </p:cNvPr>
          <p:cNvSpPr/>
          <p:nvPr/>
        </p:nvSpPr>
        <p:spPr>
          <a:xfrm>
            <a:off x="2667000" y="3340064"/>
            <a:ext cx="3083114" cy="685800"/>
          </a:xfrm>
          <a:prstGeom prst="wedgeRoundRectCallout">
            <a:avLst>
              <a:gd name="adj1" fmla="val -37538"/>
              <a:gd name="adj2" fmla="val -91379"/>
              <a:gd name="adj3" fmla="val 1666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How might he have run in vain?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35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4592</TotalTime>
  <Words>5105</Words>
  <Application>Microsoft Office PowerPoint</Application>
  <PresentationFormat>On-screen Show (16:10)</PresentationFormat>
  <Paragraphs>258</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AGaramond</vt:lpstr>
      <vt:lpstr>Arial</vt:lpstr>
      <vt:lpstr>Calibri</vt:lpstr>
      <vt:lpstr>Century Gothic</vt:lpstr>
      <vt:lpstr>Courier New</vt:lpstr>
      <vt:lpstr>Times New Roman</vt:lpstr>
      <vt:lpstr>Wingdings</vt:lpstr>
      <vt:lpstr>Wingdings 3</vt:lpstr>
      <vt:lpstr>Ion</vt:lpstr>
      <vt:lpstr>PowerPoint Presentation</vt:lpstr>
      <vt:lpstr>A Study of Galatians</vt:lpstr>
      <vt:lpstr>PowerPoint Presentation</vt:lpstr>
      <vt:lpstr>A Study of Galatians</vt:lpstr>
      <vt:lpstr>Galatians – The Big Picture</vt:lpstr>
      <vt:lpstr>Galatians 2:1-5</vt:lpstr>
      <vt:lpstr>Acts 15:1-5 (a commentary on Galatians 2:1-5)     </vt:lpstr>
      <vt:lpstr>PowerPoint Presentation</vt:lpstr>
      <vt:lpstr>Galatians 2:1-5</vt:lpstr>
      <vt:lpstr>Galatians 2:1-5</vt:lpstr>
      <vt:lpstr>Galatians 2:1-5</vt:lpstr>
      <vt:lpstr>Galatians 2:1-5</vt:lpstr>
      <vt:lpstr>Galatians 2:1-5</vt:lpstr>
      <vt:lpstr>Galatians 2:6-11</vt:lpstr>
      <vt:lpstr>Acts 15:6-23 (a commentary on Galatians 2:6-10)     </vt:lpstr>
      <vt:lpstr>PowerPoint Presentation</vt:lpstr>
      <vt:lpstr>Galatians 2:6-11</vt:lpstr>
      <vt:lpstr>Galatians 2:6-11</vt:lpstr>
      <vt:lpstr>Galatians 2:6-11</vt:lpstr>
      <vt:lpstr>Galatians 2:6-11</vt:lpstr>
      <vt:lpstr>Galatians 2:6-11</vt:lpstr>
      <vt:lpstr>Galatians – The Big Picture</vt:lpstr>
      <vt:lpstr>Galatians – The Big Picture</vt:lpstr>
      <vt:lpstr>Galatians – The Big Picture</vt:lpstr>
      <vt:lpstr>Outline</vt:lpstr>
      <vt:lpstr>Galatians 1:18-24</vt:lpstr>
      <vt:lpstr>PowerPoint Presentation</vt:lpstr>
      <vt:lpstr>A Study of Galatians</vt:lpstr>
      <vt:lpstr>A Study of Galatians</vt:lpstr>
      <vt:lpstr>Background of the Letter</vt:lpstr>
      <vt:lpstr>Background of the Letter</vt:lpstr>
      <vt:lpstr>Who were the Galatians?</vt:lpstr>
      <vt:lpstr>PowerPoint Presentation</vt:lpstr>
      <vt:lpstr>The Gospel They Received</vt:lpstr>
      <vt:lpstr>PowerPoint Presentation</vt:lpstr>
      <vt:lpstr>Salutation</vt:lpstr>
      <vt:lpstr>Salutation</vt:lpstr>
      <vt:lpstr>Salutation</vt:lpstr>
      <vt:lpstr>Turning to a different gospel</vt:lpstr>
      <vt:lpstr>Turning to a different gospel</vt:lpstr>
      <vt:lpstr>Turning to a different gospel</vt:lpstr>
      <vt:lpstr>Gal. 1:10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Church of Christ?</dc:title>
  <dc:creator>Russ LaGrone</dc:creator>
  <cp:lastModifiedBy>Russ LaGrone</cp:lastModifiedBy>
  <cp:revision>72</cp:revision>
  <cp:lastPrinted>2022-06-12T11:39:04Z</cp:lastPrinted>
  <dcterms:created xsi:type="dcterms:W3CDTF">2020-01-04T21:17:24Z</dcterms:created>
  <dcterms:modified xsi:type="dcterms:W3CDTF">2022-06-12T12:09:24Z</dcterms:modified>
</cp:coreProperties>
</file>