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885" r:id="rId2"/>
    <p:sldId id="890" r:id="rId3"/>
    <p:sldId id="892" r:id="rId4"/>
    <p:sldId id="889" r:id="rId5"/>
    <p:sldId id="895" r:id="rId6"/>
    <p:sldId id="905" r:id="rId7"/>
    <p:sldId id="893" r:id="rId8"/>
    <p:sldId id="906" r:id="rId9"/>
    <p:sldId id="898" r:id="rId10"/>
    <p:sldId id="907" r:id="rId11"/>
    <p:sldId id="901" r:id="rId12"/>
    <p:sldId id="908" r:id="rId13"/>
    <p:sldId id="903" r:id="rId14"/>
    <p:sldId id="909" r:id="rId15"/>
    <p:sldId id="904" r:id="rId16"/>
    <p:sldId id="902" r:id="rId17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1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FF"/>
    <a:srgbClr val="00FF00"/>
    <a:srgbClr val="0000CC"/>
    <a:srgbClr val="CC9900"/>
    <a:srgbClr val="0000FF"/>
    <a:srgbClr val="FF0000"/>
    <a:srgbClr val="C0C0C0"/>
    <a:srgbClr val="DDDDDD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9C520A-D5A4-4880-BCD4-3B01617FC1E7}" v="2124" dt="2022-06-12T03:44:43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0644" autoAdjust="0"/>
    <p:restoredTop sz="91304" autoAdjust="0"/>
  </p:normalViewPr>
  <p:slideViewPr>
    <p:cSldViewPr snapToGrid="0">
      <p:cViewPr varScale="1">
        <p:scale>
          <a:sx n="120" d="100"/>
          <a:sy n="120" d="100"/>
        </p:scale>
        <p:origin x="864" y="84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y Broadwell" userId="8c8ea40a403f8424" providerId="LiveId" clId="{8C57B4D1-2511-487D-AFCD-86F20D1E0F67}"/>
    <pc:docChg chg="delSld">
      <pc:chgData name="Marty Broadwell" userId="8c8ea40a403f8424" providerId="LiveId" clId="{8C57B4D1-2511-487D-AFCD-86F20D1E0F67}" dt="2022-06-12T03:47:35.998" v="0" actId="47"/>
      <pc:docMkLst>
        <pc:docMk/>
      </pc:docMkLst>
      <pc:sldChg chg="del">
        <pc:chgData name="Marty Broadwell" userId="8c8ea40a403f8424" providerId="LiveId" clId="{8C57B4D1-2511-487D-AFCD-86F20D1E0F67}" dt="2022-06-12T03:47:35.998" v="0" actId="47"/>
        <pc:sldMkLst>
          <pc:docMk/>
          <pc:sldMk cId="1425940253" sldId="886"/>
        </pc:sldMkLst>
      </pc:sldChg>
      <pc:sldChg chg="del">
        <pc:chgData name="Marty Broadwell" userId="8c8ea40a403f8424" providerId="LiveId" clId="{8C57B4D1-2511-487D-AFCD-86F20D1E0F67}" dt="2022-06-12T03:47:35.998" v="0" actId="47"/>
        <pc:sldMkLst>
          <pc:docMk/>
          <pc:sldMk cId="2919626196" sldId="887"/>
        </pc:sldMkLst>
      </pc:sldChg>
      <pc:sldChg chg="del">
        <pc:chgData name="Marty Broadwell" userId="8c8ea40a403f8424" providerId="LiveId" clId="{8C57B4D1-2511-487D-AFCD-86F20D1E0F67}" dt="2022-06-12T03:47:35.998" v="0" actId="47"/>
        <pc:sldMkLst>
          <pc:docMk/>
          <pc:sldMk cId="2827121630" sldId="888"/>
        </pc:sldMkLst>
      </pc:sldChg>
      <pc:sldChg chg="del">
        <pc:chgData name="Marty Broadwell" userId="8c8ea40a403f8424" providerId="LiveId" clId="{8C57B4D1-2511-487D-AFCD-86F20D1E0F67}" dt="2022-06-12T03:47:35.998" v="0" actId="47"/>
        <pc:sldMkLst>
          <pc:docMk/>
          <pc:sldMk cId="3122300594" sldId="891"/>
        </pc:sldMkLst>
      </pc:sldChg>
      <pc:sldChg chg="del">
        <pc:chgData name="Marty Broadwell" userId="8c8ea40a403f8424" providerId="LiveId" clId="{8C57B4D1-2511-487D-AFCD-86F20D1E0F67}" dt="2022-06-12T03:47:35.998" v="0" actId="47"/>
        <pc:sldMkLst>
          <pc:docMk/>
          <pc:sldMk cId="3415214157" sldId="899"/>
        </pc:sldMkLst>
      </pc:sldChg>
      <pc:sldChg chg="del">
        <pc:chgData name="Marty Broadwell" userId="8c8ea40a403f8424" providerId="LiveId" clId="{8C57B4D1-2511-487D-AFCD-86F20D1E0F67}" dt="2022-06-12T03:47:35.998" v="0" actId="47"/>
        <pc:sldMkLst>
          <pc:docMk/>
          <pc:sldMk cId="1205263329" sldId="90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9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9"/>
            <a:ext cx="316865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22313"/>
            <a:ext cx="5778500" cy="3611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73590"/>
            <a:ext cx="536575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51D81885-BD7B-4EC8-8A02-43EEF278CC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0BAA79D-23F3-4271-A410-A3CB6BFED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D7A8ACC4-71C7-4994-81C6-61CF3B717E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5DE482-66E9-45A5-B34F-E5A75B9AC99E}" type="slidenum">
              <a:rPr lang="en-US" altLang="en-US" sz="1300" smtClean="0"/>
              <a:pPr/>
              <a:t>1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3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704C73-2C9C-4D01-AA4C-2744CBF5B4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D164F1-E140-472A-A81C-546C418235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8910C7-1DC5-4C3D-AE26-C99CD2AC8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0A705-B42C-420A-9407-56EB407EB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04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462088-D361-44CA-8277-88C2C9A019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34BF3D-DFB7-40B7-BB63-C1F505564D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354332-01FA-448D-A3FE-1CB8841B9C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130D7-756A-49A6-B68C-C15996AA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0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490340-9876-4CBE-9D5D-139C36769C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2EF226-BD1B-48DE-B198-DBBD5DC217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4B94AF-D17B-46D3-BB0A-833D7D7984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5FF8D-1A96-4957-812C-D6F35D29F3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44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931C5F-2D08-4547-A029-0863D076B6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A5F148-B86F-461F-A603-3F95D074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652BA5-F376-4C06-8946-A3D56EF16E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28862-61B4-462B-AE58-222AC79F9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94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0538AA-C66F-4815-B1D8-33F148E35C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B39976-32A4-4D1D-9AB4-0B2D9649EC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1DABDC-7E34-4271-889A-E79F1A549C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A2715-5E66-4CFE-8A42-2EAAE11CD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75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93A7CE-590D-48C4-960D-2602D9772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48EE4F-BCC0-4BA7-86C7-367D9FB214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0252D9-8082-46EB-A79E-3981B88D57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892C3-67B8-4AE9-8958-A3E3C38F5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69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64BF758-E9E5-482C-AF0A-FD4B58658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26F862-9454-4B32-9D7D-B4BB70CD8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934A92-5C07-446C-9C81-1B7F78C40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5FB7-1ECE-4F0F-8F40-23B8485178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47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30D9FC-5AC3-4827-B1F3-5D7B047550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AB0231-8B01-40BD-A39B-9B59AA57BC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881D09-7A81-40B0-8FB8-D9D4EA2FD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F88B-9160-40C1-A17A-5E1BDB14E7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54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91F54A6-0461-4F7C-8C67-B59A7481C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6E00E4-CC8B-424C-93F2-EDC46D51D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BAF7D3-A0BD-4A1E-959D-4EB87DD91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5392D-FA86-45B0-8902-BE2F9A5BFE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82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8"/>
            <a:ext cx="3008313" cy="390921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4F42B4-28C7-426F-BC00-2A3135B30A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E813FD-5A56-4D6B-86F6-E17D0234E5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E74140-F004-4622-9E11-B4020D05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7072A-D6F7-4F3A-AF8E-A66562E84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00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0D0C22-F116-4BAF-95B8-880423891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5CDA7-BB96-4235-9157-561FCB2210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A7FFB0-D53D-42F2-A33B-9E8315E7AF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97B8E-153F-4514-B5D8-1363C07192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22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2A881A92-B473-4BAF-8B3B-C3C50CF3AD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E4311A75-D21A-4759-B630-4E3A552AE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FC641B75-45A5-4CD8-A4D1-5065262F3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4F09CDEF-86CD-4CC9-89E8-D27CAD0C33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4E138DB-5809-440C-BDA1-0B7E41473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2FDF84-B0F1-4722-9EBA-6D22E996DF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7A2931-FEE6-43C0-89E9-C8CA5F0C67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1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9C564CD-9EF1-4015-80CD-DC2C753E329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054298" y="1057220"/>
            <a:ext cx="7035404" cy="132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en-US" sz="5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Preserving Faith to the Next Generation</a:t>
            </a:r>
            <a:endParaRPr lang="en-US" sz="33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5D06AD-B5CF-4800-AB20-67AB06966F1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268699" y="5451872"/>
            <a:ext cx="6479381" cy="26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en-US" sz="1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Embry Hills – June 2022</a:t>
            </a:r>
          </a:p>
        </p:txBody>
      </p:sp>
      <p:sp>
        <p:nvSpPr>
          <p:cNvPr id="4100" name="Slide Number Placeholder 7">
            <a:extLst>
              <a:ext uri="{FF2B5EF4-FFF2-40B4-BE49-F238E27FC236}">
                <a16:creationId xmlns:a16="http://schemas.microsoft.com/office/drawing/2014/main" id="{F4CDEA60-9E60-4277-9808-48AA5E9FC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1A4C14-8566-4074-848D-CE808FCBE94D}" type="slidenum">
              <a:rPr lang="en-US" altLang="en-US" sz="12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6E8481-69DD-F3F2-D67C-12D251AE9A3E}"/>
              </a:ext>
            </a:extLst>
          </p:cNvPr>
          <p:cNvSpPr txBox="1"/>
          <p:nvPr/>
        </p:nvSpPr>
        <p:spPr>
          <a:xfrm>
            <a:off x="307649" y="3336187"/>
            <a:ext cx="8579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…The </a:t>
            </a:r>
            <a:r>
              <a:rPr lang="en-US" sz="3200" b="0" i="0" dirty="0">
                <a:solidFill>
                  <a:srgbClr val="FFFF00"/>
                </a:solidFill>
                <a:effectLst/>
                <a:latin typeface="system-ui"/>
              </a:rPr>
              <a:t>genuine faith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that is in you, which dwelt first in your grandmother Lois and your mother Eunice, and I am persuaded is in you also. (II Tim 1:4)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791E-E308-8BE9-553F-848772D5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the Transfer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C6BB4-CEE1-3199-83F7-DD708CF5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613830"/>
            <a:ext cx="8584760" cy="4875364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Personal Faith: Love, Purity, Reverence, Godly character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Continual Spiritual Development &amp; Growth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Diligent Discharge of Duties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What are our current roles (dad, mom, husband, wife, church member, sister, brother, son, daughter, teacher, care-giver, neighbor, friend, employee…)?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How are we discharging these duties?  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Do we have consistent, prioritized habits of worship and service? 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How does our example appear to our children?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What are our short-comings?  How can we remedy these?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What additional roles should we be aspiring to?  What preparation are we making for these?</a:t>
            </a:r>
          </a:p>
          <a:p>
            <a:pPr marL="685800" lvl="1" indent="-228600"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F7D6-D5B8-EC3C-532C-F529E412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8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791E-E308-8BE9-553F-848772D5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the Transfer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C6BB4-CEE1-3199-83F7-DD708CF5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613830"/>
            <a:ext cx="8559801" cy="4875364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Personal Faith: Love, Purity, Reverence, Godly character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Continual Spiritual Development &amp; Growth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Diligent Discharge of Duties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Knowing/Teaching the Truth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…From childhood you have </a:t>
            </a:r>
            <a:r>
              <a:rPr lang="en-US" sz="2000" dirty="0">
                <a:solidFill>
                  <a:srgbClr val="FFFF00"/>
                </a:solidFill>
              </a:rPr>
              <a:t>known the Holy Scriptures</a:t>
            </a:r>
            <a:r>
              <a:rPr lang="en-US" sz="2000" b="0" dirty="0"/>
              <a:t>, which are able to make you wise for salvation through faith which is in Christ Jesus.</a:t>
            </a:r>
            <a:r>
              <a:rPr lang="en-US" sz="2000" b="0" baseline="30000" dirty="0"/>
              <a:t>16 </a:t>
            </a:r>
            <a:r>
              <a:rPr lang="en-US" sz="2000" b="0" dirty="0"/>
              <a:t>All Scripture is given by inspiration of God, and is profitable … </a:t>
            </a:r>
            <a:r>
              <a:rPr lang="en-US" sz="2000" b="0" baseline="30000" dirty="0"/>
              <a:t>17 </a:t>
            </a:r>
            <a:r>
              <a:rPr lang="en-US" sz="2000" b="0" dirty="0"/>
              <a:t>that the man of God may be complete, </a:t>
            </a:r>
            <a:r>
              <a:rPr lang="en-US" sz="2000" b="0" dirty="0">
                <a:solidFill>
                  <a:srgbClr val="66FFFF"/>
                </a:solidFill>
              </a:rPr>
              <a:t>thoroughly equipped for every good work</a:t>
            </a:r>
            <a:r>
              <a:rPr lang="en-US" sz="2000" b="0" dirty="0"/>
              <a:t>. </a:t>
            </a:r>
            <a:br>
              <a:rPr lang="en-US" sz="2000" b="0" dirty="0"/>
            </a:br>
            <a:r>
              <a:rPr lang="en-US" sz="2000" b="0" dirty="0"/>
              <a:t>(II Tim 3:15-16)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 </a:t>
            </a:r>
            <a:r>
              <a:rPr lang="en-US" sz="2000" dirty="0">
                <a:solidFill>
                  <a:srgbClr val="FFFF00"/>
                </a:solidFill>
              </a:rPr>
              <a:t>Preach the word</a:t>
            </a:r>
            <a:r>
              <a:rPr lang="en-US" sz="2000" b="0" dirty="0"/>
              <a:t>! …Convince, rebuke, exhort, with all longsuffering and </a:t>
            </a:r>
            <a:r>
              <a:rPr lang="en-US" sz="2000" dirty="0">
                <a:solidFill>
                  <a:srgbClr val="FFFF00"/>
                </a:solidFill>
              </a:rPr>
              <a:t>teaching</a:t>
            </a:r>
            <a:r>
              <a:rPr lang="en-US" sz="2000" b="0" dirty="0"/>
              <a:t>. </a:t>
            </a:r>
            <a:r>
              <a:rPr lang="en-US" sz="2000" b="0" baseline="30000" dirty="0"/>
              <a:t>3 </a:t>
            </a:r>
            <a:r>
              <a:rPr lang="en-US" sz="2000" b="0" dirty="0"/>
              <a:t>For the time will come when they will not endure sound doctrine, but according to their own desires, because they have itching ears, they will heap up for themselves teachers; </a:t>
            </a:r>
            <a:r>
              <a:rPr lang="en-US" sz="2000" b="0" baseline="30000" dirty="0"/>
              <a:t>4 </a:t>
            </a:r>
            <a:r>
              <a:rPr lang="en-US" sz="2000" b="0" dirty="0"/>
              <a:t>and they will turn their ears away from the truth, and be turned aside to fables. (II Tim 4:1-4)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F7D6-D5B8-EC3C-532C-F529E412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72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791E-E308-8BE9-553F-848772D5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the Transfer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C6BB4-CEE1-3199-83F7-DD708CF5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613830"/>
            <a:ext cx="8559801" cy="4875364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Personal Faith: Love, Purity, Reverence, Godly character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Continual Spiritual Development &amp; Growth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Diligent Discharge of Duties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Knowing/Teaching the Truth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How good is our Bible knowledge?  What are our shortcomings?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How skillful are we at teaching others (e.g. our children, friends)?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What tools and opportunities are we developing to grow in knowledge?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How aware are we of the challenges to faith our children face?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Are we competent to recognize and address error in the world?  Do we?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Are we competent to recognize and address error in the church?  Do we?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F7D6-D5B8-EC3C-532C-F529E412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71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791E-E308-8BE9-553F-848772D5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the Transfer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C6BB4-CEE1-3199-83F7-DD708CF5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8" y="613830"/>
            <a:ext cx="8839201" cy="5101170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Personal Faith: Love, Purity, Reverence, Godly character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Continual Spiritual Development &amp; Growth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Diligent Discharge of Duties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Knowing/Teaching the Truth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Expect and Prepare for Error and Evil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…Some having rejected, concerning the faith have suffered shipwreck, </a:t>
            </a:r>
            <a:br>
              <a:rPr lang="en-US" b="0" dirty="0"/>
            </a:br>
            <a:r>
              <a:rPr lang="en-US" b="0" baseline="30000" dirty="0"/>
              <a:t>20 </a:t>
            </a:r>
            <a:r>
              <a:rPr lang="en-US" b="0" dirty="0"/>
              <a:t>of whom are Hymenaeus and Alexander… (I Tim 1:19-20)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…In the latter times some will depart from the faith… (I Tim 4:1)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For some have already turned aside after Satan. (I Tim 5:15)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Those who are sinning rebuke in the presence of all… (I Tim 5:20)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…Some have strayed from the faith in their greediness... (I Tim 6:10)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But know this, that in the last days perilous times will come (II Tim 3:1)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…All who desire to live godly in Christ Jesus will suffer persecution (3:12)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But evil men and impostors will grow worse and worse… (II Tim 3:13)</a:t>
            </a:r>
          </a:p>
          <a:p>
            <a:pPr marL="685800" lvl="1" indent="-228600">
              <a:spcBef>
                <a:spcPts val="0"/>
              </a:spcBef>
              <a:spcAft>
                <a:spcPts val="600"/>
              </a:spcAft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F7D6-D5B8-EC3C-532C-F529E412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27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791E-E308-8BE9-553F-848772D5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the Transfer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C6BB4-CEE1-3199-83F7-DD708CF5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8" y="613830"/>
            <a:ext cx="8839201" cy="461812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Personal Faith: Love, Purity, Reverence, Godly character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Continual Spiritual Development &amp; Growth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Diligent Discharge of Duties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Knowing/Teaching the Truth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Expect and Prepare for Error and Evil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Do we suffer persecution for our faith?  Joyfully?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Is our faith jeopardized when we learn of others’ sins or loss of faith?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Is our faith threatened when we are mistreated by other Christians?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Are we prepared to address sin and/or error among Christians?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Have we planned our response to sin/apostacy in our family?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F7D6-D5B8-EC3C-532C-F529E412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96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2358-5B1D-1C75-9CD2-DF1A153F9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the Next Generation…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5243D-222A-8458-4497-64C9D5625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98500"/>
            <a:ext cx="8441635" cy="34163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Poor behavior, hypocrisy, and error among Christians causes...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adversary to speak reproachfully of Truth (I Tim 5:14; Titus 2:5)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name of God and the doctrine to be blasphemed (I Tim 6:1)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Increasing ungodliness, due to cancerous errors (II Tim 2:16)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faith of some to be overthrown (II Tim 2:18)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Deception of some—worse &amp; worse (II Tim 3:13)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Envy, strife, reviling, evil suspicions, useless wranglings, strife… </a:t>
            </a:r>
            <a:br>
              <a:rPr lang="en-US" dirty="0"/>
            </a:br>
            <a:r>
              <a:rPr lang="en-US" dirty="0"/>
              <a:t>(I Tim 6:5; II Tim 2:23)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solidFill>
                  <a:srgbClr val="FFFF00"/>
                </a:solidFill>
              </a:rPr>
              <a:t>But it is not an excuse for rejecting the Truth!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A30FC-04CE-ABD8-216D-625984EF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BFCA1C-F502-B681-8C7C-6D43D41077C1}"/>
              </a:ext>
            </a:extLst>
          </p:cNvPr>
          <p:cNvSpPr txBox="1"/>
          <p:nvPr/>
        </p:nvSpPr>
        <p:spPr>
          <a:xfrm>
            <a:off x="649816" y="4183759"/>
            <a:ext cx="7844367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You therefore, beloved, since you know this beforehand, beware lest you also fall from your own steadfastness, being led away with the error of the wicked. (II Pet 3:17)</a:t>
            </a:r>
          </a:p>
        </p:txBody>
      </p:sp>
    </p:spTree>
    <p:extLst>
      <p:ext uri="{BB962C8B-B14F-4D97-AF65-F5344CB8AC3E}">
        <p14:creationId xmlns:p14="http://schemas.microsoft.com/office/powerpoint/2010/main" val="275721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4990E6-B966-9216-A0DA-057150E0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5392D-FA86-45B0-8902-BE2F9A5BFE0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77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D287E-1A6D-62AB-F20B-27E80CEEF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and Assertions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E0C25-B44C-27E8-1D85-781AAD280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706451"/>
            <a:ext cx="8758990" cy="4437522"/>
          </a:xfrm>
        </p:spPr>
        <p:txBody>
          <a:bodyPr/>
          <a:lstStyle/>
          <a:p>
            <a:pPr marL="344488" indent="-344488">
              <a:buFont typeface="+mj-lt"/>
              <a:buAutoNum type="arabicPeriod"/>
            </a:pPr>
            <a:r>
              <a:rPr lang="en-US" dirty="0"/>
              <a:t>Filling the earth with “God’s Image” was the original family mission.</a:t>
            </a:r>
          </a:p>
          <a:p>
            <a:pPr marL="344488" indent="-344488">
              <a:buFont typeface="+mj-lt"/>
              <a:buAutoNum type="arabicPeriod"/>
            </a:pPr>
            <a:r>
              <a:rPr lang="en-US" dirty="0"/>
              <a:t>A decline in faith, obedience, and character is now the norm.</a:t>
            </a:r>
          </a:p>
          <a:p>
            <a:pPr marL="685800" lvl="1" indent="-228600"/>
            <a:r>
              <a:rPr lang="en-US" b="0" dirty="0"/>
              <a:t>Cain, Sons of Men, Flood, Babel, Canaanites…</a:t>
            </a:r>
          </a:p>
          <a:p>
            <a:pPr marL="685800" lvl="1" indent="-228600"/>
            <a:r>
              <a:rPr lang="en-US" b="0" dirty="0"/>
              <a:t>Israelites in the wilderness </a:t>
            </a:r>
          </a:p>
          <a:p>
            <a:pPr marL="685800" lvl="1" indent="-228600"/>
            <a:r>
              <a:rPr lang="en-US" b="0" dirty="0"/>
              <a:t>Motivated Moses’ parting instructions (and predictions) to Israel (Dt 6)</a:t>
            </a:r>
          </a:p>
          <a:p>
            <a:pPr marL="685800" lvl="1" indent="-228600"/>
            <a:r>
              <a:rPr lang="en-US" b="0" dirty="0"/>
              <a:t>Generation after Joshua</a:t>
            </a:r>
          </a:p>
          <a:p>
            <a:pPr marL="685800" lvl="1" indent="-228600"/>
            <a:r>
              <a:rPr lang="en-US" b="0" dirty="0"/>
              <a:t>Repeated apostacy of Israel</a:t>
            </a:r>
          </a:p>
          <a:p>
            <a:pPr marL="344488" indent="-344488">
              <a:buFont typeface="+mj-lt"/>
              <a:buAutoNum type="arabicPeriod"/>
            </a:pPr>
            <a:r>
              <a:rPr lang="en-US" dirty="0"/>
              <a:t>Preserving faith in families is more urgent/difficult after the Fall.</a:t>
            </a:r>
          </a:p>
          <a:p>
            <a:pPr marL="344488" indent="-344488">
              <a:buFont typeface="+mj-lt"/>
              <a:buAutoNum type="arabicPeriod"/>
            </a:pPr>
            <a:r>
              <a:rPr lang="en-US" dirty="0"/>
              <a:t>Parental laxness results in loss of faith in the next generation.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8F070-0143-3E58-B34E-5CCD99C6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2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04E6E-10D8-AFE5-D19A-D43ECC33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Dodges…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46CC-7FCC-D72C-C05D-C0BBD4854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20396"/>
            <a:ext cx="8610600" cy="419610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Children must decide for themselves, without being biased.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Faith will be created by occasional exposure (family &amp; church).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“Professionals” (elders, preachers, teachers, camps) must do it.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It’s too hard to keep trying (if children push back or rebel).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787BA-4C88-D4B8-D4B5-89C02998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08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652F9-4189-5D74-3A0A-FB3CA39D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&amp; II Timothy: Intergenerational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E086F-33A2-CE06-29BF-9B47F9DA4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615298"/>
            <a:ext cx="8610600" cy="484570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Mother/grandmother to Timothy (II Tim 1:3-6; 3:14-15)</a:t>
            </a:r>
          </a:p>
          <a:p>
            <a:pPr>
              <a:spcBef>
                <a:spcPts val="0"/>
              </a:spcBef>
            </a:pPr>
            <a:r>
              <a:rPr lang="en-US" dirty="0"/>
              <a:t>Church Members in Various Roles: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Mothers (I Tim 2:15)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Widows (I Tim 5:4, 10, 14)</a:t>
            </a:r>
          </a:p>
          <a:p>
            <a:pPr lvl="1">
              <a:spcBef>
                <a:spcPts val="0"/>
              </a:spcBef>
            </a:pPr>
            <a:r>
              <a:rPr lang="en-US" dirty="0"/>
              <a:t>Elders (I Tim 3:4-5; Titus 1:6)</a:t>
            </a:r>
          </a:p>
          <a:p>
            <a:pPr lvl="1">
              <a:spcBef>
                <a:spcPts val="0"/>
              </a:spcBef>
            </a:pPr>
            <a:r>
              <a:rPr lang="en-US" dirty="0"/>
              <a:t>Older men/women to younger (Titus 2:2-6) </a:t>
            </a:r>
          </a:p>
          <a:p>
            <a:pPr>
              <a:spcBef>
                <a:spcPts val="0"/>
              </a:spcBef>
            </a:pPr>
            <a:r>
              <a:rPr lang="en-US" dirty="0"/>
              <a:t>Paul to Timothy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“Son in the Faith” (I Tim 1:2; II Tim 1:2; 2:1; &amp; I Cor 4:17; Phil 2:22)</a:t>
            </a:r>
          </a:p>
          <a:p>
            <a:pPr>
              <a:spcBef>
                <a:spcPts val="0"/>
              </a:spcBef>
            </a:pPr>
            <a:r>
              <a:rPr lang="en-US" dirty="0"/>
              <a:t>Timothy to Others, to Others (II Tim 2:2)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“…Save both yourself and those who hear you…”  (I Tim 4:16)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“And the things that you have heard from me among many witnesses, commit these to faithful men who will be able to teach others also.” </a:t>
            </a:r>
            <a:br>
              <a:rPr lang="en-US" dirty="0"/>
            </a:br>
            <a:r>
              <a:rPr lang="en-US" dirty="0"/>
              <a:t>(II Tim 2:2)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5D37B-37EE-3A97-17DA-396B3946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6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791E-E308-8BE9-553F-848772D5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the Transfer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C6BB4-CEE1-3199-83F7-DD708CF5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13830"/>
            <a:ext cx="8545002" cy="483560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Personal Faith: Love, Purity, Reverence, Godly Character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Now the purpose of the commandment is </a:t>
            </a:r>
            <a:r>
              <a:rPr lang="en-US" b="0" dirty="0">
                <a:solidFill>
                  <a:srgbClr val="FFFF00"/>
                </a:solidFill>
              </a:rPr>
              <a:t>love </a:t>
            </a:r>
            <a:r>
              <a:rPr lang="en-US" b="0" dirty="0"/>
              <a:t>from a </a:t>
            </a:r>
            <a:r>
              <a:rPr lang="en-US" b="0" dirty="0">
                <a:solidFill>
                  <a:srgbClr val="FFFF00"/>
                </a:solidFill>
              </a:rPr>
              <a:t>pure heart, </a:t>
            </a:r>
            <a:r>
              <a:rPr lang="en-US" b="0" dirty="0"/>
              <a:t>from a </a:t>
            </a:r>
            <a:r>
              <a:rPr lang="en-US" b="0" dirty="0">
                <a:solidFill>
                  <a:srgbClr val="FFFF00"/>
                </a:solidFill>
              </a:rPr>
              <a:t>good conscience</a:t>
            </a:r>
            <a:r>
              <a:rPr lang="en-US" b="0" dirty="0"/>
              <a:t>, and from </a:t>
            </a:r>
            <a:r>
              <a:rPr lang="en-US" b="0" dirty="0">
                <a:solidFill>
                  <a:srgbClr val="FFFF00"/>
                </a:solidFill>
              </a:rPr>
              <a:t>sincere faith</a:t>
            </a:r>
            <a:r>
              <a:rPr lang="en-US" b="0" dirty="0"/>
              <a:t>… (I Tim 1:5)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Let no one despise your youth, but </a:t>
            </a:r>
            <a:r>
              <a:rPr lang="en-US" b="0" u="sng" dirty="0"/>
              <a:t>be an example</a:t>
            </a:r>
            <a:r>
              <a:rPr lang="en-US" b="0" dirty="0"/>
              <a:t> to the believers in word, in conduct, </a:t>
            </a:r>
            <a:r>
              <a:rPr lang="en-US" b="0" dirty="0">
                <a:solidFill>
                  <a:srgbClr val="FFFF00"/>
                </a:solidFill>
              </a:rPr>
              <a:t>in love, in spirit, in faith, in purity</a:t>
            </a:r>
            <a:r>
              <a:rPr lang="en-US" b="0" dirty="0"/>
              <a:t>… (I Tim 4:12)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But you, O man of God, flee these things and pursue </a:t>
            </a:r>
            <a:r>
              <a:rPr lang="en-US" b="0" dirty="0">
                <a:solidFill>
                  <a:srgbClr val="FFFF00"/>
                </a:solidFill>
              </a:rPr>
              <a:t>righteousness, godliness, faith, love, patience, gentleness</a:t>
            </a:r>
            <a:r>
              <a:rPr lang="en-US" b="0" dirty="0"/>
              <a:t>. (I Tim 6:11)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Flee also youthful lusts; but pursue </a:t>
            </a:r>
            <a:r>
              <a:rPr lang="en-US" b="0" dirty="0">
                <a:solidFill>
                  <a:srgbClr val="FFFF00"/>
                </a:solidFill>
              </a:rPr>
              <a:t>righteousness, faith, love, peace </a:t>
            </a:r>
            <a:r>
              <a:rPr lang="en-US" b="0" dirty="0"/>
              <a:t>with those who call on the Lord out of a </a:t>
            </a:r>
            <a:r>
              <a:rPr lang="en-US" b="0" dirty="0">
                <a:solidFill>
                  <a:srgbClr val="FFFF00"/>
                </a:solidFill>
              </a:rPr>
              <a:t>pure heart</a:t>
            </a:r>
            <a:r>
              <a:rPr lang="en-US" b="0" dirty="0"/>
              <a:t>. (II Tim 2:22)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But you have carefully followed my doctrine, manner of life, purpose, </a:t>
            </a:r>
            <a:r>
              <a:rPr lang="en-US" b="0" dirty="0">
                <a:solidFill>
                  <a:srgbClr val="FFFF00"/>
                </a:solidFill>
              </a:rPr>
              <a:t>faith, longsuffering, love, perseverance</a:t>
            </a:r>
            <a:r>
              <a:rPr lang="en-US" b="0" dirty="0"/>
              <a:t>… (II Tim 3:10)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F7D6-D5B8-EC3C-532C-F529E412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94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791E-E308-8BE9-553F-848772D5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the Transfer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C6BB4-CEE1-3199-83F7-DD708CF5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13830"/>
            <a:ext cx="8545002" cy="483560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Personal Faith: Love, Purity, Reverence, Godly Character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What are our personal religious convictions?  Can we defend them?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What are our private </a:t>
            </a:r>
            <a:r>
              <a:rPr lang="en-US" b="0" dirty="0" err="1"/>
              <a:t>activites</a:t>
            </a:r>
            <a:r>
              <a:rPr lang="en-US" b="0" dirty="0"/>
              <a:t>, good and bad? (see Matt 6:4)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Do we “make no provision for the flesh…”?  (Rom 13:14)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Are we repentant, with clear actions to improve, when we sin?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Are our motives and actions toward others characterized by love?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Are we sober minded, disciplined, and self-controlled in all of life?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Are we free from anxiety and anger over worldly things?</a:t>
            </a:r>
          </a:p>
          <a:p>
            <a:pPr marL="684213" lvl="1" indent="-2222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Are we patient and strong in trouble, based on our hope?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F7D6-D5B8-EC3C-532C-F529E412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84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791E-E308-8BE9-553F-848772D5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the Transfer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C6BB4-CEE1-3199-83F7-DD708CF5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13830"/>
            <a:ext cx="8627534" cy="4875364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Personal Faith: Love, Purity, Reverence, Godly character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Continual Spiritual Development &amp; Growth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Till I come, give attention to reading, to exhortation, to doctrine.</a:t>
            </a:r>
            <a:br>
              <a:rPr lang="en-US" b="0" dirty="0"/>
            </a:br>
            <a:r>
              <a:rPr lang="en-US" b="0" baseline="30000" dirty="0"/>
              <a:t>14 </a:t>
            </a:r>
            <a:r>
              <a:rPr lang="en-US" b="0" dirty="0"/>
              <a:t>Do not neglect the gift that is in you, which was given to you by prophecy with the laying on of the hands of the eldership. </a:t>
            </a:r>
            <a:r>
              <a:rPr lang="en-US" b="0" baseline="30000" dirty="0"/>
              <a:t>15 </a:t>
            </a:r>
            <a:r>
              <a:rPr lang="en-US" b="0" dirty="0"/>
              <a:t>Meditate on these things; give yourself entirely to them, </a:t>
            </a:r>
            <a:r>
              <a:rPr lang="en-US" b="0" dirty="0">
                <a:solidFill>
                  <a:srgbClr val="66FFFF"/>
                </a:solidFill>
              </a:rPr>
              <a:t>that your </a:t>
            </a:r>
            <a:r>
              <a:rPr lang="en-US" b="0" u="sng" dirty="0">
                <a:solidFill>
                  <a:srgbClr val="66FFFF"/>
                </a:solidFill>
              </a:rPr>
              <a:t>progress may be evident</a:t>
            </a:r>
            <a:r>
              <a:rPr lang="en-US" b="0" dirty="0">
                <a:solidFill>
                  <a:srgbClr val="66FFFF"/>
                </a:solidFill>
              </a:rPr>
              <a:t> to all</a:t>
            </a:r>
            <a:r>
              <a:rPr lang="en-US" b="0" dirty="0"/>
              <a:t>. </a:t>
            </a:r>
            <a:r>
              <a:rPr lang="en-US" b="0" baseline="30000" dirty="0"/>
              <a:t>16 </a:t>
            </a:r>
            <a:r>
              <a:rPr lang="en-US" b="0" dirty="0">
                <a:solidFill>
                  <a:srgbClr val="FFFF00"/>
                </a:solidFill>
              </a:rPr>
              <a:t>Take heed to yourself </a:t>
            </a:r>
            <a:r>
              <a:rPr lang="en-US" b="0" dirty="0"/>
              <a:t>and to the doctrine. Continue in them, for in doing this you will </a:t>
            </a:r>
            <a:r>
              <a:rPr lang="en-US" b="0" dirty="0">
                <a:solidFill>
                  <a:srgbClr val="66FFFF"/>
                </a:solidFill>
              </a:rPr>
              <a:t>save</a:t>
            </a:r>
            <a:r>
              <a:rPr lang="en-US" b="0" dirty="0"/>
              <a:t> both yourself and </a:t>
            </a:r>
            <a:r>
              <a:rPr lang="en-US" b="0" dirty="0">
                <a:solidFill>
                  <a:srgbClr val="66FFFF"/>
                </a:solidFill>
              </a:rPr>
              <a:t>those who hear you</a:t>
            </a:r>
            <a:r>
              <a:rPr lang="en-US" b="0" dirty="0"/>
              <a:t>.  (I Tim 4:14-16)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 …</a:t>
            </a:r>
            <a:r>
              <a:rPr lang="en-US" b="0" dirty="0">
                <a:solidFill>
                  <a:srgbClr val="FFFF00"/>
                </a:solidFill>
              </a:rPr>
              <a:t>Stir up the gift </a:t>
            </a:r>
            <a:r>
              <a:rPr lang="en-US" b="0" dirty="0"/>
              <a:t>of God which is in you through the laying on of my hands. </a:t>
            </a:r>
            <a:r>
              <a:rPr lang="en-US" b="0" baseline="30000" dirty="0"/>
              <a:t>7 </a:t>
            </a:r>
            <a:r>
              <a:rPr lang="en-US" b="0" dirty="0"/>
              <a:t>For God has not given us a spirit of fear, but of power and of love and of a sound mind.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Be diligent to present yourself approved to God, </a:t>
            </a:r>
            <a:r>
              <a:rPr lang="en-US" b="0" dirty="0">
                <a:solidFill>
                  <a:srgbClr val="FFFF00"/>
                </a:solidFill>
              </a:rPr>
              <a:t>a worker who does not need to be ashamed</a:t>
            </a:r>
            <a:r>
              <a:rPr lang="en-US" b="0" dirty="0"/>
              <a:t>, rightly dividing the word of truth (II Tim 2:15)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F7D6-D5B8-EC3C-532C-F529E412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56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791E-E308-8BE9-553F-848772D5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the Transfer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C6BB4-CEE1-3199-83F7-DD708CF5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13830"/>
            <a:ext cx="8306463" cy="4875364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Personal Faith: Love, Purity, Reverence, Godly character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Continual Spiritual Development &amp; Growth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What are our study and devotional habits?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What tools and opportunities for growth are we collecting?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What skills are we developing for service to God and his children?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What are our long-term plans for developing knowledge &amp; skills?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What spiritual weaknesses or disadvantages do we have?  What is our plan to remedy them?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F7D6-D5B8-EC3C-532C-F529E412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53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791E-E308-8BE9-553F-848772D5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the Transfer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C6BB4-CEE1-3199-83F7-DD708CF5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8" y="613830"/>
            <a:ext cx="8712201" cy="4875364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Personal Faith: Love, Purity, Reverence, Godly character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Continual Spiritual Development &amp; Growth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Diligent Discharge of Duties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But you …</a:t>
            </a:r>
            <a:r>
              <a:rPr lang="en-US" dirty="0">
                <a:solidFill>
                  <a:srgbClr val="FFFF00"/>
                </a:solidFill>
              </a:rPr>
              <a:t>do the work </a:t>
            </a:r>
            <a:r>
              <a:rPr lang="en-US" b="0" dirty="0"/>
              <a:t>of an evangelist, </a:t>
            </a:r>
            <a:r>
              <a:rPr lang="en-US" dirty="0">
                <a:solidFill>
                  <a:srgbClr val="FFFF00"/>
                </a:solidFill>
              </a:rPr>
              <a:t>fulfill your ministry</a:t>
            </a:r>
            <a:r>
              <a:rPr lang="en-US" b="0" dirty="0"/>
              <a:t>.  (II Tim 4:5)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…Well reported for good works: if she has brought up children, if she has lodged strangers, if she has washed the saints’ feet, if she has relieved the afflicted, if she has diligently </a:t>
            </a:r>
            <a:r>
              <a:rPr lang="en-US" dirty="0">
                <a:solidFill>
                  <a:srgbClr val="FFFF00"/>
                </a:solidFill>
              </a:rPr>
              <a:t>followed every good work</a:t>
            </a:r>
            <a:r>
              <a:rPr lang="en-US" b="0" dirty="0"/>
              <a:t>. </a:t>
            </a:r>
            <a:br>
              <a:rPr lang="en-US" b="0" dirty="0"/>
            </a:br>
            <a:r>
              <a:rPr lang="en-US" b="0" dirty="0"/>
              <a:t>(I Tim 5:10, and see vs 14)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Let them do good, that they be </a:t>
            </a:r>
            <a:r>
              <a:rPr lang="en-US" dirty="0">
                <a:solidFill>
                  <a:srgbClr val="FFFF00"/>
                </a:solidFill>
              </a:rPr>
              <a:t>rich in good works</a:t>
            </a:r>
            <a:r>
              <a:rPr lang="en-US" b="0" dirty="0"/>
              <a:t>, ready to give, willing to share…(I Tim 6:18)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Likewise, the </a:t>
            </a:r>
            <a:r>
              <a:rPr lang="en-US" dirty="0">
                <a:solidFill>
                  <a:srgbClr val="FFFF00"/>
                </a:solidFill>
              </a:rPr>
              <a:t>good works </a:t>
            </a:r>
            <a:r>
              <a:rPr lang="en-US" b="0" dirty="0"/>
              <a:t>of some are </a:t>
            </a:r>
            <a:r>
              <a:rPr lang="en-US" b="0" dirty="0">
                <a:solidFill>
                  <a:srgbClr val="66FFFF"/>
                </a:solidFill>
              </a:rPr>
              <a:t>clearly evident</a:t>
            </a:r>
            <a:r>
              <a:rPr lang="en-US" b="0" dirty="0"/>
              <a:t>, and those that are otherwise </a:t>
            </a:r>
            <a:r>
              <a:rPr lang="en-US" b="0" dirty="0">
                <a:solidFill>
                  <a:srgbClr val="66FFFF"/>
                </a:solidFill>
              </a:rPr>
              <a:t>cannot be hidden</a:t>
            </a:r>
            <a:r>
              <a:rPr lang="en-US" b="0" dirty="0"/>
              <a:t>. (I Tim 5:25)</a:t>
            </a:r>
          </a:p>
          <a:p>
            <a:pPr marL="685800" lvl="1" indent="-228600"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F7D6-D5B8-EC3C-532C-F529E412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28862-61B4-462B-AE58-222AC79F9A7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33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96558</TotalTime>
  <Words>1916</Words>
  <Application>Microsoft Office PowerPoint</Application>
  <PresentationFormat>On-screen Show (16:10)</PresentationFormat>
  <Paragraphs>150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system-ui</vt:lpstr>
      <vt:lpstr>Times New Roman</vt:lpstr>
      <vt:lpstr>1_Default Design</vt:lpstr>
      <vt:lpstr>PowerPoint Presentation</vt:lpstr>
      <vt:lpstr>Assumptions and Assertions</vt:lpstr>
      <vt:lpstr>Dodges…</vt:lpstr>
      <vt:lpstr>I &amp; II Timothy: Intergenerational Faith</vt:lpstr>
      <vt:lpstr>Keys to the Transfer of Faith</vt:lpstr>
      <vt:lpstr>Keys to the Transfer of Faith</vt:lpstr>
      <vt:lpstr>Keys to the Transfer of Faith</vt:lpstr>
      <vt:lpstr>Keys to the Transfer of Faith</vt:lpstr>
      <vt:lpstr>Keys to the Transfer of Faith</vt:lpstr>
      <vt:lpstr>Keys to the Transfer of Faith</vt:lpstr>
      <vt:lpstr>Keys to the Transfer of Faith</vt:lpstr>
      <vt:lpstr>Keys to the Transfer of Faith</vt:lpstr>
      <vt:lpstr>Keys to the Transfer of Faith</vt:lpstr>
      <vt:lpstr>Keys to the Transfer of Faith</vt:lpstr>
      <vt:lpstr>To the Next Generation…</vt:lpstr>
      <vt:lpstr>PowerPoint Presentation</vt:lpstr>
    </vt:vector>
  </TitlesOfParts>
  <Company>EMS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Marty Broadwell</cp:lastModifiedBy>
  <cp:revision>708</cp:revision>
  <cp:lastPrinted>2022-04-27T15:43:26Z</cp:lastPrinted>
  <dcterms:created xsi:type="dcterms:W3CDTF">2002-06-13T20:47:56Z</dcterms:created>
  <dcterms:modified xsi:type="dcterms:W3CDTF">2022-06-12T03:47:36Z</dcterms:modified>
</cp:coreProperties>
</file>