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handoutMasterIdLst>
    <p:handoutMasterId r:id="rId113"/>
  </p:handoutMasterIdLst>
  <p:sldIdLst>
    <p:sldId id="271" r:id="rId2"/>
    <p:sldId id="317" r:id="rId3"/>
    <p:sldId id="318" r:id="rId4"/>
    <p:sldId id="465" r:id="rId5"/>
    <p:sldId id="461" r:id="rId6"/>
    <p:sldId id="466" r:id="rId7"/>
    <p:sldId id="467" r:id="rId8"/>
    <p:sldId id="377" r:id="rId9"/>
    <p:sldId id="378" r:id="rId10"/>
    <p:sldId id="390" r:id="rId11"/>
    <p:sldId id="381" r:id="rId12"/>
    <p:sldId id="458" r:id="rId13"/>
    <p:sldId id="454" r:id="rId14"/>
    <p:sldId id="450" r:id="rId15"/>
    <p:sldId id="449" r:id="rId16"/>
    <p:sldId id="455" r:id="rId17"/>
    <p:sldId id="459" r:id="rId18"/>
    <p:sldId id="460" r:id="rId19"/>
    <p:sldId id="462" r:id="rId20"/>
    <p:sldId id="463" r:id="rId21"/>
    <p:sldId id="464" r:id="rId22"/>
    <p:sldId id="446" r:id="rId23"/>
    <p:sldId id="448" r:id="rId24"/>
    <p:sldId id="441" r:id="rId25"/>
    <p:sldId id="442" r:id="rId26"/>
    <p:sldId id="451" r:id="rId27"/>
    <p:sldId id="452" r:id="rId28"/>
    <p:sldId id="456" r:id="rId29"/>
    <p:sldId id="453" r:id="rId30"/>
    <p:sldId id="457" r:id="rId31"/>
    <p:sldId id="439" r:id="rId32"/>
    <p:sldId id="440" r:id="rId33"/>
    <p:sldId id="447" r:id="rId34"/>
    <p:sldId id="443" r:id="rId35"/>
    <p:sldId id="444" r:id="rId36"/>
    <p:sldId id="445" r:id="rId37"/>
    <p:sldId id="430" r:id="rId38"/>
    <p:sldId id="432" r:id="rId39"/>
    <p:sldId id="433" r:id="rId40"/>
    <p:sldId id="431" r:id="rId41"/>
    <p:sldId id="426" r:id="rId42"/>
    <p:sldId id="427" r:id="rId43"/>
    <p:sldId id="434" r:id="rId44"/>
    <p:sldId id="435" r:id="rId45"/>
    <p:sldId id="428" r:id="rId46"/>
    <p:sldId id="436" r:id="rId47"/>
    <p:sldId id="437" r:id="rId48"/>
    <p:sldId id="438" r:id="rId49"/>
    <p:sldId id="379" r:id="rId50"/>
    <p:sldId id="366" r:id="rId51"/>
    <p:sldId id="416" r:id="rId52"/>
    <p:sldId id="415" r:id="rId53"/>
    <p:sldId id="402" r:id="rId54"/>
    <p:sldId id="412" r:id="rId55"/>
    <p:sldId id="419" r:id="rId56"/>
    <p:sldId id="420" r:id="rId57"/>
    <p:sldId id="417" r:id="rId58"/>
    <p:sldId id="413" r:id="rId59"/>
    <p:sldId id="421" r:id="rId60"/>
    <p:sldId id="414" r:id="rId61"/>
    <p:sldId id="422" r:id="rId62"/>
    <p:sldId id="423" r:id="rId63"/>
    <p:sldId id="425" r:id="rId64"/>
    <p:sldId id="424" r:id="rId65"/>
    <p:sldId id="398" r:id="rId66"/>
    <p:sldId id="404" r:id="rId67"/>
    <p:sldId id="399" r:id="rId68"/>
    <p:sldId id="403" r:id="rId69"/>
    <p:sldId id="400" r:id="rId70"/>
    <p:sldId id="405" r:id="rId71"/>
    <p:sldId id="418" r:id="rId72"/>
    <p:sldId id="401" r:id="rId73"/>
    <p:sldId id="406" r:id="rId74"/>
    <p:sldId id="407" r:id="rId75"/>
    <p:sldId id="408" r:id="rId76"/>
    <p:sldId id="409" r:id="rId77"/>
    <p:sldId id="410" r:id="rId78"/>
    <p:sldId id="411" r:id="rId79"/>
    <p:sldId id="375" r:id="rId80"/>
    <p:sldId id="383" r:id="rId81"/>
    <p:sldId id="386" r:id="rId82"/>
    <p:sldId id="387" r:id="rId83"/>
    <p:sldId id="388" r:id="rId84"/>
    <p:sldId id="384" r:id="rId85"/>
    <p:sldId id="389" r:id="rId86"/>
    <p:sldId id="391" r:id="rId87"/>
    <p:sldId id="392" r:id="rId88"/>
    <p:sldId id="385" r:id="rId89"/>
    <p:sldId id="393" r:id="rId90"/>
    <p:sldId id="382" r:id="rId91"/>
    <p:sldId id="394" r:id="rId92"/>
    <p:sldId id="395" r:id="rId93"/>
    <p:sldId id="396" r:id="rId94"/>
    <p:sldId id="397" r:id="rId95"/>
    <p:sldId id="376" r:id="rId96"/>
    <p:sldId id="367" r:id="rId97"/>
    <p:sldId id="360" r:id="rId98"/>
    <p:sldId id="380" r:id="rId99"/>
    <p:sldId id="361" r:id="rId100"/>
    <p:sldId id="362" r:id="rId101"/>
    <p:sldId id="363" r:id="rId102"/>
    <p:sldId id="364" r:id="rId103"/>
    <p:sldId id="365" r:id="rId104"/>
    <p:sldId id="351" r:id="rId105"/>
    <p:sldId id="368" r:id="rId106"/>
    <p:sldId id="369" r:id="rId107"/>
    <p:sldId id="370" r:id="rId108"/>
    <p:sldId id="371" r:id="rId109"/>
    <p:sldId id="372" r:id="rId110"/>
    <p:sldId id="373" r:id="rId111"/>
    <p:sldId id="374" r:id="rId112"/>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E12E2-E56F-402B-A1B4-FC42139D8139}" v="5" dt="2022-07-20T19:54:37.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1" d="100"/>
          <a:sy n="61" d="100"/>
        </p:scale>
        <p:origin x="72" y="138"/>
      </p:cViewPr>
      <p:guideLst>
        <p:guide orient="horz" pos="180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19"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Beutjer" userId="6261f0cd7a12acb8" providerId="LiveId" clId="{E0F18A8F-C73A-4884-8A08-5FFC6867C77E}"/>
    <pc:docChg chg="modSld">
      <pc:chgData name="Brad Beutjer" userId="6261f0cd7a12acb8" providerId="LiveId" clId="{E0F18A8F-C73A-4884-8A08-5FFC6867C77E}" dt="2022-07-20T23:24:49.574" v="3" actId="6549"/>
      <pc:docMkLst>
        <pc:docMk/>
      </pc:docMkLst>
      <pc:sldChg chg="modSp mod">
        <pc:chgData name="Brad Beutjer" userId="6261f0cd7a12acb8" providerId="LiveId" clId="{E0F18A8F-C73A-4884-8A08-5FFC6867C77E}" dt="2022-07-20T23:24:35.490" v="1" actId="6549"/>
        <pc:sldMkLst>
          <pc:docMk/>
          <pc:sldMk cId="3457654062" sldId="271"/>
        </pc:sldMkLst>
        <pc:spChg chg="mod">
          <ac:chgData name="Brad Beutjer" userId="6261f0cd7a12acb8" providerId="LiveId" clId="{E0F18A8F-C73A-4884-8A08-5FFC6867C77E}" dt="2022-07-20T23:24:35.490" v="1" actId="6549"/>
          <ac:spMkLst>
            <pc:docMk/>
            <pc:sldMk cId="3457654062" sldId="271"/>
            <ac:spMk id="9" creationId="{2DCD89E4-3338-5CB2-6E59-6D9F6931CA7E}"/>
          </ac:spMkLst>
        </pc:spChg>
      </pc:sldChg>
      <pc:sldChg chg="modSp mod">
        <pc:chgData name="Brad Beutjer" userId="6261f0cd7a12acb8" providerId="LiveId" clId="{E0F18A8F-C73A-4884-8A08-5FFC6867C77E}" dt="2022-07-20T23:24:49.574" v="3" actId="6549"/>
        <pc:sldMkLst>
          <pc:docMk/>
          <pc:sldMk cId="277506197" sldId="466"/>
        </pc:sldMkLst>
        <pc:spChg chg="mod">
          <ac:chgData name="Brad Beutjer" userId="6261f0cd7a12acb8" providerId="LiveId" clId="{E0F18A8F-C73A-4884-8A08-5FFC6867C77E}" dt="2022-07-20T23:24:49.574" v="3" actId="6549"/>
          <ac:spMkLst>
            <pc:docMk/>
            <pc:sldMk cId="277506197" sldId="466"/>
            <ac:spMk id="9" creationId="{2DCD89E4-3338-5CB2-6E59-6D9F6931CA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7841" cy="464819"/>
          </a:xfrm>
          <a:prstGeom prst="rect">
            <a:avLst/>
          </a:prstGeom>
        </p:spPr>
        <p:txBody>
          <a:bodyPr vert="horz" lIns="92979" tIns="46489" rIns="92979" bIns="46489" rtlCol="0"/>
          <a:lstStyle>
            <a:lvl1pPr algn="l">
              <a:defRPr sz="1200"/>
            </a:lvl1pPr>
          </a:lstStyle>
          <a:p>
            <a:endParaRPr lang="en-US"/>
          </a:p>
        </p:txBody>
      </p:sp>
      <p:sp>
        <p:nvSpPr>
          <p:cNvPr id="3" name="Date Placeholder 2"/>
          <p:cNvSpPr>
            <a:spLocks noGrp="1"/>
          </p:cNvSpPr>
          <p:nvPr>
            <p:ph type="dt" sz="quarter" idx="1"/>
          </p:nvPr>
        </p:nvSpPr>
        <p:spPr>
          <a:xfrm>
            <a:off x="3970938" y="3"/>
            <a:ext cx="3037841" cy="464819"/>
          </a:xfrm>
          <a:prstGeom prst="rect">
            <a:avLst/>
          </a:prstGeom>
        </p:spPr>
        <p:txBody>
          <a:bodyPr vert="horz" lIns="92979" tIns="46489" rIns="92979" bIns="46489" rtlCol="0"/>
          <a:lstStyle>
            <a:lvl1pPr algn="r">
              <a:defRPr sz="1200"/>
            </a:lvl1pPr>
          </a:lstStyle>
          <a:p>
            <a:fld id="{13491151-A4A8-4FCE-8548-5371B6CDCB7F}" type="datetimeFigureOut">
              <a:rPr lang="en-US" smtClean="0"/>
              <a:pPr/>
              <a:t>7/20/2022</a:t>
            </a:fld>
            <a:endParaRPr lang="en-US"/>
          </a:p>
        </p:txBody>
      </p:sp>
      <p:sp>
        <p:nvSpPr>
          <p:cNvPr id="4" name="Footer Placeholder 3"/>
          <p:cNvSpPr>
            <a:spLocks noGrp="1"/>
          </p:cNvSpPr>
          <p:nvPr>
            <p:ph type="ftr" sz="quarter" idx="2"/>
          </p:nvPr>
        </p:nvSpPr>
        <p:spPr>
          <a:xfrm>
            <a:off x="2" y="8829970"/>
            <a:ext cx="3037841" cy="464819"/>
          </a:xfrm>
          <a:prstGeom prst="rect">
            <a:avLst/>
          </a:prstGeom>
        </p:spPr>
        <p:txBody>
          <a:bodyPr vert="horz" lIns="92979" tIns="46489" rIns="92979" bIns="464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1" cy="464819"/>
          </a:xfrm>
          <a:prstGeom prst="rect">
            <a:avLst/>
          </a:prstGeom>
        </p:spPr>
        <p:txBody>
          <a:bodyPr vert="horz" lIns="92979" tIns="46489" rIns="92979" bIns="46489" rtlCol="0" anchor="b"/>
          <a:lstStyle>
            <a:lvl1pPr algn="r">
              <a:defRPr sz="1200"/>
            </a:lvl1pPr>
          </a:lstStyle>
          <a:p>
            <a:fld id="{34319CE5-BF4C-426F-835E-3ED87CB077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206500"/>
            <a:ext cx="6619244" cy="277465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981150"/>
            <a:ext cx="6619244" cy="71785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B7A7-3A6B-4816-B617-CE47999A7759}" type="slidenum">
              <a:rPr lang="en-US" smtClean="0"/>
              <a:pPr/>
              <a:t>‹#›</a:t>
            </a:fld>
            <a:endParaRPr lang="en-US"/>
          </a:p>
        </p:txBody>
      </p:sp>
    </p:spTree>
    <p:extLst>
      <p:ext uri="{BB962C8B-B14F-4D97-AF65-F5344CB8AC3E}">
        <p14:creationId xmlns:p14="http://schemas.microsoft.com/office/powerpoint/2010/main" val="178369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000489"/>
            <a:ext cx="6619243"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71500"/>
            <a:ext cx="6619244" cy="30338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472771"/>
            <a:ext cx="6619242"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258004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206500"/>
            <a:ext cx="6619244" cy="16510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048000"/>
            <a:ext cx="6619244" cy="1968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189711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206500"/>
            <a:ext cx="5999486" cy="1936145"/>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3142645"/>
            <a:ext cx="5459737" cy="285145"/>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625548"/>
            <a:ext cx="6619244" cy="13970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
        <p:nvSpPr>
          <p:cNvPr id="9" name="TextBox 8"/>
          <p:cNvSpPr txBox="1"/>
          <p:nvPr/>
        </p:nvSpPr>
        <p:spPr>
          <a:xfrm>
            <a:off x="673721" y="80937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2178156"/>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35679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603501"/>
            <a:ext cx="6619245" cy="137765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93151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651000"/>
            <a:ext cx="2210150"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222500"/>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651000"/>
            <a:ext cx="2202181"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222500"/>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651000"/>
            <a:ext cx="2199085"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222500"/>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778000"/>
            <a:ext cx="0" cy="33020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778000"/>
            <a:ext cx="0" cy="330573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1320802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542458"/>
            <a:ext cx="2205038"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841500"/>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022676"/>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542458"/>
            <a:ext cx="2197894"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841500"/>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022676"/>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542458"/>
            <a:ext cx="2199085"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841500"/>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022674"/>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778000"/>
            <a:ext cx="0" cy="33020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778000"/>
            <a:ext cx="0" cy="330573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386331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FBD8-233B-45F8-80E5-A5AF2FC51171}" type="slidenum">
              <a:rPr lang="en-US" smtClean="0"/>
              <a:pPr/>
              <a:t>‹#›</a:t>
            </a:fld>
            <a:endParaRPr lang="en-US"/>
          </a:p>
        </p:txBody>
      </p:sp>
    </p:spTree>
    <p:extLst>
      <p:ext uri="{BB962C8B-B14F-4D97-AF65-F5344CB8AC3E}">
        <p14:creationId xmlns:p14="http://schemas.microsoft.com/office/powerpoint/2010/main" val="92265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58511"/>
            <a:ext cx="1314451" cy="485510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739512"/>
            <a:ext cx="5567362" cy="4474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281EA-AB67-4E66-9385-168179C78105}" type="slidenum">
              <a:rPr lang="en-US" smtClean="0"/>
              <a:pPr/>
              <a:t>‹#›</a:t>
            </a:fld>
            <a:endParaRPr lang="en-US"/>
          </a:p>
        </p:txBody>
      </p:sp>
    </p:spTree>
    <p:extLst>
      <p:ext uri="{BB962C8B-B14F-4D97-AF65-F5344CB8AC3E}">
        <p14:creationId xmlns:p14="http://schemas.microsoft.com/office/powerpoint/2010/main" val="130106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6FB57-5612-4035-B72C-509FA98D3715}" type="slidenum">
              <a:rPr lang="en-US" smtClean="0"/>
              <a:pPr/>
              <a:t>‹#›</a:t>
            </a:fld>
            <a:endParaRPr lang="en-US"/>
          </a:p>
        </p:txBody>
      </p:sp>
    </p:spTree>
    <p:extLst>
      <p:ext uri="{BB962C8B-B14F-4D97-AF65-F5344CB8AC3E}">
        <p14:creationId xmlns:p14="http://schemas.microsoft.com/office/powerpoint/2010/main" val="39811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384778"/>
            <a:ext cx="6619243" cy="1596373"/>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6D278-920E-4A8E-BF7F-EBB64228B52E}" type="slidenum">
              <a:rPr lang="en-US" smtClean="0"/>
              <a:pPr/>
              <a:t>‹#›</a:t>
            </a:fld>
            <a:endParaRPr lang="en-US"/>
          </a:p>
        </p:txBody>
      </p:sp>
    </p:spTree>
    <p:extLst>
      <p:ext uri="{BB962C8B-B14F-4D97-AF65-F5344CB8AC3E}">
        <p14:creationId xmlns:p14="http://schemas.microsoft.com/office/powerpoint/2010/main" val="15214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717146"/>
            <a:ext cx="3297254" cy="349646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713411"/>
            <a:ext cx="3297256" cy="35002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124E1-5AF6-4D00-A8F7-E08475C16469}" type="slidenum">
              <a:rPr lang="en-US" smtClean="0"/>
              <a:pPr/>
              <a:t>‹#›</a:t>
            </a:fld>
            <a:endParaRPr lang="en-US"/>
          </a:p>
        </p:txBody>
      </p:sp>
    </p:spTree>
    <p:extLst>
      <p:ext uri="{BB962C8B-B14F-4D97-AF65-F5344CB8AC3E}">
        <p14:creationId xmlns:p14="http://schemas.microsoft.com/office/powerpoint/2010/main" val="3198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587500"/>
            <a:ext cx="3297254"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587500"/>
            <a:ext cx="3297254"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F24B7-ED40-4F94-8850-570B2F917D81}" type="slidenum">
              <a:rPr lang="en-US" smtClean="0"/>
              <a:pPr/>
              <a:t>‹#›</a:t>
            </a:fld>
            <a:endParaRPr lang="en-US"/>
          </a:p>
        </p:txBody>
      </p:sp>
    </p:spTree>
    <p:extLst>
      <p:ext uri="{BB962C8B-B14F-4D97-AF65-F5344CB8AC3E}">
        <p14:creationId xmlns:p14="http://schemas.microsoft.com/office/powerpoint/2010/main" val="266255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467789A-AD8E-4EDB-B520-FA443BEDD901}" type="slidenum">
              <a:rPr lang="en-US" smtClean="0"/>
              <a:pPr/>
              <a:t>‹#›</a:t>
            </a:fld>
            <a:endParaRPr lang="en-US"/>
          </a:p>
        </p:txBody>
      </p:sp>
    </p:spTree>
    <p:extLst>
      <p:ext uri="{BB962C8B-B14F-4D97-AF65-F5344CB8AC3E}">
        <p14:creationId xmlns:p14="http://schemas.microsoft.com/office/powerpoint/2010/main" val="378234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D82329-498D-42E2-8189-5478512164F9}" type="slidenum">
              <a:rPr lang="en-US" smtClean="0"/>
              <a:pPr/>
              <a:t>‹#›</a:t>
            </a:fld>
            <a:endParaRPr lang="en-US"/>
          </a:p>
        </p:txBody>
      </p:sp>
    </p:spTree>
    <p:extLst>
      <p:ext uri="{BB962C8B-B14F-4D97-AF65-F5344CB8AC3E}">
        <p14:creationId xmlns:p14="http://schemas.microsoft.com/office/powerpoint/2010/main" val="388901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206500"/>
            <a:ext cx="2550798" cy="12065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206500"/>
            <a:ext cx="3896998" cy="3810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607734"/>
            <a:ext cx="2550797" cy="24129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A43DD3-3DE6-489F-82CE-CBB72F2C6507}" type="slidenum">
              <a:rPr lang="en-US" smtClean="0"/>
              <a:pPr/>
              <a:t>‹#›</a:t>
            </a:fld>
            <a:endParaRPr lang="en-US"/>
          </a:p>
        </p:txBody>
      </p:sp>
    </p:spTree>
    <p:extLst>
      <p:ext uri="{BB962C8B-B14F-4D97-AF65-F5344CB8AC3E}">
        <p14:creationId xmlns:p14="http://schemas.microsoft.com/office/powerpoint/2010/main" val="403888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545160"/>
            <a:ext cx="3819680" cy="131234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952500"/>
            <a:ext cx="240030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048000"/>
            <a:ext cx="3813734" cy="11430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A15EF-5107-4D96-A549-2D88C6606856}" type="slidenum">
              <a:rPr lang="en-US" smtClean="0"/>
              <a:pPr/>
              <a:t>‹#›</a:t>
            </a:fld>
            <a:endParaRPr lang="en-US"/>
          </a:p>
        </p:txBody>
      </p:sp>
    </p:spTree>
    <p:extLst>
      <p:ext uri="{BB962C8B-B14F-4D97-AF65-F5344CB8AC3E}">
        <p14:creationId xmlns:p14="http://schemas.microsoft.com/office/powerpoint/2010/main" val="20779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24738"/>
            <a:ext cx="3027759" cy="349026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410290"/>
            <a:ext cx="1141809" cy="1971211"/>
          </a:xfrm>
          <a:prstGeom prst="rect">
            <a:avLst/>
          </a:prstGeom>
        </p:spPr>
      </p:pic>
      <p:sp>
        <p:nvSpPr>
          <p:cNvPr id="16" name="Oval 15"/>
          <p:cNvSpPr/>
          <p:nvPr/>
        </p:nvSpPr>
        <p:spPr>
          <a:xfrm>
            <a:off x="6456759" y="1397000"/>
            <a:ext cx="2114550" cy="23495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0"/>
            <a:ext cx="1202540" cy="951173"/>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5080000"/>
            <a:ext cx="745301" cy="635000"/>
          </a:xfrm>
          <a:prstGeom prst="rect">
            <a:avLst/>
          </a:prstGeom>
        </p:spPr>
      </p:pic>
      <p:sp>
        <p:nvSpPr>
          <p:cNvPr id="14" name="Rectangle 13"/>
          <p:cNvSpPr/>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77265"/>
            <a:ext cx="7053542" cy="116710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710766"/>
            <a:ext cx="6709906" cy="349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575455" y="1504951"/>
            <a:ext cx="8254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552855" y="2700448"/>
            <a:ext cx="321649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4406" y="246441"/>
            <a:ext cx="628649" cy="639739"/>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C333CA2-C3E1-4876-9351-1FE197ED0F40}" type="slidenum">
              <a:rPr lang="en-US" smtClean="0"/>
              <a:pPr/>
              <a:t>‹#›</a:t>
            </a:fld>
            <a:endParaRPr lang="en-US"/>
          </a:p>
        </p:txBody>
      </p:sp>
    </p:spTree>
    <p:extLst>
      <p:ext uri="{BB962C8B-B14F-4D97-AF65-F5344CB8AC3E}">
        <p14:creationId xmlns:p14="http://schemas.microsoft.com/office/powerpoint/2010/main" val="208883100"/>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533400" y="124866"/>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Study of Galatians</a:t>
            </a:r>
          </a:p>
        </p:txBody>
      </p:sp>
      <p:sp>
        <p:nvSpPr>
          <p:cNvPr id="7" name="TextBox 6">
            <a:extLst>
              <a:ext uri="{FF2B5EF4-FFF2-40B4-BE49-F238E27FC236}">
                <a16:creationId xmlns:a16="http://schemas.microsoft.com/office/drawing/2014/main" id="{2E7733C5-689F-4D0D-9F5C-840AC432C60E}"/>
              </a:ext>
            </a:extLst>
          </p:cNvPr>
          <p:cNvSpPr txBox="1"/>
          <p:nvPr/>
        </p:nvSpPr>
        <p:spPr>
          <a:xfrm>
            <a:off x="685800" y="1053790"/>
            <a:ext cx="7086600" cy="584775"/>
          </a:xfrm>
          <a:prstGeom prst="rect">
            <a:avLst/>
          </a:prstGeom>
          <a:noFill/>
          <a:ln w="38100">
            <a:solidFill>
              <a:srgbClr val="FFFF00"/>
            </a:solidFill>
          </a:ln>
        </p:spPr>
        <p:txBody>
          <a:bodyPr wrap="square" rtlCol="0">
            <a:spAutoFit/>
          </a:bodyPr>
          <a:lstStyle/>
          <a:p>
            <a:pPr algn="ctr"/>
            <a:r>
              <a:rPr lang="en-US" sz="3200" dirty="0">
                <a:solidFill>
                  <a:srgbClr val="FFFF00"/>
                </a:solidFill>
                <a:latin typeface="Calibri" pitchFamily="34" charset="0"/>
              </a:rPr>
              <a:t>Pre-class Thought  Question </a:t>
            </a:r>
          </a:p>
        </p:txBody>
      </p:sp>
      <p:sp>
        <p:nvSpPr>
          <p:cNvPr id="6" name="Content Placeholder 2">
            <a:extLst>
              <a:ext uri="{FF2B5EF4-FFF2-40B4-BE49-F238E27FC236}">
                <a16:creationId xmlns:a16="http://schemas.microsoft.com/office/drawing/2014/main" id="{07E9EFE4-5C58-9903-BB59-A4C5E674B4D1}"/>
              </a:ext>
            </a:extLst>
          </p:cNvPr>
          <p:cNvSpPr txBox="1">
            <a:spLocks/>
          </p:cNvSpPr>
          <p:nvPr/>
        </p:nvSpPr>
        <p:spPr>
          <a:xfrm>
            <a:off x="838200" y="2343354"/>
            <a:ext cx="7162800" cy="2317856"/>
          </a:xfrm>
          <a:prstGeom prst="rect">
            <a:avLst/>
          </a:prstGeom>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endParaRPr lang="en-US"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CD89E4-3338-5CB2-6E59-6D9F6931CA7E}"/>
              </a:ext>
            </a:extLst>
          </p:cNvPr>
          <p:cNvSpPr txBox="1"/>
          <p:nvPr/>
        </p:nvSpPr>
        <p:spPr>
          <a:xfrm>
            <a:off x="571500" y="2552700"/>
            <a:ext cx="7696200" cy="1384995"/>
          </a:xfrm>
          <a:prstGeom prst="rect">
            <a:avLst/>
          </a:prstGeom>
          <a:noFill/>
        </p:spPr>
        <p:txBody>
          <a:bodyPr wrap="square">
            <a:spAutoFit/>
          </a:bodyPr>
          <a:lstStyle/>
          <a:p>
            <a:pPr algn="ctr"/>
            <a:r>
              <a:rPr lang="en-US" sz="2800" b="0" i="1" dirty="0">
                <a:effectLst/>
                <a:latin typeface="Calibri" panose="020F0502020204030204" pitchFamily="34" charset="0"/>
                <a:cs typeface="Calibri" panose="020F0502020204030204" pitchFamily="34" charset="0"/>
              </a:rPr>
              <a:t>Be prepared to name something interesting or unexpected that you learned during our study of Galatians.</a:t>
            </a:r>
            <a:endParaRPr lang="en-US" sz="2400" dirty="0"/>
          </a:p>
        </p:txBody>
      </p:sp>
    </p:spTree>
    <p:extLst>
      <p:ext uri="{BB962C8B-B14F-4D97-AF65-F5344CB8AC3E}">
        <p14:creationId xmlns:p14="http://schemas.microsoft.com/office/powerpoint/2010/main" val="345765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838200" y="1333501"/>
            <a:ext cx="7002067" cy="3925980"/>
          </a:xfrm>
        </p:spPr>
        <p:txBody>
          <a:bodyPr>
            <a:normAutofit/>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marL="0" indent="0">
              <a:buNone/>
            </a:pPr>
            <a:r>
              <a:rPr lang="en-US" sz="2400" b="1" dirty="0">
                <a:solidFill>
                  <a:schemeClr val="accent3">
                    <a:lumMod val="60000"/>
                    <a:lumOff val="40000"/>
                  </a:schemeClr>
                </a:solidFill>
                <a:latin typeface="Calibri" panose="020F0502020204030204" pitchFamily="34" charset="0"/>
              </a:rPr>
              <a:t>False Teaching</a:t>
            </a:r>
          </a:p>
          <a:p>
            <a:pPr marL="0" indent="0">
              <a:buNone/>
            </a:pPr>
            <a:r>
              <a:rPr lang="en-US" sz="2400" b="1" dirty="0">
                <a:solidFill>
                  <a:schemeClr val="accent3">
                    <a:lumMod val="60000"/>
                    <a:lumOff val="40000"/>
                  </a:schemeClr>
                </a:solidFill>
                <a:latin typeface="Calibri" panose="020F0502020204030204" pitchFamily="34" charset="0"/>
              </a:rPr>
              <a:t>Paul’s Approach in the Letter</a:t>
            </a:r>
          </a:p>
          <a:p>
            <a:pPr>
              <a:buFont typeface="Wingdings" panose="05000000000000000000" pitchFamily="2" charset="2"/>
              <a:buChar char="§"/>
            </a:pPr>
            <a:r>
              <a:rPr lang="en-US" sz="2100" dirty="0">
                <a:latin typeface="Calibri" panose="020F0502020204030204" pitchFamily="34" charset="0"/>
              </a:rPr>
              <a:t>Defend/assert his authority</a:t>
            </a:r>
          </a:p>
          <a:p>
            <a:pPr lvl="1">
              <a:buFont typeface="Courier New" panose="02070309020205020404" pitchFamily="49" charset="0"/>
              <a:buChar char="o"/>
            </a:pPr>
            <a:r>
              <a:rPr lang="en-US" sz="1950" dirty="0">
                <a:latin typeface="Calibri" panose="020F0502020204030204" pitchFamily="34" charset="0"/>
              </a:rPr>
              <a:t>Directly from God  </a:t>
            </a:r>
          </a:p>
          <a:p>
            <a:pPr lvl="1">
              <a:buFont typeface="Courier New" panose="02070309020205020404" pitchFamily="49" charset="0"/>
              <a:buChar char="o"/>
            </a:pPr>
            <a:r>
              <a:rPr lang="en-US" sz="1950" dirty="0">
                <a:latin typeface="Calibri" panose="020F0502020204030204" pitchFamily="34" charset="0"/>
              </a:rPr>
              <a:t>Consistent w/ but not from other Apostles</a:t>
            </a:r>
          </a:p>
          <a:p>
            <a:pPr>
              <a:buFont typeface="Wingdings" panose="05000000000000000000" pitchFamily="2" charset="2"/>
              <a:buChar char="§"/>
            </a:pPr>
            <a:r>
              <a:rPr lang="en-US" sz="2100" dirty="0">
                <a:latin typeface="Calibri" panose="020F0502020204030204" pitchFamily="34" charset="0"/>
              </a:rPr>
              <a:t>Stress facts</a:t>
            </a:r>
          </a:p>
          <a:p>
            <a:pPr>
              <a:buFont typeface="Wingdings" panose="05000000000000000000" pitchFamily="2" charset="2"/>
              <a:buChar char="§"/>
            </a:pPr>
            <a:r>
              <a:rPr lang="en-US" sz="2100" dirty="0">
                <a:latin typeface="Calibri" panose="020F0502020204030204" pitchFamily="34" charset="0"/>
              </a:rPr>
              <a:t>Point out consequences</a:t>
            </a:r>
          </a:p>
          <a:p>
            <a:pPr>
              <a:buFont typeface="Wingdings" panose="05000000000000000000" pitchFamily="2" charset="2"/>
              <a:buChar char="§"/>
            </a:pPr>
            <a:r>
              <a:rPr lang="en-US" sz="2100" dirty="0">
                <a:latin typeface="Calibri" panose="020F0502020204030204" pitchFamily="34" charset="0"/>
              </a:rPr>
              <a:t>Provide clarification</a:t>
            </a:r>
            <a:endParaRPr lang="en-US" sz="1800" dirty="0">
              <a:latin typeface="Calibri" panose="020F0502020204030204" pitchFamily="34" charset="0"/>
            </a:endParaRPr>
          </a:p>
        </p:txBody>
      </p:sp>
    </p:spTree>
    <p:extLst>
      <p:ext uri="{BB962C8B-B14F-4D97-AF65-F5344CB8AC3E}">
        <p14:creationId xmlns:p14="http://schemas.microsoft.com/office/powerpoint/2010/main" val="1040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p:txBody>
          <a:bodyPr/>
          <a:lstStyle/>
          <a:p>
            <a:pPr algn="ctr"/>
            <a:r>
              <a:rPr lang="en-US" sz="4050" b="1" i="1" dirty="0">
                <a:latin typeface="Calibri" panose="020F0502020204030204" pitchFamily="34" charset="0"/>
              </a:rPr>
              <a:t>Background of the Letter</a:t>
            </a:r>
            <a:endParaRPr lang="en-US" sz="4050" b="1" dirty="0"/>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p:txBody>
          <a:bodyPr>
            <a:normAutofit/>
          </a:bodyPr>
          <a:lstStyle/>
          <a:p>
            <a:pPr marL="0" indent="0">
              <a:buNone/>
            </a:pPr>
            <a:r>
              <a:rPr lang="en-US" sz="2100" i="1" dirty="0">
                <a:latin typeface="Calibri" panose="020F0502020204030204" pitchFamily="34" charset="0"/>
              </a:rPr>
              <a:t>Gal. 5:2-6 – Look:  I, Paul, say to you that if you accept circumcision, Christ will be of no advantage to you. I testify again to every man who accepts circumcision that he is obligated to keep the whole law. You are severed from Christ, you who would be justified by the law; you have fallen away from grace. For through the Spirit, by faith, we ourselves eagerly wait for the hope of righteousness. For in Christ Jesus neither circumcision nor uncircumcision counts for anything, but only faith working through love.”</a:t>
            </a:r>
          </a:p>
        </p:txBody>
      </p:sp>
    </p:spTree>
    <p:extLst>
      <p:ext uri="{BB962C8B-B14F-4D97-AF65-F5344CB8AC3E}">
        <p14:creationId xmlns:p14="http://schemas.microsoft.com/office/powerpoint/2010/main" val="39103010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435D-DAFA-E73F-CD49-F8DA963D6BA5}"/>
              </a:ext>
            </a:extLst>
          </p:cNvPr>
          <p:cNvSpPr>
            <a:spLocks noGrp="1"/>
          </p:cNvSpPr>
          <p:nvPr>
            <p:ph type="title"/>
          </p:nvPr>
        </p:nvSpPr>
        <p:spPr/>
        <p:txBody>
          <a:bodyPr/>
          <a:lstStyle/>
          <a:p>
            <a:pPr algn="ctr"/>
            <a:r>
              <a:rPr lang="en-US" sz="4050" b="1" i="1" dirty="0">
                <a:latin typeface="Calibri" panose="020F0502020204030204" pitchFamily="34" charset="0"/>
              </a:rPr>
              <a:t>Who were the Galatians?</a:t>
            </a:r>
          </a:p>
        </p:txBody>
      </p:sp>
      <p:sp>
        <p:nvSpPr>
          <p:cNvPr id="3" name="Content Placeholder 2">
            <a:extLst>
              <a:ext uri="{FF2B5EF4-FFF2-40B4-BE49-F238E27FC236}">
                <a16:creationId xmlns:a16="http://schemas.microsoft.com/office/drawing/2014/main" id="{05A211F3-4809-0602-F8DE-3D67E9D9BFF2}"/>
              </a:ext>
            </a:extLst>
          </p:cNvPr>
          <p:cNvSpPr>
            <a:spLocks noGrp="1"/>
          </p:cNvSpPr>
          <p:nvPr>
            <p:ph idx="1"/>
          </p:nvPr>
        </p:nvSpPr>
        <p:spPr/>
        <p:txBody>
          <a:bodyPr>
            <a:normAutofit/>
          </a:bodyPr>
          <a:lstStyle/>
          <a:p>
            <a:r>
              <a:rPr lang="en-US" sz="1350" dirty="0">
                <a:latin typeface="Calibri" panose="020F0502020204030204" pitchFamily="34" charset="0"/>
              </a:rPr>
              <a:t>Letter addressed to “churches of Galatia”</a:t>
            </a:r>
          </a:p>
          <a:p>
            <a:r>
              <a:rPr lang="en-US" sz="1350" dirty="0">
                <a:latin typeface="Calibri" panose="020F0502020204030204" pitchFamily="34" charset="0"/>
              </a:rPr>
              <a:t>North Galatian view</a:t>
            </a:r>
          </a:p>
          <a:p>
            <a:pPr lvl="1"/>
            <a:r>
              <a:rPr lang="en-US" dirty="0">
                <a:latin typeface="Calibri" panose="020F0502020204030204" pitchFamily="34" charset="0"/>
              </a:rPr>
              <a:t>Area where ethnic Galatians originally settled</a:t>
            </a:r>
          </a:p>
          <a:p>
            <a:pPr lvl="1"/>
            <a:r>
              <a:rPr lang="en-US" dirty="0">
                <a:latin typeface="Calibri" panose="020F0502020204030204" pitchFamily="34" charset="0"/>
              </a:rPr>
              <a:t>Scholars claim more commonly referred to as Galatia in the first century</a:t>
            </a:r>
          </a:p>
          <a:p>
            <a:pPr lvl="1"/>
            <a:r>
              <a:rPr lang="en-US" dirty="0">
                <a:latin typeface="Calibri" panose="020F0502020204030204" pitchFamily="34" charset="0"/>
              </a:rPr>
              <a:t>If true, Paul would’ve started churches there on 2</a:t>
            </a:r>
            <a:r>
              <a:rPr lang="en-US" baseline="30000" dirty="0">
                <a:latin typeface="Calibri" panose="020F0502020204030204" pitchFamily="34" charset="0"/>
              </a:rPr>
              <a:t>nd</a:t>
            </a:r>
            <a:r>
              <a:rPr lang="en-US" dirty="0">
                <a:latin typeface="Calibri" panose="020F0502020204030204" pitchFamily="34" charset="0"/>
              </a:rPr>
              <a:t> (16:6) or 3</a:t>
            </a:r>
            <a:r>
              <a:rPr lang="en-US" baseline="30000" dirty="0">
                <a:latin typeface="Calibri" panose="020F0502020204030204" pitchFamily="34" charset="0"/>
              </a:rPr>
              <a:t>rd</a:t>
            </a:r>
            <a:r>
              <a:rPr lang="en-US" dirty="0">
                <a:latin typeface="Calibri" panose="020F0502020204030204" pitchFamily="34" charset="0"/>
              </a:rPr>
              <a:t> (18:23) journey</a:t>
            </a:r>
          </a:p>
          <a:p>
            <a:r>
              <a:rPr lang="en-US" sz="1350" dirty="0">
                <a:latin typeface="Calibri" panose="020F0502020204030204" pitchFamily="34" charset="0"/>
              </a:rPr>
              <a:t>South Galatian view</a:t>
            </a:r>
          </a:p>
          <a:p>
            <a:pPr lvl="1"/>
            <a:r>
              <a:rPr lang="en-US" dirty="0">
                <a:latin typeface="Calibri" panose="020F0502020204030204" pitchFamily="34" charset="0"/>
              </a:rPr>
              <a:t>Provincial Galatia</a:t>
            </a:r>
          </a:p>
          <a:p>
            <a:pPr lvl="1"/>
            <a:r>
              <a:rPr lang="en-US" dirty="0">
                <a:latin typeface="Calibri" panose="020F0502020204030204" pitchFamily="34" charset="0"/>
              </a:rPr>
              <a:t>Extensive detail regarding Paul’s work there in Antioch of Pisidia, Iconium, Lystra, </a:t>
            </a:r>
            <a:r>
              <a:rPr lang="en-US" dirty="0" err="1">
                <a:latin typeface="Calibri" panose="020F0502020204030204" pitchFamily="34" charset="0"/>
              </a:rPr>
              <a:t>Derbe</a:t>
            </a:r>
            <a:r>
              <a:rPr lang="en-US" dirty="0">
                <a:latin typeface="Calibri" panose="020F0502020204030204" pitchFamily="34" charset="0"/>
              </a:rPr>
              <a:t> (Acts 13-14)</a:t>
            </a:r>
          </a:p>
          <a:p>
            <a:pPr lvl="1"/>
            <a:r>
              <a:rPr lang="en-US" dirty="0">
                <a:latin typeface="Calibri" panose="020F0502020204030204" pitchFamily="34" charset="0"/>
              </a:rPr>
              <a:t>We know there were multiple churches there (14:23)</a:t>
            </a:r>
          </a:p>
          <a:p>
            <a:pPr lvl="1"/>
            <a:r>
              <a:rPr lang="en-US" dirty="0">
                <a:latin typeface="Calibri" panose="020F0502020204030204" pitchFamily="34" charset="0"/>
              </a:rPr>
              <a:t>Familiar with Barnabas who only accompanied Paul on 1</a:t>
            </a:r>
            <a:r>
              <a:rPr lang="en-US" baseline="30000" dirty="0">
                <a:latin typeface="Calibri" panose="020F0502020204030204" pitchFamily="34" charset="0"/>
              </a:rPr>
              <a:t>st</a:t>
            </a:r>
            <a:r>
              <a:rPr lang="en-US" dirty="0">
                <a:latin typeface="Calibri" panose="020F0502020204030204" pitchFamily="34" charset="0"/>
              </a:rPr>
              <a:t> journey</a:t>
            </a:r>
          </a:p>
          <a:p>
            <a:pPr lvl="1"/>
            <a:endParaRPr lang="en-US" dirty="0"/>
          </a:p>
        </p:txBody>
      </p:sp>
    </p:spTree>
    <p:extLst>
      <p:ext uri="{BB962C8B-B14F-4D97-AF65-F5344CB8AC3E}">
        <p14:creationId xmlns:p14="http://schemas.microsoft.com/office/powerpoint/2010/main" val="30988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19" y="571500"/>
            <a:ext cx="7550762" cy="4831588"/>
          </a:xfrm>
        </p:spPr>
      </p:pic>
    </p:spTree>
    <p:extLst>
      <p:ext uri="{BB962C8B-B14F-4D97-AF65-F5344CB8AC3E}">
        <p14:creationId xmlns:p14="http://schemas.microsoft.com/office/powerpoint/2010/main" val="36726382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The Gospel They Received</a:t>
            </a:r>
          </a:p>
        </p:txBody>
      </p:sp>
      <p:sp>
        <p:nvSpPr>
          <p:cNvPr id="3" name="Content Placeholder 2"/>
          <p:cNvSpPr>
            <a:spLocks noGrp="1"/>
          </p:cNvSpPr>
          <p:nvPr>
            <p:ph idx="1"/>
          </p:nvPr>
        </p:nvSpPr>
        <p:spPr/>
        <p:txBody>
          <a:bodyPr/>
          <a:lstStyle/>
          <a:p>
            <a:r>
              <a:rPr lang="en-US" sz="1800" dirty="0">
                <a:latin typeface="Calibri" panose="020F0502020204030204" pitchFamily="34" charset="0"/>
              </a:rPr>
              <a:t>Antioch of Pisidia – “</a:t>
            </a:r>
            <a:r>
              <a:rPr lang="en-US" sz="1800" i="1" dirty="0">
                <a:latin typeface="Calibri" panose="020F0502020204030204" pitchFamily="34" charset="0"/>
              </a:rPr>
              <a:t>Let it be known to you therefore, brothers, that through this man forgiveness of sins is proclaimed to you, and by him everyone who believes is freed from everything from which you could not be freed by the law of Moses</a:t>
            </a:r>
            <a:r>
              <a:rPr lang="en-US" sz="1800" dirty="0">
                <a:latin typeface="Calibri" panose="020F0502020204030204" pitchFamily="34" charset="0"/>
              </a:rPr>
              <a:t>.” (Acts 13:38-39)</a:t>
            </a:r>
          </a:p>
          <a:p>
            <a:r>
              <a:rPr lang="en-US" sz="1800" dirty="0">
                <a:latin typeface="Calibri" panose="020F0502020204030204" pitchFamily="34" charset="0"/>
              </a:rPr>
              <a:t>Antioch of Pisidia – </a:t>
            </a:r>
            <a:r>
              <a:rPr lang="en-US" sz="1800" i="1" dirty="0">
                <a:latin typeface="Calibri" panose="020F0502020204030204" pitchFamily="34" charset="0"/>
              </a:rPr>
              <a:t>“…urged them to continue in the grace of God.”</a:t>
            </a:r>
            <a:r>
              <a:rPr lang="en-US" sz="1800" dirty="0">
                <a:latin typeface="Calibri" panose="020F0502020204030204" pitchFamily="34" charset="0"/>
              </a:rPr>
              <a:t> (Acts 13:43)</a:t>
            </a:r>
          </a:p>
          <a:p>
            <a:r>
              <a:rPr lang="en-US" sz="1800" dirty="0" err="1">
                <a:latin typeface="Calibri" panose="020F0502020204030204" pitchFamily="34" charset="0"/>
              </a:rPr>
              <a:t>Iconium</a:t>
            </a:r>
            <a:r>
              <a:rPr lang="en-US" sz="1800" dirty="0">
                <a:latin typeface="Calibri" panose="020F0502020204030204" pitchFamily="34" charset="0"/>
              </a:rPr>
              <a:t> - “</a:t>
            </a:r>
            <a:r>
              <a:rPr lang="en-US" sz="1800" i="1" dirty="0">
                <a:latin typeface="Calibri" panose="020F0502020204030204" pitchFamily="34" charset="0"/>
              </a:rPr>
              <a:t>So they remained for a long time, speaking boldly for the Lord, who bore witness to the word of his grace.” (Acts 14:3)</a:t>
            </a:r>
          </a:p>
          <a:p>
            <a:r>
              <a:rPr lang="en-US" sz="1800" i="1" dirty="0">
                <a:latin typeface="Calibri" panose="020F0502020204030204" pitchFamily="34" charset="0"/>
              </a:rPr>
              <a:t>“…encouraging them to continue in the faith…”(Acts 14:22)</a:t>
            </a:r>
            <a:endParaRPr lang="en-US" sz="1800" dirty="0">
              <a:latin typeface="Calibri" panose="020F0502020204030204" pitchFamily="34" charset="0"/>
            </a:endParaRPr>
          </a:p>
          <a:p>
            <a:endParaRPr lang="en-US" dirty="0"/>
          </a:p>
        </p:txBody>
      </p:sp>
    </p:spTree>
    <p:extLst>
      <p:ext uri="{BB962C8B-B14F-4D97-AF65-F5344CB8AC3E}">
        <p14:creationId xmlns:p14="http://schemas.microsoft.com/office/powerpoint/2010/main" val="12811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1641022"/>
            <a:ext cx="8686800" cy="600164"/>
          </a:xfrm>
          <a:prstGeom prst="rect">
            <a:avLst/>
          </a:prstGeom>
          <a:noFill/>
        </p:spPr>
        <p:txBody>
          <a:bodyPr wrap="square" rtlCol="0">
            <a:spAutoFit/>
          </a:bodyPr>
          <a:lstStyle/>
          <a:p>
            <a:pPr>
              <a:buClr>
                <a:srgbClr val="FFFF00"/>
              </a:buClr>
            </a:pPr>
            <a:endParaRPr lang="en-US" sz="33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54259" y="971551"/>
            <a:ext cx="8343900"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Themes</a:t>
            </a:r>
          </a:p>
        </p:txBody>
      </p:sp>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228600" y="400050"/>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485901"/>
            <a:ext cx="7315200" cy="3700049"/>
          </a:xfrm>
          <a:prstGeom prst="rect">
            <a:avLst/>
          </a:prstGeom>
        </p:spPr>
      </p:pic>
    </p:spTree>
    <p:extLst>
      <p:ext uri="{BB962C8B-B14F-4D97-AF65-F5344CB8AC3E}">
        <p14:creationId xmlns:p14="http://schemas.microsoft.com/office/powerpoint/2010/main" val="13882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Salutation</a:t>
            </a:r>
          </a:p>
        </p:txBody>
      </p:sp>
      <p:sp>
        <p:nvSpPr>
          <p:cNvPr id="3" name="Content Placeholder 2"/>
          <p:cNvSpPr>
            <a:spLocks noGrp="1"/>
          </p:cNvSpPr>
          <p:nvPr>
            <p:ph idx="1"/>
          </p:nvPr>
        </p:nvSpPr>
        <p:spPr/>
        <p:txBody>
          <a:bodyPr>
            <a:normAutofit/>
          </a:bodyPr>
          <a:lstStyle/>
          <a:p>
            <a:pPr marL="0" indent="0">
              <a:buNone/>
            </a:pPr>
            <a:r>
              <a:rPr lang="en-US" sz="1950" dirty="0"/>
              <a:t>[Gal 1:1-5 ESV] </a:t>
            </a:r>
            <a:r>
              <a:rPr lang="en-US" sz="1050" dirty="0"/>
              <a:t>1</a:t>
            </a:r>
            <a:r>
              <a:rPr lang="en-US" sz="1950" dirty="0"/>
              <a:t> Paul, an apostle--not from men nor through man, but through Jesus Christ and God the Father, who raised him from the dead-- </a:t>
            </a:r>
            <a:r>
              <a:rPr lang="en-US" sz="1050" dirty="0"/>
              <a:t>2</a:t>
            </a:r>
            <a:r>
              <a:rPr lang="en-US" sz="1950" dirty="0"/>
              <a:t> and all the brothers who are with me, To the churches of Galatia: </a:t>
            </a:r>
            <a:r>
              <a:rPr lang="en-US" sz="1050" dirty="0"/>
              <a:t>3</a:t>
            </a:r>
            <a:r>
              <a:rPr lang="en-US" sz="1950" dirty="0"/>
              <a:t> Grace to you and peace from God our Father and the Lord Jesus Christ, </a:t>
            </a:r>
            <a:r>
              <a:rPr lang="en-US" sz="1050" dirty="0"/>
              <a:t>4</a:t>
            </a:r>
            <a:r>
              <a:rPr lang="en-US" sz="1950" dirty="0"/>
              <a:t> who gave himself for our sins to deliver us from the present evil age, according to the will of our God and Father, </a:t>
            </a:r>
            <a:r>
              <a:rPr lang="en-US" sz="1050" dirty="0"/>
              <a:t>5</a:t>
            </a:r>
            <a:r>
              <a:rPr lang="en-US" sz="1950" dirty="0"/>
              <a:t> to whom be the glory forever and ever. Amen.</a:t>
            </a:r>
          </a:p>
        </p:txBody>
      </p:sp>
      <p:cxnSp>
        <p:nvCxnSpPr>
          <p:cNvPr id="5" name="Straight Connector 4"/>
          <p:cNvCxnSpPr/>
          <p:nvPr/>
        </p:nvCxnSpPr>
        <p:spPr>
          <a:xfrm>
            <a:off x="2800350" y="2171700"/>
            <a:ext cx="42291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2457450"/>
            <a:ext cx="61150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3196" y="2743200"/>
            <a:ext cx="90130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43350" y="2539394"/>
            <a:ext cx="3200400" cy="646331"/>
          </a:xfrm>
          <a:prstGeom prst="rect">
            <a:avLst/>
          </a:prstGeom>
          <a:solidFill>
            <a:schemeClr val="accent1">
              <a:lumMod val="75000"/>
            </a:schemeClr>
          </a:solidFill>
        </p:spPr>
        <p:txBody>
          <a:bodyPr wrap="square" rtlCol="0">
            <a:spAutoFit/>
          </a:bodyPr>
          <a:lstStyle/>
          <a:p>
            <a:r>
              <a:rPr lang="en-US" sz="1800" dirty="0"/>
              <a:t>Source of the Gospel (chapters 1-2)</a:t>
            </a:r>
          </a:p>
        </p:txBody>
      </p:sp>
    </p:spTree>
    <p:extLst>
      <p:ext uri="{BB962C8B-B14F-4D97-AF65-F5344CB8AC3E}">
        <p14:creationId xmlns:p14="http://schemas.microsoft.com/office/powerpoint/2010/main" val="31081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t>Salutation</a:t>
            </a:r>
          </a:p>
        </p:txBody>
      </p:sp>
      <p:sp>
        <p:nvSpPr>
          <p:cNvPr id="3" name="Content Placeholder 2"/>
          <p:cNvSpPr>
            <a:spLocks noGrp="1"/>
          </p:cNvSpPr>
          <p:nvPr>
            <p:ph idx="1"/>
          </p:nvPr>
        </p:nvSpPr>
        <p:spPr/>
        <p:txBody>
          <a:bodyPr>
            <a:normAutofit/>
          </a:bodyPr>
          <a:lstStyle/>
          <a:p>
            <a:pPr marL="0" indent="0">
              <a:buNone/>
            </a:pPr>
            <a:r>
              <a:rPr lang="en-US" sz="1950" dirty="0"/>
              <a:t>[Gal 1:1-5 ESV] </a:t>
            </a:r>
            <a:r>
              <a:rPr lang="en-US" sz="1050" dirty="0"/>
              <a:t>1</a:t>
            </a:r>
            <a:r>
              <a:rPr lang="en-US" sz="1950" dirty="0"/>
              <a:t> Paul, an apostle--not from men nor through man, but through Jesus Christ and God the Father, who raised him from the dead-- </a:t>
            </a:r>
            <a:r>
              <a:rPr lang="en-US" sz="1050" dirty="0"/>
              <a:t>2</a:t>
            </a:r>
            <a:r>
              <a:rPr lang="en-US" sz="1950" dirty="0"/>
              <a:t> and all the brothers who are with me, To the churches of Galatia: </a:t>
            </a:r>
            <a:r>
              <a:rPr lang="en-US" sz="1050" dirty="0"/>
              <a:t>3</a:t>
            </a:r>
            <a:r>
              <a:rPr lang="en-US" sz="1950" dirty="0"/>
              <a:t> Grace to you and peace from God our Father and the Lord Jesus Christ, </a:t>
            </a:r>
            <a:r>
              <a:rPr lang="en-US" sz="1050" dirty="0"/>
              <a:t>4</a:t>
            </a:r>
            <a:r>
              <a:rPr lang="en-US" sz="1950" dirty="0"/>
              <a:t> who gave himself for our sins to deliver us from the present evil age, according to the will of our God and Father, </a:t>
            </a:r>
            <a:r>
              <a:rPr lang="en-US" sz="1050" dirty="0"/>
              <a:t>5</a:t>
            </a:r>
            <a:r>
              <a:rPr lang="en-US" sz="1950" dirty="0"/>
              <a:t> to whom be the glory forever and ever. Amen.</a:t>
            </a:r>
          </a:p>
        </p:txBody>
      </p:sp>
      <p:cxnSp>
        <p:nvCxnSpPr>
          <p:cNvPr id="5" name="Straight Connector 4"/>
          <p:cNvCxnSpPr/>
          <p:nvPr/>
        </p:nvCxnSpPr>
        <p:spPr>
          <a:xfrm>
            <a:off x="1371600" y="3657600"/>
            <a:ext cx="5600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28900" y="2914650"/>
            <a:ext cx="4286250" cy="369332"/>
          </a:xfrm>
          <a:prstGeom prst="rect">
            <a:avLst/>
          </a:prstGeom>
          <a:solidFill>
            <a:schemeClr val="accent1">
              <a:lumMod val="75000"/>
            </a:schemeClr>
          </a:solidFill>
        </p:spPr>
        <p:txBody>
          <a:bodyPr wrap="square" rtlCol="0">
            <a:spAutoFit/>
          </a:bodyPr>
          <a:lstStyle/>
          <a:p>
            <a:r>
              <a:rPr lang="en-US" sz="1800" dirty="0"/>
              <a:t>Defense of the Gospel (chapters 3-4)</a:t>
            </a:r>
          </a:p>
        </p:txBody>
      </p:sp>
    </p:spTree>
    <p:extLst>
      <p:ext uri="{BB962C8B-B14F-4D97-AF65-F5344CB8AC3E}">
        <p14:creationId xmlns:p14="http://schemas.microsoft.com/office/powerpoint/2010/main" val="25610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t>Salutation</a:t>
            </a:r>
          </a:p>
        </p:txBody>
      </p:sp>
      <p:sp>
        <p:nvSpPr>
          <p:cNvPr id="3" name="Content Placeholder 2"/>
          <p:cNvSpPr>
            <a:spLocks noGrp="1"/>
          </p:cNvSpPr>
          <p:nvPr>
            <p:ph idx="1"/>
          </p:nvPr>
        </p:nvSpPr>
        <p:spPr/>
        <p:txBody>
          <a:bodyPr>
            <a:normAutofit/>
          </a:bodyPr>
          <a:lstStyle/>
          <a:p>
            <a:pPr marL="0" indent="0">
              <a:buNone/>
            </a:pPr>
            <a:r>
              <a:rPr lang="en-US" sz="1950" dirty="0"/>
              <a:t>[Gal 1:1-5 ESV] </a:t>
            </a:r>
            <a:r>
              <a:rPr lang="en-US" sz="1050" dirty="0"/>
              <a:t>1</a:t>
            </a:r>
            <a:r>
              <a:rPr lang="en-US" sz="1950" dirty="0"/>
              <a:t> Paul, an apostle--not from men nor through man, but through Jesus Christ and God the Father, who raised him from the dead-- </a:t>
            </a:r>
            <a:r>
              <a:rPr lang="en-US" sz="1050" dirty="0"/>
              <a:t>2</a:t>
            </a:r>
            <a:r>
              <a:rPr lang="en-US" sz="1950" dirty="0"/>
              <a:t> and all the brothers who are with me, To the churches of Galatia: </a:t>
            </a:r>
            <a:r>
              <a:rPr lang="en-US" sz="1050" dirty="0"/>
              <a:t>3</a:t>
            </a:r>
            <a:r>
              <a:rPr lang="en-US" sz="1950" dirty="0"/>
              <a:t> Grace to you and peace from God our Father and the Lord Jesus Christ, </a:t>
            </a:r>
            <a:r>
              <a:rPr lang="en-US" sz="1050" dirty="0"/>
              <a:t>4</a:t>
            </a:r>
            <a:r>
              <a:rPr lang="en-US" sz="1950" dirty="0"/>
              <a:t> who gave himself for our sins to deliver us from the present evil age, according to the will of our God and Father, </a:t>
            </a:r>
            <a:r>
              <a:rPr lang="en-US" sz="1050" dirty="0"/>
              <a:t>5</a:t>
            </a:r>
            <a:r>
              <a:rPr lang="en-US" sz="1950" dirty="0"/>
              <a:t> to whom be the glory forever and ever. Amen.</a:t>
            </a:r>
          </a:p>
        </p:txBody>
      </p:sp>
      <p:cxnSp>
        <p:nvCxnSpPr>
          <p:cNvPr id="5" name="Straight Connector 4"/>
          <p:cNvCxnSpPr/>
          <p:nvPr/>
        </p:nvCxnSpPr>
        <p:spPr>
          <a:xfrm>
            <a:off x="914400" y="3943350"/>
            <a:ext cx="42862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57450" y="2890742"/>
            <a:ext cx="4286250" cy="646331"/>
          </a:xfrm>
          <a:prstGeom prst="rect">
            <a:avLst/>
          </a:prstGeom>
          <a:solidFill>
            <a:schemeClr val="accent1">
              <a:lumMod val="75000"/>
            </a:schemeClr>
          </a:solidFill>
        </p:spPr>
        <p:txBody>
          <a:bodyPr wrap="square" rtlCol="0">
            <a:spAutoFit/>
          </a:bodyPr>
          <a:lstStyle/>
          <a:p>
            <a:r>
              <a:rPr lang="en-US" sz="1800" dirty="0"/>
              <a:t>Application of the Gospel (chapters 5-6)</a:t>
            </a:r>
          </a:p>
        </p:txBody>
      </p:sp>
      <p:cxnSp>
        <p:nvCxnSpPr>
          <p:cNvPr id="7" name="Straight Connector 6"/>
          <p:cNvCxnSpPr/>
          <p:nvPr/>
        </p:nvCxnSpPr>
        <p:spPr>
          <a:xfrm>
            <a:off x="7029450" y="3657600"/>
            <a:ext cx="30003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1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Turning to a different gospel</a:t>
            </a:r>
          </a:p>
        </p:txBody>
      </p:sp>
      <p:sp>
        <p:nvSpPr>
          <p:cNvPr id="3" name="Content Placeholder 2"/>
          <p:cNvSpPr>
            <a:spLocks noGrp="1"/>
          </p:cNvSpPr>
          <p:nvPr>
            <p:ph idx="1"/>
          </p:nvPr>
        </p:nvSpPr>
        <p:spPr/>
        <p:txBody>
          <a:bodyPr>
            <a:normAutofit/>
          </a:bodyPr>
          <a:lstStyle/>
          <a:p>
            <a:pPr marL="0" indent="0">
              <a:buNone/>
            </a:pPr>
            <a:r>
              <a:rPr lang="en-US" sz="1950" dirty="0"/>
              <a:t>[Gal 1:6-9 ESV] </a:t>
            </a:r>
            <a:r>
              <a:rPr lang="en-US" sz="1125" dirty="0"/>
              <a:t>6 </a:t>
            </a:r>
            <a:r>
              <a:rPr lang="en-US" sz="1950" dirty="0"/>
              <a:t>I am astonished that you are so quickly deserting him who called you in the grace of Christ and are turning to a different gospel-- </a:t>
            </a:r>
            <a:r>
              <a:rPr lang="en-US" sz="1125" dirty="0"/>
              <a:t>7</a:t>
            </a:r>
            <a:r>
              <a:rPr lang="en-US" sz="1950" dirty="0"/>
              <a:t> not that there is another one, but there are some who trouble you and want to distort the gospel of Christ. </a:t>
            </a:r>
            <a:r>
              <a:rPr lang="en-US" sz="1125" dirty="0"/>
              <a:t>8</a:t>
            </a:r>
            <a:r>
              <a:rPr lang="en-US" sz="1950" dirty="0"/>
              <a:t> But even if we or an angel from heaven should preach to you a gospel contrary to the one we preached to you, let him be accursed. </a:t>
            </a:r>
            <a:r>
              <a:rPr lang="en-US" sz="1125" dirty="0"/>
              <a:t>9</a:t>
            </a:r>
            <a:r>
              <a:rPr lang="en-US" sz="1950" dirty="0"/>
              <a:t> As we have said before, so now I say again: If anyone is preaching to you a gospel contrary to the one you received, let him be accursed. </a:t>
            </a:r>
          </a:p>
        </p:txBody>
      </p:sp>
      <p:cxnSp>
        <p:nvCxnSpPr>
          <p:cNvPr id="6" name="Straight Connector 5"/>
          <p:cNvCxnSpPr/>
          <p:nvPr/>
        </p:nvCxnSpPr>
        <p:spPr>
          <a:xfrm>
            <a:off x="2228850" y="2628900"/>
            <a:ext cx="5143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914650"/>
            <a:ext cx="63436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3143250"/>
            <a:ext cx="51435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4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Turning to a different gospel</a:t>
            </a:r>
          </a:p>
        </p:txBody>
      </p:sp>
      <p:sp>
        <p:nvSpPr>
          <p:cNvPr id="3" name="Content Placeholder 2"/>
          <p:cNvSpPr>
            <a:spLocks noGrp="1"/>
          </p:cNvSpPr>
          <p:nvPr>
            <p:ph idx="1"/>
          </p:nvPr>
        </p:nvSpPr>
        <p:spPr/>
        <p:txBody>
          <a:bodyPr>
            <a:normAutofit/>
          </a:bodyPr>
          <a:lstStyle/>
          <a:p>
            <a:pPr marL="0" indent="0">
              <a:buNone/>
            </a:pPr>
            <a:r>
              <a:rPr lang="en-US" sz="1950" dirty="0"/>
              <a:t>[Gal 1:6-9 ESV] </a:t>
            </a:r>
            <a:r>
              <a:rPr lang="en-US" sz="1125" dirty="0"/>
              <a:t>6 </a:t>
            </a:r>
            <a:r>
              <a:rPr lang="en-US" sz="1950" dirty="0"/>
              <a:t>I am astonished that you are so quickly deserting him who called you in the grace of Christ and are turning to a different gospel-- </a:t>
            </a:r>
            <a:r>
              <a:rPr lang="en-US" sz="1125" dirty="0"/>
              <a:t>7</a:t>
            </a:r>
            <a:r>
              <a:rPr lang="en-US" sz="1950" dirty="0"/>
              <a:t> not that there is another one, but there are some who trouble you and want to distort the gospel of Christ. </a:t>
            </a:r>
            <a:r>
              <a:rPr lang="en-US" sz="1125" dirty="0"/>
              <a:t>8</a:t>
            </a:r>
            <a:r>
              <a:rPr lang="en-US" sz="1950" dirty="0"/>
              <a:t> But even if we or an angel from heaven should preach to you a gospel contrary to the one we preached to you, let him be accursed. </a:t>
            </a:r>
            <a:r>
              <a:rPr lang="en-US" sz="1125" dirty="0"/>
              <a:t>9</a:t>
            </a:r>
            <a:r>
              <a:rPr lang="en-US" sz="1950" dirty="0"/>
              <a:t> As we have said before, so now I say again: If anyone is preaching to you a gospel contrary to the one you received, let him be accursed. </a:t>
            </a:r>
          </a:p>
        </p:txBody>
      </p:sp>
      <p:cxnSp>
        <p:nvCxnSpPr>
          <p:cNvPr id="6" name="Straight Connector 5"/>
          <p:cNvCxnSpPr/>
          <p:nvPr/>
        </p:nvCxnSpPr>
        <p:spPr>
          <a:xfrm>
            <a:off x="827484" y="3429000"/>
            <a:ext cx="66317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3714750"/>
            <a:ext cx="617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484" y="4000500"/>
            <a:ext cx="21443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43650" y="3200400"/>
            <a:ext cx="111561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4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52400" y="61331"/>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1600200" y="2148710"/>
            <a:ext cx="7385666"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1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1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1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1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1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64916" y="882042"/>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2" name="TextBox 1">
            <a:extLst>
              <a:ext uri="{FF2B5EF4-FFF2-40B4-BE49-F238E27FC236}">
                <a16:creationId xmlns:a16="http://schemas.microsoft.com/office/drawing/2014/main" id="{E04AD989-75A1-FE68-CF9D-6C08ABFBA695}"/>
              </a:ext>
            </a:extLst>
          </p:cNvPr>
          <p:cNvSpPr txBox="1"/>
          <p:nvPr/>
        </p:nvSpPr>
        <p:spPr>
          <a:xfrm>
            <a:off x="571500" y="2190314"/>
            <a:ext cx="1143000" cy="430887"/>
          </a:xfrm>
          <a:prstGeom prst="rect">
            <a:avLst/>
          </a:prstGeom>
          <a:noFill/>
        </p:spPr>
        <p:txBody>
          <a:bodyPr wrap="square" rtlCol="0">
            <a:spAutoFit/>
          </a:bodyPr>
          <a:lstStyle/>
          <a:p>
            <a:r>
              <a:rPr lang="en-US" sz="2200" b="1" dirty="0">
                <a:solidFill>
                  <a:srgbClr val="FFC000"/>
                </a:solidFill>
                <a:latin typeface="Calibri" panose="020F0502020204030204" pitchFamily="34" charset="0"/>
                <a:cs typeface="Calibri" panose="020F0502020204030204" pitchFamily="34" charset="0"/>
              </a:rPr>
              <a:t>Gospel</a:t>
            </a:r>
          </a:p>
        </p:txBody>
      </p:sp>
      <p:sp>
        <p:nvSpPr>
          <p:cNvPr id="7" name="TextBox 6">
            <a:extLst>
              <a:ext uri="{FF2B5EF4-FFF2-40B4-BE49-F238E27FC236}">
                <a16:creationId xmlns:a16="http://schemas.microsoft.com/office/drawing/2014/main" id="{94E4B1FC-D4B1-9B3A-01F6-B8E6CBC4049C}"/>
              </a:ext>
            </a:extLst>
          </p:cNvPr>
          <p:cNvSpPr txBox="1"/>
          <p:nvPr/>
        </p:nvSpPr>
        <p:spPr>
          <a:xfrm>
            <a:off x="571500" y="2796886"/>
            <a:ext cx="1143000" cy="707886"/>
          </a:xfrm>
          <a:prstGeom prst="rect">
            <a:avLst/>
          </a:prstGeom>
          <a:noFill/>
        </p:spPr>
        <p:txBody>
          <a:bodyPr wrap="square" rtlCol="0">
            <a:spAutoFit/>
          </a:bodyPr>
          <a:lstStyle/>
          <a:p>
            <a:r>
              <a:rPr lang="en-US" sz="2000" b="1" dirty="0">
                <a:solidFill>
                  <a:srgbClr val="FFC000"/>
                </a:solidFill>
                <a:latin typeface="Calibri" panose="020F0502020204030204" pitchFamily="34" charset="0"/>
                <a:cs typeface="Calibri" panose="020F0502020204030204" pitchFamily="34" charset="0"/>
              </a:rPr>
              <a:t>Plan of salvation</a:t>
            </a:r>
          </a:p>
        </p:txBody>
      </p:sp>
      <p:sp>
        <p:nvSpPr>
          <p:cNvPr id="8" name="TextBox 7">
            <a:extLst>
              <a:ext uri="{FF2B5EF4-FFF2-40B4-BE49-F238E27FC236}">
                <a16:creationId xmlns:a16="http://schemas.microsoft.com/office/drawing/2014/main" id="{CE45F709-4D59-7470-E23B-6FDB9C2CE570}"/>
              </a:ext>
            </a:extLst>
          </p:cNvPr>
          <p:cNvSpPr txBox="1"/>
          <p:nvPr/>
        </p:nvSpPr>
        <p:spPr>
          <a:xfrm>
            <a:off x="628650" y="3541077"/>
            <a:ext cx="1143000" cy="430887"/>
          </a:xfrm>
          <a:prstGeom prst="rect">
            <a:avLst/>
          </a:prstGeom>
          <a:noFill/>
        </p:spPr>
        <p:txBody>
          <a:bodyPr wrap="square" rtlCol="0">
            <a:spAutoFit/>
          </a:bodyPr>
          <a:lstStyle/>
          <a:p>
            <a:r>
              <a:rPr lang="en-US" sz="2200" b="1" dirty="0">
                <a:solidFill>
                  <a:srgbClr val="FFC000"/>
                </a:solidFill>
                <a:latin typeface="Calibri" panose="020F0502020204030204" pitchFamily="34" charset="0"/>
                <a:cs typeface="Calibri" panose="020F0502020204030204" pitchFamily="34" charset="0"/>
              </a:rPr>
              <a:t>Unity</a:t>
            </a:r>
          </a:p>
        </p:txBody>
      </p:sp>
      <p:sp>
        <p:nvSpPr>
          <p:cNvPr id="9" name="TextBox 8">
            <a:extLst>
              <a:ext uri="{FF2B5EF4-FFF2-40B4-BE49-F238E27FC236}">
                <a16:creationId xmlns:a16="http://schemas.microsoft.com/office/drawing/2014/main" id="{2B27EA59-4A97-0651-D1B0-B970CBE5EC09}"/>
              </a:ext>
            </a:extLst>
          </p:cNvPr>
          <p:cNvSpPr txBox="1"/>
          <p:nvPr/>
        </p:nvSpPr>
        <p:spPr>
          <a:xfrm>
            <a:off x="628650" y="4109222"/>
            <a:ext cx="1143000" cy="430887"/>
          </a:xfrm>
          <a:prstGeom prst="rect">
            <a:avLst/>
          </a:prstGeom>
          <a:noFill/>
        </p:spPr>
        <p:txBody>
          <a:bodyPr wrap="square" rtlCol="0">
            <a:spAutoFit/>
          </a:bodyPr>
          <a:lstStyle/>
          <a:p>
            <a:r>
              <a:rPr lang="en-US" sz="2200" b="1" dirty="0">
                <a:solidFill>
                  <a:srgbClr val="FFC000"/>
                </a:solidFill>
                <a:latin typeface="Calibri" panose="020F0502020204030204" pitchFamily="34" charset="0"/>
                <a:cs typeface="Calibri" panose="020F0502020204030204" pitchFamily="34" charset="0"/>
              </a:rPr>
              <a:t>Free</a:t>
            </a:r>
          </a:p>
        </p:txBody>
      </p:sp>
      <p:sp>
        <p:nvSpPr>
          <p:cNvPr id="10" name="TextBox 9">
            <a:extLst>
              <a:ext uri="{FF2B5EF4-FFF2-40B4-BE49-F238E27FC236}">
                <a16:creationId xmlns:a16="http://schemas.microsoft.com/office/drawing/2014/main" id="{A64AF327-6CE8-8F2B-FC3E-770E7CE5CA71}"/>
              </a:ext>
            </a:extLst>
          </p:cNvPr>
          <p:cNvSpPr txBox="1"/>
          <p:nvPr/>
        </p:nvSpPr>
        <p:spPr>
          <a:xfrm>
            <a:off x="571500" y="4681000"/>
            <a:ext cx="1143000" cy="707886"/>
          </a:xfrm>
          <a:prstGeom prst="rect">
            <a:avLst/>
          </a:prstGeom>
          <a:noFill/>
        </p:spPr>
        <p:txBody>
          <a:bodyPr wrap="square" rtlCol="0">
            <a:spAutoFit/>
          </a:bodyPr>
          <a:lstStyle/>
          <a:p>
            <a:r>
              <a:rPr lang="en-US" sz="2000" b="1" dirty="0">
                <a:solidFill>
                  <a:srgbClr val="FFC000"/>
                </a:solidFill>
                <a:latin typeface="Calibri" panose="020F0502020204030204" pitchFamily="34" charset="0"/>
                <a:cs typeface="Calibri" panose="020F0502020204030204" pitchFamily="34" charset="0"/>
              </a:rPr>
              <a:t>Bearing Burdens</a:t>
            </a:r>
          </a:p>
        </p:txBody>
      </p:sp>
      <p:sp>
        <p:nvSpPr>
          <p:cNvPr id="11" name="Text Box 3">
            <a:extLst>
              <a:ext uri="{FF2B5EF4-FFF2-40B4-BE49-F238E27FC236}">
                <a16:creationId xmlns:a16="http://schemas.microsoft.com/office/drawing/2014/main" id="{2157DF17-B957-91DF-D268-C11D848112FE}"/>
              </a:ext>
            </a:extLst>
          </p:cNvPr>
          <p:cNvSpPr txBox="1">
            <a:spLocks noChangeArrowheads="1"/>
          </p:cNvSpPr>
          <p:nvPr/>
        </p:nvSpPr>
        <p:spPr bwMode="auto">
          <a:xfrm>
            <a:off x="0" y="1438386"/>
            <a:ext cx="9015603" cy="461665"/>
          </a:xfrm>
          <a:prstGeom prst="rect">
            <a:avLst/>
          </a:prstGeom>
          <a:noFill/>
          <a:ln w="9525">
            <a:noFill/>
            <a:miter lim="800000"/>
            <a:headEnd/>
            <a:tailEnd/>
          </a:ln>
        </p:spPr>
        <p:txBody>
          <a:bodyPr wrap="square">
            <a:spAutoFit/>
          </a:bodyPr>
          <a:lstStyle/>
          <a:p>
            <a:pPr algn="ctr" eaLnBrk="1" hangingPunct="1">
              <a:spcBef>
                <a:spcPct val="50000"/>
              </a:spcBef>
            </a:pPr>
            <a:r>
              <a:rPr lang="en-US" sz="2400" dirty="0">
                <a:latin typeface="Calibri" panose="020F0502020204030204" pitchFamily="34" charset="0"/>
                <a:cs typeface="Calibri" panose="020F0502020204030204" pitchFamily="34" charset="0"/>
              </a:rPr>
              <a:t>For each of the goals below find related passages in Galatians:</a:t>
            </a:r>
          </a:p>
        </p:txBody>
      </p:sp>
    </p:spTree>
    <p:extLst>
      <p:ext uri="{BB962C8B-B14F-4D97-AF65-F5344CB8AC3E}">
        <p14:creationId xmlns:p14="http://schemas.microsoft.com/office/powerpoint/2010/main" val="21662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7" grpId="0"/>
      <p:bldP spid="8" grpId="0"/>
      <p:bldP spid="9" grpId="0"/>
      <p:bldP spid="1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Turning to a different gospel</a:t>
            </a:r>
          </a:p>
        </p:txBody>
      </p:sp>
      <p:sp>
        <p:nvSpPr>
          <p:cNvPr id="3" name="Content Placeholder 2"/>
          <p:cNvSpPr>
            <a:spLocks noGrp="1"/>
          </p:cNvSpPr>
          <p:nvPr>
            <p:ph idx="1"/>
          </p:nvPr>
        </p:nvSpPr>
        <p:spPr/>
        <p:txBody>
          <a:bodyPr>
            <a:normAutofit/>
          </a:bodyPr>
          <a:lstStyle/>
          <a:p>
            <a:pPr marL="0" indent="0">
              <a:buNone/>
            </a:pPr>
            <a:r>
              <a:rPr lang="en-US" sz="1950" dirty="0"/>
              <a:t>[Gal 1:6-9 ESV] </a:t>
            </a:r>
            <a:r>
              <a:rPr lang="en-US" sz="1125" dirty="0"/>
              <a:t>6 </a:t>
            </a:r>
            <a:r>
              <a:rPr lang="en-US" sz="1950" dirty="0"/>
              <a:t>I am astonished that you are so quickly deserting him who called you in the grace of Christ and are turning to a different gospel-- </a:t>
            </a:r>
            <a:r>
              <a:rPr lang="en-US" sz="1125" dirty="0"/>
              <a:t>7</a:t>
            </a:r>
            <a:r>
              <a:rPr lang="en-US" sz="1950" dirty="0"/>
              <a:t> not that there is another one, but there are some who trouble you and want to distort the gospel of Christ. </a:t>
            </a:r>
            <a:r>
              <a:rPr lang="en-US" sz="1125" dirty="0"/>
              <a:t>8</a:t>
            </a:r>
            <a:r>
              <a:rPr lang="en-US" sz="1950" dirty="0"/>
              <a:t> But even if we or an angel from heaven should preach to you a gospel contrary to the one we preached to you, let him be accursed. </a:t>
            </a:r>
            <a:r>
              <a:rPr lang="en-US" sz="1125" dirty="0"/>
              <a:t>9</a:t>
            </a:r>
            <a:r>
              <a:rPr lang="en-US" sz="1950" dirty="0"/>
              <a:t> As we have said before, so now I say again: If anyone is preaching to you a gospel contrary to the one you received, let him be accursed. </a:t>
            </a:r>
          </a:p>
        </p:txBody>
      </p:sp>
      <p:cxnSp>
        <p:nvCxnSpPr>
          <p:cNvPr id="6" name="Straight Connector 5"/>
          <p:cNvCxnSpPr/>
          <p:nvPr/>
        </p:nvCxnSpPr>
        <p:spPr>
          <a:xfrm>
            <a:off x="3200400" y="4000500"/>
            <a:ext cx="4000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4514850"/>
            <a:ext cx="53149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4229100"/>
            <a:ext cx="5943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7484" y="4800600"/>
            <a:ext cx="128706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Gal. 1:10</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2700" i="1" dirty="0">
                <a:latin typeface="Calibri" panose="020F0502020204030204" pitchFamily="34" charset="0"/>
              </a:rPr>
              <a:t>“For am I now seeking the approval of man, or of God? Or am I trying to please man? If I were still trying to please man, I would not be a servant of Christ.”</a:t>
            </a:r>
          </a:p>
        </p:txBody>
      </p:sp>
    </p:spTree>
    <p:extLst>
      <p:ext uri="{BB962C8B-B14F-4D97-AF65-F5344CB8AC3E}">
        <p14:creationId xmlns:p14="http://schemas.microsoft.com/office/powerpoint/2010/main" val="37011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6:6-8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Sowing and Reaping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6 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Let the one who is taught the word share all good things with the one who teaches.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7 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Do not be deceived: God is not mocked, for whatever one sows, that will he also reap.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8 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the one who sows to his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own flesh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will from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the flesh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reap corruption, but the one who sows to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the Spirit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will from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the Spirit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reap eternal life.</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3200400" y="3819293"/>
            <a:ext cx="4953000" cy="810270"/>
          </a:xfrm>
          <a:prstGeom prst="wedgeRoundRectCallout">
            <a:avLst>
              <a:gd name="adj1" fmla="val -32237"/>
              <a:gd name="adj2" fmla="val -10519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does chapter 5 help explain the discussion of flesh and Spirit?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23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6:9-10</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Do Not Grow Weary in Doing Good</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7526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4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9 </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And </a:t>
            </a:r>
            <a:r>
              <a:rPr kumimoji="0" lang="en-US" sz="24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let us not grow weary of doing good</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for in due season we will reap, if we do not give up. </a:t>
            </a:r>
            <a:r>
              <a:rPr kumimoji="0" lang="en-US" sz="24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10 </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So then, as we have opportunity, let us do good to everyone, and especially to those who are of the household of faith.</a:t>
            </a:r>
          </a:p>
        </p:txBody>
      </p:sp>
    </p:spTree>
    <p:extLst>
      <p:ext uri="{BB962C8B-B14F-4D97-AF65-F5344CB8AC3E}">
        <p14:creationId xmlns:p14="http://schemas.microsoft.com/office/powerpoint/2010/main" val="2040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3900" y="114300"/>
            <a:ext cx="7696200" cy="762000"/>
          </a:xfrm>
        </p:spPr>
        <p:txBody>
          <a:bodyPr>
            <a:noAutofit/>
          </a:bodyPr>
          <a:lstStyle/>
          <a:p>
            <a:pPr algn="ctr" eaLnBrk="1" hangingPunct="1"/>
            <a:r>
              <a:rPr lang="en-US" sz="4800" dirty="0">
                <a:solidFill>
                  <a:srgbClr val="FFFF66"/>
                </a:solidFill>
                <a:latin typeface="Calibri" pitchFamily="34" charset="0"/>
              </a:rPr>
              <a:t>Galatians 6:9</a:t>
            </a:r>
            <a:endParaRPr lang="en-US" sz="4800" b="0" dirty="0">
              <a:solidFill>
                <a:srgbClr val="FFFF66"/>
              </a:solidFill>
              <a:effectLst/>
              <a:latin typeface="Calibri" pitchFamily="34" charset="0"/>
            </a:endParaRPr>
          </a:p>
        </p:txBody>
      </p:sp>
      <p:sp>
        <p:nvSpPr>
          <p:cNvPr id="5" name="Rectangle 3"/>
          <p:cNvSpPr>
            <a:spLocks noChangeArrowheads="1"/>
          </p:cNvSpPr>
          <p:nvPr/>
        </p:nvSpPr>
        <p:spPr bwMode="auto">
          <a:xfrm>
            <a:off x="304800" y="1638300"/>
            <a:ext cx="8610600" cy="1200329"/>
          </a:xfrm>
          <a:prstGeom prst="rect">
            <a:avLst/>
          </a:prstGeom>
          <a:noFill/>
          <a:ln w="9525">
            <a:noFill/>
            <a:miter lim="800000"/>
            <a:headEnd/>
            <a:tailEnd/>
          </a:ln>
        </p:spPr>
        <p:txBody>
          <a:bodyPr wrap="square" anchor="t">
            <a:spAutoFit/>
          </a:bodyPr>
          <a:lstStyle/>
          <a:p>
            <a:pPr algn="ctr"/>
            <a:r>
              <a:rPr lang="en-US" sz="3600" i="1" dirty="0">
                <a:latin typeface="Calibri" panose="020F0502020204030204" pitchFamily="34" charset="0"/>
                <a:ea typeface="Times New Roman" panose="02020603050405020304" pitchFamily="18" charset="0"/>
                <a:cs typeface="Times New Roman" panose="02020603050405020304" pitchFamily="18" charset="0"/>
              </a:rPr>
              <a:t>let us not grow weary of doing good, for in due season we will reap if we do not give up.</a:t>
            </a:r>
            <a:endParaRPr lang="en-US" sz="3600" dirty="0">
              <a:solidFill>
                <a:srgbClr val="00B050"/>
              </a:solidFill>
            </a:endParaRPr>
          </a:p>
        </p:txBody>
      </p:sp>
      <p:sp>
        <p:nvSpPr>
          <p:cNvPr id="4" name="Rectangle 3">
            <a:extLst>
              <a:ext uri="{FF2B5EF4-FFF2-40B4-BE49-F238E27FC236}">
                <a16:creationId xmlns:a16="http://schemas.microsoft.com/office/drawing/2014/main" id="{FCC6258F-D3B0-4172-9773-AEF4DA8A2F12}"/>
              </a:ext>
            </a:extLst>
          </p:cNvPr>
          <p:cNvSpPr>
            <a:spLocks noChangeArrowheads="1"/>
          </p:cNvSpPr>
          <p:nvPr/>
        </p:nvSpPr>
        <p:spPr bwMode="auto">
          <a:xfrm>
            <a:off x="533400" y="3771900"/>
            <a:ext cx="8610600" cy="1569660"/>
          </a:xfrm>
          <a:prstGeom prst="rect">
            <a:avLst/>
          </a:prstGeom>
          <a:noFill/>
          <a:ln w="9525">
            <a:noFill/>
            <a:miter lim="800000"/>
            <a:headEnd/>
            <a:tailEnd/>
          </a:ln>
        </p:spPr>
        <p:txBody>
          <a:bodyPr wrap="square" anchor="t">
            <a:spAutoFit/>
          </a:bodyPr>
          <a:lstStyle/>
          <a:p>
            <a:r>
              <a:rPr lang="en-US" sz="32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Grow Weary </a:t>
            </a:r>
            <a:r>
              <a:rPr lang="en-US" sz="3200" dirty="0">
                <a:latin typeface="Calibri" panose="020F0502020204030204" pitchFamily="34" charset="0"/>
                <a:ea typeface="Times New Roman" panose="02020603050405020304" pitchFamily="18" charset="0"/>
                <a:cs typeface="Times New Roman" panose="02020603050405020304" pitchFamily="18" charset="0"/>
              </a:rPr>
              <a:t>– Gr. </a:t>
            </a:r>
            <a:r>
              <a:rPr lang="en-US" sz="3200" i="1" dirty="0" err="1">
                <a:latin typeface="Calibri" panose="020F0502020204030204" pitchFamily="34" charset="0"/>
                <a:ea typeface="Times New Roman" panose="02020603050405020304" pitchFamily="18" charset="0"/>
                <a:cs typeface="Times New Roman" panose="02020603050405020304" pitchFamily="18" charset="0"/>
              </a:rPr>
              <a:t>enkakomen</a:t>
            </a:r>
            <a:r>
              <a:rPr lang="en-US" sz="3200" i="1" dirty="0">
                <a:latin typeface="Calibri" panose="020F0502020204030204" pitchFamily="34" charset="0"/>
                <a:ea typeface="Times New Roman" panose="02020603050405020304" pitchFamily="18" charset="0"/>
                <a:cs typeface="Times New Roman" panose="02020603050405020304" pitchFamily="18" charset="0"/>
              </a:rPr>
              <a:t> (</a:t>
            </a:r>
            <a:r>
              <a:rPr lang="el-GR" sz="3200" dirty="0"/>
              <a:t>ἐγκακῶμεν</a:t>
            </a:r>
            <a:r>
              <a:rPr lang="en-US" sz="3200" dirty="0"/>
              <a:t>)</a:t>
            </a:r>
          </a:p>
          <a:p>
            <a:r>
              <a:rPr lang="en-US" sz="3200" i="1" dirty="0">
                <a:latin typeface="Calibri" panose="020F0502020204030204" pitchFamily="34" charset="0"/>
                <a:ea typeface="Times New Roman" panose="02020603050405020304" pitchFamily="18" charset="0"/>
                <a:cs typeface="Times New Roman" panose="02020603050405020304" pitchFamily="18" charset="0"/>
              </a:rPr>
              <a:t>To be utterly spiritless, exhausted, to lose heart, to faint or be fainthearted </a:t>
            </a:r>
            <a:endParaRPr lang="en-US" sz="3200" i="1" dirty="0">
              <a:solidFill>
                <a:srgbClr val="00B050"/>
              </a:solidFill>
            </a:endParaRPr>
          </a:p>
        </p:txBody>
      </p:sp>
    </p:spTree>
    <p:extLst>
      <p:ext uri="{BB962C8B-B14F-4D97-AF65-F5344CB8AC3E}">
        <p14:creationId xmlns:p14="http://schemas.microsoft.com/office/powerpoint/2010/main" val="36360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495300"/>
            <a:ext cx="7696200" cy="762000"/>
          </a:xfrm>
        </p:spPr>
        <p:txBody>
          <a:bodyPr>
            <a:noAutofit/>
          </a:bodyPr>
          <a:lstStyle/>
          <a:p>
            <a:pPr algn="ctr"/>
            <a:r>
              <a:rPr lang="en-US" sz="4800" dirty="0">
                <a:solidFill>
                  <a:srgbClr val="FFFF66"/>
                </a:solidFill>
                <a:latin typeface="Calibri" pitchFamily="34" charset="0"/>
              </a:rPr>
              <a:t>Paul Did Not Lose Heart</a:t>
            </a:r>
            <a:endParaRPr lang="en-US" sz="4800" b="0" dirty="0">
              <a:solidFill>
                <a:srgbClr val="FFFF66"/>
              </a:solidFill>
              <a:effectLst/>
              <a:latin typeface="Calibri" pitchFamily="34" charset="0"/>
            </a:endParaRPr>
          </a:p>
        </p:txBody>
      </p:sp>
      <p:sp>
        <p:nvSpPr>
          <p:cNvPr id="5" name="Rectangle 3"/>
          <p:cNvSpPr>
            <a:spLocks noChangeArrowheads="1"/>
          </p:cNvSpPr>
          <p:nvPr/>
        </p:nvSpPr>
        <p:spPr bwMode="auto">
          <a:xfrm>
            <a:off x="304800" y="1779542"/>
            <a:ext cx="8610600" cy="646331"/>
          </a:xfrm>
          <a:prstGeom prst="rect">
            <a:avLst/>
          </a:prstGeom>
          <a:noFill/>
          <a:ln w="9525">
            <a:noFill/>
            <a:miter lim="800000"/>
            <a:headEnd/>
            <a:tailEnd/>
          </a:ln>
        </p:spPr>
        <p:txBody>
          <a:bodyPr wrap="square" anchor="t">
            <a:spAutoFit/>
          </a:bodyPr>
          <a:lstStyle/>
          <a:p>
            <a:pPr algn="ctr"/>
            <a:r>
              <a:rPr lang="en-US" sz="3600" i="1" dirty="0">
                <a:latin typeface="Calibri" panose="020F0502020204030204" pitchFamily="34" charset="0"/>
                <a:ea typeface="Times New Roman" panose="02020603050405020304" pitchFamily="18" charset="0"/>
                <a:cs typeface="Times New Roman" panose="02020603050405020304" pitchFamily="18" charset="0"/>
              </a:rPr>
              <a:t>We do not lose heart – </a:t>
            </a:r>
            <a:r>
              <a:rPr lang="en-US" sz="3600" dirty="0">
                <a:latin typeface="Calibri" panose="020F0502020204030204" pitchFamily="34" charset="0"/>
                <a:ea typeface="Times New Roman" panose="02020603050405020304" pitchFamily="18" charset="0"/>
                <a:cs typeface="Times New Roman" panose="02020603050405020304" pitchFamily="18" charset="0"/>
              </a:rPr>
              <a:t>II Corinthians 4:1, 16</a:t>
            </a:r>
            <a:endParaRPr lang="en-US" sz="3600" dirty="0">
              <a:solidFill>
                <a:srgbClr val="00B050"/>
              </a:solidFill>
            </a:endParaRPr>
          </a:p>
        </p:txBody>
      </p:sp>
      <p:sp>
        <p:nvSpPr>
          <p:cNvPr id="4" name="Rectangle 3">
            <a:extLst>
              <a:ext uri="{FF2B5EF4-FFF2-40B4-BE49-F238E27FC236}">
                <a16:creationId xmlns:a16="http://schemas.microsoft.com/office/drawing/2014/main" id="{FCC6258F-D3B0-4172-9773-AEF4DA8A2F12}"/>
              </a:ext>
            </a:extLst>
          </p:cNvPr>
          <p:cNvSpPr>
            <a:spLocks noChangeArrowheads="1"/>
          </p:cNvSpPr>
          <p:nvPr/>
        </p:nvSpPr>
        <p:spPr bwMode="auto">
          <a:xfrm>
            <a:off x="457200" y="2933700"/>
            <a:ext cx="8610600" cy="1569660"/>
          </a:xfrm>
          <a:prstGeom prst="rect">
            <a:avLst/>
          </a:prstGeom>
          <a:noFill/>
          <a:ln w="9525">
            <a:noFill/>
            <a:miter lim="800000"/>
            <a:headEnd/>
            <a:tailEnd/>
          </a:ln>
        </p:spPr>
        <p:txBody>
          <a:bodyPr wrap="square" anchor="t">
            <a:spAutoFit/>
          </a:bodyPr>
          <a:lstStyle/>
          <a:p>
            <a:r>
              <a:rPr lang="en-US" sz="32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Lose Heart </a:t>
            </a:r>
            <a:r>
              <a:rPr lang="en-US" sz="3200" dirty="0">
                <a:latin typeface="Calibri" panose="020F0502020204030204" pitchFamily="34" charset="0"/>
                <a:ea typeface="Times New Roman" panose="02020603050405020304" pitchFamily="18" charset="0"/>
                <a:cs typeface="Times New Roman" panose="02020603050405020304" pitchFamily="18" charset="0"/>
              </a:rPr>
              <a:t>– Gr. </a:t>
            </a:r>
            <a:r>
              <a:rPr lang="en-US" sz="3200" i="1" dirty="0" err="1">
                <a:latin typeface="Calibri" panose="020F0502020204030204" pitchFamily="34" charset="0"/>
                <a:ea typeface="Times New Roman" panose="02020603050405020304" pitchFamily="18" charset="0"/>
                <a:cs typeface="Times New Roman" panose="02020603050405020304" pitchFamily="18" charset="0"/>
              </a:rPr>
              <a:t>enkakomen</a:t>
            </a:r>
            <a:r>
              <a:rPr lang="en-US" sz="3200" i="1" dirty="0">
                <a:latin typeface="Calibri" panose="020F0502020204030204" pitchFamily="34" charset="0"/>
                <a:ea typeface="Times New Roman" panose="02020603050405020304" pitchFamily="18" charset="0"/>
                <a:cs typeface="Times New Roman" panose="02020603050405020304" pitchFamily="18" charset="0"/>
              </a:rPr>
              <a:t> (</a:t>
            </a:r>
            <a:r>
              <a:rPr lang="el-GR" sz="3200" dirty="0"/>
              <a:t>ἐγκακῶμεν</a:t>
            </a:r>
            <a:r>
              <a:rPr lang="en-US" sz="3200" dirty="0"/>
              <a:t>)</a:t>
            </a:r>
          </a:p>
          <a:p>
            <a:r>
              <a:rPr lang="en-US" sz="3200" i="1" dirty="0">
                <a:latin typeface="Calibri" panose="020F0502020204030204" pitchFamily="34" charset="0"/>
                <a:ea typeface="Times New Roman" panose="02020603050405020304" pitchFamily="18" charset="0"/>
                <a:cs typeface="Times New Roman" panose="02020603050405020304" pitchFamily="18" charset="0"/>
              </a:rPr>
              <a:t>To be utterly spiritless, exhausted, to lose heart, to faint or be fainthearted </a:t>
            </a:r>
            <a:endParaRPr lang="en-US" sz="3200" i="1" dirty="0">
              <a:solidFill>
                <a:srgbClr val="00B050"/>
              </a:solidFill>
            </a:endParaRPr>
          </a:p>
        </p:txBody>
      </p:sp>
    </p:spTree>
    <p:extLst>
      <p:ext uri="{BB962C8B-B14F-4D97-AF65-F5344CB8AC3E}">
        <p14:creationId xmlns:p14="http://schemas.microsoft.com/office/powerpoint/2010/main" val="26111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6:9-10</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Do Not Grow Weary in Doing Good</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4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9 </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And let us not grow weary of doing good, for in due season we will reap, if we do not give up. </a:t>
            </a:r>
            <a:r>
              <a:rPr kumimoji="0" lang="en-US" sz="24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10 </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So then, </a:t>
            </a:r>
            <a:r>
              <a:rPr kumimoji="0" lang="en-US" sz="24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as we have opportunity</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let us do good to everyone, and especially to those who are of the household of faith.</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2438400" y="3862039"/>
            <a:ext cx="4376458" cy="685800"/>
          </a:xfrm>
          <a:prstGeom prst="wedgeRoundRectCallout">
            <a:avLst>
              <a:gd name="adj1" fmla="val -21366"/>
              <a:gd name="adj2" fmla="val -4557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Implication of increasing responsibility with opportunity</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4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6:11-18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Full Text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253960"/>
            <a:ext cx="8229600" cy="4374014"/>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11 </a:t>
            </a:r>
            <a:r>
              <a:rPr lang="en-US" sz="2800" b="0" i="1" dirty="0">
                <a:effectLst/>
                <a:latin typeface="Calibri" panose="020F0502020204030204" pitchFamily="34" charset="0"/>
                <a:cs typeface="Calibri" panose="020F0502020204030204" pitchFamily="34" charset="0"/>
              </a:rPr>
              <a:t>See with what large letters I am writing to you with my own hand. </a:t>
            </a:r>
            <a:r>
              <a:rPr lang="en-US" sz="2800" b="1" i="1" baseline="30000" dirty="0">
                <a:effectLst/>
                <a:latin typeface="Calibri" panose="020F0502020204030204" pitchFamily="34" charset="0"/>
                <a:cs typeface="Calibri" panose="020F0502020204030204" pitchFamily="34" charset="0"/>
              </a:rPr>
              <a:t>12 </a:t>
            </a:r>
            <a:r>
              <a:rPr lang="en-US" sz="2800" b="0" i="1" dirty="0">
                <a:effectLst/>
                <a:latin typeface="Calibri" panose="020F0502020204030204" pitchFamily="34" charset="0"/>
                <a:cs typeface="Calibri" panose="020F0502020204030204" pitchFamily="34" charset="0"/>
              </a:rPr>
              <a:t>It is those who want to make a good showing in the flesh who would force you to be circumcised, and only in order that they may not be persecuted for the cross of Christ. </a:t>
            </a:r>
            <a:r>
              <a:rPr lang="en-US" sz="2800" b="1" i="1" baseline="30000" dirty="0">
                <a:effectLst/>
                <a:latin typeface="Calibri" panose="020F0502020204030204" pitchFamily="34" charset="0"/>
                <a:cs typeface="Calibri" panose="020F0502020204030204" pitchFamily="34" charset="0"/>
              </a:rPr>
              <a:t>13 </a:t>
            </a:r>
            <a:r>
              <a:rPr lang="en-US" sz="2800" b="0" i="1" dirty="0">
                <a:effectLst/>
                <a:latin typeface="Calibri" panose="020F0502020204030204" pitchFamily="34" charset="0"/>
                <a:cs typeface="Calibri" panose="020F0502020204030204" pitchFamily="34" charset="0"/>
              </a:rPr>
              <a:t>For even those who are circumcised do not themselves keep the law, but they desire to have you circumcised that they may boast in your flesh. </a:t>
            </a:r>
            <a:r>
              <a:rPr lang="en-US" sz="2800" b="1" i="1" baseline="30000" dirty="0">
                <a:effectLst/>
                <a:latin typeface="Calibri" panose="020F0502020204030204" pitchFamily="34" charset="0"/>
                <a:cs typeface="Calibri" panose="020F0502020204030204" pitchFamily="34" charset="0"/>
              </a:rPr>
              <a:t>14 </a:t>
            </a:r>
            <a:r>
              <a:rPr lang="en-US" sz="2800" b="0" i="1" dirty="0">
                <a:effectLst/>
                <a:latin typeface="Calibri" panose="020F0502020204030204" pitchFamily="34" charset="0"/>
                <a:cs typeface="Calibri" panose="020F0502020204030204" pitchFamily="34" charset="0"/>
              </a:rPr>
              <a:t>But far be it from me to boast except in the cross of our Lord Jesus Christ, by which the world has been crucified to me, and I to the world. </a:t>
            </a:r>
            <a:r>
              <a:rPr lang="en-US" sz="2800" b="1" i="1" baseline="30000" dirty="0">
                <a:effectLst/>
                <a:latin typeface="Calibri" panose="020F0502020204030204" pitchFamily="34" charset="0"/>
                <a:cs typeface="Calibri" panose="020F0502020204030204" pitchFamily="34" charset="0"/>
              </a:rPr>
              <a:t>15 </a:t>
            </a:r>
            <a:r>
              <a:rPr lang="en-US" sz="2800" b="0" i="1" dirty="0">
                <a:effectLst/>
                <a:latin typeface="Calibri" panose="020F0502020204030204" pitchFamily="34" charset="0"/>
                <a:cs typeface="Calibri" panose="020F0502020204030204" pitchFamily="34" charset="0"/>
              </a:rPr>
              <a:t>For neither circumcision counts for anything, nor uncircumcision, but a new creation. </a:t>
            </a:r>
            <a:r>
              <a:rPr lang="en-US" sz="2800" b="1" i="1" baseline="30000" dirty="0">
                <a:effectLst/>
                <a:latin typeface="Calibri" panose="020F0502020204030204" pitchFamily="34" charset="0"/>
                <a:cs typeface="Calibri" panose="020F0502020204030204" pitchFamily="34" charset="0"/>
              </a:rPr>
              <a:t>16 </a:t>
            </a:r>
            <a:r>
              <a:rPr lang="en-US" sz="2800" b="0" i="1" dirty="0">
                <a:effectLst/>
                <a:latin typeface="Calibri" panose="020F0502020204030204" pitchFamily="34" charset="0"/>
                <a:cs typeface="Calibri" panose="020F0502020204030204" pitchFamily="34" charset="0"/>
              </a:rPr>
              <a:t>And as for all who walk by this rule, peace and mercy be upon them, and upon the Israel of God.</a:t>
            </a:r>
          </a:p>
          <a:p>
            <a:pPr marL="0" indent="0" algn="ctr">
              <a:buNone/>
            </a:pPr>
            <a:r>
              <a:rPr lang="en-US" sz="2800" b="1" i="1" baseline="30000" dirty="0">
                <a:effectLst/>
                <a:latin typeface="Calibri" panose="020F0502020204030204" pitchFamily="34" charset="0"/>
                <a:cs typeface="Calibri" panose="020F0502020204030204" pitchFamily="34" charset="0"/>
              </a:rPr>
              <a:t>17 </a:t>
            </a:r>
            <a:r>
              <a:rPr lang="en-US" sz="2800" b="0" i="1" dirty="0">
                <a:effectLst/>
                <a:latin typeface="Calibri" panose="020F0502020204030204" pitchFamily="34" charset="0"/>
                <a:cs typeface="Calibri" panose="020F0502020204030204" pitchFamily="34" charset="0"/>
              </a:rPr>
              <a:t>From now on let no one cause me trouble, for I bear on my body the marks of Jesus.</a:t>
            </a:r>
          </a:p>
          <a:p>
            <a:pPr marL="0" indent="0" algn="ctr">
              <a:buNone/>
            </a:pPr>
            <a:r>
              <a:rPr lang="en-US" sz="2800" b="1" i="1" baseline="30000" dirty="0">
                <a:effectLst/>
                <a:latin typeface="Calibri" panose="020F0502020204030204" pitchFamily="34" charset="0"/>
                <a:cs typeface="Calibri" panose="020F0502020204030204" pitchFamily="34" charset="0"/>
              </a:rPr>
              <a:t>18 </a:t>
            </a:r>
            <a:r>
              <a:rPr lang="en-US" sz="2800" b="0" i="1" dirty="0">
                <a:effectLst/>
                <a:latin typeface="Calibri" panose="020F0502020204030204" pitchFamily="34" charset="0"/>
                <a:cs typeface="Calibri" panose="020F0502020204030204" pitchFamily="34" charset="0"/>
              </a:rPr>
              <a:t>The grace of our Lord Jesus Christ be with your spirit, brothers. Amen.</a:t>
            </a:r>
          </a:p>
        </p:txBody>
      </p:sp>
    </p:spTree>
    <p:extLst>
      <p:ext uri="{BB962C8B-B14F-4D97-AF65-F5344CB8AC3E}">
        <p14:creationId xmlns:p14="http://schemas.microsoft.com/office/powerpoint/2010/main" val="375475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6:11-13</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Benefit to the False Teachers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375343"/>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11 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See with what large letters I am writing to you with my own hand.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12 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It is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those who want to make a good showing in the flesh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who would force you to be circumcised, and only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in order that they may not be persecuted for the cross of Christ</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13 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even those who are circumcised do not themselves keep the law, but they desire to have you circumcised that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they may boast in your flesh</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2057400" y="3924300"/>
            <a:ext cx="5486400" cy="1447800"/>
          </a:xfrm>
          <a:prstGeom prst="wedgeRoundRectCallout">
            <a:avLst>
              <a:gd name="adj1" fmla="val -21938"/>
              <a:gd name="adj2" fmla="val -7901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would the Jewish false teachers benefit if the Gentile Christians agreed to be circumcised and held accountable to the Law?</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6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533400" y="124866"/>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Study of Galatians</a:t>
            </a:r>
          </a:p>
        </p:txBody>
      </p:sp>
      <p:sp>
        <p:nvSpPr>
          <p:cNvPr id="7" name="TextBox 6">
            <a:extLst>
              <a:ext uri="{FF2B5EF4-FFF2-40B4-BE49-F238E27FC236}">
                <a16:creationId xmlns:a16="http://schemas.microsoft.com/office/drawing/2014/main" id="{2E7733C5-689F-4D0D-9F5C-840AC432C60E}"/>
              </a:ext>
            </a:extLst>
          </p:cNvPr>
          <p:cNvSpPr txBox="1"/>
          <p:nvPr/>
        </p:nvSpPr>
        <p:spPr>
          <a:xfrm>
            <a:off x="685800" y="1053790"/>
            <a:ext cx="7086600" cy="584775"/>
          </a:xfrm>
          <a:prstGeom prst="rect">
            <a:avLst/>
          </a:prstGeom>
          <a:noFill/>
          <a:ln w="38100">
            <a:solidFill>
              <a:srgbClr val="FFFF00"/>
            </a:solidFill>
          </a:ln>
        </p:spPr>
        <p:txBody>
          <a:bodyPr wrap="square" rtlCol="0">
            <a:spAutoFit/>
          </a:bodyPr>
          <a:lstStyle/>
          <a:p>
            <a:pPr algn="ctr"/>
            <a:r>
              <a:rPr lang="en-US" sz="3200" dirty="0">
                <a:solidFill>
                  <a:srgbClr val="FFFF00"/>
                </a:solidFill>
                <a:latin typeface="Calibri" pitchFamily="34" charset="0"/>
              </a:rPr>
              <a:t>Pre-class Thought  Questions </a:t>
            </a:r>
          </a:p>
        </p:txBody>
      </p:sp>
      <p:sp>
        <p:nvSpPr>
          <p:cNvPr id="6" name="Content Placeholder 2">
            <a:extLst>
              <a:ext uri="{FF2B5EF4-FFF2-40B4-BE49-F238E27FC236}">
                <a16:creationId xmlns:a16="http://schemas.microsoft.com/office/drawing/2014/main" id="{07E9EFE4-5C58-9903-BB59-A4C5E674B4D1}"/>
              </a:ext>
            </a:extLst>
          </p:cNvPr>
          <p:cNvSpPr txBox="1">
            <a:spLocks/>
          </p:cNvSpPr>
          <p:nvPr/>
        </p:nvSpPr>
        <p:spPr>
          <a:xfrm>
            <a:off x="838200" y="2343354"/>
            <a:ext cx="7162800" cy="2317856"/>
          </a:xfrm>
          <a:prstGeom prst="rect">
            <a:avLst/>
          </a:prstGeom>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endParaRPr lang="en-US"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CD89E4-3338-5CB2-6E59-6D9F6931CA7E}"/>
              </a:ext>
            </a:extLst>
          </p:cNvPr>
          <p:cNvSpPr txBox="1"/>
          <p:nvPr/>
        </p:nvSpPr>
        <p:spPr>
          <a:xfrm>
            <a:off x="526327" y="1877202"/>
            <a:ext cx="7696200" cy="1384995"/>
          </a:xfrm>
          <a:prstGeom prst="rect">
            <a:avLst/>
          </a:prstGeom>
          <a:noFill/>
        </p:spPr>
        <p:txBody>
          <a:bodyPr wrap="square">
            <a:spAutoFit/>
          </a:bodyPr>
          <a:lstStyle/>
          <a:p>
            <a:pPr algn="ctr"/>
            <a:r>
              <a:rPr lang="en-US" sz="2800" b="0" i="1" dirty="0">
                <a:effectLst/>
                <a:latin typeface="Calibri" panose="020F0502020204030204" pitchFamily="34" charset="0"/>
                <a:cs typeface="Calibri" panose="020F0502020204030204" pitchFamily="34" charset="0"/>
              </a:rPr>
              <a:t>How would the Jewish false teachers benefit if the Gentile Christians agreed to be circumcised and held accountable to the Law?  (cf. Galatians 6:12-13)</a:t>
            </a:r>
            <a:endParaRPr lang="en-US" sz="2400" dirty="0"/>
          </a:p>
        </p:txBody>
      </p:sp>
      <p:sp>
        <p:nvSpPr>
          <p:cNvPr id="8" name="TextBox 7">
            <a:extLst>
              <a:ext uri="{FF2B5EF4-FFF2-40B4-BE49-F238E27FC236}">
                <a16:creationId xmlns:a16="http://schemas.microsoft.com/office/drawing/2014/main" id="{B3EA28F2-3FB6-8E8C-C844-66115B1E88AE}"/>
              </a:ext>
            </a:extLst>
          </p:cNvPr>
          <p:cNvSpPr txBox="1"/>
          <p:nvPr/>
        </p:nvSpPr>
        <p:spPr>
          <a:xfrm>
            <a:off x="526327" y="3983804"/>
            <a:ext cx="7779473" cy="954107"/>
          </a:xfrm>
          <a:prstGeom prst="rect">
            <a:avLst/>
          </a:prstGeom>
          <a:noFill/>
        </p:spPr>
        <p:txBody>
          <a:bodyPr wrap="square">
            <a:spAutoFit/>
          </a:bodyPr>
          <a:lstStyle/>
          <a:p>
            <a:pPr algn="ctr"/>
            <a:r>
              <a:rPr lang="en-US" sz="2800" b="0" i="1" dirty="0">
                <a:solidFill>
                  <a:srgbClr val="FFFF00"/>
                </a:solidFill>
                <a:effectLst/>
                <a:latin typeface="Calibri" panose="020F0502020204030204" pitchFamily="34" charset="0"/>
                <a:cs typeface="Calibri" panose="020F0502020204030204" pitchFamily="34" charset="0"/>
              </a:rPr>
              <a:t>What would the Gentile Christians lose if they agreed to this demand? </a:t>
            </a:r>
            <a:r>
              <a:rPr lang="en-US" sz="2800" b="0" i="1" dirty="0">
                <a:effectLst/>
                <a:latin typeface="Calibri" panose="020F0502020204030204" pitchFamily="34" charset="0"/>
                <a:cs typeface="Calibri" panose="020F0502020204030204" pitchFamily="34" charset="0"/>
              </a:rPr>
              <a:t> (cf. Galatians 5:1-4)</a:t>
            </a:r>
            <a:endParaRPr lang="en-US" sz="2400" dirty="0"/>
          </a:p>
        </p:txBody>
      </p:sp>
    </p:spTree>
    <p:extLst>
      <p:ext uri="{BB962C8B-B14F-4D97-AF65-F5344CB8AC3E}">
        <p14:creationId xmlns:p14="http://schemas.microsoft.com/office/powerpoint/2010/main" val="77766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714500" y="2000250"/>
            <a:ext cx="6106084" cy="694508"/>
          </a:xfrm>
        </p:spPr>
        <p:txBody>
          <a:bodyPr vert="horz" lIns="68580" tIns="34290" rIns="68580" bIns="34290" rtlCol="0" anchor="b">
            <a:normAutofit/>
          </a:bodyPr>
          <a:lstStyle/>
          <a:p>
            <a:pPr algn="ctr">
              <a:lnSpc>
                <a:spcPct val="90000"/>
              </a:lnSpc>
              <a:defRPr/>
            </a:pPr>
            <a:r>
              <a:rPr lang="en-US" sz="4500" dirty="0">
                <a:effectLst>
                  <a:outerShdw blurRad="38100" dist="38100" dir="2700000" algn="tl">
                    <a:srgbClr val="000000">
                      <a:alpha val="43137"/>
                    </a:srgbClr>
                  </a:outerShdw>
                </a:effectLst>
                <a:latin typeface="Calibri" panose="020F0502020204030204" pitchFamily="34" charset="0"/>
              </a:rPr>
              <a:t>A Study of Galatians</a:t>
            </a:r>
          </a:p>
        </p:txBody>
      </p:sp>
      <p:sp>
        <p:nvSpPr>
          <p:cNvPr id="4" name="Subtitle 3">
            <a:extLst>
              <a:ext uri="{FF2B5EF4-FFF2-40B4-BE49-F238E27FC236}">
                <a16:creationId xmlns:a16="http://schemas.microsoft.com/office/drawing/2014/main" id="{9A37189D-BA08-8DA0-203C-36862C58D080}"/>
              </a:ext>
            </a:extLst>
          </p:cNvPr>
          <p:cNvSpPr>
            <a:spLocks noGrp="1"/>
          </p:cNvSpPr>
          <p:nvPr>
            <p:ph type="subTitle" idx="1"/>
          </p:nvPr>
        </p:nvSpPr>
        <p:spPr>
          <a:xfrm>
            <a:off x="1371600" y="3657600"/>
            <a:ext cx="6506134" cy="988965"/>
          </a:xfrm>
        </p:spPr>
        <p:txBody>
          <a:bodyPr>
            <a:normAutofit/>
          </a:bodyPr>
          <a:lstStyle/>
          <a:p>
            <a:r>
              <a:rPr lang="en-US" sz="2400" dirty="0">
                <a:latin typeface="Calibri" panose="020F0502020204030204" pitchFamily="34" charset="0"/>
                <a:cs typeface="Calibri" panose="020F0502020204030204" pitchFamily="34" charset="0"/>
              </a:rPr>
              <a:t>Lesson 13</a:t>
            </a:r>
          </a:p>
          <a:p>
            <a:r>
              <a:rPr lang="en-US" sz="2400" cap="none" dirty="0">
                <a:latin typeface="Calibri" panose="020F0502020204030204" pitchFamily="34" charset="0"/>
                <a:cs typeface="Calibri" panose="020F0502020204030204" pitchFamily="34" charset="0"/>
              </a:rPr>
              <a:t>Review</a:t>
            </a:r>
          </a:p>
        </p:txBody>
      </p:sp>
    </p:spTree>
    <p:extLst>
      <p:ext uri="{BB962C8B-B14F-4D97-AF65-F5344CB8AC3E}">
        <p14:creationId xmlns:p14="http://schemas.microsoft.com/office/powerpoint/2010/main" val="412964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6:14-17</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Personal Plea</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533400" y="1638300"/>
            <a:ext cx="8382000" cy="2209800"/>
          </a:xfrm>
        </p:spPr>
        <p:txBody>
          <a:bodyPr>
            <a:normAutofit lnSpcReduction="10000"/>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14 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far be it from me to boast except in the cross of our Lord Jesus Christ</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by which the world has been crucified to me, and I to the world.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15 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neither circumcision counts for anything, nor uncircumcision, but a new creation.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16 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And as for all who walk by this rule, peace and mercy be upon them, and upon the Israel of God.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17 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From now on let no one cause me trouble, for I bear on my body the marks of Jesus.</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457200" y="952500"/>
            <a:ext cx="5486400" cy="609600"/>
          </a:xfrm>
          <a:prstGeom prst="wedgeRoundRectCallout">
            <a:avLst>
              <a:gd name="adj1" fmla="val -25190"/>
              <a:gd name="adj2" fmla="val 7830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Similar statement from Paul in the letter?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6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6:14-17</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Personal Plea</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533400" y="1638300"/>
            <a:ext cx="8382000" cy="2209800"/>
          </a:xfrm>
        </p:spPr>
        <p:txBody>
          <a:bodyPr>
            <a:normAutofit lnSpcReduction="10000"/>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14 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a:t>
            </a:r>
            <a:r>
              <a:rPr kumimoji="0" lang="en-US" sz="2200" i="1"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far be it from me to boast except in the cross of our Lord Jesus Christ,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by which the world has been crucified to me, and I to the world.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15 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neither circumcision counts for anything, nor uncircumcision, but a new creation.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16 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And as for all who walk by this rule, peace and mercy be upon them, and upon the Israel of God.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17 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From now on let no one cause me trouble, for I bear on my body the marks of Jesus.</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533400" y="3848100"/>
            <a:ext cx="5715000" cy="838200"/>
          </a:xfrm>
          <a:prstGeom prst="wedgeRoundRectCallout">
            <a:avLst>
              <a:gd name="adj1" fmla="val -23499"/>
              <a:gd name="adj2" fmla="val -20284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does this mean?  What would the “world” include (Gal. 2:19)?</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76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5:16-26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Fruit of the Spirit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257300"/>
            <a:ext cx="8458199" cy="4267200"/>
          </a:xfrm>
        </p:spPr>
        <p:txBody>
          <a:bodyPr>
            <a:normAutofit/>
          </a:bodyPr>
          <a:lstStyle/>
          <a:p>
            <a:pPr marL="0" indent="0" algn="ctr">
              <a:buNone/>
            </a:pPr>
            <a:r>
              <a:rPr lang="en-US" sz="2400" b="1" i="1" baseline="30000" dirty="0">
                <a:effectLst/>
                <a:latin typeface="Calibri" panose="020F0502020204030204" pitchFamily="34" charset="0"/>
                <a:cs typeface="Calibri" panose="020F0502020204030204" pitchFamily="34" charset="0"/>
              </a:rPr>
              <a:t>22 </a:t>
            </a:r>
            <a:r>
              <a:rPr lang="en-US" sz="2400" b="0" i="1" dirty="0">
                <a:effectLst/>
                <a:latin typeface="Calibri" panose="020F0502020204030204" pitchFamily="34" charset="0"/>
                <a:cs typeface="Calibri" panose="020F0502020204030204" pitchFamily="34" charset="0"/>
              </a:rPr>
              <a:t>But the fruit of the Spirit is </a:t>
            </a:r>
            <a:r>
              <a:rPr lang="en-US" sz="2400" b="1" i="1" dirty="0">
                <a:solidFill>
                  <a:srgbClr val="FFFF00"/>
                </a:solidFill>
                <a:effectLst/>
                <a:latin typeface="Calibri" panose="020F0502020204030204" pitchFamily="34" charset="0"/>
                <a:cs typeface="Calibri" panose="020F0502020204030204" pitchFamily="34" charset="0"/>
              </a:rPr>
              <a:t>love, joy, peace, patience, kindness, goodness, faithfulness, </a:t>
            </a:r>
            <a:r>
              <a:rPr lang="en-US" sz="2400" b="1" i="1" baseline="30000" dirty="0">
                <a:solidFill>
                  <a:srgbClr val="FFFF00"/>
                </a:solidFill>
                <a:effectLst/>
                <a:latin typeface="Calibri" panose="020F0502020204030204" pitchFamily="34" charset="0"/>
                <a:cs typeface="Calibri" panose="020F0502020204030204" pitchFamily="34" charset="0"/>
              </a:rPr>
              <a:t>23 </a:t>
            </a:r>
            <a:r>
              <a:rPr lang="en-US" sz="2400" b="1" i="1" dirty="0">
                <a:solidFill>
                  <a:srgbClr val="FFFF00"/>
                </a:solidFill>
                <a:effectLst/>
                <a:latin typeface="Calibri" panose="020F0502020204030204" pitchFamily="34" charset="0"/>
                <a:cs typeface="Calibri" panose="020F0502020204030204" pitchFamily="34" charset="0"/>
              </a:rPr>
              <a:t>gentleness, self-control</a:t>
            </a:r>
            <a:r>
              <a:rPr lang="en-US" sz="2400" b="0" i="1" dirty="0">
                <a:effectLst/>
                <a:latin typeface="Calibri" panose="020F0502020204030204" pitchFamily="34" charset="0"/>
                <a:cs typeface="Calibri" panose="020F0502020204030204" pitchFamily="34" charset="0"/>
              </a:rPr>
              <a:t>; against such things there is no law. </a:t>
            </a:r>
            <a:r>
              <a:rPr lang="en-US" sz="2400" b="1" i="1" baseline="30000" dirty="0">
                <a:effectLst/>
                <a:latin typeface="Calibri" panose="020F0502020204030204" pitchFamily="34" charset="0"/>
                <a:cs typeface="Calibri" panose="020F0502020204030204" pitchFamily="34" charset="0"/>
              </a:rPr>
              <a:t>24 </a:t>
            </a:r>
            <a:r>
              <a:rPr lang="en-US" sz="2400" b="0" i="1" dirty="0">
                <a:effectLst/>
                <a:latin typeface="Calibri" panose="020F0502020204030204" pitchFamily="34" charset="0"/>
                <a:cs typeface="Calibri" panose="020F0502020204030204" pitchFamily="34" charset="0"/>
              </a:rPr>
              <a:t>And those who belong to Christ Jesus have crucified the flesh with its passions and desires.</a:t>
            </a:r>
          </a:p>
          <a:p>
            <a:pPr marL="0" indent="0" algn="ctr">
              <a:buNone/>
            </a:pPr>
            <a:r>
              <a:rPr lang="en-US" sz="2400" b="1" i="1" baseline="30000" dirty="0">
                <a:effectLst/>
                <a:latin typeface="Calibri" panose="020F0502020204030204" pitchFamily="34" charset="0"/>
                <a:cs typeface="Calibri" panose="020F0502020204030204" pitchFamily="34" charset="0"/>
              </a:rPr>
              <a:t>25 </a:t>
            </a:r>
            <a:r>
              <a:rPr lang="en-US" sz="2400" b="0" i="1" dirty="0">
                <a:effectLst/>
                <a:latin typeface="Calibri" panose="020F0502020204030204" pitchFamily="34" charset="0"/>
                <a:cs typeface="Calibri" panose="020F0502020204030204" pitchFamily="34" charset="0"/>
              </a:rPr>
              <a:t>If we live by the Spirit, let us also keep in step with the Spirit. </a:t>
            </a:r>
            <a:r>
              <a:rPr lang="en-US" sz="2400" b="1" i="1" baseline="30000" dirty="0">
                <a:effectLst/>
                <a:latin typeface="Calibri" panose="020F0502020204030204" pitchFamily="34" charset="0"/>
                <a:cs typeface="Calibri" panose="020F0502020204030204" pitchFamily="34" charset="0"/>
              </a:rPr>
              <a:t>26 </a:t>
            </a:r>
            <a:r>
              <a:rPr lang="en-US" sz="2400" b="0" i="1" dirty="0">
                <a:effectLst/>
                <a:latin typeface="Calibri" panose="020F0502020204030204" pitchFamily="34" charset="0"/>
                <a:cs typeface="Calibri" panose="020F0502020204030204" pitchFamily="34" charset="0"/>
              </a:rPr>
              <a:t>Let us not become conceited, provoking one another, envying one another.</a:t>
            </a:r>
          </a:p>
        </p:txBody>
      </p:sp>
      <p:sp>
        <p:nvSpPr>
          <p:cNvPr id="4" name="Speech Bubble: Rectangle with Corners Rounded 3">
            <a:extLst>
              <a:ext uri="{FF2B5EF4-FFF2-40B4-BE49-F238E27FC236}">
                <a16:creationId xmlns:a16="http://schemas.microsoft.com/office/drawing/2014/main" id="{74A65B3B-57AA-500C-C86A-74C8E4431DBE}"/>
              </a:ext>
            </a:extLst>
          </p:cNvPr>
          <p:cNvSpPr/>
          <p:nvPr/>
        </p:nvSpPr>
        <p:spPr>
          <a:xfrm>
            <a:off x="2514600" y="2476500"/>
            <a:ext cx="3810000" cy="1066800"/>
          </a:xfrm>
          <a:prstGeom prst="wedgeRoundRectCallout">
            <a:avLst>
              <a:gd name="adj1" fmla="val -34955"/>
              <a:gd name="adj2" fmla="val -9869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what category of works of the flesh do most of these stand in opposition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424C24C8-ECCA-9814-00CF-39AB40E8D913}"/>
              </a:ext>
            </a:extLst>
          </p:cNvPr>
          <p:cNvSpPr/>
          <p:nvPr/>
        </p:nvSpPr>
        <p:spPr>
          <a:xfrm>
            <a:off x="2546195" y="4000500"/>
            <a:ext cx="3810000" cy="1066800"/>
          </a:xfrm>
          <a:prstGeom prst="wedgeRoundRectCallout">
            <a:avLst>
              <a:gd name="adj1" fmla="val -17784"/>
              <a:gd name="adj2" fmla="val -4991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significance do you draw from this emphasis on the Spirit’s fruit?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1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5:16-26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Fruit of the Spirit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257300"/>
            <a:ext cx="8458199" cy="4267200"/>
          </a:xfrm>
        </p:spPr>
        <p:txBody>
          <a:bodyPr>
            <a:normAutofit/>
          </a:bodyPr>
          <a:lstStyle/>
          <a:p>
            <a:pPr marL="0" indent="0" algn="ctr">
              <a:buNone/>
            </a:pPr>
            <a:r>
              <a:rPr lang="en-US" sz="2400" b="1" i="1" baseline="30000" dirty="0">
                <a:effectLst/>
                <a:latin typeface="Calibri" panose="020F0502020204030204" pitchFamily="34" charset="0"/>
                <a:cs typeface="Calibri" panose="020F0502020204030204" pitchFamily="34" charset="0"/>
              </a:rPr>
              <a:t>22 </a:t>
            </a:r>
            <a:r>
              <a:rPr lang="en-US" sz="2400" b="0" i="1" dirty="0">
                <a:effectLst/>
                <a:latin typeface="Calibri" panose="020F0502020204030204" pitchFamily="34" charset="0"/>
                <a:cs typeface="Calibri" panose="020F0502020204030204" pitchFamily="34" charset="0"/>
              </a:rPr>
              <a:t>But the fruit of the Spirit is </a:t>
            </a:r>
            <a:r>
              <a:rPr lang="en-US" sz="2400" i="1" dirty="0">
                <a:effectLst/>
                <a:latin typeface="Calibri" panose="020F0502020204030204" pitchFamily="34" charset="0"/>
                <a:cs typeface="Calibri" panose="020F0502020204030204" pitchFamily="34" charset="0"/>
              </a:rPr>
              <a:t>love, joy, peace, patience, kindness, goodness, faithfulness, </a:t>
            </a:r>
            <a:r>
              <a:rPr lang="en-US" sz="2400" i="1" baseline="30000" dirty="0">
                <a:effectLst/>
                <a:latin typeface="Calibri" panose="020F0502020204030204" pitchFamily="34" charset="0"/>
                <a:cs typeface="Calibri" panose="020F0502020204030204" pitchFamily="34" charset="0"/>
              </a:rPr>
              <a:t>23 </a:t>
            </a:r>
            <a:r>
              <a:rPr lang="en-US" sz="2400" i="1" dirty="0">
                <a:effectLst/>
                <a:latin typeface="Calibri" panose="020F0502020204030204" pitchFamily="34" charset="0"/>
                <a:cs typeface="Calibri" panose="020F0502020204030204" pitchFamily="34" charset="0"/>
              </a:rPr>
              <a:t>gentleness, self-control</a:t>
            </a:r>
            <a:r>
              <a:rPr lang="en-US" sz="2400" b="0" i="1" dirty="0">
                <a:effectLst/>
                <a:latin typeface="Calibri" panose="020F0502020204030204" pitchFamily="34" charset="0"/>
                <a:cs typeface="Calibri" panose="020F0502020204030204" pitchFamily="34" charset="0"/>
              </a:rPr>
              <a:t>; against such things there is no law. </a:t>
            </a:r>
            <a:r>
              <a:rPr lang="en-US" sz="2400" b="1" i="1" baseline="30000" dirty="0">
                <a:effectLst/>
                <a:latin typeface="Calibri" panose="020F0502020204030204" pitchFamily="34" charset="0"/>
                <a:cs typeface="Calibri" panose="020F0502020204030204" pitchFamily="34" charset="0"/>
              </a:rPr>
              <a:t>24 </a:t>
            </a:r>
            <a:r>
              <a:rPr lang="en-US" sz="2400" b="0" i="1" dirty="0">
                <a:effectLst/>
                <a:latin typeface="Calibri" panose="020F0502020204030204" pitchFamily="34" charset="0"/>
                <a:cs typeface="Calibri" panose="020F0502020204030204" pitchFamily="34" charset="0"/>
              </a:rPr>
              <a:t>And </a:t>
            </a:r>
            <a:r>
              <a:rPr lang="en-US" sz="2400" i="1" dirty="0">
                <a:effectLst/>
                <a:latin typeface="Calibri" panose="020F0502020204030204" pitchFamily="34" charset="0"/>
                <a:cs typeface="Calibri" panose="020F0502020204030204" pitchFamily="34" charset="0"/>
              </a:rPr>
              <a:t>those who belong to Christ Jesus have crucified the flesh with its passions and desires.</a:t>
            </a:r>
          </a:p>
          <a:p>
            <a:pPr marL="0" indent="0" algn="ctr">
              <a:buNone/>
            </a:pPr>
            <a:r>
              <a:rPr lang="en-US" sz="2400" b="1" i="1" baseline="30000" dirty="0">
                <a:effectLst/>
                <a:latin typeface="Calibri" panose="020F0502020204030204" pitchFamily="34" charset="0"/>
                <a:cs typeface="Calibri" panose="020F0502020204030204" pitchFamily="34" charset="0"/>
              </a:rPr>
              <a:t>25 </a:t>
            </a:r>
            <a:r>
              <a:rPr lang="en-US" sz="2400" b="1" i="1" dirty="0">
                <a:solidFill>
                  <a:srgbClr val="FFFF00"/>
                </a:solidFill>
                <a:effectLst/>
                <a:latin typeface="Calibri" panose="020F0502020204030204" pitchFamily="34" charset="0"/>
                <a:cs typeface="Calibri" panose="020F0502020204030204" pitchFamily="34" charset="0"/>
              </a:rPr>
              <a:t>If we live by the Spirit, let us also keep in step with the Spirit.</a:t>
            </a:r>
            <a:r>
              <a:rPr lang="en-US" sz="2400" b="0" i="1" dirty="0">
                <a:effectLst/>
                <a:latin typeface="Calibri" panose="020F0502020204030204" pitchFamily="34" charset="0"/>
                <a:cs typeface="Calibri" panose="020F0502020204030204" pitchFamily="34" charset="0"/>
              </a:rPr>
              <a:t> </a:t>
            </a:r>
            <a:r>
              <a:rPr lang="en-US" sz="2400" b="1" i="1" baseline="30000" dirty="0">
                <a:effectLst/>
                <a:latin typeface="Calibri" panose="020F0502020204030204" pitchFamily="34" charset="0"/>
                <a:cs typeface="Calibri" panose="020F0502020204030204" pitchFamily="34" charset="0"/>
              </a:rPr>
              <a:t>26 </a:t>
            </a:r>
            <a:r>
              <a:rPr lang="en-US" sz="2400" b="0" i="1" dirty="0">
                <a:effectLst/>
                <a:latin typeface="Calibri" panose="020F0502020204030204" pitchFamily="34" charset="0"/>
                <a:cs typeface="Calibri" panose="020F0502020204030204" pitchFamily="34" charset="0"/>
              </a:rPr>
              <a:t>Let us not become conceited, provoking one another, envying one another.</a:t>
            </a:r>
          </a:p>
        </p:txBody>
      </p:sp>
      <p:sp>
        <p:nvSpPr>
          <p:cNvPr id="4" name="Speech Bubble: Rectangle with Corners Rounded 3">
            <a:extLst>
              <a:ext uri="{FF2B5EF4-FFF2-40B4-BE49-F238E27FC236}">
                <a16:creationId xmlns:a16="http://schemas.microsoft.com/office/drawing/2014/main" id="{74A65B3B-57AA-500C-C86A-74C8E4431DBE}"/>
              </a:ext>
            </a:extLst>
          </p:cNvPr>
          <p:cNvSpPr/>
          <p:nvPr/>
        </p:nvSpPr>
        <p:spPr>
          <a:xfrm>
            <a:off x="3548342" y="3924300"/>
            <a:ext cx="4495800" cy="1447800"/>
          </a:xfrm>
          <a:prstGeom prst="wedgeRoundRectCallout">
            <a:avLst>
              <a:gd name="adj1" fmla="val -34955"/>
              <a:gd name="adj2" fmla="val -9869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Combine this description of the Spirit’s role with vs. 16 and 18.  How does the Spirit lead us?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7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6:1-10</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Full Text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257300"/>
            <a:ext cx="8458199" cy="4267200"/>
          </a:xfrm>
        </p:spPr>
        <p:txBody>
          <a:bodyPr>
            <a:normAutofit fontScale="92500" lnSpcReduction="20000"/>
          </a:bodyPr>
          <a:lstStyle/>
          <a:p>
            <a:pPr marL="0" indent="0" algn="ctr">
              <a:buNone/>
            </a:pPr>
            <a:r>
              <a:rPr lang="en-US" sz="2400" b="0" i="1" dirty="0">
                <a:effectLst/>
                <a:latin typeface="Calibri" panose="020F0502020204030204" pitchFamily="34" charset="0"/>
                <a:cs typeface="Calibri" panose="020F0502020204030204" pitchFamily="34" charset="0"/>
              </a:rPr>
              <a:t>Brothers, if anyone is caught in any transgression, you who are spiritual should restore him in a spirit of gentleness. Keep watch on yourself, lest you too be tempted. </a:t>
            </a:r>
            <a:r>
              <a:rPr lang="en-US" sz="2400" b="1" i="1" baseline="30000" dirty="0">
                <a:effectLst/>
                <a:latin typeface="Calibri" panose="020F0502020204030204" pitchFamily="34" charset="0"/>
                <a:cs typeface="Calibri" panose="020F0502020204030204" pitchFamily="34" charset="0"/>
              </a:rPr>
              <a:t>2 </a:t>
            </a:r>
            <a:r>
              <a:rPr lang="en-US" sz="2400" b="0" i="1" dirty="0">
                <a:effectLst/>
                <a:latin typeface="Calibri" panose="020F0502020204030204" pitchFamily="34" charset="0"/>
                <a:cs typeface="Calibri" panose="020F0502020204030204" pitchFamily="34" charset="0"/>
              </a:rPr>
              <a:t>Bear one another's burdens, and so fulfill the law of Christ. </a:t>
            </a:r>
            <a:r>
              <a:rPr lang="en-US" sz="2400" b="1" i="1" baseline="30000" dirty="0">
                <a:effectLst/>
                <a:latin typeface="Calibri" panose="020F0502020204030204" pitchFamily="34" charset="0"/>
                <a:cs typeface="Calibri" panose="020F0502020204030204" pitchFamily="34" charset="0"/>
              </a:rPr>
              <a:t>3 </a:t>
            </a:r>
            <a:r>
              <a:rPr lang="en-US" sz="2400" b="0" i="1" dirty="0">
                <a:effectLst/>
                <a:latin typeface="Calibri" panose="020F0502020204030204" pitchFamily="34" charset="0"/>
                <a:cs typeface="Calibri" panose="020F0502020204030204" pitchFamily="34" charset="0"/>
              </a:rPr>
              <a:t>For if anyone thinks he is something, when he is nothing, he deceives himself. </a:t>
            </a:r>
            <a:r>
              <a:rPr lang="en-US" sz="2400" b="1" i="1" baseline="30000" dirty="0">
                <a:effectLst/>
                <a:latin typeface="Calibri" panose="020F0502020204030204" pitchFamily="34" charset="0"/>
                <a:cs typeface="Calibri" panose="020F0502020204030204" pitchFamily="34" charset="0"/>
              </a:rPr>
              <a:t>4 </a:t>
            </a:r>
            <a:r>
              <a:rPr lang="en-US" sz="2400" b="0" i="1" dirty="0">
                <a:effectLst/>
                <a:latin typeface="Calibri" panose="020F0502020204030204" pitchFamily="34" charset="0"/>
                <a:cs typeface="Calibri" panose="020F0502020204030204" pitchFamily="34" charset="0"/>
              </a:rPr>
              <a:t>But let each one test his own work, and then his reason to boast will be in himself alone and not in his neighbor. </a:t>
            </a:r>
            <a:r>
              <a:rPr lang="en-US" sz="2400" b="1" i="1" baseline="30000" dirty="0">
                <a:effectLst/>
                <a:latin typeface="Calibri" panose="020F0502020204030204" pitchFamily="34" charset="0"/>
                <a:cs typeface="Calibri" panose="020F0502020204030204" pitchFamily="34" charset="0"/>
              </a:rPr>
              <a:t>5 </a:t>
            </a:r>
            <a:r>
              <a:rPr lang="en-US" sz="2400" b="0" i="1" dirty="0">
                <a:effectLst/>
                <a:latin typeface="Calibri" panose="020F0502020204030204" pitchFamily="34" charset="0"/>
                <a:cs typeface="Calibri" panose="020F0502020204030204" pitchFamily="34" charset="0"/>
              </a:rPr>
              <a:t>For each will have to bear his own load.</a:t>
            </a:r>
          </a:p>
          <a:p>
            <a:pPr marL="0" indent="0" algn="ctr">
              <a:buNone/>
            </a:pPr>
            <a:r>
              <a:rPr lang="en-US" sz="2400" b="1" i="1" baseline="30000" dirty="0">
                <a:effectLst/>
                <a:latin typeface="Calibri" panose="020F0502020204030204" pitchFamily="34" charset="0"/>
                <a:cs typeface="Calibri" panose="020F0502020204030204" pitchFamily="34" charset="0"/>
              </a:rPr>
              <a:t>6 </a:t>
            </a:r>
            <a:r>
              <a:rPr lang="en-US" sz="2400" b="0" i="1" dirty="0">
                <a:effectLst/>
                <a:latin typeface="Calibri" panose="020F0502020204030204" pitchFamily="34" charset="0"/>
                <a:cs typeface="Calibri" panose="020F0502020204030204" pitchFamily="34" charset="0"/>
              </a:rPr>
              <a:t>Let the one who is taught the word share all good things with the one who teaches. </a:t>
            </a:r>
            <a:r>
              <a:rPr lang="en-US" sz="2400" b="1" i="1" baseline="30000" dirty="0">
                <a:effectLst/>
                <a:latin typeface="Calibri" panose="020F0502020204030204" pitchFamily="34" charset="0"/>
                <a:cs typeface="Calibri" panose="020F0502020204030204" pitchFamily="34" charset="0"/>
              </a:rPr>
              <a:t>7 </a:t>
            </a:r>
            <a:r>
              <a:rPr lang="en-US" sz="2400" b="0" i="1" dirty="0">
                <a:effectLst/>
                <a:latin typeface="Calibri" panose="020F0502020204030204" pitchFamily="34" charset="0"/>
                <a:cs typeface="Calibri" panose="020F0502020204030204" pitchFamily="34" charset="0"/>
              </a:rPr>
              <a:t>Do not be deceived: God is not mocked, for whatever one sows, that will he also reap. </a:t>
            </a:r>
            <a:r>
              <a:rPr lang="en-US" sz="2400" b="1" i="1" baseline="30000" dirty="0">
                <a:effectLst/>
                <a:latin typeface="Calibri" panose="020F0502020204030204" pitchFamily="34" charset="0"/>
                <a:cs typeface="Calibri" panose="020F0502020204030204" pitchFamily="34" charset="0"/>
              </a:rPr>
              <a:t>8 </a:t>
            </a:r>
            <a:r>
              <a:rPr lang="en-US" sz="2400" b="0" i="1" dirty="0">
                <a:effectLst/>
                <a:latin typeface="Calibri" panose="020F0502020204030204" pitchFamily="34" charset="0"/>
                <a:cs typeface="Calibri" panose="020F0502020204030204" pitchFamily="34" charset="0"/>
              </a:rPr>
              <a:t>For the one who sows to his own flesh will from the flesh reap corruption, but the one who sows to the Spirit will from the Spirit reap eternal life. </a:t>
            </a:r>
            <a:r>
              <a:rPr lang="en-US" sz="2400" b="1" i="1" baseline="30000" dirty="0">
                <a:effectLst/>
                <a:latin typeface="Calibri" panose="020F0502020204030204" pitchFamily="34" charset="0"/>
                <a:cs typeface="Calibri" panose="020F0502020204030204" pitchFamily="34" charset="0"/>
              </a:rPr>
              <a:t>9 </a:t>
            </a:r>
            <a:r>
              <a:rPr lang="en-US" sz="2400" b="0" i="1" dirty="0">
                <a:effectLst/>
                <a:latin typeface="Calibri" panose="020F0502020204030204" pitchFamily="34" charset="0"/>
                <a:cs typeface="Calibri" panose="020F0502020204030204" pitchFamily="34" charset="0"/>
              </a:rPr>
              <a:t>And let us not grow weary of doing good, for in due season we will reap, if we do not give up. </a:t>
            </a:r>
            <a:r>
              <a:rPr lang="en-US" sz="2400" b="1" i="1" baseline="30000" dirty="0">
                <a:effectLst/>
                <a:latin typeface="Calibri" panose="020F0502020204030204" pitchFamily="34" charset="0"/>
                <a:cs typeface="Calibri" panose="020F0502020204030204" pitchFamily="34" charset="0"/>
              </a:rPr>
              <a:t>10 </a:t>
            </a:r>
            <a:r>
              <a:rPr lang="en-US" sz="2400" b="0" i="1" dirty="0">
                <a:effectLst/>
                <a:latin typeface="Calibri" panose="020F0502020204030204" pitchFamily="34" charset="0"/>
                <a:cs typeface="Calibri" panose="020F0502020204030204" pitchFamily="34" charset="0"/>
              </a:rPr>
              <a:t>So then, as we have opportunity, let us do good to everyone, and especially to those who are of the household of faith.</a:t>
            </a:r>
          </a:p>
        </p:txBody>
      </p:sp>
    </p:spTree>
    <p:extLst>
      <p:ext uri="{BB962C8B-B14F-4D97-AF65-F5344CB8AC3E}">
        <p14:creationId xmlns:p14="http://schemas.microsoft.com/office/powerpoint/2010/main" val="3037556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6:1-2</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Bear the Burdens of Others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indent="0" algn="ctr">
              <a:buNone/>
            </a:pP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Brothers, if anyone is caught in any transgression, you who are spiritual should restore him in a spirit of gentleness. Keep watch on yourself, lest you too be tempted. </a:t>
            </a:r>
            <a:r>
              <a:rPr kumimoji="0" lang="en-US" sz="24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2 </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Bear one another's burdens, and so fulfill the law of Christ. </a:t>
            </a:r>
            <a:endParaRPr lang="en-US" sz="2800" b="0" i="1" dirty="0">
              <a:effectLst/>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9B4D2DF2-6A36-17C7-95B8-CA635BBE2B71}"/>
              </a:ext>
            </a:extLst>
          </p:cNvPr>
          <p:cNvSpPr/>
          <p:nvPr/>
        </p:nvSpPr>
        <p:spPr>
          <a:xfrm>
            <a:off x="1281341" y="3467100"/>
            <a:ext cx="6783245" cy="1478788"/>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Use Galatians chapter 5 to answer the following:</a:t>
            </a:r>
          </a:p>
          <a:p>
            <a:pPr marL="457200" indent="-457200" algn="ctr">
              <a:buFont typeface="+mj-lt"/>
              <a:buAutoNum type="arabicPeriod"/>
            </a:pPr>
            <a:r>
              <a:rPr lang="en-US" sz="2400" dirty="0">
                <a:latin typeface="Calibri" panose="020F0502020204030204" pitchFamily="34" charset="0"/>
                <a:cs typeface="Calibri" panose="020F0502020204030204" pitchFamily="34" charset="0"/>
              </a:rPr>
              <a:t>Who would Paul consider to be “spiritual”?</a:t>
            </a:r>
          </a:p>
          <a:p>
            <a:pPr marL="457200" indent="-457200" algn="ctr">
              <a:buFont typeface="+mj-lt"/>
              <a:buAutoNum type="arabicPeriod"/>
            </a:pPr>
            <a:r>
              <a:rPr lang="en-US" sz="2400" dirty="0">
                <a:latin typeface="Calibri" panose="020F0502020204030204" pitchFamily="34" charset="0"/>
                <a:cs typeface="Calibri" panose="020F0502020204030204" pitchFamily="34" charset="0"/>
              </a:rPr>
              <a:t>Why would we have a responsibility towards those “caught in any transgression”?</a:t>
            </a:r>
          </a:p>
        </p:txBody>
      </p:sp>
    </p:spTree>
    <p:extLst>
      <p:ext uri="{BB962C8B-B14F-4D97-AF65-F5344CB8AC3E}">
        <p14:creationId xmlns:p14="http://schemas.microsoft.com/office/powerpoint/2010/main" val="41358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6:1-2</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Bear the Burdens of Others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indent="0" algn="ctr">
              <a:buNone/>
            </a:pP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Brothers, if anyone is caught in any transgression, you who are spiritual should restore him in a spirit of gentleness. Keep watch on yourself, lest you too be tempted. </a:t>
            </a:r>
            <a:r>
              <a:rPr kumimoji="0" lang="en-US" sz="24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2 </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Bear one another's burdens, and </a:t>
            </a:r>
            <a:r>
              <a:rPr kumimoji="0" lang="en-US" sz="24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so fulfill the law of Christ</a:t>
            </a:r>
            <a:r>
              <a:rPr kumimoji="0" lang="en-US" sz="24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endParaRPr lang="en-US" sz="2800" b="0" i="1" dirty="0">
              <a:effectLst/>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3581400" y="3630599"/>
            <a:ext cx="4376458" cy="685800"/>
          </a:xfrm>
          <a:prstGeom prst="wedgeRoundRectCallout">
            <a:avLst>
              <a:gd name="adj1" fmla="val -32237"/>
              <a:gd name="adj2" fmla="val -10519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Compare this to Galatians 5:14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55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6:3-5</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Personal Responsibility</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3 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For if anyone thinks he is something</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when he is nothing, he deceives himself.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4 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let each one test his own work, and then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his reason to boast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will be in himself alone and not in his neighbor.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5 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each will have to bear his own load.</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152400" y="3238500"/>
            <a:ext cx="5900458" cy="849299"/>
          </a:xfrm>
          <a:prstGeom prst="wedgeRoundRectCallout">
            <a:avLst>
              <a:gd name="adj1" fmla="val -32237"/>
              <a:gd name="adj2" fmla="val -10519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In the context, why might someone assume he is something or has reason to boast?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7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6:3-5</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Personal Responsibility</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3 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if anyone thinks he is something, when he is nothing, he deceives himself.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4 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let each one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test his own work</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and then his reason to boast will be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in himself alone and not in his neighbor</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5 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each will have to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bear his own load.</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3505200" y="3619500"/>
            <a:ext cx="5181600" cy="1062979"/>
          </a:xfrm>
          <a:prstGeom prst="wedgeRoundRectCallout">
            <a:avLst>
              <a:gd name="adj1" fmla="val -38550"/>
              <a:gd name="adj2" fmla="val -11079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Note the focus on ourselves not on others.  Is this a contradiction to vs. 2?</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506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6:6-8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Sowing and Reaping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6 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Let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the one who is taught the word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share all good things with the one who teaches.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7 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Do not be deceived: God is not mocked, for whatever one sows, that will he also reap.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8 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the one who sows to his own flesh will from the flesh reap corruption, but the one who sows to the Spirit will from the Spirit reap eternal life.</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1219200" y="2628900"/>
            <a:ext cx="4586077" cy="1066800"/>
          </a:xfrm>
          <a:prstGeom prst="wedgeRoundRectCallout">
            <a:avLst>
              <a:gd name="adj1" fmla="val -32237"/>
              <a:gd name="adj2" fmla="val -10519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In the context of this chapter who might be the one taught the word?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90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102EC8-9A97-42E0-979B-F2660F5BDEDE}"/>
              </a:ext>
            </a:extLst>
          </p:cNvPr>
          <p:cNvGraphicFramePr>
            <a:graphicFrameLocks noGrp="1"/>
          </p:cNvGraphicFramePr>
          <p:nvPr>
            <p:extLst>
              <p:ext uri="{D42A27DB-BD31-4B8C-83A1-F6EECF244321}">
                <p14:modId xmlns:p14="http://schemas.microsoft.com/office/powerpoint/2010/main" val="3378235506"/>
              </p:ext>
            </p:extLst>
          </p:nvPr>
        </p:nvGraphicFramePr>
        <p:xfrm>
          <a:off x="457200" y="1104900"/>
          <a:ext cx="7829550" cy="3983545"/>
        </p:xfrm>
        <a:graphic>
          <a:graphicData uri="http://schemas.openxmlformats.org/drawingml/2006/table">
            <a:tbl>
              <a:tblPr/>
              <a:tblGrid>
                <a:gridCol w="1089493">
                  <a:extLst>
                    <a:ext uri="{9D8B030D-6E8A-4147-A177-3AD203B41FA5}">
                      <a16:colId xmlns:a16="http://schemas.microsoft.com/office/drawing/2014/main" val="900169986"/>
                    </a:ext>
                  </a:extLst>
                </a:gridCol>
                <a:gridCol w="1503274">
                  <a:extLst>
                    <a:ext uri="{9D8B030D-6E8A-4147-A177-3AD203B41FA5}">
                      <a16:colId xmlns:a16="http://schemas.microsoft.com/office/drawing/2014/main" val="3511674617"/>
                    </a:ext>
                  </a:extLst>
                </a:gridCol>
                <a:gridCol w="1691183">
                  <a:extLst>
                    <a:ext uri="{9D8B030D-6E8A-4147-A177-3AD203B41FA5}">
                      <a16:colId xmlns:a16="http://schemas.microsoft.com/office/drawing/2014/main" val="2583307774"/>
                    </a:ext>
                  </a:extLst>
                </a:gridCol>
                <a:gridCol w="3545600">
                  <a:extLst>
                    <a:ext uri="{9D8B030D-6E8A-4147-A177-3AD203B41FA5}">
                      <a16:colId xmlns:a16="http://schemas.microsoft.com/office/drawing/2014/main" val="3432661328"/>
                    </a:ext>
                  </a:extLst>
                </a:gridCol>
              </a:tblGrid>
              <a:tr h="336902">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Lessons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Content</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15623396"/>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1</a:t>
                      </a:r>
                      <a:endParaRPr lang="en-US" sz="2100" dirty="0">
                        <a:effectLst/>
                        <a:latin typeface="AGaramond"/>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5,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Introduction; Galatians 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866775725"/>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2</a:t>
                      </a:r>
                      <a:endParaRPr lang="en-US" sz="2100" dirty="0">
                        <a:effectLst/>
                        <a:latin typeface="AGaramond"/>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8,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1:11-24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770965761"/>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3</a:t>
                      </a:r>
                      <a:endParaRPr lang="en-US" sz="2100" dirty="0">
                        <a:effectLst/>
                        <a:latin typeface="AGaramond"/>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12,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2:1-10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330495866"/>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15,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2:11-21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724402364"/>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19,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3:1-14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981527568"/>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22,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3:15-29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102230348"/>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26,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4:1-20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577757110"/>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29,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4:21-31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734613748"/>
                  </a:ext>
                </a:extLst>
              </a:tr>
              <a:tr h="280511">
                <a:tc>
                  <a:txBody>
                    <a:bodyPr/>
                    <a:lstStyle/>
                    <a:p>
                      <a:pPr marL="0" marR="0" algn="ctr">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Lesson 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3,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5:1-15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97721849"/>
                  </a:ext>
                </a:extLst>
              </a:tr>
              <a:tr h="280511">
                <a:tc>
                  <a:txBody>
                    <a:bodyPr/>
                    <a:lstStyle/>
                    <a:p>
                      <a:pPr marL="0" marR="0" algn="ctr">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Lesson 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6,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5:16-26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236382752"/>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11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10,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6:1-10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371407485"/>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17,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6:11-18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934610983"/>
                  </a:ext>
                </a:extLst>
              </a:tr>
              <a:tr h="280511">
                <a:tc>
                  <a:txBody>
                    <a:bodyPr/>
                    <a:lstStyle/>
                    <a:p>
                      <a:pPr marL="0" marR="0" algn="ctr">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Lesson 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20,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Review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919183076"/>
                  </a:ext>
                </a:extLst>
              </a:tr>
            </a:tbl>
          </a:graphicData>
        </a:graphic>
      </p:graphicFrame>
      <p:sp>
        <p:nvSpPr>
          <p:cNvPr id="5" name="Rectangle 2">
            <a:extLst>
              <a:ext uri="{FF2B5EF4-FFF2-40B4-BE49-F238E27FC236}">
                <a16:creationId xmlns:a16="http://schemas.microsoft.com/office/drawing/2014/main" id="{E7F8D851-6B76-4978-A1BA-AA00D84779EC}"/>
              </a:ext>
            </a:extLst>
          </p:cNvPr>
          <p:cNvSpPr txBox="1">
            <a:spLocks noChangeArrowheads="1"/>
          </p:cNvSpPr>
          <p:nvPr/>
        </p:nvSpPr>
        <p:spPr>
          <a:xfrm>
            <a:off x="171450" y="314325"/>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2" name="Rectangle 1">
            <a:extLst>
              <a:ext uri="{FF2B5EF4-FFF2-40B4-BE49-F238E27FC236}">
                <a16:creationId xmlns:a16="http://schemas.microsoft.com/office/drawing/2014/main" id="{D65D9930-0E06-DEB1-4B78-7BF8E35D6C43}"/>
              </a:ext>
            </a:extLst>
          </p:cNvPr>
          <p:cNvSpPr/>
          <p:nvPr/>
        </p:nvSpPr>
        <p:spPr>
          <a:xfrm>
            <a:off x="285750" y="4775282"/>
            <a:ext cx="8172449" cy="304800"/>
          </a:xfrm>
          <a:prstGeom prst="rect">
            <a:avLst/>
          </a:prstGeom>
          <a:solidFill>
            <a:schemeClr val="accent1">
              <a:alpha val="27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Tree>
    <p:extLst>
      <p:ext uri="{BB962C8B-B14F-4D97-AF65-F5344CB8AC3E}">
        <p14:creationId xmlns:p14="http://schemas.microsoft.com/office/powerpoint/2010/main" val="41489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6:6-8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Sowing and Reaping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6 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Let the one who is taught the word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share all good things with the one who teaches</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7 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Do not be deceived: God is not mocked, for whatever one sows, that will he also reap.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8 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the one who sows to his own flesh will from the flesh reap corruption, but the one who sows to the Spirit will from the Spirit reap eternal life.</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4267200" y="2552700"/>
            <a:ext cx="4800600" cy="1066800"/>
          </a:xfrm>
          <a:prstGeom prst="wedgeRoundRectCallout">
            <a:avLst>
              <a:gd name="adj1" fmla="val -32237"/>
              <a:gd name="adj2" fmla="val -10519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Whose good things are being shared – the one taught or the teacher?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72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 12-15</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Initial Thoughts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08155" y="1257300"/>
            <a:ext cx="7927690" cy="3832412"/>
          </a:xfrm>
        </p:spPr>
        <p:txBody>
          <a:bodyPr>
            <a:normAutofit/>
          </a:bodyPr>
          <a:lstStyle/>
          <a:p>
            <a:pPr marL="0" indent="0" algn="ctr">
              <a:buNone/>
            </a:pPr>
            <a:r>
              <a:rPr lang="en-US" sz="2400" b="1" i="1" dirty="0">
                <a:solidFill>
                  <a:srgbClr val="FFFF00"/>
                </a:solidFill>
                <a:effectLst/>
                <a:latin typeface="Calibri" panose="020F0502020204030204" pitchFamily="34" charset="0"/>
                <a:cs typeface="Calibri" panose="020F0502020204030204" pitchFamily="34" charset="0"/>
              </a:rPr>
              <a:t>For freedom Christ has set us free</a:t>
            </a:r>
            <a:r>
              <a:rPr lang="en-US" sz="2400" b="0" i="1" dirty="0">
                <a:effectLst/>
                <a:latin typeface="Calibri" panose="020F0502020204030204" pitchFamily="34" charset="0"/>
                <a:cs typeface="Calibri" panose="020F0502020204030204" pitchFamily="34" charset="0"/>
              </a:rPr>
              <a:t>; stand firm therefore, and do not submit again to a yoke of slavery.</a:t>
            </a:r>
          </a:p>
          <a:p>
            <a:pPr marL="0" indent="0" algn="ctr">
              <a:buNone/>
            </a:pPr>
            <a:endParaRPr lang="en-US" sz="2400" i="1" dirty="0">
              <a:latin typeface="Calibri" panose="020F0502020204030204" pitchFamily="34" charset="0"/>
              <a:cs typeface="Calibri" panose="020F0502020204030204" pitchFamily="34" charset="0"/>
            </a:endParaRPr>
          </a:p>
          <a:p>
            <a:pPr marL="0" indent="0" algn="ctr">
              <a:buNone/>
            </a:pPr>
            <a:r>
              <a:rPr lang="en-US" sz="2400" b="0" i="1" dirty="0">
                <a:effectLst/>
                <a:latin typeface="Calibri" panose="020F0502020204030204" pitchFamily="34" charset="0"/>
                <a:cs typeface="Calibri" panose="020F0502020204030204" pitchFamily="34" charset="0"/>
              </a:rPr>
              <a:t> </a:t>
            </a:r>
            <a:r>
              <a:rPr lang="en-US" sz="2400" b="1" i="1" baseline="30000" dirty="0">
                <a:effectLst/>
                <a:latin typeface="Calibri" panose="020F0502020204030204" pitchFamily="34" charset="0"/>
                <a:cs typeface="Calibri" panose="020F0502020204030204" pitchFamily="34" charset="0"/>
              </a:rPr>
              <a:t>13 </a:t>
            </a:r>
            <a:r>
              <a:rPr lang="en-US" sz="2400" b="0" i="1" dirty="0">
                <a:effectLst/>
                <a:latin typeface="Calibri" panose="020F0502020204030204" pitchFamily="34" charset="0"/>
                <a:cs typeface="Calibri" panose="020F0502020204030204" pitchFamily="34" charset="0"/>
              </a:rPr>
              <a:t>For </a:t>
            </a:r>
            <a:r>
              <a:rPr lang="en-US" sz="2400" b="1" i="1" dirty="0">
                <a:solidFill>
                  <a:srgbClr val="FFFF00"/>
                </a:solidFill>
                <a:effectLst/>
                <a:latin typeface="Calibri" panose="020F0502020204030204" pitchFamily="34" charset="0"/>
                <a:cs typeface="Calibri" panose="020F0502020204030204" pitchFamily="34" charset="0"/>
              </a:rPr>
              <a:t>you were called to freedom</a:t>
            </a:r>
            <a:r>
              <a:rPr lang="en-US" sz="2400" b="0" i="1" dirty="0">
                <a:effectLst/>
                <a:latin typeface="Calibri" panose="020F0502020204030204" pitchFamily="34" charset="0"/>
                <a:cs typeface="Calibri" panose="020F0502020204030204" pitchFamily="34" charset="0"/>
              </a:rPr>
              <a:t>, brothers. </a:t>
            </a:r>
            <a:r>
              <a:rPr lang="en-US" sz="2400" b="1" i="1" dirty="0">
                <a:solidFill>
                  <a:srgbClr val="FFFF00"/>
                </a:solidFill>
                <a:effectLst/>
                <a:latin typeface="Calibri" panose="020F0502020204030204" pitchFamily="34" charset="0"/>
                <a:cs typeface="Calibri" panose="020F0502020204030204" pitchFamily="34" charset="0"/>
              </a:rPr>
              <a:t>Only do not use your freedom</a:t>
            </a:r>
            <a:r>
              <a:rPr lang="en-US" sz="2400" b="0" i="1" dirty="0">
                <a:effectLst/>
                <a:latin typeface="Calibri" panose="020F0502020204030204" pitchFamily="34" charset="0"/>
                <a:cs typeface="Calibri" panose="020F0502020204030204" pitchFamily="34" charset="0"/>
              </a:rPr>
              <a:t> as an opportunity for the flesh, but through love serve one another. </a:t>
            </a:r>
            <a:r>
              <a:rPr lang="en-US" sz="2400" b="1" i="1" baseline="30000" dirty="0">
                <a:effectLst/>
                <a:latin typeface="Calibri" panose="020F0502020204030204" pitchFamily="34" charset="0"/>
                <a:cs typeface="Calibri" panose="020F0502020204030204" pitchFamily="34" charset="0"/>
              </a:rPr>
              <a:t>14 </a:t>
            </a:r>
            <a:r>
              <a:rPr lang="en-US" sz="2400" b="0" i="1" dirty="0">
                <a:effectLst/>
                <a:latin typeface="Calibri" panose="020F0502020204030204" pitchFamily="34" charset="0"/>
                <a:cs typeface="Calibri" panose="020F0502020204030204" pitchFamily="34" charset="0"/>
              </a:rPr>
              <a:t>For the whole law is fulfilled in one word: “You shall love your neighbor as yourself.” </a:t>
            </a:r>
            <a:r>
              <a:rPr lang="en-US" sz="2400" b="1" i="1" baseline="30000" dirty="0">
                <a:effectLst/>
                <a:latin typeface="Calibri" panose="020F0502020204030204" pitchFamily="34" charset="0"/>
                <a:cs typeface="Calibri" panose="020F0502020204030204" pitchFamily="34" charset="0"/>
              </a:rPr>
              <a:t>15 </a:t>
            </a:r>
            <a:r>
              <a:rPr lang="en-US" sz="2400" b="0" i="1" dirty="0">
                <a:effectLst/>
                <a:latin typeface="Calibri" panose="020F0502020204030204" pitchFamily="34" charset="0"/>
                <a:cs typeface="Calibri" panose="020F0502020204030204" pitchFamily="34" charset="0"/>
              </a:rPr>
              <a:t>But if you bite and devour one another, watch out that you are not consumed by one another.</a:t>
            </a:r>
            <a:endParaRPr lang="en-US" sz="2000" i="1"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CD488B11-466E-5298-ADD1-285F9456E2CA}"/>
              </a:ext>
            </a:extLst>
          </p:cNvPr>
          <p:cNvSpPr/>
          <p:nvPr/>
        </p:nvSpPr>
        <p:spPr>
          <a:xfrm>
            <a:off x="1371600" y="4820660"/>
            <a:ext cx="6783245" cy="89434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Note the shift from his argument to practical considerations – how will we live with our freedom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9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 12-15</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Initial Thoughts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08155" y="1257300"/>
            <a:ext cx="7927690" cy="3832412"/>
          </a:xfrm>
        </p:spPr>
        <p:txBody>
          <a:bodyPr>
            <a:normAutofit/>
          </a:bodyPr>
          <a:lstStyle/>
          <a:p>
            <a:pPr marL="0" indent="0" algn="ctr">
              <a:buNone/>
            </a:pPr>
            <a:r>
              <a:rPr lang="en-US" sz="2400" b="0" i="1" dirty="0">
                <a:effectLst/>
                <a:latin typeface="Calibri" panose="020F0502020204030204" pitchFamily="34" charset="0"/>
                <a:cs typeface="Calibri" panose="020F0502020204030204" pitchFamily="34" charset="0"/>
              </a:rPr>
              <a:t>For freedom Christ has set us free; stand firm therefore, and do not submit again to a yoke of slavery.</a:t>
            </a:r>
          </a:p>
          <a:p>
            <a:pPr marL="0" indent="0" algn="ctr">
              <a:buNone/>
            </a:pPr>
            <a:endParaRPr lang="en-US" sz="2400" i="1" dirty="0">
              <a:latin typeface="Calibri" panose="020F0502020204030204" pitchFamily="34" charset="0"/>
              <a:cs typeface="Calibri" panose="020F0502020204030204" pitchFamily="34" charset="0"/>
            </a:endParaRPr>
          </a:p>
          <a:p>
            <a:pPr marL="0" indent="0" algn="ctr">
              <a:buNone/>
            </a:pPr>
            <a:r>
              <a:rPr lang="en-US" sz="2400" b="0" i="1" dirty="0">
                <a:effectLst/>
                <a:latin typeface="Calibri" panose="020F0502020204030204" pitchFamily="34" charset="0"/>
                <a:cs typeface="Calibri" panose="020F0502020204030204" pitchFamily="34" charset="0"/>
              </a:rPr>
              <a:t> </a:t>
            </a:r>
            <a:r>
              <a:rPr lang="en-US" sz="2400" b="1" i="1" baseline="30000" dirty="0">
                <a:effectLst/>
                <a:latin typeface="Calibri" panose="020F0502020204030204" pitchFamily="34" charset="0"/>
                <a:cs typeface="Calibri" panose="020F0502020204030204" pitchFamily="34" charset="0"/>
              </a:rPr>
              <a:t>13 </a:t>
            </a:r>
            <a:r>
              <a:rPr lang="en-US" sz="2400" b="0" i="1" dirty="0">
                <a:effectLst/>
                <a:latin typeface="Calibri" panose="020F0502020204030204" pitchFamily="34" charset="0"/>
                <a:cs typeface="Calibri" panose="020F0502020204030204" pitchFamily="34" charset="0"/>
              </a:rPr>
              <a:t>For you were called to freedom, brothers. Only do not use your freedom as an opportunity for the flesh, but through love serve one another. </a:t>
            </a:r>
            <a:r>
              <a:rPr lang="en-US" sz="2400" b="1" i="1" baseline="30000" dirty="0">
                <a:effectLst/>
                <a:latin typeface="Calibri" panose="020F0502020204030204" pitchFamily="34" charset="0"/>
                <a:cs typeface="Calibri" panose="020F0502020204030204" pitchFamily="34" charset="0"/>
              </a:rPr>
              <a:t>14 </a:t>
            </a:r>
            <a:r>
              <a:rPr lang="en-US" sz="2400" b="0" i="1" dirty="0">
                <a:effectLst/>
                <a:latin typeface="Calibri" panose="020F0502020204030204" pitchFamily="34" charset="0"/>
                <a:cs typeface="Calibri" panose="020F0502020204030204" pitchFamily="34" charset="0"/>
              </a:rPr>
              <a:t>For the whole law is fulfilled in one word: “You shall love your neighbor as yourself.” </a:t>
            </a:r>
            <a:r>
              <a:rPr lang="en-US" sz="2400" b="1" i="1" baseline="30000" dirty="0">
                <a:effectLst/>
                <a:latin typeface="Calibri" panose="020F0502020204030204" pitchFamily="34" charset="0"/>
                <a:cs typeface="Calibri" panose="020F0502020204030204" pitchFamily="34" charset="0"/>
              </a:rPr>
              <a:t>15 </a:t>
            </a:r>
            <a:r>
              <a:rPr lang="en-US" sz="2400" b="0" i="1" dirty="0">
                <a:effectLst/>
                <a:latin typeface="Calibri" panose="020F0502020204030204" pitchFamily="34" charset="0"/>
                <a:cs typeface="Calibri" panose="020F0502020204030204" pitchFamily="34" charset="0"/>
              </a:rPr>
              <a:t>But if you bite and devour one another, watch out that you are not consumed by one another.</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C8B17B0-BCF7-8A3F-7061-5C3A28BA1DE6}"/>
              </a:ext>
            </a:extLst>
          </p:cNvPr>
          <p:cNvSpPr/>
          <p:nvPr/>
        </p:nvSpPr>
        <p:spPr>
          <a:xfrm>
            <a:off x="1905000" y="4914900"/>
            <a:ext cx="58674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are the contrasts in these passages?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46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5:16-26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Fruit of the Spirit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257300"/>
            <a:ext cx="8458199" cy="4267200"/>
          </a:xfrm>
        </p:spPr>
        <p:txBody>
          <a:bodyPr>
            <a:normAutofit/>
          </a:bodyPr>
          <a:lstStyle/>
          <a:p>
            <a:pPr marL="0" indent="0" algn="ctr">
              <a:buNone/>
            </a:pPr>
            <a:r>
              <a:rPr lang="en-US" sz="2400" b="1" i="1" baseline="30000" dirty="0">
                <a:effectLst/>
                <a:latin typeface="Calibri" panose="020F0502020204030204" pitchFamily="34" charset="0"/>
                <a:cs typeface="Calibri" panose="020F0502020204030204" pitchFamily="34" charset="0"/>
              </a:rPr>
              <a:t>22 </a:t>
            </a:r>
            <a:r>
              <a:rPr lang="en-US" sz="2400" b="0" i="1" dirty="0">
                <a:effectLst/>
                <a:latin typeface="Calibri" panose="020F0502020204030204" pitchFamily="34" charset="0"/>
                <a:cs typeface="Calibri" panose="020F0502020204030204" pitchFamily="34" charset="0"/>
              </a:rPr>
              <a:t>But the fruit of the Spirit is </a:t>
            </a:r>
            <a:r>
              <a:rPr lang="en-US" sz="2400" i="1" dirty="0">
                <a:effectLst/>
                <a:latin typeface="Calibri" panose="020F0502020204030204" pitchFamily="34" charset="0"/>
                <a:cs typeface="Calibri" panose="020F0502020204030204" pitchFamily="34" charset="0"/>
              </a:rPr>
              <a:t>love, joy, peace, patience, kindness, goodness, faithfulness, </a:t>
            </a:r>
            <a:r>
              <a:rPr lang="en-US" sz="2400" i="1" baseline="30000" dirty="0">
                <a:effectLst/>
                <a:latin typeface="Calibri" panose="020F0502020204030204" pitchFamily="34" charset="0"/>
                <a:cs typeface="Calibri" panose="020F0502020204030204" pitchFamily="34" charset="0"/>
              </a:rPr>
              <a:t>23 </a:t>
            </a:r>
            <a:r>
              <a:rPr lang="en-US" sz="2400" i="1" dirty="0">
                <a:effectLst/>
                <a:latin typeface="Calibri" panose="020F0502020204030204" pitchFamily="34" charset="0"/>
                <a:cs typeface="Calibri" panose="020F0502020204030204" pitchFamily="34" charset="0"/>
              </a:rPr>
              <a:t>gentleness, self-control</a:t>
            </a:r>
            <a:r>
              <a:rPr lang="en-US" sz="2400" b="0" i="1" dirty="0">
                <a:effectLst/>
                <a:latin typeface="Calibri" panose="020F0502020204030204" pitchFamily="34" charset="0"/>
                <a:cs typeface="Calibri" panose="020F0502020204030204" pitchFamily="34" charset="0"/>
              </a:rPr>
              <a:t>; against such things there is no law. </a:t>
            </a:r>
            <a:r>
              <a:rPr lang="en-US" sz="2400" b="1" i="1" baseline="30000" dirty="0">
                <a:effectLst/>
                <a:latin typeface="Calibri" panose="020F0502020204030204" pitchFamily="34" charset="0"/>
                <a:cs typeface="Calibri" panose="020F0502020204030204" pitchFamily="34" charset="0"/>
              </a:rPr>
              <a:t>24 </a:t>
            </a:r>
            <a:r>
              <a:rPr lang="en-US" sz="2400" b="0" i="1" dirty="0">
                <a:effectLst/>
                <a:latin typeface="Calibri" panose="020F0502020204030204" pitchFamily="34" charset="0"/>
                <a:cs typeface="Calibri" panose="020F0502020204030204" pitchFamily="34" charset="0"/>
              </a:rPr>
              <a:t>And </a:t>
            </a:r>
            <a:r>
              <a:rPr lang="en-US" sz="2400" b="1" i="1" dirty="0">
                <a:solidFill>
                  <a:srgbClr val="FFFF00"/>
                </a:solidFill>
                <a:effectLst/>
                <a:latin typeface="Calibri" panose="020F0502020204030204" pitchFamily="34" charset="0"/>
                <a:cs typeface="Calibri" panose="020F0502020204030204" pitchFamily="34" charset="0"/>
              </a:rPr>
              <a:t>those who belong to Christ Jesus have crucified the flesh with its passions and desires.</a:t>
            </a:r>
          </a:p>
          <a:p>
            <a:pPr marL="0" indent="0" algn="ctr">
              <a:buNone/>
            </a:pPr>
            <a:r>
              <a:rPr lang="en-US" sz="2400" b="1" i="1" baseline="30000" dirty="0">
                <a:effectLst/>
                <a:latin typeface="Calibri" panose="020F0502020204030204" pitchFamily="34" charset="0"/>
                <a:cs typeface="Calibri" panose="020F0502020204030204" pitchFamily="34" charset="0"/>
              </a:rPr>
              <a:t>25 </a:t>
            </a:r>
            <a:r>
              <a:rPr lang="en-US" sz="2400" b="0" i="1" dirty="0">
                <a:effectLst/>
                <a:latin typeface="Calibri" panose="020F0502020204030204" pitchFamily="34" charset="0"/>
                <a:cs typeface="Calibri" panose="020F0502020204030204" pitchFamily="34" charset="0"/>
              </a:rPr>
              <a:t>If we live by the Spirit, let us also keep in step with the Spirit. </a:t>
            </a:r>
            <a:r>
              <a:rPr lang="en-US" sz="2400" b="1" i="1" baseline="30000" dirty="0">
                <a:effectLst/>
                <a:latin typeface="Calibri" panose="020F0502020204030204" pitchFamily="34" charset="0"/>
                <a:cs typeface="Calibri" panose="020F0502020204030204" pitchFamily="34" charset="0"/>
              </a:rPr>
              <a:t>26 </a:t>
            </a:r>
            <a:r>
              <a:rPr lang="en-US" sz="2400" b="0" i="1" dirty="0">
                <a:effectLst/>
                <a:latin typeface="Calibri" panose="020F0502020204030204" pitchFamily="34" charset="0"/>
                <a:cs typeface="Calibri" panose="020F0502020204030204" pitchFamily="34" charset="0"/>
              </a:rPr>
              <a:t>Let us not become conceited, provoking one another, envying one another.</a:t>
            </a:r>
          </a:p>
        </p:txBody>
      </p:sp>
      <p:sp>
        <p:nvSpPr>
          <p:cNvPr id="4" name="Speech Bubble: Rectangle with Corners Rounded 3">
            <a:extLst>
              <a:ext uri="{FF2B5EF4-FFF2-40B4-BE49-F238E27FC236}">
                <a16:creationId xmlns:a16="http://schemas.microsoft.com/office/drawing/2014/main" id="{74A65B3B-57AA-500C-C86A-74C8E4431DBE}"/>
              </a:ext>
            </a:extLst>
          </p:cNvPr>
          <p:cNvSpPr/>
          <p:nvPr/>
        </p:nvSpPr>
        <p:spPr>
          <a:xfrm>
            <a:off x="4686299" y="3238500"/>
            <a:ext cx="3810000" cy="1066800"/>
          </a:xfrm>
          <a:prstGeom prst="wedgeRoundRectCallout">
            <a:avLst>
              <a:gd name="adj1" fmla="val -34955"/>
              <a:gd name="adj2" fmla="val -9869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Where else in the letter has Paul spoken of death or crucifixion?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1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5:16-18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Spirit and Flesh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fontScale="92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16 </a:t>
            </a:r>
            <a:r>
              <a:rPr lang="en-US" sz="2800" b="0" i="1" dirty="0">
                <a:effectLst/>
                <a:latin typeface="Calibri" panose="020F0502020204030204" pitchFamily="34" charset="0"/>
                <a:cs typeface="Calibri" panose="020F0502020204030204" pitchFamily="34" charset="0"/>
              </a:rPr>
              <a:t>But I say, walk by the Spirit, and you will not gratify the desires of the flesh. </a:t>
            </a:r>
            <a:r>
              <a:rPr lang="en-US" sz="2800" b="1" i="1" baseline="30000" dirty="0">
                <a:effectLst/>
                <a:latin typeface="Calibri" panose="020F0502020204030204" pitchFamily="34" charset="0"/>
                <a:cs typeface="Calibri" panose="020F0502020204030204" pitchFamily="34" charset="0"/>
              </a:rPr>
              <a:t>17 </a:t>
            </a:r>
            <a:r>
              <a:rPr lang="en-US" sz="2800" b="0" i="1" dirty="0">
                <a:effectLst/>
                <a:latin typeface="Calibri" panose="020F0502020204030204" pitchFamily="34" charset="0"/>
                <a:cs typeface="Calibri" panose="020F0502020204030204" pitchFamily="34" charset="0"/>
              </a:rPr>
              <a:t>For the desires of the flesh are against the Spirit, and the desires of the Spirit are against the flesh, for these are opposed to each other, </a:t>
            </a:r>
            <a:r>
              <a:rPr lang="en-US" sz="2800" b="1" i="1" dirty="0">
                <a:solidFill>
                  <a:srgbClr val="FFFF00"/>
                </a:solidFill>
                <a:effectLst/>
                <a:latin typeface="Calibri" panose="020F0502020204030204" pitchFamily="34" charset="0"/>
                <a:cs typeface="Calibri" panose="020F0502020204030204" pitchFamily="34" charset="0"/>
              </a:rPr>
              <a:t>to keep you from doing the things you want to do.</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18 </a:t>
            </a:r>
            <a:r>
              <a:rPr lang="en-US" sz="2800" b="0" i="1" dirty="0">
                <a:effectLst/>
                <a:latin typeface="Calibri" panose="020F0502020204030204" pitchFamily="34" charset="0"/>
                <a:cs typeface="Calibri" panose="020F0502020204030204" pitchFamily="34" charset="0"/>
              </a:rPr>
              <a:t>But if you are led by the Spirit, you are not under the law. </a:t>
            </a:r>
          </a:p>
        </p:txBody>
      </p:sp>
      <p:sp>
        <p:nvSpPr>
          <p:cNvPr id="5" name="Speech Bubble: Rectangle with Corners Rounded 4">
            <a:extLst>
              <a:ext uri="{FF2B5EF4-FFF2-40B4-BE49-F238E27FC236}">
                <a16:creationId xmlns:a16="http://schemas.microsoft.com/office/drawing/2014/main" id="{A51544B9-0D93-E00A-C06B-A68D51B68317}"/>
              </a:ext>
            </a:extLst>
          </p:cNvPr>
          <p:cNvSpPr/>
          <p:nvPr/>
        </p:nvSpPr>
        <p:spPr>
          <a:xfrm>
            <a:off x="1295400" y="3924300"/>
            <a:ext cx="3810000" cy="1066800"/>
          </a:xfrm>
          <a:prstGeom prst="wedgeRoundRectCallout">
            <a:avLst>
              <a:gd name="adj1" fmla="val -33394"/>
              <a:gd name="adj2" fmla="val -11750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other writing of Paul’s does this sound like?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366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5:16-18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Spirit and Flesh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638300"/>
            <a:ext cx="8382000" cy="2209800"/>
          </a:xfrm>
        </p:spPr>
        <p:txBody>
          <a:bodyPr>
            <a:normAutofit fontScale="92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16 </a:t>
            </a:r>
            <a:r>
              <a:rPr lang="en-US" sz="2800" b="0" i="1" dirty="0">
                <a:effectLst/>
                <a:latin typeface="Calibri" panose="020F0502020204030204" pitchFamily="34" charset="0"/>
                <a:cs typeface="Calibri" panose="020F0502020204030204" pitchFamily="34" charset="0"/>
              </a:rPr>
              <a:t>But I say, walk by the Spirit, and you will not gratify the desires of the flesh. </a:t>
            </a:r>
            <a:r>
              <a:rPr lang="en-US" sz="2800" b="1" i="1" baseline="30000" dirty="0">
                <a:effectLst/>
                <a:latin typeface="Calibri" panose="020F0502020204030204" pitchFamily="34" charset="0"/>
                <a:cs typeface="Calibri" panose="020F0502020204030204" pitchFamily="34" charset="0"/>
              </a:rPr>
              <a:t>17 </a:t>
            </a:r>
            <a:r>
              <a:rPr lang="en-US" sz="2800" b="0" i="1" dirty="0">
                <a:effectLst/>
                <a:latin typeface="Calibri" panose="020F0502020204030204" pitchFamily="34" charset="0"/>
                <a:cs typeface="Calibri" panose="020F0502020204030204" pitchFamily="34" charset="0"/>
              </a:rPr>
              <a:t>For the desires of the flesh are against the Spirit, and the desires of the Spirit are against the flesh, for these are opposed to each other, </a:t>
            </a:r>
            <a:r>
              <a:rPr lang="en-US" sz="2800" i="1" dirty="0">
                <a:effectLst/>
                <a:latin typeface="Calibri" panose="020F0502020204030204" pitchFamily="34" charset="0"/>
                <a:cs typeface="Calibri" panose="020F0502020204030204" pitchFamily="34" charset="0"/>
              </a:rPr>
              <a:t>to keep you from doing the things you want to do. </a:t>
            </a:r>
            <a:r>
              <a:rPr lang="en-US" sz="2800" b="1" i="1" baseline="30000" dirty="0">
                <a:effectLst/>
                <a:latin typeface="Calibri" panose="020F0502020204030204" pitchFamily="34" charset="0"/>
                <a:cs typeface="Calibri" panose="020F0502020204030204" pitchFamily="34" charset="0"/>
              </a:rPr>
              <a:t>18 </a:t>
            </a:r>
            <a:r>
              <a:rPr lang="en-US" sz="2800" b="0" i="1" dirty="0">
                <a:effectLst/>
                <a:latin typeface="Calibri" panose="020F0502020204030204" pitchFamily="34" charset="0"/>
                <a:cs typeface="Calibri" panose="020F0502020204030204" pitchFamily="34" charset="0"/>
              </a:rPr>
              <a:t>But </a:t>
            </a:r>
            <a:r>
              <a:rPr lang="en-US" sz="2800" b="1" i="1" dirty="0">
                <a:solidFill>
                  <a:srgbClr val="FFFF00"/>
                </a:solidFill>
                <a:effectLst/>
                <a:latin typeface="Calibri" panose="020F0502020204030204" pitchFamily="34" charset="0"/>
                <a:cs typeface="Calibri" panose="020F0502020204030204" pitchFamily="34" charset="0"/>
              </a:rPr>
              <a:t>if you are led by the Spirit, you are not under the law. </a:t>
            </a:r>
          </a:p>
        </p:txBody>
      </p:sp>
      <p:sp>
        <p:nvSpPr>
          <p:cNvPr id="5" name="Speech Bubble: Rectangle with Corners Rounded 4">
            <a:extLst>
              <a:ext uri="{FF2B5EF4-FFF2-40B4-BE49-F238E27FC236}">
                <a16:creationId xmlns:a16="http://schemas.microsoft.com/office/drawing/2014/main" id="{A51544B9-0D93-E00A-C06B-A68D51B68317}"/>
              </a:ext>
            </a:extLst>
          </p:cNvPr>
          <p:cNvSpPr/>
          <p:nvPr/>
        </p:nvSpPr>
        <p:spPr>
          <a:xfrm>
            <a:off x="3962400" y="4297814"/>
            <a:ext cx="3810000" cy="1066800"/>
          </a:xfrm>
          <a:prstGeom prst="wedgeRoundRectCallout">
            <a:avLst>
              <a:gd name="adj1" fmla="val -33394"/>
              <a:gd name="adj2" fmla="val -11750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Reverse and state the opposite of this sentence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375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5:16-26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Works of the Flesh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257300"/>
            <a:ext cx="8534400" cy="1600200"/>
          </a:xfrm>
        </p:spPr>
        <p:txBody>
          <a:bodyPr>
            <a:normAutofit lnSpcReduction="10000"/>
          </a:bodyPr>
          <a:lstStyle/>
          <a:p>
            <a:pPr marL="0" indent="0" algn="ctr">
              <a:buNone/>
            </a:pPr>
            <a:r>
              <a:rPr lang="en-US" sz="2000" b="1" i="1" baseline="30000" dirty="0">
                <a:effectLst/>
                <a:latin typeface="Calibri" panose="020F0502020204030204" pitchFamily="34" charset="0"/>
                <a:cs typeface="Calibri" panose="020F0502020204030204" pitchFamily="34" charset="0"/>
              </a:rPr>
              <a:t>19 </a:t>
            </a:r>
            <a:r>
              <a:rPr lang="en-US" sz="2000" b="0" i="1" dirty="0">
                <a:effectLst/>
                <a:latin typeface="Calibri" panose="020F0502020204030204" pitchFamily="34" charset="0"/>
                <a:cs typeface="Calibri" panose="020F0502020204030204" pitchFamily="34" charset="0"/>
              </a:rPr>
              <a:t>Now the works of the flesh are evident: sexual immorality, impurity, sensuality, </a:t>
            </a:r>
            <a:r>
              <a:rPr lang="en-US" sz="2000" b="1" i="1" baseline="30000" dirty="0">
                <a:effectLst/>
                <a:latin typeface="Calibri" panose="020F0502020204030204" pitchFamily="34" charset="0"/>
                <a:cs typeface="Calibri" panose="020F0502020204030204" pitchFamily="34" charset="0"/>
              </a:rPr>
              <a:t>20 </a:t>
            </a:r>
            <a:r>
              <a:rPr lang="en-US" sz="2000" b="0" i="1" dirty="0">
                <a:effectLst/>
                <a:latin typeface="Calibri" panose="020F0502020204030204" pitchFamily="34" charset="0"/>
                <a:cs typeface="Calibri" panose="020F0502020204030204" pitchFamily="34" charset="0"/>
              </a:rPr>
              <a:t>idolatry, sorcery, enmity, strife, jealousy, fits of anger, rivalries, dissensions, divisions, </a:t>
            </a:r>
            <a:r>
              <a:rPr lang="en-US" sz="2000" b="1" i="1" baseline="30000" dirty="0">
                <a:effectLst/>
                <a:latin typeface="Calibri" panose="020F0502020204030204" pitchFamily="34" charset="0"/>
                <a:cs typeface="Calibri" panose="020F0502020204030204" pitchFamily="34" charset="0"/>
              </a:rPr>
              <a:t>21 </a:t>
            </a:r>
            <a:r>
              <a:rPr lang="en-US" sz="2000" b="0" i="1" dirty="0">
                <a:effectLst/>
                <a:latin typeface="Calibri" panose="020F0502020204030204" pitchFamily="34" charset="0"/>
                <a:cs typeface="Calibri" panose="020F0502020204030204" pitchFamily="34" charset="0"/>
              </a:rPr>
              <a:t>envy, drunkenness, orgies, and things like these. I warn you, as I warned you before, that those who do such things will not inherit the kingdom of God. </a:t>
            </a:r>
          </a:p>
        </p:txBody>
      </p:sp>
      <p:sp>
        <p:nvSpPr>
          <p:cNvPr id="4" name="Content Placeholder 2">
            <a:extLst>
              <a:ext uri="{FF2B5EF4-FFF2-40B4-BE49-F238E27FC236}">
                <a16:creationId xmlns:a16="http://schemas.microsoft.com/office/drawing/2014/main" id="{499F7312-8E3F-13FD-8AF7-4D4496562D65}"/>
              </a:ext>
            </a:extLst>
          </p:cNvPr>
          <p:cNvSpPr txBox="1">
            <a:spLocks/>
          </p:cNvSpPr>
          <p:nvPr/>
        </p:nvSpPr>
        <p:spPr>
          <a:xfrm>
            <a:off x="495300" y="2857500"/>
            <a:ext cx="8305800" cy="373380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460375" indent="-460375">
              <a:buFont typeface="+mj-lt"/>
              <a:buAutoNum type="arabicPeriod"/>
            </a:pPr>
            <a:r>
              <a:rPr lang="en-US" sz="2400" dirty="0">
                <a:solidFill>
                  <a:srgbClr val="FFC000"/>
                </a:solidFill>
                <a:latin typeface="Calibri" panose="020F0502020204030204" pitchFamily="34" charset="0"/>
                <a:cs typeface="Calibri" panose="020F0502020204030204" pitchFamily="34" charset="0"/>
              </a:rPr>
              <a:t>Sexual sins: </a:t>
            </a:r>
            <a:r>
              <a:rPr lang="en-US" sz="2400" i="1" dirty="0">
                <a:latin typeface="Calibri" panose="020F0502020204030204" pitchFamily="34" charset="0"/>
                <a:cs typeface="Calibri" panose="020F0502020204030204" pitchFamily="34" charset="0"/>
              </a:rPr>
              <a:t>sexual immorality, impurity, sensuality,</a:t>
            </a:r>
            <a:endParaRPr lang="en-US" sz="2400" dirty="0">
              <a:latin typeface="Calibri" panose="020F0502020204030204" pitchFamily="34" charset="0"/>
              <a:cs typeface="Calibri" panose="020F0502020204030204" pitchFamily="34" charset="0"/>
            </a:endParaRPr>
          </a:p>
          <a:p>
            <a:pPr marL="460375" indent="-460375">
              <a:buFont typeface="+mj-lt"/>
              <a:buAutoNum type="arabicPeriod"/>
            </a:pPr>
            <a:r>
              <a:rPr lang="en-US" sz="2400" dirty="0">
                <a:solidFill>
                  <a:srgbClr val="FFC000"/>
                </a:solidFill>
                <a:latin typeface="Calibri" panose="020F0502020204030204" pitchFamily="34" charset="0"/>
                <a:cs typeface="Calibri" panose="020F0502020204030204" pitchFamily="34" charset="0"/>
              </a:rPr>
              <a:t>Religious wrongs: </a:t>
            </a:r>
            <a:r>
              <a:rPr lang="en-US" sz="2400" i="1" dirty="0">
                <a:latin typeface="Calibri" panose="020F0502020204030204" pitchFamily="34" charset="0"/>
                <a:cs typeface="Calibri" panose="020F0502020204030204" pitchFamily="34" charset="0"/>
              </a:rPr>
              <a:t>idolatry, sorcery</a:t>
            </a:r>
            <a:endParaRPr lang="en-US" sz="2400" dirty="0">
              <a:latin typeface="Calibri" panose="020F0502020204030204" pitchFamily="34" charset="0"/>
              <a:cs typeface="Calibri" panose="020F0502020204030204" pitchFamily="34" charset="0"/>
            </a:endParaRPr>
          </a:p>
          <a:p>
            <a:pPr marL="460375" indent="-460375">
              <a:buFont typeface="+mj-lt"/>
              <a:buAutoNum type="arabicPeriod"/>
            </a:pPr>
            <a:r>
              <a:rPr lang="en-US" sz="2400" dirty="0">
                <a:solidFill>
                  <a:srgbClr val="FFC000"/>
                </a:solidFill>
                <a:latin typeface="Calibri" panose="020F0502020204030204" pitchFamily="34" charset="0"/>
                <a:cs typeface="Calibri" panose="020F0502020204030204" pitchFamily="34" charset="0"/>
              </a:rPr>
              <a:t>Personal relationships: </a:t>
            </a:r>
            <a:r>
              <a:rPr lang="en-US" sz="2400" i="1" dirty="0">
                <a:latin typeface="Calibri" panose="020F0502020204030204" pitchFamily="34" charset="0"/>
                <a:cs typeface="Calibri" panose="020F0502020204030204" pitchFamily="34" charset="0"/>
              </a:rPr>
              <a:t>enmity, strife, jealousy, fits of anger, rivalries, dissensions, divisions, envy,</a:t>
            </a:r>
          </a:p>
          <a:p>
            <a:pPr marL="460375" indent="-460375">
              <a:buFont typeface="+mj-lt"/>
              <a:buAutoNum type="arabicPeriod"/>
            </a:pPr>
            <a:r>
              <a:rPr lang="en-US" sz="2400" dirty="0">
                <a:solidFill>
                  <a:srgbClr val="FFC000"/>
                </a:solidFill>
                <a:latin typeface="Calibri" panose="020F0502020204030204" pitchFamily="34" charset="0"/>
                <a:cs typeface="Calibri" panose="020F0502020204030204" pitchFamily="34" charset="0"/>
              </a:rPr>
              <a:t>Lack of self-control: </a:t>
            </a:r>
            <a:r>
              <a:rPr lang="en-US" sz="2400" i="1" dirty="0">
                <a:latin typeface="Calibri" panose="020F0502020204030204" pitchFamily="34" charset="0"/>
                <a:cs typeface="Calibri" panose="020F0502020204030204" pitchFamily="34" charset="0"/>
              </a:rPr>
              <a:t>drunkenness, orgies</a:t>
            </a:r>
          </a:p>
        </p:txBody>
      </p:sp>
    </p:spTree>
    <p:extLst>
      <p:ext uri="{BB962C8B-B14F-4D97-AF65-F5344CB8AC3E}">
        <p14:creationId xmlns:p14="http://schemas.microsoft.com/office/powerpoint/2010/main" val="2237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7E9EFE4-5C58-9903-BB59-A4C5E674B4D1}"/>
              </a:ext>
            </a:extLst>
          </p:cNvPr>
          <p:cNvSpPr txBox="1">
            <a:spLocks/>
          </p:cNvSpPr>
          <p:nvPr/>
        </p:nvSpPr>
        <p:spPr>
          <a:xfrm>
            <a:off x="364471" y="1485900"/>
            <a:ext cx="8305800" cy="3733800"/>
          </a:xfrm>
          <a:prstGeom prst="rect">
            <a:avLst/>
          </a:prstGeom>
        </p:spPr>
        <p:txBody>
          <a:bodyPr>
            <a:normAutofit fontScale="92500" lnSpcReduction="1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460375" indent="-460375">
              <a:buFont typeface="+mj-lt"/>
              <a:buAutoNum type="arabicPeriod"/>
            </a:pPr>
            <a:r>
              <a:rPr lang="en-US" sz="3200" dirty="0">
                <a:latin typeface="Calibri" panose="020F0502020204030204" pitchFamily="34" charset="0"/>
                <a:cs typeface="Calibri" panose="020F0502020204030204" pitchFamily="34" charset="0"/>
              </a:rPr>
              <a:t>Vs. 7 – </a:t>
            </a:r>
            <a:r>
              <a:rPr lang="en-US" sz="3200" i="1" dirty="0">
                <a:latin typeface="Calibri" panose="020F0502020204030204" pitchFamily="34" charset="0"/>
                <a:cs typeface="Calibri" panose="020F0502020204030204" pitchFamily="34" charset="0"/>
              </a:rPr>
              <a:t>“It is those of faith who are the sons of Abraham”</a:t>
            </a:r>
            <a:r>
              <a:rPr lang="en-US" sz="3200" dirty="0">
                <a:latin typeface="Calibri" panose="020F0502020204030204" pitchFamily="34" charset="0"/>
                <a:cs typeface="Calibri" panose="020F0502020204030204" pitchFamily="34" charset="0"/>
              </a:rPr>
              <a:t> </a:t>
            </a:r>
          </a:p>
          <a:p>
            <a:pPr marL="460375" indent="-460375">
              <a:buFont typeface="+mj-lt"/>
              <a:buAutoNum type="arabicPeriod"/>
            </a:pPr>
            <a:r>
              <a:rPr lang="en-US" sz="3200" dirty="0">
                <a:latin typeface="Calibri" panose="020F0502020204030204" pitchFamily="34" charset="0"/>
                <a:cs typeface="Calibri" panose="020F0502020204030204" pitchFamily="34" charset="0"/>
              </a:rPr>
              <a:t>Vs. 9 – </a:t>
            </a:r>
            <a:r>
              <a:rPr lang="en-US" sz="3200" i="1" dirty="0">
                <a:latin typeface="Calibri" panose="020F0502020204030204" pitchFamily="34" charset="0"/>
                <a:cs typeface="Calibri" panose="020F0502020204030204" pitchFamily="34" charset="0"/>
              </a:rPr>
              <a:t>“Those who are of faith are blessed along with Abraham”</a:t>
            </a:r>
            <a:r>
              <a:rPr lang="en-US" sz="3200" dirty="0">
                <a:latin typeface="Calibri" panose="020F0502020204030204" pitchFamily="34" charset="0"/>
                <a:cs typeface="Calibri" panose="020F0502020204030204" pitchFamily="34" charset="0"/>
              </a:rPr>
              <a:t>  </a:t>
            </a:r>
          </a:p>
          <a:p>
            <a:pPr marL="460375" indent="-460375">
              <a:buFont typeface="+mj-lt"/>
              <a:buAutoNum type="arabicPeriod"/>
            </a:pPr>
            <a:r>
              <a:rPr lang="en-US" sz="3200" dirty="0">
                <a:latin typeface="Calibri" panose="020F0502020204030204" pitchFamily="34" charset="0"/>
                <a:cs typeface="Calibri" panose="020F0502020204030204" pitchFamily="34" charset="0"/>
              </a:rPr>
              <a:t>Vs. 26 – </a:t>
            </a:r>
            <a:r>
              <a:rPr lang="en-US" sz="3200" i="1" dirty="0">
                <a:latin typeface="Calibri" panose="020F0502020204030204" pitchFamily="34" charset="0"/>
                <a:cs typeface="Calibri" panose="020F0502020204030204" pitchFamily="34" charset="0"/>
              </a:rPr>
              <a:t>“in Christ Jesus you are all sons of God through faith”</a:t>
            </a:r>
          </a:p>
          <a:p>
            <a:pPr marL="460375" indent="-460375">
              <a:buFont typeface="+mj-lt"/>
              <a:buAutoNum type="arabicPeriod"/>
            </a:pPr>
            <a:r>
              <a:rPr lang="en-US" sz="3200" dirty="0">
                <a:latin typeface="Calibri" panose="020F0502020204030204" pitchFamily="34" charset="0"/>
                <a:cs typeface="Calibri" panose="020F0502020204030204" pitchFamily="34" charset="0"/>
              </a:rPr>
              <a:t>Vs. 29 – </a:t>
            </a:r>
            <a:r>
              <a:rPr lang="en-US" sz="3200" i="1" dirty="0">
                <a:latin typeface="Calibri" panose="020F0502020204030204" pitchFamily="34" charset="0"/>
                <a:cs typeface="Calibri" panose="020F0502020204030204" pitchFamily="34" charset="0"/>
              </a:rPr>
              <a:t>“if you are Christ’s, then you are Abraham’s offspring, heirs according to promise”</a:t>
            </a:r>
          </a:p>
        </p:txBody>
      </p:sp>
      <p:sp>
        <p:nvSpPr>
          <p:cNvPr id="8" name="Title 1">
            <a:extLst>
              <a:ext uri="{FF2B5EF4-FFF2-40B4-BE49-F238E27FC236}">
                <a16:creationId xmlns:a16="http://schemas.microsoft.com/office/drawing/2014/main" id="{042DBE3E-3D18-DB94-0502-247DBB076C95}"/>
              </a:ext>
            </a:extLst>
          </p:cNvPr>
          <p:cNvSpPr txBox="1">
            <a:spLocks/>
          </p:cNvSpPr>
          <p:nvPr/>
        </p:nvSpPr>
        <p:spPr>
          <a:xfrm>
            <a:off x="990600" y="114300"/>
            <a:ext cx="7053542" cy="1050398"/>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FFC000"/>
                </a:solidFill>
                <a:latin typeface="Calibri" panose="020F0502020204030204" pitchFamily="34" charset="0"/>
              </a:rPr>
              <a:t>Galatians 3</a:t>
            </a:r>
          </a:p>
          <a:p>
            <a:pPr algn="ctr"/>
            <a:r>
              <a:rPr lang="en-US" sz="3600" b="1" dirty="0">
                <a:solidFill>
                  <a:srgbClr val="FFC000"/>
                </a:solidFill>
                <a:latin typeface="Calibri" panose="020F0502020204030204" pitchFamily="34" charset="0"/>
              </a:rPr>
              <a:t>Four Key Passages</a:t>
            </a:r>
          </a:p>
        </p:txBody>
      </p:sp>
    </p:spTree>
    <p:extLst>
      <p:ext uri="{BB962C8B-B14F-4D97-AF65-F5344CB8AC3E}">
        <p14:creationId xmlns:p14="http://schemas.microsoft.com/office/powerpoint/2010/main" val="26860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8862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1" i="1" dirty="0">
                <a:solidFill>
                  <a:srgbClr val="FFFF00"/>
                </a:solidFill>
                <a:effectLst/>
                <a:latin typeface="Calibri" panose="020F0502020204030204" pitchFamily="34" charset="0"/>
                <a:cs typeface="Calibri" panose="020F0502020204030204" pitchFamily="34" charset="0"/>
              </a:rPr>
              <a:t>For all who rely on works of the law are under a curse</a:t>
            </a:r>
            <a:r>
              <a:rPr lang="en-US" sz="4400" b="0" i="1" dirty="0">
                <a:effectLst/>
                <a:latin typeface="Calibri" panose="020F0502020204030204" pitchFamily="34" charset="0"/>
                <a:cs typeface="Calibri" panose="020F0502020204030204" pitchFamily="34" charset="0"/>
              </a:rPr>
              <a:t>; for it is written,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it is evident that </a:t>
            </a:r>
            <a:r>
              <a:rPr lang="en-US" sz="4400" b="1" i="1" dirty="0">
                <a:solidFill>
                  <a:srgbClr val="FFFF00"/>
                </a:solidFill>
                <a:effectLst/>
                <a:latin typeface="Calibri" panose="020F0502020204030204" pitchFamily="34" charset="0"/>
                <a:cs typeface="Calibri" panose="020F0502020204030204" pitchFamily="34" charset="0"/>
              </a:rPr>
              <a:t>no one is justified before God by the law</a:t>
            </a:r>
            <a:r>
              <a:rPr lang="en-US" sz="4400" b="0" i="1" dirty="0">
                <a:effectLst/>
                <a:latin typeface="Calibri" panose="020F0502020204030204" pitchFamily="34" charset="0"/>
                <a:cs typeface="Calibri" panose="020F0502020204030204" pitchFamily="34" charset="0"/>
              </a:rPr>
              <a:t>, for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a:t>
            </a:r>
            <a:r>
              <a:rPr lang="en-US" sz="4400" b="1" i="1" dirty="0">
                <a:solidFill>
                  <a:srgbClr val="FFFF00"/>
                </a:solidFill>
                <a:effectLst/>
                <a:latin typeface="Calibri" panose="020F0502020204030204" pitchFamily="34" charset="0"/>
                <a:cs typeface="Calibri" panose="020F0502020204030204" pitchFamily="34" charset="0"/>
              </a:rPr>
              <a:t>the law is not of faith</a:t>
            </a:r>
            <a:r>
              <a:rPr lang="en-US" sz="4400" b="0" i="1" dirty="0">
                <a:effectLst/>
                <a:latin typeface="Calibri" panose="020F0502020204030204" pitchFamily="34" charset="0"/>
                <a:cs typeface="Calibri" panose="020F0502020204030204" pitchFamily="34" charset="0"/>
              </a:rPr>
              <a:t>, rather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1" i="1" dirty="0">
                <a:solidFill>
                  <a:srgbClr val="FFFF00"/>
                </a:solidFill>
                <a:effectLst/>
                <a:latin typeface="Calibri" panose="020F0502020204030204" pitchFamily="34" charset="0"/>
                <a:cs typeface="Calibri" panose="020F0502020204030204" pitchFamily="34" charset="0"/>
              </a:rPr>
              <a:t>Christ redeemed us from the curse of the law by becoming a curse for us</a:t>
            </a:r>
            <a:r>
              <a:rPr lang="en-US" sz="4400" b="0" i="1" dirty="0">
                <a:effectLst/>
                <a:latin typeface="Calibri" panose="020F0502020204030204" pitchFamily="34" charset="0"/>
                <a:cs typeface="Calibri" panose="020F0502020204030204" pitchFamily="34" charset="0"/>
              </a:rPr>
              <a:t>—for it is written, “Cursed is everyone who is hanged on a tree”— </a:t>
            </a:r>
            <a:r>
              <a:rPr lang="en-US" sz="4400" b="1" i="1" baseline="30000" dirty="0">
                <a:effectLst/>
                <a:latin typeface="Calibri" panose="020F0502020204030204" pitchFamily="34" charset="0"/>
                <a:cs typeface="Calibri" panose="020F0502020204030204" pitchFamily="34" charset="0"/>
              </a:rPr>
              <a:t>14 </a:t>
            </a:r>
            <a:r>
              <a:rPr lang="en-US" sz="4400" b="0" i="1" dirty="0">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F0D96CE2-22E7-E7CC-D15E-48369D06C417}"/>
              </a:ext>
            </a:extLst>
          </p:cNvPr>
          <p:cNvSpPr/>
          <p:nvPr/>
        </p:nvSpPr>
        <p:spPr>
          <a:xfrm>
            <a:off x="1905000" y="4886093"/>
            <a:ext cx="58674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Paul’s conclusions and basic teaching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5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8862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0" i="1" dirty="0">
                <a:effectLst/>
                <a:latin typeface="Calibri" panose="020F0502020204030204" pitchFamily="34" charset="0"/>
                <a:cs typeface="Calibri" panose="020F0502020204030204" pitchFamily="34" charset="0"/>
              </a:rPr>
              <a:t>For all who rely on works of the law are under a curse; for it is written,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it is evident that no one is justified before God by the law, for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the law is not of faith, rather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0" i="1" dirty="0">
                <a:effectLst/>
                <a:latin typeface="Calibri" panose="020F0502020204030204" pitchFamily="34" charset="0"/>
                <a:cs typeface="Calibri" panose="020F0502020204030204" pitchFamily="34" charset="0"/>
              </a:rPr>
              <a:t>Christ redeemed us from the curse of the law by becoming a curse for us—for it is written, “Cursed is everyone who is hanged on a tree”— </a:t>
            </a:r>
            <a:r>
              <a:rPr lang="en-US" sz="4400" b="1" i="1" baseline="30000" dirty="0">
                <a:solidFill>
                  <a:srgbClr val="FFFF00"/>
                </a:solidFill>
                <a:effectLst/>
                <a:latin typeface="Calibri" panose="020F0502020204030204" pitchFamily="34" charset="0"/>
                <a:cs typeface="Calibri" panose="020F0502020204030204" pitchFamily="34" charset="0"/>
              </a:rPr>
              <a:t>14 </a:t>
            </a:r>
            <a:r>
              <a:rPr lang="en-US" sz="4400" b="1" i="1" dirty="0">
                <a:solidFill>
                  <a:srgbClr val="FFFF00"/>
                </a:solidFill>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5F92C20A-DC4A-3404-0963-C8328F3EB4F7}"/>
              </a:ext>
            </a:extLst>
          </p:cNvPr>
          <p:cNvSpPr/>
          <p:nvPr/>
        </p:nvSpPr>
        <p:spPr>
          <a:xfrm>
            <a:off x="1604313" y="4914900"/>
            <a:ext cx="64770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Gentiles welcomed in, Jews renewed (cf. </a:t>
            </a:r>
            <a:r>
              <a:rPr lang="en-US" sz="2400" dirty="0" err="1">
                <a:latin typeface="Calibri" panose="020F0502020204030204" pitchFamily="34" charset="0"/>
                <a:cs typeface="Calibri" panose="020F0502020204030204" pitchFamily="34" charset="0"/>
              </a:rPr>
              <a:t>Deut</a:t>
            </a:r>
            <a:r>
              <a:rPr lang="en-US" sz="2400" dirty="0">
                <a:latin typeface="Calibri" panose="020F0502020204030204" pitchFamily="34" charset="0"/>
                <a:cs typeface="Calibri" panose="020F0502020204030204" pitchFamily="34" charset="0"/>
              </a:rPr>
              <a:t> 30)</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37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6:14-17</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Personal Plea</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394393"/>
            <a:ext cx="8382000" cy="2209800"/>
          </a:xfrm>
        </p:spPr>
        <p:txBody>
          <a:bodyPr>
            <a:normAutofit lnSpcReduction="10000"/>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14 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a:t>
            </a:r>
            <a:r>
              <a:rPr kumimoji="0" lang="en-US" sz="2200" i="1"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far be it from me to boast except in the cross of our Lord Jesus Christ, by which the world has been crucified to me, and I to the world.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15 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For neither circumcision counts for anything, nor uncircumcision, but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a new creation. </a:t>
            </a:r>
            <a:r>
              <a:rPr kumimoji="0" lang="en-US" sz="2200" b="1" i="1" u="none" strike="noStrike" kern="1200" cap="none" spc="0" normalizeH="0" baseline="30000" noProof="0" dirty="0">
                <a:ln>
                  <a:noFill/>
                </a:ln>
                <a:solidFill>
                  <a:srgbClr val="FFFF00"/>
                </a:solidFill>
                <a:effectLst/>
                <a:uLnTx/>
                <a:uFillTx/>
                <a:latin typeface="Calibri" panose="020F0502020204030204" pitchFamily="34" charset="0"/>
                <a:ea typeface="+mj-ea"/>
                <a:cs typeface="Calibri" panose="020F0502020204030204" pitchFamily="34" charset="0"/>
              </a:rPr>
              <a:t>16 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And as for all who walk by this rule, peace and mercy be upon them, and upon the Israel of God</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17 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From now on let no one cause me trouble, for I bear on my body the marks of Jesus.</a:t>
            </a: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533400" y="4000500"/>
            <a:ext cx="4343400" cy="1371600"/>
          </a:xfrm>
          <a:prstGeom prst="wedgeRoundRectCallout">
            <a:avLst>
              <a:gd name="adj1" fmla="val -22198"/>
              <a:gd name="adj2" fmla="val -8843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latin typeface="Calibri" panose="020F0502020204030204" pitchFamily="34" charset="0"/>
                <a:cs typeface="Calibri" panose="020F0502020204030204" pitchFamily="34" charset="0"/>
              </a:rPr>
              <a:t>Three questions:</a:t>
            </a:r>
          </a:p>
          <a:p>
            <a:pPr marL="514350" indent="-514350">
              <a:buFont typeface="+mj-lt"/>
              <a:buAutoNum type="arabicPeriod"/>
            </a:pPr>
            <a:r>
              <a:rPr lang="en-US" sz="2400" dirty="0">
                <a:latin typeface="Calibri" panose="020F0502020204030204" pitchFamily="34" charset="0"/>
                <a:cs typeface="Calibri" panose="020F0502020204030204" pitchFamily="34" charset="0"/>
              </a:rPr>
              <a:t>What is the new creation?</a:t>
            </a:r>
          </a:p>
          <a:p>
            <a:pPr marL="514350" indent="-514350">
              <a:buFont typeface="+mj-lt"/>
              <a:buAutoNum type="arabicPeriod"/>
            </a:pPr>
            <a:r>
              <a:rPr lang="en-US" sz="2400" dirty="0">
                <a:latin typeface="Calibri" panose="020F0502020204030204" pitchFamily="34" charset="0"/>
                <a:cs typeface="Calibri" panose="020F0502020204030204" pitchFamily="34" charset="0"/>
              </a:rPr>
              <a:t>What is “this rule”?</a:t>
            </a:r>
          </a:p>
          <a:p>
            <a:pPr marL="514350" indent="-514350">
              <a:buFont typeface="+mj-lt"/>
              <a:buAutoNum type="arabicPeriod"/>
            </a:pPr>
            <a:r>
              <a:rPr lang="en-US" sz="2400" dirty="0">
                <a:latin typeface="Calibri" panose="020F0502020204030204" pitchFamily="34" charset="0"/>
                <a:cs typeface="Calibri" panose="020F0502020204030204" pitchFamily="34" charset="0"/>
              </a:rPr>
              <a:t>Who is the Israel of God?</a:t>
            </a:r>
          </a:p>
        </p:txBody>
      </p:sp>
    </p:spTree>
    <p:extLst>
      <p:ext uri="{BB962C8B-B14F-4D97-AF65-F5344CB8AC3E}">
        <p14:creationId xmlns:p14="http://schemas.microsoft.com/office/powerpoint/2010/main" val="170865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3:15-18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God’s Covenant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92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15 </a:t>
            </a:r>
            <a:r>
              <a:rPr lang="en-US" sz="2800" b="0" i="1" dirty="0">
                <a:effectLst/>
                <a:latin typeface="Calibri" panose="020F0502020204030204" pitchFamily="34" charset="0"/>
                <a:cs typeface="Calibri" panose="020F0502020204030204" pitchFamily="34" charset="0"/>
              </a:rPr>
              <a:t>To give a human example, brothers: even with a man-made covenant, no one annuls it or adds to it once it has been ratified. </a:t>
            </a:r>
            <a:r>
              <a:rPr lang="en-US" sz="2800" b="1" i="1" baseline="30000" dirty="0">
                <a:solidFill>
                  <a:srgbClr val="FFFF00"/>
                </a:solidFill>
                <a:effectLst/>
                <a:latin typeface="Calibri" panose="020F0502020204030204" pitchFamily="34" charset="0"/>
                <a:cs typeface="Calibri" panose="020F0502020204030204" pitchFamily="34" charset="0"/>
              </a:rPr>
              <a:t>16 </a:t>
            </a:r>
            <a:r>
              <a:rPr lang="en-US" sz="2800" b="1" i="1" dirty="0">
                <a:solidFill>
                  <a:srgbClr val="FFFF00"/>
                </a:solidFill>
                <a:effectLst/>
                <a:latin typeface="Calibri" panose="020F0502020204030204" pitchFamily="34" charset="0"/>
                <a:cs typeface="Calibri" panose="020F0502020204030204" pitchFamily="34" charset="0"/>
              </a:rPr>
              <a:t>Now the promises were made to Abraham and to his offspring. It does not say, “And to </a:t>
            </a:r>
            <a:r>
              <a:rPr lang="en-US" sz="2800" b="1" i="1" dirty="0" err="1">
                <a:solidFill>
                  <a:srgbClr val="FFFF00"/>
                </a:solidFill>
                <a:effectLst/>
                <a:latin typeface="Calibri" panose="020F0502020204030204" pitchFamily="34" charset="0"/>
                <a:cs typeface="Calibri" panose="020F0502020204030204" pitchFamily="34" charset="0"/>
              </a:rPr>
              <a:t>offsprings</a:t>
            </a:r>
            <a:r>
              <a:rPr lang="en-US" sz="2800" b="1" i="1" dirty="0">
                <a:solidFill>
                  <a:srgbClr val="FFFF00"/>
                </a:solidFill>
                <a:effectLst/>
                <a:latin typeface="Calibri" panose="020F0502020204030204" pitchFamily="34" charset="0"/>
                <a:cs typeface="Calibri" panose="020F0502020204030204" pitchFamily="34" charset="0"/>
              </a:rPr>
              <a:t>,” referring to many, but referring to one, “And to your offspring,” who is Christ</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17 </a:t>
            </a:r>
            <a:r>
              <a:rPr lang="en-US" sz="2800" b="0" i="1" dirty="0">
                <a:effectLst/>
                <a:latin typeface="Calibri" panose="020F0502020204030204" pitchFamily="34" charset="0"/>
                <a:cs typeface="Calibri" panose="020F0502020204030204" pitchFamily="34" charset="0"/>
              </a:rPr>
              <a:t>This is what I mean: the law, which came 430 years afterward, does not annul a covenant previously ratified by God, so as to make the promise void. </a:t>
            </a:r>
            <a:r>
              <a:rPr lang="en-US" sz="2800" b="1" i="1" baseline="30000" dirty="0">
                <a:effectLst/>
                <a:latin typeface="Calibri" panose="020F0502020204030204" pitchFamily="34" charset="0"/>
                <a:cs typeface="Calibri" panose="020F0502020204030204" pitchFamily="34" charset="0"/>
              </a:rPr>
              <a:t>18 </a:t>
            </a:r>
            <a:r>
              <a:rPr lang="en-US" sz="2800" b="0" i="1" dirty="0">
                <a:effectLst/>
                <a:latin typeface="Calibri" panose="020F0502020204030204" pitchFamily="34" charset="0"/>
                <a:cs typeface="Calibri" panose="020F0502020204030204" pitchFamily="34" charset="0"/>
              </a:rPr>
              <a:t>For if the inheritance comes by the law, it no longer comes by promise; but God gave it to Abraham by a promise.</a:t>
            </a:r>
            <a:endParaRPr lang="en-US" sz="12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F462529E-9E57-6B73-0177-E0E8FD03F0D4}"/>
              </a:ext>
            </a:extLst>
          </p:cNvPr>
          <p:cNvSpPr/>
          <p:nvPr/>
        </p:nvSpPr>
        <p:spPr>
          <a:xfrm>
            <a:off x="609600" y="800100"/>
            <a:ext cx="2971800" cy="952499"/>
          </a:xfrm>
          <a:prstGeom prst="wedgeRoundRectCallout">
            <a:avLst>
              <a:gd name="adj1" fmla="val 40319"/>
              <a:gd name="adj2" fmla="val 9433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promises were given to Abraham?</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4AC2D756-4824-D4EF-754A-82AFB05C0FFC}"/>
              </a:ext>
            </a:extLst>
          </p:cNvPr>
          <p:cNvSpPr/>
          <p:nvPr/>
        </p:nvSpPr>
        <p:spPr>
          <a:xfrm>
            <a:off x="5334000" y="3619500"/>
            <a:ext cx="2971800" cy="1037117"/>
          </a:xfrm>
          <a:prstGeom prst="wedgeRoundRectCallout">
            <a:avLst>
              <a:gd name="adj1" fmla="val 19306"/>
              <a:gd name="adj2" fmla="val -9454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Which one is referenced here? Look at 3:8</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3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3:15-18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God’s Covenant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92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15 </a:t>
            </a:r>
            <a:r>
              <a:rPr lang="en-US" sz="2800" b="0" i="1" dirty="0">
                <a:effectLst/>
                <a:latin typeface="Calibri" panose="020F0502020204030204" pitchFamily="34" charset="0"/>
                <a:cs typeface="Calibri" panose="020F0502020204030204" pitchFamily="34" charset="0"/>
              </a:rPr>
              <a:t>To give a human example, brothers: even with a man-made covenant, no one annuls it or adds to it once it has been ratified. </a:t>
            </a:r>
            <a:r>
              <a:rPr lang="en-US" sz="2800" b="1" i="1" baseline="30000" dirty="0">
                <a:effectLst/>
                <a:latin typeface="Calibri" panose="020F0502020204030204" pitchFamily="34" charset="0"/>
                <a:cs typeface="Calibri" panose="020F0502020204030204" pitchFamily="34" charset="0"/>
              </a:rPr>
              <a:t>16 </a:t>
            </a:r>
            <a:r>
              <a:rPr lang="en-US" sz="2800" b="0" i="1" dirty="0">
                <a:effectLst/>
                <a:latin typeface="Calibri" panose="020F0502020204030204" pitchFamily="34" charset="0"/>
                <a:cs typeface="Calibri" panose="020F0502020204030204" pitchFamily="34" charset="0"/>
              </a:rPr>
              <a:t>Now the promises were made to Abraham and to his offspring. It does not say, “And to </a:t>
            </a:r>
            <a:r>
              <a:rPr lang="en-US" sz="2800" b="0" i="1" dirty="0" err="1">
                <a:effectLst/>
                <a:latin typeface="Calibri" panose="020F0502020204030204" pitchFamily="34" charset="0"/>
                <a:cs typeface="Calibri" panose="020F0502020204030204" pitchFamily="34" charset="0"/>
              </a:rPr>
              <a:t>offsprings</a:t>
            </a:r>
            <a:r>
              <a:rPr lang="en-US" sz="2800" b="0" i="1" dirty="0">
                <a:effectLst/>
                <a:latin typeface="Calibri" panose="020F0502020204030204" pitchFamily="34" charset="0"/>
                <a:cs typeface="Calibri" panose="020F0502020204030204" pitchFamily="34" charset="0"/>
              </a:rPr>
              <a:t>,” referring to many, </a:t>
            </a:r>
            <a:r>
              <a:rPr lang="en-US" sz="2800" i="1" dirty="0">
                <a:effectLst/>
                <a:latin typeface="Calibri" panose="020F0502020204030204" pitchFamily="34" charset="0"/>
                <a:cs typeface="Calibri" panose="020F0502020204030204" pitchFamily="34" charset="0"/>
              </a:rPr>
              <a:t>but referring to one, “And to your offspring,” who is Christ. </a:t>
            </a:r>
            <a:r>
              <a:rPr lang="en-US" sz="2800" b="1" i="1" baseline="30000" dirty="0">
                <a:solidFill>
                  <a:srgbClr val="FFFF00"/>
                </a:solidFill>
                <a:effectLst/>
                <a:latin typeface="Calibri" panose="020F0502020204030204" pitchFamily="34" charset="0"/>
                <a:cs typeface="Calibri" panose="020F0502020204030204" pitchFamily="34" charset="0"/>
              </a:rPr>
              <a:t>17 </a:t>
            </a:r>
            <a:r>
              <a:rPr lang="en-US" sz="2800" b="1" i="1" dirty="0">
                <a:solidFill>
                  <a:srgbClr val="FFFF00"/>
                </a:solidFill>
                <a:effectLst/>
                <a:latin typeface="Calibri" panose="020F0502020204030204" pitchFamily="34" charset="0"/>
                <a:cs typeface="Calibri" panose="020F0502020204030204" pitchFamily="34" charset="0"/>
              </a:rPr>
              <a:t>This is what I mean: the law, which came 430 years afterward, does not annul a covenant previously ratified by God, so as to make the promise void. </a:t>
            </a:r>
            <a:r>
              <a:rPr lang="en-US" sz="2800" b="1" i="1" baseline="30000" dirty="0">
                <a:solidFill>
                  <a:srgbClr val="FFFF00"/>
                </a:solidFill>
                <a:effectLst/>
                <a:latin typeface="Calibri" panose="020F0502020204030204" pitchFamily="34" charset="0"/>
                <a:cs typeface="Calibri" panose="020F0502020204030204" pitchFamily="34" charset="0"/>
              </a:rPr>
              <a:t>18 </a:t>
            </a:r>
            <a:r>
              <a:rPr lang="en-US" sz="2800" b="1" i="1" dirty="0">
                <a:solidFill>
                  <a:srgbClr val="FFFF00"/>
                </a:solidFill>
                <a:effectLst/>
                <a:latin typeface="Calibri" panose="020F0502020204030204" pitchFamily="34" charset="0"/>
                <a:cs typeface="Calibri" panose="020F0502020204030204" pitchFamily="34" charset="0"/>
              </a:rPr>
              <a:t>For if the inheritance comes by the law, it no longer comes by promise; but God gave it to Abraham by a promise.</a:t>
            </a:r>
            <a:endParaRPr lang="en-US" sz="12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6F09CE98-4492-84E8-556A-6C4E110C4C51}"/>
              </a:ext>
            </a:extLst>
          </p:cNvPr>
          <p:cNvSpPr/>
          <p:nvPr/>
        </p:nvSpPr>
        <p:spPr>
          <a:xfrm>
            <a:off x="1295400" y="1820383"/>
            <a:ext cx="3962400" cy="1037117"/>
          </a:xfrm>
          <a:prstGeom prst="wedgeRoundRectCallout">
            <a:avLst>
              <a:gd name="adj1" fmla="val 50075"/>
              <a:gd name="adj2" fmla="val 91112"/>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Which came first – the Law or the Covenant?  Why does this matter?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944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3:19-22</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What was the Law’s Purpose?</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08155" y="1333500"/>
            <a:ext cx="7927690" cy="3832412"/>
          </a:xfrm>
        </p:spPr>
        <p:txBody>
          <a:bodyPr>
            <a:normAutofit fontScale="85000" lnSpcReduction="20000"/>
          </a:bodyPr>
          <a:lstStyle/>
          <a:p>
            <a:pPr marL="0" indent="0" algn="ctr">
              <a:buNone/>
            </a:pPr>
            <a:r>
              <a:rPr lang="en-US" sz="3200" b="1" i="1" baseline="30000" dirty="0">
                <a:solidFill>
                  <a:srgbClr val="FFFF00"/>
                </a:solidFill>
                <a:effectLst/>
                <a:latin typeface="Calibri" panose="020F0502020204030204" pitchFamily="34" charset="0"/>
                <a:cs typeface="Calibri" panose="020F0502020204030204" pitchFamily="34" charset="0"/>
              </a:rPr>
              <a:t>19 </a:t>
            </a:r>
            <a:r>
              <a:rPr lang="en-US" sz="3200" b="1" i="1" dirty="0">
                <a:solidFill>
                  <a:srgbClr val="FFFF00"/>
                </a:solidFill>
                <a:effectLst/>
                <a:latin typeface="Calibri" panose="020F0502020204030204" pitchFamily="34" charset="0"/>
                <a:cs typeface="Calibri" panose="020F0502020204030204" pitchFamily="34" charset="0"/>
              </a:rPr>
              <a:t>Why then the law? </a:t>
            </a:r>
            <a:r>
              <a:rPr lang="en-US" sz="3200" b="0" i="1" dirty="0">
                <a:effectLst/>
                <a:latin typeface="Calibri" panose="020F0502020204030204" pitchFamily="34" charset="0"/>
                <a:cs typeface="Calibri" panose="020F0502020204030204" pitchFamily="34" charset="0"/>
              </a:rPr>
              <a:t>It was added because of transgressions, until the offspring should come to whom the promise had been made, and it was put in place through angels by an intermediary. </a:t>
            </a:r>
            <a:r>
              <a:rPr lang="en-US" sz="3200" b="1" i="1" baseline="30000" dirty="0">
                <a:effectLst/>
                <a:latin typeface="Calibri" panose="020F0502020204030204" pitchFamily="34" charset="0"/>
                <a:cs typeface="Calibri" panose="020F0502020204030204" pitchFamily="34" charset="0"/>
              </a:rPr>
              <a:t>20 </a:t>
            </a:r>
            <a:r>
              <a:rPr lang="en-US" sz="3200" b="0" i="1" dirty="0">
                <a:effectLst/>
                <a:latin typeface="Calibri" panose="020F0502020204030204" pitchFamily="34" charset="0"/>
                <a:cs typeface="Calibri" panose="020F0502020204030204" pitchFamily="34" charset="0"/>
              </a:rPr>
              <a:t>Now an intermediary implies more than one, but God is one.</a:t>
            </a:r>
          </a:p>
          <a:p>
            <a:pPr marL="0" indent="0" algn="ctr">
              <a:buNone/>
            </a:pPr>
            <a:r>
              <a:rPr lang="en-US" sz="3200" b="1" i="1" baseline="30000" dirty="0">
                <a:effectLst/>
                <a:latin typeface="Calibri" panose="020F0502020204030204" pitchFamily="34" charset="0"/>
                <a:cs typeface="Calibri" panose="020F0502020204030204" pitchFamily="34" charset="0"/>
              </a:rPr>
              <a:t>21 </a:t>
            </a:r>
            <a:r>
              <a:rPr lang="en-US" sz="3200" b="0" i="1" dirty="0">
                <a:effectLst/>
                <a:latin typeface="Calibri" panose="020F0502020204030204" pitchFamily="34" charset="0"/>
                <a:cs typeface="Calibri" panose="020F0502020204030204" pitchFamily="34" charset="0"/>
              </a:rPr>
              <a:t>Is the law then contrary to the promises of God? Certainly not! For if a law had been given that could give life, then righteousness would indeed be by the law. </a:t>
            </a:r>
            <a:r>
              <a:rPr lang="en-US" sz="3200" b="1" i="1" baseline="30000" dirty="0">
                <a:effectLst/>
                <a:latin typeface="Calibri" panose="020F0502020204030204" pitchFamily="34" charset="0"/>
                <a:cs typeface="Calibri" panose="020F0502020204030204" pitchFamily="34" charset="0"/>
              </a:rPr>
              <a:t>22 </a:t>
            </a:r>
            <a:r>
              <a:rPr lang="en-US" sz="3200" b="0" i="1" dirty="0">
                <a:effectLst/>
                <a:latin typeface="Calibri" panose="020F0502020204030204" pitchFamily="34" charset="0"/>
                <a:cs typeface="Calibri" panose="020F0502020204030204" pitchFamily="34" charset="0"/>
              </a:rPr>
              <a:t>But the Scripture imprisoned everything under sin, so that the promise by faith in Jesus Christ might be given to those who believe.</a:t>
            </a:r>
          </a:p>
        </p:txBody>
      </p:sp>
      <p:sp>
        <p:nvSpPr>
          <p:cNvPr id="4" name="Speech Bubble: Rectangle with Corners Rounded 3">
            <a:extLst>
              <a:ext uri="{FF2B5EF4-FFF2-40B4-BE49-F238E27FC236}">
                <a16:creationId xmlns:a16="http://schemas.microsoft.com/office/drawing/2014/main" id="{D4F0A5F7-BD18-146F-0A7C-F2C2B3BD3DEB}"/>
              </a:ext>
            </a:extLst>
          </p:cNvPr>
          <p:cNvSpPr/>
          <p:nvPr/>
        </p:nvSpPr>
        <p:spPr>
          <a:xfrm>
            <a:off x="5257799" y="197987"/>
            <a:ext cx="3278045" cy="1135513"/>
          </a:xfrm>
          <a:prstGeom prst="wedgeRoundRectCallout">
            <a:avLst>
              <a:gd name="adj1" fmla="val -81007"/>
              <a:gd name="adj2" fmla="val 7872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would you answer this question?  What purpose did it serve?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3:19-22</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What was the Law’s Purpose?</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08155" y="1333500"/>
            <a:ext cx="7927690" cy="3832412"/>
          </a:xfrm>
        </p:spPr>
        <p:txBody>
          <a:bodyPr>
            <a:normAutofit fontScale="85000" lnSpcReduction="20000"/>
          </a:bodyPr>
          <a:lstStyle/>
          <a:p>
            <a:pPr marL="0" indent="0" algn="ctr">
              <a:buNone/>
            </a:pPr>
            <a:r>
              <a:rPr lang="en-US" sz="3200" i="1" baseline="30000" dirty="0">
                <a:effectLst/>
                <a:latin typeface="Calibri" panose="020F0502020204030204" pitchFamily="34" charset="0"/>
                <a:cs typeface="Calibri" panose="020F0502020204030204" pitchFamily="34" charset="0"/>
              </a:rPr>
              <a:t>19 </a:t>
            </a:r>
            <a:r>
              <a:rPr lang="en-US" sz="3200" i="1" dirty="0">
                <a:effectLst/>
                <a:latin typeface="Calibri" panose="020F0502020204030204" pitchFamily="34" charset="0"/>
                <a:cs typeface="Calibri" panose="020F0502020204030204" pitchFamily="34" charset="0"/>
              </a:rPr>
              <a:t>Why then the law? </a:t>
            </a:r>
            <a:r>
              <a:rPr lang="en-US" sz="3200" b="0" i="1" dirty="0">
                <a:effectLst/>
                <a:latin typeface="Calibri" panose="020F0502020204030204" pitchFamily="34" charset="0"/>
                <a:cs typeface="Calibri" panose="020F0502020204030204" pitchFamily="34" charset="0"/>
              </a:rPr>
              <a:t>It was added because of transgressions, </a:t>
            </a:r>
            <a:r>
              <a:rPr lang="en-US" sz="3200" b="1" i="1" dirty="0">
                <a:solidFill>
                  <a:srgbClr val="FFFF00"/>
                </a:solidFill>
                <a:effectLst/>
                <a:latin typeface="Calibri" panose="020F0502020204030204" pitchFamily="34" charset="0"/>
                <a:cs typeface="Calibri" panose="020F0502020204030204" pitchFamily="34" charset="0"/>
              </a:rPr>
              <a:t>until the offspring should come to whom the promise had been made</a:t>
            </a:r>
            <a:r>
              <a:rPr lang="en-US" sz="3200" b="0" i="1" dirty="0">
                <a:effectLst/>
                <a:latin typeface="Calibri" panose="020F0502020204030204" pitchFamily="34" charset="0"/>
                <a:cs typeface="Calibri" panose="020F0502020204030204" pitchFamily="34" charset="0"/>
              </a:rPr>
              <a:t>, and it was put in place through angels by an intermediary. </a:t>
            </a:r>
            <a:r>
              <a:rPr lang="en-US" sz="3200" b="1" i="1" baseline="30000" dirty="0">
                <a:effectLst/>
                <a:latin typeface="Calibri" panose="020F0502020204030204" pitchFamily="34" charset="0"/>
                <a:cs typeface="Calibri" panose="020F0502020204030204" pitchFamily="34" charset="0"/>
              </a:rPr>
              <a:t>20 </a:t>
            </a:r>
            <a:r>
              <a:rPr lang="en-US" sz="3200" b="0" i="1" dirty="0">
                <a:effectLst/>
                <a:latin typeface="Calibri" panose="020F0502020204030204" pitchFamily="34" charset="0"/>
                <a:cs typeface="Calibri" panose="020F0502020204030204" pitchFamily="34" charset="0"/>
              </a:rPr>
              <a:t>Now an intermediary implies more than one, but God is one.</a:t>
            </a:r>
          </a:p>
          <a:p>
            <a:pPr marL="0" indent="0" algn="ctr">
              <a:buNone/>
            </a:pPr>
            <a:r>
              <a:rPr lang="en-US" sz="3200" b="1" i="1" baseline="30000" dirty="0">
                <a:effectLst/>
                <a:latin typeface="Calibri" panose="020F0502020204030204" pitchFamily="34" charset="0"/>
                <a:cs typeface="Calibri" panose="020F0502020204030204" pitchFamily="34" charset="0"/>
              </a:rPr>
              <a:t>21 </a:t>
            </a:r>
            <a:r>
              <a:rPr lang="en-US" sz="3200" b="0" i="1" dirty="0">
                <a:effectLst/>
                <a:latin typeface="Calibri" panose="020F0502020204030204" pitchFamily="34" charset="0"/>
                <a:cs typeface="Calibri" panose="020F0502020204030204" pitchFamily="34" charset="0"/>
              </a:rPr>
              <a:t>Is the law then contrary to the promises of God? Certainly not! For if a law had been given that could give life, then righteousness would indeed be by the law. </a:t>
            </a:r>
            <a:r>
              <a:rPr lang="en-US" sz="3200" b="1" i="1" baseline="30000" dirty="0">
                <a:effectLst/>
                <a:latin typeface="Calibri" panose="020F0502020204030204" pitchFamily="34" charset="0"/>
                <a:cs typeface="Calibri" panose="020F0502020204030204" pitchFamily="34" charset="0"/>
              </a:rPr>
              <a:t>22 </a:t>
            </a:r>
            <a:r>
              <a:rPr lang="en-US" sz="3200" b="0" i="1" dirty="0">
                <a:effectLst/>
                <a:latin typeface="Calibri" panose="020F0502020204030204" pitchFamily="34" charset="0"/>
                <a:cs typeface="Calibri" panose="020F0502020204030204" pitchFamily="34" charset="0"/>
              </a:rPr>
              <a:t>But the Scripture imprisoned everything under sin, so that the promise by faith in Jesus Christ might be given to those who believe.</a:t>
            </a:r>
          </a:p>
        </p:txBody>
      </p:sp>
      <p:sp>
        <p:nvSpPr>
          <p:cNvPr id="4" name="Speech Bubble: Rectangle with Corners Rounded 3">
            <a:extLst>
              <a:ext uri="{FF2B5EF4-FFF2-40B4-BE49-F238E27FC236}">
                <a16:creationId xmlns:a16="http://schemas.microsoft.com/office/drawing/2014/main" id="{D4F0A5F7-BD18-146F-0A7C-F2C2B3BD3DEB}"/>
              </a:ext>
            </a:extLst>
          </p:cNvPr>
          <p:cNvSpPr/>
          <p:nvPr/>
        </p:nvSpPr>
        <p:spPr>
          <a:xfrm>
            <a:off x="5105400" y="2628900"/>
            <a:ext cx="4007005" cy="1219200"/>
          </a:xfrm>
          <a:prstGeom prst="wedgeRoundRectCallout">
            <a:avLst>
              <a:gd name="adj1" fmla="val -31776"/>
              <a:gd name="adj2" fmla="val -10302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whom does this refer?  Does this mean the Law had a natural endpoint?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80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3:19-22</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What was the Law’s Purpose?</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553526" y="1431399"/>
            <a:ext cx="7927690" cy="3832412"/>
          </a:xfrm>
        </p:spPr>
        <p:txBody>
          <a:bodyPr>
            <a:normAutofit fontScale="85000" lnSpcReduction="20000"/>
          </a:bodyPr>
          <a:lstStyle/>
          <a:p>
            <a:pPr marL="0" indent="0" algn="ctr">
              <a:buNone/>
            </a:pPr>
            <a:r>
              <a:rPr lang="en-US" sz="3200" i="1" baseline="30000" dirty="0">
                <a:effectLst/>
                <a:latin typeface="Calibri" panose="020F0502020204030204" pitchFamily="34" charset="0"/>
                <a:cs typeface="Calibri" panose="020F0502020204030204" pitchFamily="34" charset="0"/>
              </a:rPr>
              <a:t>19 </a:t>
            </a:r>
            <a:r>
              <a:rPr lang="en-US" sz="3200" i="1" dirty="0">
                <a:effectLst/>
                <a:latin typeface="Calibri" panose="020F0502020204030204" pitchFamily="34" charset="0"/>
                <a:cs typeface="Calibri" panose="020F0502020204030204" pitchFamily="34" charset="0"/>
              </a:rPr>
              <a:t>Why then the law? It </a:t>
            </a:r>
            <a:r>
              <a:rPr lang="en-US" sz="3200" b="0" i="1" dirty="0">
                <a:effectLst/>
                <a:latin typeface="Calibri" panose="020F0502020204030204" pitchFamily="34" charset="0"/>
                <a:cs typeface="Calibri" panose="020F0502020204030204" pitchFamily="34" charset="0"/>
              </a:rPr>
              <a:t>was added because of transgressions, until the offspring should come to whom the promise had been made, and it was put in place through angels by an intermediary. </a:t>
            </a:r>
            <a:r>
              <a:rPr lang="en-US" sz="3200" b="1" i="1" baseline="30000" dirty="0">
                <a:effectLst/>
                <a:latin typeface="Calibri" panose="020F0502020204030204" pitchFamily="34" charset="0"/>
                <a:cs typeface="Calibri" panose="020F0502020204030204" pitchFamily="34" charset="0"/>
              </a:rPr>
              <a:t>20 </a:t>
            </a:r>
            <a:r>
              <a:rPr lang="en-US" sz="3200" b="0" i="1" dirty="0">
                <a:effectLst/>
                <a:latin typeface="Calibri" panose="020F0502020204030204" pitchFamily="34" charset="0"/>
                <a:cs typeface="Calibri" panose="020F0502020204030204" pitchFamily="34" charset="0"/>
              </a:rPr>
              <a:t>Now an intermediary implies more than one, but God is one.</a:t>
            </a:r>
          </a:p>
          <a:p>
            <a:pPr marL="0" indent="0" algn="ctr">
              <a:buNone/>
            </a:pPr>
            <a:r>
              <a:rPr lang="en-US" sz="3200" b="1" i="1" baseline="30000" dirty="0">
                <a:solidFill>
                  <a:srgbClr val="FFFF00"/>
                </a:solidFill>
                <a:effectLst/>
                <a:latin typeface="Calibri" panose="020F0502020204030204" pitchFamily="34" charset="0"/>
                <a:cs typeface="Calibri" panose="020F0502020204030204" pitchFamily="34" charset="0"/>
              </a:rPr>
              <a:t>21 </a:t>
            </a:r>
            <a:r>
              <a:rPr lang="en-US" sz="3200" b="1" i="1" dirty="0">
                <a:solidFill>
                  <a:srgbClr val="FFFF00"/>
                </a:solidFill>
                <a:effectLst/>
                <a:latin typeface="Calibri" panose="020F0502020204030204" pitchFamily="34" charset="0"/>
                <a:cs typeface="Calibri" panose="020F0502020204030204" pitchFamily="34" charset="0"/>
              </a:rPr>
              <a:t>Is the law then contrary to the promises of God? </a:t>
            </a:r>
            <a:r>
              <a:rPr lang="en-US" sz="3200" b="0" i="1" dirty="0">
                <a:effectLst/>
                <a:latin typeface="Calibri" panose="020F0502020204030204" pitchFamily="34" charset="0"/>
                <a:cs typeface="Calibri" panose="020F0502020204030204" pitchFamily="34" charset="0"/>
              </a:rPr>
              <a:t>Certainly not! For if a law had been given that could give life, then righteousness would indeed be by the law. </a:t>
            </a:r>
            <a:r>
              <a:rPr lang="en-US" sz="3200" b="1" i="1" baseline="30000" dirty="0">
                <a:effectLst/>
                <a:latin typeface="Calibri" panose="020F0502020204030204" pitchFamily="34" charset="0"/>
                <a:cs typeface="Calibri" panose="020F0502020204030204" pitchFamily="34" charset="0"/>
              </a:rPr>
              <a:t>22 </a:t>
            </a:r>
            <a:r>
              <a:rPr lang="en-US" sz="3200" b="0" i="1" dirty="0">
                <a:effectLst/>
                <a:latin typeface="Calibri" panose="020F0502020204030204" pitchFamily="34" charset="0"/>
                <a:cs typeface="Calibri" panose="020F0502020204030204" pitchFamily="34" charset="0"/>
              </a:rPr>
              <a:t>But the Scripture imprisoned everything under sin, so that the promise by faith in Jesus Christ might be given to those who believe.</a:t>
            </a:r>
          </a:p>
        </p:txBody>
      </p:sp>
      <p:sp>
        <p:nvSpPr>
          <p:cNvPr id="4" name="Speech Bubble: Rectangle with Corners Rounded 3">
            <a:extLst>
              <a:ext uri="{FF2B5EF4-FFF2-40B4-BE49-F238E27FC236}">
                <a16:creationId xmlns:a16="http://schemas.microsoft.com/office/drawing/2014/main" id="{D4F0A5F7-BD18-146F-0A7C-F2C2B3BD3DEB}"/>
              </a:ext>
            </a:extLst>
          </p:cNvPr>
          <p:cNvSpPr/>
          <p:nvPr/>
        </p:nvSpPr>
        <p:spPr>
          <a:xfrm>
            <a:off x="5486400" y="1790700"/>
            <a:ext cx="3278045" cy="1135513"/>
          </a:xfrm>
          <a:prstGeom prst="wedgeRoundRectCallout">
            <a:avLst>
              <a:gd name="adj1" fmla="val -81007"/>
              <a:gd name="adj2" fmla="val 7872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would you answer this question?  What purpose did it serve?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81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3:23-29</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All are one in Christ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333500"/>
            <a:ext cx="8156290" cy="4061012"/>
          </a:xfrm>
        </p:spPr>
        <p:txBody>
          <a:bodyPr>
            <a:normAutofit fontScale="85000" lnSpcReduction="20000"/>
          </a:bodyPr>
          <a:lstStyle/>
          <a:p>
            <a:pPr marL="0" indent="0" algn="ctr">
              <a:buNone/>
            </a:pPr>
            <a:r>
              <a:rPr lang="en-US" sz="3200" b="1" i="1" baseline="30000" dirty="0">
                <a:effectLst/>
                <a:latin typeface="Calibri" panose="020F0502020204030204" pitchFamily="34" charset="0"/>
                <a:cs typeface="Calibri" panose="020F0502020204030204" pitchFamily="34" charset="0"/>
              </a:rPr>
              <a:t>23 </a:t>
            </a:r>
            <a:r>
              <a:rPr lang="en-US" sz="3200" b="0" i="1" dirty="0">
                <a:effectLst/>
                <a:latin typeface="Calibri" panose="020F0502020204030204" pitchFamily="34" charset="0"/>
                <a:cs typeface="Calibri" panose="020F0502020204030204" pitchFamily="34" charset="0"/>
              </a:rPr>
              <a:t>Now </a:t>
            </a:r>
            <a:r>
              <a:rPr lang="en-US" sz="3200" b="1" i="1" dirty="0">
                <a:solidFill>
                  <a:srgbClr val="FFFF00"/>
                </a:solidFill>
                <a:effectLst/>
                <a:latin typeface="Calibri" panose="020F0502020204030204" pitchFamily="34" charset="0"/>
                <a:cs typeface="Calibri" panose="020F0502020204030204" pitchFamily="34" charset="0"/>
              </a:rPr>
              <a:t>before faith came, we were held captive under the law, imprisoned until the coming faith would be revealed</a:t>
            </a:r>
            <a:r>
              <a:rPr lang="en-US" sz="3200" b="0" i="1" dirty="0">
                <a:effectLst/>
                <a:latin typeface="Calibri" panose="020F0502020204030204" pitchFamily="34" charset="0"/>
                <a:cs typeface="Calibri" panose="020F0502020204030204" pitchFamily="34" charset="0"/>
              </a:rPr>
              <a:t>. </a:t>
            </a:r>
            <a:r>
              <a:rPr lang="en-US" sz="3200" b="1" i="1" baseline="30000" dirty="0">
                <a:effectLst/>
                <a:latin typeface="Calibri" panose="020F0502020204030204" pitchFamily="34" charset="0"/>
                <a:cs typeface="Calibri" panose="020F0502020204030204" pitchFamily="34" charset="0"/>
              </a:rPr>
              <a:t>24 </a:t>
            </a:r>
            <a:r>
              <a:rPr lang="en-US" sz="3200" b="0" i="1" dirty="0">
                <a:effectLst/>
                <a:latin typeface="Calibri" panose="020F0502020204030204" pitchFamily="34" charset="0"/>
                <a:cs typeface="Calibri" panose="020F0502020204030204" pitchFamily="34" charset="0"/>
              </a:rPr>
              <a:t>So then, the law was our guardian until Christ came, in order that we might be justified by faith. </a:t>
            </a:r>
            <a:r>
              <a:rPr lang="en-US" sz="3200" b="1" i="1" baseline="30000" dirty="0">
                <a:effectLst/>
                <a:latin typeface="Calibri" panose="020F0502020204030204" pitchFamily="34" charset="0"/>
                <a:cs typeface="Calibri" panose="020F0502020204030204" pitchFamily="34" charset="0"/>
              </a:rPr>
              <a:t>25 </a:t>
            </a:r>
            <a:r>
              <a:rPr lang="en-US" sz="3200" b="0" i="1" dirty="0">
                <a:effectLst/>
                <a:latin typeface="Calibri" panose="020F0502020204030204" pitchFamily="34" charset="0"/>
                <a:cs typeface="Calibri" panose="020F0502020204030204" pitchFamily="34" charset="0"/>
              </a:rPr>
              <a:t>But now that faith has come, we are no longer under a guardian, </a:t>
            </a:r>
            <a:r>
              <a:rPr lang="en-US" sz="3200" b="1" i="1" baseline="30000" dirty="0">
                <a:effectLst/>
                <a:latin typeface="Calibri" panose="020F0502020204030204" pitchFamily="34" charset="0"/>
                <a:cs typeface="Calibri" panose="020F0502020204030204" pitchFamily="34" charset="0"/>
              </a:rPr>
              <a:t>26 </a:t>
            </a:r>
            <a:r>
              <a:rPr lang="en-US" sz="3200" b="0" i="1" dirty="0">
                <a:effectLst/>
                <a:latin typeface="Calibri" panose="020F0502020204030204" pitchFamily="34" charset="0"/>
                <a:cs typeface="Calibri" panose="020F0502020204030204" pitchFamily="34" charset="0"/>
              </a:rPr>
              <a:t>for in Christ Jesus you are all sons of God, through faith. </a:t>
            </a:r>
            <a:r>
              <a:rPr lang="en-US" sz="3200" b="1" i="1" baseline="30000" dirty="0">
                <a:effectLst/>
                <a:latin typeface="Calibri" panose="020F0502020204030204" pitchFamily="34" charset="0"/>
                <a:cs typeface="Calibri" panose="020F0502020204030204" pitchFamily="34" charset="0"/>
              </a:rPr>
              <a:t>27 </a:t>
            </a:r>
            <a:r>
              <a:rPr lang="en-US" sz="3200" b="0" i="1" dirty="0">
                <a:effectLst/>
                <a:latin typeface="Calibri" panose="020F0502020204030204" pitchFamily="34" charset="0"/>
                <a:cs typeface="Calibri" panose="020F0502020204030204" pitchFamily="34" charset="0"/>
              </a:rPr>
              <a:t>For as many of you as were baptized into Christ have put on Christ. </a:t>
            </a:r>
            <a:r>
              <a:rPr lang="en-US" sz="3200" b="1" i="1" baseline="30000" dirty="0">
                <a:effectLst/>
                <a:latin typeface="Calibri" panose="020F0502020204030204" pitchFamily="34" charset="0"/>
                <a:cs typeface="Calibri" panose="020F0502020204030204" pitchFamily="34" charset="0"/>
              </a:rPr>
              <a:t>28 </a:t>
            </a:r>
            <a:r>
              <a:rPr lang="en-US" sz="3200" b="0" i="1" dirty="0">
                <a:effectLst/>
                <a:latin typeface="Calibri" panose="020F0502020204030204" pitchFamily="34" charset="0"/>
                <a:cs typeface="Calibri" panose="020F0502020204030204" pitchFamily="34" charset="0"/>
              </a:rPr>
              <a:t>There is neither Jew nor Greek, there is neither slave nor free, there is no male and female, for you are all one in Christ Jesus. </a:t>
            </a:r>
            <a:r>
              <a:rPr lang="en-US" sz="3200" b="1" i="1" baseline="30000" dirty="0">
                <a:effectLst/>
                <a:latin typeface="Calibri" panose="020F0502020204030204" pitchFamily="34" charset="0"/>
                <a:cs typeface="Calibri" panose="020F0502020204030204" pitchFamily="34" charset="0"/>
              </a:rPr>
              <a:t>29 </a:t>
            </a:r>
            <a:r>
              <a:rPr lang="en-US" sz="3200" b="0" i="1" dirty="0">
                <a:effectLst/>
                <a:latin typeface="Calibri" panose="020F0502020204030204" pitchFamily="34" charset="0"/>
                <a:cs typeface="Calibri" panose="020F0502020204030204" pitchFamily="34" charset="0"/>
              </a:rPr>
              <a:t>And if you are Christ's, then you are Abraham's offspring, heirs according to promise.</a:t>
            </a:r>
            <a:endParaRPr lang="en-US" sz="12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43CF47D3-8D36-9873-5806-F8B6AA745487}"/>
              </a:ext>
            </a:extLst>
          </p:cNvPr>
          <p:cNvSpPr/>
          <p:nvPr/>
        </p:nvSpPr>
        <p:spPr>
          <a:xfrm>
            <a:off x="457200" y="2400300"/>
            <a:ext cx="4267200" cy="1371600"/>
          </a:xfrm>
          <a:prstGeom prst="wedgeRoundRectCallout">
            <a:avLst>
              <a:gd name="adj1" fmla="val 25129"/>
              <a:gd name="adj2" fmla="val -86910"/>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theme or key word in our goals  comes to mind? When were we released (freed)?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004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3:23-29</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All are one in Christ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333500"/>
            <a:ext cx="8156290" cy="4061012"/>
          </a:xfrm>
        </p:spPr>
        <p:txBody>
          <a:bodyPr>
            <a:normAutofit fontScale="85000" lnSpcReduction="20000"/>
          </a:bodyPr>
          <a:lstStyle/>
          <a:p>
            <a:pPr marL="0" indent="0" algn="ctr">
              <a:buNone/>
            </a:pPr>
            <a:r>
              <a:rPr lang="en-US" sz="3200" b="1" i="1" baseline="30000" dirty="0">
                <a:effectLst/>
                <a:latin typeface="Calibri" panose="020F0502020204030204" pitchFamily="34" charset="0"/>
                <a:cs typeface="Calibri" panose="020F0502020204030204" pitchFamily="34" charset="0"/>
              </a:rPr>
              <a:t>23 </a:t>
            </a:r>
            <a:r>
              <a:rPr lang="en-US" sz="3200" b="0" i="1" dirty="0">
                <a:effectLst/>
                <a:latin typeface="Calibri" panose="020F0502020204030204" pitchFamily="34" charset="0"/>
                <a:cs typeface="Calibri" panose="020F0502020204030204" pitchFamily="34" charset="0"/>
              </a:rPr>
              <a:t>Now </a:t>
            </a:r>
            <a:r>
              <a:rPr lang="en-US" sz="3200" i="1" dirty="0">
                <a:effectLst/>
                <a:latin typeface="Calibri" panose="020F0502020204030204" pitchFamily="34" charset="0"/>
                <a:cs typeface="Calibri" panose="020F0502020204030204" pitchFamily="34" charset="0"/>
              </a:rPr>
              <a:t>before faith came, we were held captive under the law, imprisoned until the coming faith would be revealed.</a:t>
            </a:r>
            <a:r>
              <a:rPr lang="en-US" sz="3200" b="0" i="1" dirty="0">
                <a:effectLst/>
                <a:latin typeface="Calibri" panose="020F0502020204030204" pitchFamily="34" charset="0"/>
                <a:cs typeface="Calibri" panose="020F0502020204030204" pitchFamily="34" charset="0"/>
              </a:rPr>
              <a:t> </a:t>
            </a:r>
            <a:r>
              <a:rPr lang="en-US" sz="3200" b="1" i="1" baseline="30000" dirty="0">
                <a:effectLst/>
                <a:latin typeface="Calibri" panose="020F0502020204030204" pitchFamily="34" charset="0"/>
                <a:cs typeface="Calibri" panose="020F0502020204030204" pitchFamily="34" charset="0"/>
              </a:rPr>
              <a:t>24 </a:t>
            </a:r>
            <a:r>
              <a:rPr lang="en-US" sz="3200" b="0" i="1" dirty="0">
                <a:effectLst/>
                <a:latin typeface="Calibri" panose="020F0502020204030204" pitchFamily="34" charset="0"/>
                <a:cs typeface="Calibri" panose="020F0502020204030204" pitchFamily="34" charset="0"/>
              </a:rPr>
              <a:t>So then, the law was </a:t>
            </a:r>
            <a:r>
              <a:rPr lang="en-US" sz="3200" b="1" i="1" dirty="0">
                <a:solidFill>
                  <a:srgbClr val="FFFF00"/>
                </a:solidFill>
                <a:effectLst/>
                <a:latin typeface="Calibri" panose="020F0502020204030204" pitchFamily="34" charset="0"/>
                <a:cs typeface="Calibri" panose="020F0502020204030204" pitchFamily="34" charset="0"/>
              </a:rPr>
              <a:t>our guardian </a:t>
            </a:r>
            <a:r>
              <a:rPr lang="en-US" sz="3200" b="0" i="1" dirty="0">
                <a:effectLst/>
                <a:latin typeface="Calibri" panose="020F0502020204030204" pitchFamily="34" charset="0"/>
                <a:cs typeface="Calibri" panose="020F0502020204030204" pitchFamily="34" charset="0"/>
              </a:rPr>
              <a:t>until Christ came, in order that we might be justified by faith. </a:t>
            </a:r>
            <a:r>
              <a:rPr lang="en-US" sz="3200" b="1" i="1" baseline="30000" dirty="0">
                <a:effectLst/>
                <a:latin typeface="Calibri" panose="020F0502020204030204" pitchFamily="34" charset="0"/>
                <a:cs typeface="Calibri" panose="020F0502020204030204" pitchFamily="34" charset="0"/>
              </a:rPr>
              <a:t>25 </a:t>
            </a:r>
            <a:r>
              <a:rPr lang="en-US" sz="3200" b="0" i="1" dirty="0">
                <a:effectLst/>
                <a:latin typeface="Calibri" panose="020F0502020204030204" pitchFamily="34" charset="0"/>
                <a:cs typeface="Calibri" panose="020F0502020204030204" pitchFamily="34" charset="0"/>
              </a:rPr>
              <a:t>But now that faith has come, </a:t>
            </a:r>
            <a:r>
              <a:rPr lang="en-US" sz="3200" b="1" i="1" dirty="0">
                <a:solidFill>
                  <a:srgbClr val="FFFF00"/>
                </a:solidFill>
                <a:effectLst/>
                <a:latin typeface="Calibri" panose="020F0502020204030204" pitchFamily="34" charset="0"/>
                <a:cs typeface="Calibri" panose="020F0502020204030204" pitchFamily="34" charset="0"/>
              </a:rPr>
              <a:t>we are no longer under a guardian,</a:t>
            </a:r>
            <a:r>
              <a:rPr lang="en-US" sz="3200" b="0" i="1" dirty="0">
                <a:effectLst/>
                <a:latin typeface="Calibri" panose="020F0502020204030204" pitchFamily="34" charset="0"/>
                <a:cs typeface="Calibri" panose="020F0502020204030204" pitchFamily="34" charset="0"/>
              </a:rPr>
              <a:t> </a:t>
            </a:r>
            <a:r>
              <a:rPr lang="en-US" sz="3200" b="1" i="1" baseline="30000" dirty="0">
                <a:effectLst/>
                <a:latin typeface="Calibri" panose="020F0502020204030204" pitchFamily="34" charset="0"/>
                <a:cs typeface="Calibri" panose="020F0502020204030204" pitchFamily="34" charset="0"/>
              </a:rPr>
              <a:t>26 </a:t>
            </a:r>
            <a:r>
              <a:rPr lang="en-US" sz="3200" b="0" i="1" dirty="0">
                <a:effectLst/>
                <a:latin typeface="Calibri" panose="020F0502020204030204" pitchFamily="34" charset="0"/>
                <a:cs typeface="Calibri" panose="020F0502020204030204" pitchFamily="34" charset="0"/>
              </a:rPr>
              <a:t>for in Christ Jesus you are all sons of God, through faith. </a:t>
            </a:r>
            <a:r>
              <a:rPr lang="en-US" sz="3200" b="1" i="1" baseline="30000" dirty="0">
                <a:effectLst/>
                <a:latin typeface="Calibri" panose="020F0502020204030204" pitchFamily="34" charset="0"/>
                <a:cs typeface="Calibri" panose="020F0502020204030204" pitchFamily="34" charset="0"/>
              </a:rPr>
              <a:t>27 </a:t>
            </a:r>
            <a:r>
              <a:rPr lang="en-US" sz="3200" b="0" i="1" dirty="0">
                <a:effectLst/>
                <a:latin typeface="Calibri" panose="020F0502020204030204" pitchFamily="34" charset="0"/>
                <a:cs typeface="Calibri" panose="020F0502020204030204" pitchFamily="34" charset="0"/>
              </a:rPr>
              <a:t>For as many of you as were baptized into Christ have put on Christ. </a:t>
            </a:r>
            <a:r>
              <a:rPr lang="en-US" sz="3200" b="1" i="1" baseline="30000" dirty="0">
                <a:effectLst/>
                <a:latin typeface="Calibri" panose="020F0502020204030204" pitchFamily="34" charset="0"/>
                <a:cs typeface="Calibri" panose="020F0502020204030204" pitchFamily="34" charset="0"/>
              </a:rPr>
              <a:t>28 </a:t>
            </a:r>
            <a:r>
              <a:rPr lang="en-US" sz="3200" b="0" i="1" dirty="0">
                <a:effectLst/>
                <a:latin typeface="Calibri" panose="020F0502020204030204" pitchFamily="34" charset="0"/>
                <a:cs typeface="Calibri" panose="020F0502020204030204" pitchFamily="34" charset="0"/>
              </a:rPr>
              <a:t>There is neither Jew nor Greek, there is neither slave nor free, there is no male and female, for you are all one in Christ Jesus. </a:t>
            </a:r>
            <a:r>
              <a:rPr lang="en-US" sz="3200" b="1" i="1" baseline="30000" dirty="0">
                <a:effectLst/>
                <a:latin typeface="Calibri" panose="020F0502020204030204" pitchFamily="34" charset="0"/>
                <a:cs typeface="Calibri" panose="020F0502020204030204" pitchFamily="34" charset="0"/>
              </a:rPr>
              <a:t>29 </a:t>
            </a:r>
            <a:r>
              <a:rPr lang="en-US" sz="3200" b="0" i="1" dirty="0">
                <a:effectLst/>
                <a:latin typeface="Calibri" panose="020F0502020204030204" pitchFamily="34" charset="0"/>
                <a:cs typeface="Calibri" panose="020F0502020204030204" pitchFamily="34" charset="0"/>
              </a:rPr>
              <a:t>And if you are Christ's, then you are Abraham's offspring, heirs according to promise.</a:t>
            </a:r>
            <a:endParaRPr lang="en-US" sz="12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43CF47D3-8D36-9873-5806-F8B6AA745487}"/>
              </a:ext>
            </a:extLst>
          </p:cNvPr>
          <p:cNvSpPr/>
          <p:nvPr/>
        </p:nvSpPr>
        <p:spPr>
          <a:xfrm>
            <a:off x="2209800" y="3314700"/>
            <a:ext cx="4267200" cy="1371600"/>
          </a:xfrm>
          <a:prstGeom prst="wedgeRoundRectCallout">
            <a:avLst>
              <a:gd name="adj1" fmla="val 38544"/>
              <a:gd name="adj2" fmla="val -119972"/>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are other translations of this word?  What is the general idea?</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910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3:23-29</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All are one in Christ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333500"/>
            <a:ext cx="8156290" cy="4061012"/>
          </a:xfrm>
        </p:spPr>
        <p:txBody>
          <a:bodyPr>
            <a:normAutofit fontScale="85000" lnSpcReduction="20000"/>
          </a:bodyPr>
          <a:lstStyle/>
          <a:p>
            <a:pPr marL="0" indent="0" algn="ctr">
              <a:buNone/>
            </a:pPr>
            <a:r>
              <a:rPr lang="en-US" sz="3200" b="1" i="1" baseline="30000" dirty="0">
                <a:effectLst/>
                <a:latin typeface="Calibri" panose="020F0502020204030204" pitchFamily="34" charset="0"/>
                <a:cs typeface="Calibri" panose="020F0502020204030204" pitchFamily="34" charset="0"/>
              </a:rPr>
              <a:t>23 </a:t>
            </a:r>
            <a:r>
              <a:rPr lang="en-US" sz="3200" b="0" i="1" dirty="0">
                <a:effectLst/>
                <a:latin typeface="Calibri" panose="020F0502020204030204" pitchFamily="34" charset="0"/>
                <a:cs typeface="Calibri" panose="020F0502020204030204" pitchFamily="34" charset="0"/>
              </a:rPr>
              <a:t>Now </a:t>
            </a:r>
            <a:r>
              <a:rPr lang="en-US" sz="3200" i="1" dirty="0">
                <a:effectLst/>
                <a:latin typeface="Calibri" panose="020F0502020204030204" pitchFamily="34" charset="0"/>
                <a:cs typeface="Calibri" panose="020F0502020204030204" pitchFamily="34" charset="0"/>
              </a:rPr>
              <a:t>before faith came, we were held captive under the law, imprisoned until the coming faith would be revealed.</a:t>
            </a:r>
            <a:r>
              <a:rPr lang="en-US" sz="3200" b="0" i="1" dirty="0">
                <a:effectLst/>
                <a:latin typeface="Calibri" panose="020F0502020204030204" pitchFamily="34" charset="0"/>
                <a:cs typeface="Calibri" panose="020F0502020204030204" pitchFamily="34" charset="0"/>
              </a:rPr>
              <a:t> </a:t>
            </a:r>
            <a:r>
              <a:rPr lang="en-US" sz="3200" b="1" i="1" baseline="30000" dirty="0">
                <a:effectLst/>
                <a:latin typeface="Calibri" panose="020F0502020204030204" pitchFamily="34" charset="0"/>
                <a:cs typeface="Calibri" panose="020F0502020204030204" pitchFamily="34" charset="0"/>
              </a:rPr>
              <a:t>24 </a:t>
            </a:r>
            <a:r>
              <a:rPr lang="en-US" sz="3200" b="0" i="1" dirty="0">
                <a:effectLst/>
                <a:latin typeface="Calibri" panose="020F0502020204030204" pitchFamily="34" charset="0"/>
                <a:cs typeface="Calibri" panose="020F0502020204030204" pitchFamily="34" charset="0"/>
              </a:rPr>
              <a:t>So then, the law was our guardian until Christ came, in order that we might be justified by faith. </a:t>
            </a:r>
            <a:r>
              <a:rPr lang="en-US" sz="3200" b="1" i="1" baseline="30000" dirty="0">
                <a:effectLst/>
                <a:latin typeface="Calibri" panose="020F0502020204030204" pitchFamily="34" charset="0"/>
                <a:cs typeface="Calibri" panose="020F0502020204030204" pitchFamily="34" charset="0"/>
              </a:rPr>
              <a:t>25 </a:t>
            </a:r>
            <a:r>
              <a:rPr lang="en-US" sz="3200" b="0" i="1" dirty="0">
                <a:effectLst/>
                <a:latin typeface="Calibri" panose="020F0502020204030204" pitchFamily="34" charset="0"/>
                <a:cs typeface="Calibri" panose="020F0502020204030204" pitchFamily="34" charset="0"/>
              </a:rPr>
              <a:t>But now that faith has come, we are no longer under a guardian, </a:t>
            </a:r>
            <a:r>
              <a:rPr lang="en-US" sz="3200" b="1" i="1" baseline="30000" dirty="0">
                <a:solidFill>
                  <a:srgbClr val="FFFF00"/>
                </a:solidFill>
                <a:effectLst/>
                <a:latin typeface="Calibri" panose="020F0502020204030204" pitchFamily="34" charset="0"/>
                <a:cs typeface="Calibri" panose="020F0502020204030204" pitchFamily="34" charset="0"/>
              </a:rPr>
              <a:t>26 </a:t>
            </a:r>
            <a:r>
              <a:rPr lang="en-US" sz="3200" b="1" i="1" dirty="0">
                <a:solidFill>
                  <a:srgbClr val="FFFF00"/>
                </a:solidFill>
                <a:effectLst/>
                <a:latin typeface="Calibri" panose="020F0502020204030204" pitchFamily="34" charset="0"/>
                <a:cs typeface="Calibri" panose="020F0502020204030204" pitchFamily="34" charset="0"/>
              </a:rPr>
              <a:t>for in Christ Jesus you are all sons of God, through faith. </a:t>
            </a:r>
            <a:r>
              <a:rPr lang="en-US" sz="3200" b="1" i="1" baseline="30000" dirty="0">
                <a:solidFill>
                  <a:srgbClr val="FFFF00"/>
                </a:solidFill>
                <a:effectLst/>
                <a:latin typeface="Calibri" panose="020F0502020204030204" pitchFamily="34" charset="0"/>
                <a:cs typeface="Calibri" panose="020F0502020204030204" pitchFamily="34" charset="0"/>
              </a:rPr>
              <a:t>27 </a:t>
            </a:r>
            <a:r>
              <a:rPr lang="en-US" sz="3200" b="1" i="1" dirty="0">
                <a:solidFill>
                  <a:srgbClr val="FFFF00"/>
                </a:solidFill>
                <a:effectLst/>
                <a:latin typeface="Calibri" panose="020F0502020204030204" pitchFamily="34" charset="0"/>
                <a:cs typeface="Calibri" panose="020F0502020204030204" pitchFamily="34" charset="0"/>
              </a:rPr>
              <a:t>For as many of you as were baptized into Christ have put on Christ. </a:t>
            </a:r>
            <a:r>
              <a:rPr lang="en-US" sz="3200" b="1" i="1" baseline="30000" dirty="0">
                <a:effectLst/>
                <a:latin typeface="Calibri" panose="020F0502020204030204" pitchFamily="34" charset="0"/>
                <a:cs typeface="Calibri" panose="020F0502020204030204" pitchFamily="34" charset="0"/>
              </a:rPr>
              <a:t>28 </a:t>
            </a:r>
            <a:r>
              <a:rPr lang="en-US" sz="3200" b="0" i="1" dirty="0">
                <a:effectLst/>
                <a:latin typeface="Calibri" panose="020F0502020204030204" pitchFamily="34" charset="0"/>
                <a:cs typeface="Calibri" panose="020F0502020204030204" pitchFamily="34" charset="0"/>
              </a:rPr>
              <a:t>There is neither Jew nor Greek, there is neither slave nor free, there is no male and female, for you are all one in Christ Jesus. </a:t>
            </a:r>
            <a:r>
              <a:rPr lang="en-US" sz="3200" b="1" i="1" baseline="30000" dirty="0">
                <a:effectLst/>
                <a:latin typeface="Calibri" panose="020F0502020204030204" pitchFamily="34" charset="0"/>
                <a:cs typeface="Calibri" panose="020F0502020204030204" pitchFamily="34" charset="0"/>
              </a:rPr>
              <a:t>29 </a:t>
            </a:r>
            <a:r>
              <a:rPr lang="en-US" sz="3200" b="0" i="1" dirty="0">
                <a:effectLst/>
                <a:latin typeface="Calibri" panose="020F0502020204030204" pitchFamily="34" charset="0"/>
                <a:cs typeface="Calibri" panose="020F0502020204030204" pitchFamily="34" charset="0"/>
              </a:rPr>
              <a:t>And if you are Christ's, then you are Abraham's offspring, heirs according to promise.</a:t>
            </a:r>
            <a:endParaRPr lang="en-US" sz="12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43CF47D3-8D36-9873-5806-F8B6AA745487}"/>
              </a:ext>
            </a:extLst>
          </p:cNvPr>
          <p:cNvSpPr/>
          <p:nvPr/>
        </p:nvSpPr>
        <p:spPr>
          <a:xfrm>
            <a:off x="4343400" y="4533900"/>
            <a:ext cx="4648200" cy="1074506"/>
          </a:xfrm>
          <a:prstGeom prst="wedgeRoundRectCallout">
            <a:avLst>
              <a:gd name="adj1" fmla="val 4452"/>
              <a:gd name="adj2" fmla="val -13724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 you become a child of God?  How do you belong to him?</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16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3:23-29</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All are one in Christ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333500"/>
            <a:ext cx="8156290" cy="4061012"/>
          </a:xfrm>
        </p:spPr>
        <p:txBody>
          <a:bodyPr>
            <a:normAutofit fontScale="85000" lnSpcReduction="20000"/>
          </a:bodyPr>
          <a:lstStyle/>
          <a:p>
            <a:pPr marL="0" indent="0" algn="ctr">
              <a:buNone/>
            </a:pPr>
            <a:r>
              <a:rPr lang="en-US" sz="3200" b="1" i="1" baseline="30000" dirty="0">
                <a:effectLst/>
                <a:latin typeface="Calibri" panose="020F0502020204030204" pitchFamily="34" charset="0"/>
                <a:cs typeface="Calibri" panose="020F0502020204030204" pitchFamily="34" charset="0"/>
              </a:rPr>
              <a:t>23 </a:t>
            </a:r>
            <a:r>
              <a:rPr lang="en-US" sz="3200" b="0" i="1" dirty="0">
                <a:effectLst/>
                <a:latin typeface="Calibri" panose="020F0502020204030204" pitchFamily="34" charset="0"/>
                <a:cs typeface="Calibri" panose="020F0502020204030204" pitchFamily="34" charset="0"/>
              </a:rPr>
              <a:t>Now </a:t>
            </a:r>
            <a:r>
              <a:rPr lang="en-US" sz="3200" i="1" dirty="0">
                <a:effectLst/>
                <a:latin typeface="Calibri" panose="020F0502020204030204" pitchFamily="34" charset="0"/>
                <a:cs typeface="Calibri" panose="020F0502020204030204" pitchFamily="34" charset="0"/>
              </a:rPr>
              <a:t>before faith came, we were held captive under the law, imprisoned until the coming faith would be revealed.</a:t>
            </a:r>
            <a:r>
              <a:rPr lang="en-US" sz="3200" b="0" i="1" dirty="0">
                <a:effectLst/>
                <a:latin typeface="Calibri" panose="020F0502020204030204" pitchFamily="34" charset="0"/>
                <a:cs typeface="Calibri" panose="020F0502020204030204" pitchFamily="34" charset="0"/>
              </a:rPr>
              <a:t> </a:t>
            </a:r>
            <a:r>
              <a:rPr lang="en-US" sz="3200" b="1" i="1" baseline="30000" dirty="0">
                <a:effectLst/>
                <a:latin typeface="Calibri" panose="020F0502020204030204" pitchFamily="34" charset="0"/>
                <a:cs typeface="Calibri" panose="020F0502020204030204" pitchFamily="34" charset="0"/>
              </a:rPr>
              <a:t>24 </a:t>
            </a:r>
            <a:r>
              <a:rPr lang="en-US" sz="3200" b="0" i="1" dirty="0">
                <a:effectLst/>
                <a:latin typeface="Calibri" panose="020F0502020204030204" pitchFamily="34" charset="0"/>
                <a:cs typeface="Calibri" panose="020F0502020204030204" pitchFamily="34" charset="0"/>
              </a:rPr>
              <a:t>So then, the law was our guardian until Christ came, in order that we might be justified by faith. </a:t>
            </a:r>
            <a:r>
              <a:rPr lang="en-US" sz="3200" b="1" i="1" baseline="30000" dirty="0">
                <a:effectLst/>
                <a:latin typeface="Calibri" panose="020F0502020204030204" pitchFamily="34" charset="0"/>
                <a:cs typeface="Calibri" panose="020F0502020204030204" pitchFamily="34" charset="0"/>
              </a:rPr>
              <a:t>25 </a:t>
            </a:r>
            <a:r>
              <a:rPr lang="en-US" sz="3200" b="0" i="1" dirty="0">
                <a:effectLst/>
                <a:latin typeface="Calibri" panose="020F0502020204030204" pitchFamily="34" charset="0"/>
                <a:cs typeface="Calibri" panose="020F0502020204030204" pitchFamily="34" charset="0"/>
              </a:rPr>
              <a:t>But now that faith has come, we are no longer under a guardian, </a:t>
            </a:r>
            <a:r>
              <a:rPr lang="en-US" sz="3200" b="1" i="1" baseline="30000" dirty="0">
                <a:effectLst/>
                <a:latin typeface="Calibri" panose="020F0502020204030204" pitchFamily="34" charset="0"/>
                <a:cs typeface="Calibri" panose="020F0502020204030204" pitchFamily="34" charset="0"/>
              </a:rPr>
              <a:t>26 </a:t>
            </a:r>
            <a:r>
              <a:rPr lang="en-US" sz="3200" b="0" i="1" dirty="0">
                <a:effectLst/>
                <a:latin typeface="Calibri" panose="020F0502020204030204" pitchFamily="34" charset="0"/>
                <a:cs typeface="Calibri" panose="020F0502020204030204" pitchFamily="34" charset="0"/>
              </a:rPr>
              <a:t>for in Christ Jesus you are all sons of God, through faith. </a:t>
            </a:r>
            <a:r>
              <a:rPr lang="en-US" sz="3200" b="1" i="1" baseline="30000" dirty="0">
                <a:effectLst/>
                <a:latin typeface="Calibri" panose="020F0502020204030204" pitchFamily="34" charset="0"/>
                <a:cs typeface="Calibri" panose="020F0502020204030204" pitchFamily="34" charset="0"/>
              </a:rPr>
              <a:t>27 </a:t>
            </a:r>
            <a:r>
              <a:rPr lang="en-US" sz="3200" b="0" i="1" dirty="0">
                <a:effectLst/>
                <a:latin typeface="Calibri" panose="020F0502020204030204" pitchFamily="34" charset="0"/>
                <a:cs typeface="Calibri" panose="020F0502020204030204" pitchFamily="34" charset="0"/>
              </a:rPr>
              <a:t>For as many of you as were baptized into Christ have put on Christ. </a:t>
            </a:r>
            <a:r>
              <a:rPr lang="en-US" sz="3200" b="1" i="1" baseline="30000" dirty="0">
                <a:solidFill>
                  <a:srgbClr val="FFFF00"/>
                </a:solidFill>
                <a:effectLst/>
                <a:latin typeface="Calibri" panose="020F0502020204030204" pitchFamily="34" charset="0"/>
                <a:cs typeface="Calibri" panose="020F0502020204030204" pitchFamily="34" charset="0"/>
              </a:rPr>
              <a:t>28 </a:t>
            </a:r>
            <a:r>
              <a:rPr lang="en-US" sz="3200" b="1" i="1" dirty="0">
                <a:solidFill>
                  <a:srgbClr val="FFFF00"/>
                </a:solidFill>
                <a:effectLst/>
                <a:latin typeface="Calibri" panose="020F0502020204030204" pitchFamily="34" charset="0"/>
                <a:cs typeface="Calibri" panose="020F0502020204030204" pitchFamily="34" charset="0"/>
              </a:rPr>
              <a:t>There is neither Jew nor Greek, there is neither slave nor free, there is no male and female, for you are all one in Christ Jesus. </a:t>
            </a:r>
            <a:r>
              <a:rPr lang="en-US" sz="3200" b="1" i="1" baseline="30000" dirty="0">
                <a:solidFill>
                  <a:srgbClr val="FFFF00"/>
                </a:solidFill>
                <a:effectLst/>
                <a:latin typeface="Calibri" panose="020F0502020204030204" pitchFamily="34" charset="0"/>
                <a:cs typeface="Calibri" panose="020F0502020204030204" pitchFamily="34" charset="0"/>
              </a:rPr>
              <a:t>29 </a:t>
            </a:r>
            <a:r>
              <a:rPr lang="en-US" sz="3200" b="1" i="1" dirty="0">
                <a:solidFill>
                  <a:srgbClr val="FFFF00"/>
                </a:solidFill>
                <a:effectLst/>
                <a:latin typeface="Calibri" panose="020F0502020204030204" pitchFamily="34" charset="0"/>
                <a:cs typeface="Calibri" panose="020F0502020204030204" pitchFamily="34" charset="0"/>
              </a:rPr>
              <a:t>And if you are Christ's, then you are Abraham's offspring, heirs according to promise.</a:t>
            </a:r>
            <a:endParaRPr lang="en-US" sz="12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43CF47D3-8D36-9873-5806-F8B6AA745487}"/>
              </a:ext>
            </a:extLst>
          </p:cNvPr>
          <p:cNvSpPr/>
          <p:nvPr/>
        </p:nvSpPr>
        <p:spPr>
          <a:xfrm>
            <a:off x="4114800" y="2171700"/>
            <a:ext cx="4114800" cy="1143000"/>
          </a:xfrm>
          <a:prstGeom prst="wedgeRoundRectCallout">
            <a:avLst>
              <a:gd name="adj1" fmla="val 16767"/>
              <a:gd name="adj2" fmla="val 7948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Explain vs. 28 in the context of the whole chapter: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5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534451" y="1200151"/>
            <a:ext cx="8380949" cy="4171949"/>
          </a:xfrm>
        </p:spPr>
        <p:txBody>
          <a:bodyPr>
            <a:normAutofit fontScale="92500" lnSpcReduction="10000"/>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marL="0" indent="0">
              <a:buNone/>
            </a:pPr>
            <a:r>
              <a:rPr lang="en-US" sz="2400" b="1" dirty="0">
                <a:solidFill>
                  <a:schemeClr val="accent3">
                    <a:lumMod val="60000"/>
                    <a:lumOff val="40000"/>
                  </a:schemeClr>
                </a:solidFill>
                <a:latin typeface="Calibri" panose="020F0502020204030204" pitchFamily="34" charset="0"/>
              </a:rPr>
              <a:t>False Teaching</a:t>
            </a:r>
          </a:p>
          <a:p>
            <a:pPr marL="0" indent="0">
              <a:buNone/>
            </a:pPr>
            <a:r>
              <a:rPr lang="en-US" sz="2400" b="1" dirty="0">
                <a:solidFill>
                  <a:schemeClr val="accent3">
                    <a:lumMod val="60000"/>
                    <a:lumOff val="40000"/>
                  </a:schemeClr>
                </a:solidFill>
                <a:latin typeface="Calibri" panose="020F0502020204030204" pitchFamily="34" charset="0"/>
              </a:rPr>
              <a:t>Paul’s Approach in the Letter</a:t>
            </a:r>
          </a:p>
          <a:p>
            <a:pPr>
              <a:buFont typeface="Wingdings" panose="05000000000000000000" pitchFamily="2" charset="2"/>
              <a:buChar char="§"/>
            </a:pPr>
            <a:r>
              <a:rPr lang="en-US" sz="2100" dirty="0">
                <a:latin typeface="Calibri" panose="020F0502020204030204" pitchFamily="34" charset="0"/>
              </a:rPr>
              <a:t>Defend/assert his authority</a:t>
            </a:r>
          </a:p>
          <a:p>
            <a:pPr lvl="1">
              <a:buFont typeface="Courier New" panose="02070309020205020404" pitchFamily="49" charset="0"/>
              <a:buChar char="o"/>
            </a:pPr>
            <a:r>
              <a:rPr lang="en-US" sz="1950" dirty="0">
                <a:latin typeface="Calibri" panose="020F0502020204030204" pitchFamily="34" charset="0"/>
              </a:rPr>
              <a:t>Directly from God</a:t>
            </a:r>
          </a:p>
          <a:p>
            <a:pPr lvl="1">
              <a:buFont typeface="Courier New" panose="02070309020205020404" pitchFamily="49" charset="0"/>
              <a:buChar char="o"/>
            </a:pPr>
            <a:r>
              <a:rPr lang="en-US" sz="1950" dirty="0">
                <a:latin typeface="Calibri" panose="020F0502020204030204" pitchFamily="34" charset="0"/>
              </a:rPr>
              <a:t>Consistent w/ but not from other Apostles</a:t>
            </a:r>
          </a:p>
          <a:p>
            <a:pPr>
              <a:buFont typeface="Wingdings" panose="05000000000000000000" pitchFamily="2" charset="2"/>
              <a:buChar char="§"/>
            </a:pPr>
            <a:r>
              <a:rPr lang="en-US" sz="2100" dirty="0">
                <a:latin typeface="Calibri" panose="020F0502020204030204" pitchFamily="34" charset="0"/>
              </a:rPr>
              <a:t>Stress facts</a:t>
            </a:r>
          </a:p>
          <a:p>
            <a:pPr>
              <a:buFont typeface="Wingdings" panose="05000000000000000000" pitchFamily="2" charset="2"/>
              <a:buChar char="§"/>
            </a:pPr>
            <a:r>
              <a:rPr lang="en-US" sz="2100" dirty="0">
                <a:latin typeface="Calibri" panose="020F0502020204030204" pitchFamily="34" charset="0"/>
              </a:rPr>
              <a:t>Point out consequences</a:t>
            </a:r>
          </a:p>
          <a:p>
            <a:pPr lvl="1">
              <a:buFont typeface="Courier New" panose="02070309020205020404" pitchFamily="49" charset="0"/>
              <a:buChar char="o"/>
            </a:pPr>
            <a:r>
              <a:rPr lang="en-US" sz="1950" dirty="0">
                <a:latin typeface="Calibri" panose="020F0502020204030204" pitchFamily="34" charset="0"/>
              </a:rPr>
              <a:t>Loss of Freedom</a:t>
            </a:r>
          </a:p>
          <a:p>
            <a:pPr lvl="1">
              <a:buFont typeface="Courier New" panose="02070309020205020404" pitchFamily="49" charset="0"/>
              <a:buChar char="o"/>
            </a:pPr>
            <a:r>
              <a:rPr lang="en-US" sz="1950" dirty="0">
                <a:latin typeface="Calibri" panose="020F0502020204030204" pitchFamily="34" charset="0"/>
              </a:rPr>
              <a:t>Loss of Salvation</a:t>
            </a:r>
          </a:p>
          <a:p>
            <a:pPr>
              <a:buFont typeface="Wingdings" panose="05000000000000000000" pitchFamily="2" charset="2"/>
              <a:buChar char="§"/>
            </a:pPr>
            <a:r>
              <a:rPr lang="en-US" sz="2100" dirty="0">
                <a:latin typeface="Calibri" panose="020F0502020204030204" pitchFamily="34" charset="0"/>
              </a:rPr>
              <a:t>Provide clarification</a:t>
            </a:r>
            <a:endParaRPr lang="en-US" sz="1800" dirty="0">
              <a:latin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291255D-7C64-2B44-9F2E-97C0F558CD58}"/>
              </a:ext>
            </a:extLst>
          </p:cNvPr>
          <p:cNvSpPr/>
          <p:nvPr/>
        </p:nvSpPr>
        <p:spPr>
          <a:xfrm>
            <a:off x="4229100" y="2171700"/>
            <a:ext cx="1714500" cy="484095"/>
          </a:xfrm>
          <a:prstGeom prst="wedgeRoundRectCallout">
            <a:avLst>
              <a:gd name="adj1" fmla="val -88077"/>
              <a:gd name="adj2" fmla="val 3563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Chapters 1-2</a:t>
            </a:r>
          </a:p>
        </p:txBody>
      </p:sp>
      <p:sp>
        <p:nvSpPr>
          <p:cNvPr id="5" name="Speech Bubble: Rectangle with Corners Rounded 4">
            <a:extLst>
              <a:ext uri="{FF2B5EF4-FFF2-40B4-BE49-F238E27FC236}">
                <a16:creationId xmlns:a16="http://schemas.microsoft.com/office/drawing/2014/main" id="{EE03A08F-747F-29EF-725C-41C30FD4D350}"/>
              </a:ext>
            </a:extLst>
          </p:cNvPr>
          <p:cNvSpPr/>
          <p:nvPr/>
        </p:nvSpPr>
        <p:spPr>
          <a:xfrm>
            <a:off x="3829051" y="3627344"/>
            <a:ext cx="4780498" cy="1632136"/>
          </a:xfrm>
          <a:prstGeom prst="wedgeRoundRectCallout">
            <a:avLst>
              <a:gd name="adj1" fmla="val -88077"/>
              <a:gd name="adj2" fmla="val 3563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baseline="30000" dirty="0">
                <a:latin typeface="Calibri" panose="020F0502020204030204" pitchFamily="34" charset="0"/>
                <a:cs typeface="Calibri" panose="020F0502020204030204" pitchFamily="34" charset="0"/>
              </a:rPr>
              <a:t>20 </a:t>
            </a:r>
            <a:r>
              <a:rPr lang="en-US" sz="2000" dirty="0">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a:t>
            </a:r>
            <a:r>
              <a:rPr lang="en-US" sz="2000" dirty="0"/>
              <a:t>.</a:t>
            </a:r>
            <a:endParaRPr lang="en-US" sz="2800" dirty="0">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D5B62071-41AA-16D7-21C7-A0DBC49F1EE4}"/>
              </a:ext>
            </a:extLst>
          </p:cNvPr>
          <p:cNvSpPr/>
          <p:nvPr/>
        </p:nvSpPr>
        <p:spPr>
          <a:xfrm>
            <a:off x="3124200" y="1376642"/>
            <a:ext cx="1714500" cy="484095"/>
          </a:xfrm>
          <a:prstGeom prst="wedgeRoundRectCallout">
            <a:avLst>
              <a:gd name="adj1" fmla="val -88077"/>
              <a:gd name="adj2" fmla="val 3563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What was it?</a:t>
            </a:r>
          </a:p>
        </p:txBody>
      </p:sp>
    </p:spTree>
    <p:extLst>
      <p:ext uri="{BB962C8B-B14F-4D97-AF65-F5344CB8AC3E}">
        <p14:creationId xmlns:p14="http://schemas.microsoft.com/office/powerpoint/2010/main" val="27531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dissolv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dissolv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ssolv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ssolv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6:11,18</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Final Words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81000" y="1375343"/>
            <a:ext cx="8382000" cy="2209800"/>
          </a:xfrm>
        </p:spPr>
        <p:txBody>
          <a:bodyPr>
            <a:normAutofit/>
          </a:bodyPr>
          <a:lstStyle/>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11 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See with what large letters I am writing to you with my own hand.</a:t>
            </a:r>
          </a:p>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endParaRPr lang="en-US" sz="2200" i="1" dirty="0">
              <a:solidFill>
                <a:prstClr val="white"/>
              </a:solidFill>
              <a:latin typeface="Calibri" panose="020F0502020204030204" pitchFamily="34" charset="0"/>
              <a:cs typeface="Calibri" panose="020F0502020204030204" pitchFamily="34" charset="0"/>
            </a:endParaRPr>
          </a:p>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endPar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p>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18 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The grace of our Lord Jesus Christ be with your spirit, brothers. Amen.</a:t>
            </a:r>
          </a:p>
          <a:p>
            <a:pPr marL="0" marR="0" lvl="0" indent="0" algn="ctr" defTabSz="342900" rtl="0" eaLnBrk="1" fontAlgn="auto" latinLnBrk="0" hangingPunct="1">
              <a:lnSpc>
                <a:spcPct val="100000"/>
              </a:lnSpc>
              <a:spcBef>
                <a:spcPts val="750"/>
              </a:spcBef>
              <a:spcAft>
                <a:spcPts val="0"/>
              </a:spcAft>
              <a:buClr>
                <a:srgbClr val="ACD433"/>
              </a:buClr>
              <a:buSzPct val="80000"/>
              <a:buFont typeface="Wingdings 3" charset="2"/>
              <a:buNone/>
              <a:tabLst/>
              <a:defRPr/>
            </a:pPr>
            <a:endPar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9055A6F2-C65E-5979-7AAC-87B949670991}"/>
              </a:ext>
            </a:extLst>
          </p:cNvPr>
          <p:cNvSpPr/>
          <p:nvPr/>
        </p:nvSpPr>
        <p:spPr>
          <a:xfrm>
            <a:off x="2667000" y="2019300"/>
            <a:ext cx="5638800" cy="1143000"/>
          </a:xfrm>
          <a:prstGeom prst="wedgeRoundRectCallout">
            <a:avLst>
              <a:gd name="adj1" fmla="val -31050"/>
              <a:gd name="adj2" fmla="val -7462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Where else does Paul make a statement like this?  What was the purpose?</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DC71D5D1-A2F7-5256-DA87-1622C5CCBC34}"/>
              </a:ext>
            </a:extLst>
          </p:cNvPr>
          <p:cNvSpPr/>
          <p:nvPr/>
        </p:nvSpPr>
        <p:spPr>
          <a:xfrm>
            <a:off x="1752600" y="3768157"/>
            <a:ext cx="6291542" cy="1143000"/>
          </a:xfrm>
          <a:prstGeom prst="wedgeRoundRectCallout">
            <a:avLst>
              <a:gd name="adj1" fmla="val -31050"/>
              <a:gd name="adj2" fmla="val -7462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frequently does Paul mention grace at the end of his epistles?  What about Christ?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29" y="143694"/>
            <a:ext cx="7010400" cy="685032"/>
          </a:xfrm>
        </p:spPr>
        <p:txBody>
          <a:bodyPr/>
          <a:lstStyle/>
          <a:p>
            <a:pPr algn="ctr"/>
            <a:r>
              <a:rPr lang="en-US" sz="4050" b="1" i="1" dirty="0">
                <a:latin typeface="Calibri" panose="020F0502020204030204" pitchFamily="34" charset="0"/>
              </a:rPr>
              <a:t>Outline</a:t>
            </a:r>
          </a:p>
        </p:txBody>
      </p:sp>
      <p:sp>
        <p:nvSpPr>
          <p:cNvPr id="3" name="Content Placeholder 2"/>
          <p:cNvSpPr>
            <a:spLocks noGrp="1"/>
          </p:cNvSpPr>
          <p:nvPr>
            <p:ph idx="1"/>
          </p:nvPr>
        </p:nvSpPr>
        <p:spPr>
          <a:xfrm>
            <a:off x="240913" y="1000074"/>
            <a:ext cx="3890216" cy="4205854"/>
          </a:xfrm>
          <a:ln w="38100">
            <a:solidFill>
              <a:schemeClr val="tx1"/>
            </a:solidFill>
          </a:ln>
        </p:spPr>
        <p:txBody>
          <a:bodyPr>
            <a:normAutofit fontScale="92500" lnSpcReduction="10000"/>
          </a:bodyPr>
          <a:lstStyle/>
          <a:p>
            <a:r>
              <a:rPr lang="en-US" sz="2700" dirty="0">
                <a:solidFill>
                  <a:srgbClr val="FFFF00"/>
                </a:solidFill>
                <a:latin typeface="Calibri" panose="020F0502020204030204" pitchFamily="34" charset="0"/>
              </a:rPr>
              <a:t>Source of the Gospel </a:t>
            </a:r>
          </a:p>
          <a:p>
            <a:pPr marL="0" indent="0">
              <a:buNone/>
            </a:pPr>
            <a:r>
              <a:rPr lang="en-US" sz="2700" dirty="0">
                <a:latin typeface="Calibri" panose="020F0502020204030204" pitchFamily="34" charset="0"/>
              </a:rPr>
              <a:t>	- Chapters 1 – 2</a:t>
            </a:r>
          </a:p>
          <a:p>
            <a:pPr lvl="1">
              <a:buFont typeface="Wingdings" panose="05000000000000000000" pitchFamily="2" charset="2"/>
              <a:buChar char="§"/>
            </a:pPr>
            <a:r>
              <a:rPr lang="en-US" sz="2700" dirty="0">
                <a:latin typeface="Calibri" panose="020F0502020204030204" pitchFamily="34" charset="0"/>
              </a:rPr>
              <a:t>Key verse:  1:11-12</a:t>
            </a:r>
          </a:p>
          <a:p>
            <a:r>
              <a:rPr lang="en-US" sz="2700" dirty="0">
                <a:solidFill>
                  <a:srgbClr val="FFFF00"/>
                </a:solidFill>
                <a:latin typeface="Calibri" panose="020F0502020204030204" pitchFamily="34" charset="0"/>
              </a:rPr>
              <a:t>Defense of the Gospel </a:t>
            </a:r>
          </a:p>
          <a:p>
            <a:pPr marL="0" indent="0">
              <a:buNone/>
            </a:pPr>
            <a:r>
              <a:rPr lang="en-US" sz="2700" dirty="0">
                <a:latin typeface="Calibri" panose="020F0502020204030204" pitchFamily="34" charset="0"/>
              </a:rPr>
              <a:t>	- Chapters 3 – 4</a:t>
            </a:r>
          </a:p>
          <a:p>
            <a:pPr lvl="1">
              <a:buFont typeface="Wingdings" panose="05000000000000000000" pitchFamily="2" charset="2"/>
              <a:buChar char="§"/>
            </a:pPr>
            <a:r>
              <a:rPr lang="en-US" sz="2700" dirty="0">
                <a:latin typeface="Calibri" panose="020F0502020204030204" pitchFamily="34" charset="0"/>
              </a:rPr>
              <a:t>Key verse: 2:16</a:t>
            </a:r>
          </a:p>
          <a:p>
            <a:r>
              <a:rPr lang="en-US" sz="2700" dirty="0">
                <a:solidFill>
                  <a:srgbClr val="FFFF00"/>
                </a:solidFill>
                <a:latin typeface="Calibri" panose="020F0502020204030204" pitchFamily="34" charset="0"/>
              </a:rPr>
              <a:t>Application of the Gospel </a:t>
            </a:r>
          </a:p>
          <a:p>
            <a:pPr marL="0" indent="0">
              <a:buNone/>
            </a:pPr>
            <a:r>
              <a:rPr lang="en-US" sz="2700" dirty="0">
                <a:latin typeface="Calibri" panose="020F0502020204030204" pitchFamily="34" charset="0"/>
              </a:rPr>
              <a:t>	- Chapters 5 – 6</a:t>
            </a:r>
          </a:p>
          <a:p>
            <a:pPr lvl="1">
              <a:buFont typeface="Wingdings" panose="05000000000000000000" pitchFamily="2" charset="2"/>
              <a:buChar char="§"/>
            </a:pPr>
            <a:r>
              <a:rPr lang="en-US" sz="2700" dirty="0">
                <a:latin typeface="Calibri" panose="020F0502020204030204" pitchFamily="34" charset="0"/>
              </a:rPr>
              <a:t>Key verses: 5:13, 25	</a:t>
            </a:r>
          </a:p>
        </p:txBody>
      </p:sp>
      <p:sp>
        <p:nvSpPr>
          <p:cNvPr id="4" name="Speech Bubble: Rectangle with Corners Rounded 3">
            <a:extLst>
              <a:ext uri="{FF2B5EF4-FFF2-40B4-BE49-F238E27FC236}">
                <a16:creationId xmlns:a16="http://schemas.microsoft.com/office/drawing/2014/main" id="{E6997CCF-F44B-CD40-2F17-2F14F6C9FA04}"/>
              </a:ext>
            </a:extLst>
          </p:cNvPr>
          <p:cNvSpPr/>
          <p:nvPr/>
        </p:nvSpPr>
        <p:spPr>
          <a:xfrm>
            <a:off x="4267200" y="3557645"/>
            <a:ext cx="3890216" cy="2118487"/>
          </a:xfrm>
          <a:prstGeom prst="wedgeRoundRectCallout">
            <a:avLst>
              <a:gd name="adj1" fmla="val -85257"/>
              <a:gd name="adj2" fmla="val -5386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t>16 </a:t>
            </a:r>
            <a:r>
              <a:rPr lang="en-US" sz="1500" dirty="0"/>
              <a:t>yet we know that a person is not justified by works of the law but through faith in Jesus Christ, so we also have believed in Christ Jesus, in order to be justified by faith in Christ and not by works of the law, because by works of the law no one will be justified.</a:t>
            </a:r>
            <a:endParaRPr lang="en-US" sz="1500" dirty="0">
              <a:solidFill>
                <a:schemeClr val="tx1"/>
              </a:solidFill>
              <a:latin typeface="Calibri" panose="020F0502020204030204" pitchFamily="34" charset="0"/>
              <a:cs typeface="Calibri" panose="020F0502020204030204" pitchFamily="34" charset="0"/>
            </a:endParaRPr>
          </a:p>
        </p:txBody>
      </p:sp>
      <p:sp>
        <p:nvSpPr>
          <p:cNvPr id="6" name="Content Placeholder 4">
            <a:extLst>
              <a:ext uri="{FF2B5EF4-FFF2-40B4-BE49-F238E27FC236}">
                <a16:creationId xmlns:a16="http://schemas.microsoft.com/office/drawing/2014/main" id="{9ACFA10D-98A0-1DBC-9F45-5896FC7DA7C7}"/>
              </a:ext>
            </a:extLst>
          </p:cNvPr>
          <p:cNvSpPr txBox="1">
            <a:spLocks/>
          </p:cNvSpPr>
          <p:nvPr/>
        </p:nvSpPr>
        <p:spPr>
          <a:xfrm>
            <a:off x="4539343" y="1000074"/>
            <a:ext cx="4269872" cy="3886200"/>
          </a:xfrm>
          <a:prstGeom prst="rect">
            <a:avLst/>
          </a:prstGeom>
          <a:ln w="38100">
            <a:solidFill>
              <a:schemeClr val="accent1">
                <a:lumMod val="60000"/>
                <a:lumOff val="40000"/>
              </a:schemeClr>
            </a:solidFill>
          </a:ln>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512763" lvl="1" indent="-457200">
              <a:buFont typeface="+mj-lt"/>
              <a:buAutoNum type="alphaUcPeriod" startAt="3"/>
            </a:pPr>
            <a:r>
              <a:rPr lang="en-US" sz="2000" dirty="0"/>
              <a:t>Supporting Arguments for the Gospel (3:1-4:7)</a:t>
            </a:r>
          </a:p>
          <a:p>
            <a:pPr marL="777939" lvl="2" indent="-457200">
              <a:buFont typeface="+mj-lt"/>
              <a:buAutoNum type="arabicParenR"/>
            </a:pPr>
            <a:r>
              <a:rPr lang="en-US" sz="1600" b="1" i="1" dirty="0"/>
              <a:t>Receiving the Spirit through Faith (3:1-14)</a:t>
            </a:r>
          </a:p>
          <a:p>
            <a:pPr marL="1033971" lvl="3" indent="-457200">
              <a:buFont typeface="+mj-lt"/>
              <a:buAutoNum type="alphaLcParenR"/>
            </a:pPr>
            <a:r>
              <a:rPr lang="en-US" sz="1600" b="1" i="1" dirty="0"/>
              <a:t>The Galatians experience of the Spirit (3:1-5)</a:t>
            </a:r>
          </a:p>
          <a:p>
            <a:pPr marL="1033971" lvl="3" indent="-457200">
              <a:buFont typeface="+mj-lt"/>
              <a:buAutoNum type="alphaLcParenR"/>
            </a:pPr>
            <a:r>
              <a:rPr lang="en-US" sz="1600" b="1" i="1" dirty="0"/>
              <a:t>The Faith of Abraham (3:6-9)</a:t>
            </a:r>
          </a:p>
          <a:p>
            <a:pPr marL="1033971" lvl="3" indent="-457200">
              <a:buFont typeface="+mj-lt"/>
              <a:buAutoNum type="alphaLcParenR"/>
            </a:pPr>
            <a:r>
              <a:rPr lang="en-US" sz="1600" b="1" i="1" dirty="0"/>
              <a:t>The Curse of the Law (3:10-14)</a:t>
            </a:r>
          </a:p>
          <a:p>
            <a:pPr marL="777939" lvl="2" indent="-457200">
              <a:buFont typeface="+mj-lt"/>
              <a:buAutoNum type="arabicParenR"/>
            </a:pPr>
            <a:r>
              <a:rPr lang="en-US" sz="1600" b="1" i="1" dirty="0"/>
              <a:t>Why then the Law? (3:15-22)</a:t>
            </a:r>
          </a:p>
          <a:p>
            <a:pPr marL="777939" lvl="2" indent="-457200">
              <a:buFont typeface="+mj-lt"/>
              <a:buAutoNum type="arabicParenR"/>
            </a:pPr>
            <a:r>
              <a:rPr lang="en-US" sz="1600" b="1" i="1" dirty="0"/>
              <a:t>The Fullness of Time (3:23-4:7)</a:t>
            </a:r>
          </a:p>
          <a:p>
            <a:pPr marL="919671" lvl="3" indent="-342900">
              <a:buFont typeface="+mj-lt"/>
              <a:buAutoNum type="alphaLcParenR"/>
            </a:pPr>
            <a:endParaRPr lang="en-US" i="1" dirty="0"/>
          </a:p>
          <a:p>
            <a:pPr marL="919671" lvl="3" indent="-342900">
              <a:buFont typeface="+mj-lt"/>
              <a:buAutoNum type="alphaLcParenR"/>
            </a:pPr>
            <a:endParaRPr lang="en-US" i="1" dirty="0"/>
          </a:p>
          <a:p>
            <a:pPr marL="663639" lvl="2" indent="-342900">
              <a:buFont typeface="+mj-lt"/>
              <a:buAutoNum type="arabicParenR"/>
            </a:pPr>
            <a:endParaRPr lang="en-US" i="1" dirty="0"/>
          </a:p>
          <a:p>
            <a:pPr marL="55563" lvl="1" indent="0">
              <a:buFont typeface="Wingdings 3" charset="2"/>
              <a:buNone/>
            </a:pPr>
            <a:endParaRPr lang="en-US" sz="1900" dirty="0"/>
          </a:p>
          <a:p>
            <a:pPr marL="55563" lvl="1" indent="0">
              <a:buFont typeface="Wingdings 3" charset="2"/>
              <a:buNone/>
            </a:pPr>
            <a:endParaRPr lang="en-US" sz="1900" dirty="0"/>
          </a:p>
        </p:txBody>
      </p:sp>
    </p:spTree>
    <p:extLst>
      <p:ext uri="{BB962C8B-B14F-4D97-AF65-F5344CB8AC3E}">
        <p14:creationId xmlns:p14="http://schemas.microsoft.com/office/powerpoint/2010/main" val="2587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dissolv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dissolve">
                                      <p:cBhvr>
                                        <p:cTn id="46" dur="500"/>
                                        <p:tgtEl>
                                          <p:spTgt spid="3">
                                            <p:txEl>
                                              <p:pRg st="7" end="7"/>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dissolv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dissolv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4859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I prove myself to be a transgressor. </a:t>
            </a:r>
            <a:r>
              <a:rPr lang="en-US" sz="3600" b="1" i="1" baseline="30000" dirty="0">
                <a:solidFill>
                  <a:srgbClr val="FFFF00"/>
                </a:solidFill>
                <a:effectLst/>
                <a:latin typeface="Calibri" panose="020F0502020204030204" pitchFamily="34" charset="0"/>
                <a:cs typeface="Calibri" panose="020F0502020204030204" pitchFamily="34" charset="0"/>
              </a:rPr>
              <a:t>19 </a:t>
            </a:r>
            <a:r>
              <a:rPr lang="en-US" sz="3600" b="1" i="1" dirty="0">
                <a:solidFill>
                  <a:srgbClr val="FFFF00"/>
                </a:solidFill>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solidFill>
                  <a:srgbClr val="FFFF00"/>
                </a:solidFill>
                <a:effectLst/>
                <a:latin typeface="Calibri" panose="020F0502020204030204" pitchFamily="34" charset="0"/>
                <a:cs typeface="Calibri" panose="020F0502020204030204" pitchFamily="34" charset="0"/>
              </a:rPr>
              <a:t>20 </a:t>
            </a:r>
            <a:r>
              <a:rPr lang="en-US" sz="3600" b="1" i="1" dirty="0">
                <a:solidFill>
                  <a:srgbClr val="FFFF00"/>
                </a:solidFill>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8AE356B-19DB-FB60-39D3-31B14E481A06}"/>
              </a:ext>
            </a:extLst>
          </p:cNvPr>
          <p:cNvSpPr/>
          <p:nvPr/>
        </p:nvSpPr>
        <p:spPr>
          <a:xfrm>
            <a:off x="4267200" y="4696522"/>
            <a:ext cx="3581400" cy="83820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 we allow Christ to live in us (cf. 4:19)?</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E5242D43-C5D5-67D2-FB01-79371F52C69E}"/>
              </a:ext>
            </a:extLst>
          </p:cNvPr>
          <p:cNvSpPr/>
          <p:nvPr/>
        </p:nvSpPr>
        <p:spPr>
          <a:xfrm>
            <a:off x="381000" y="4686300"/>
            <a:ext cx="2971800" cy="952499"/>
          </a:xfrm>
          <a:prstGeom prst="wedgeRoundRectCallout">
            <a:avLst>
              <a:gd name="adj1" fmla="val 22308"/>
              <a:gd name="adj2" fmla="val -4771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Note the resurrection imagery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9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781800" cy="700012"/>
          </a:xfrm>
        </p:spPr>
        <p:txBody>
          <a:bodyPr/>
          <a:lstStyle/>
          <a:p>
            <a:pPr algn="ctr"/>
            <a:r>
              <a:rPr lang="en-US" sz="4050" b="1" dirty="0">
                <a:solidFill>
                  <a:srgbClr val="FFC000"/>
                </a:solidFill>
                <a:latin typeface="Calibri" panose="020F0502020204030204" pitchFamily="34" charset="0"/>
              </a:rPr>
              <a:t>Galatians 3:1-14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What are the Key Words?</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76200" y="1028700"/>
            <a:ext cx="8839200" cy="4419600"/>
          </a:xfrm>
        </p:spPr>
        <p:txBody>
          <a:bodyPr>
            <a:normAutofit fontScale="92500"/>
          </a:bodyPr>
          <a:lstStyle/>
          <a:p>
            <a:pPr marL="0" indent="0" algn="ctr">
              <a:buNone/>
            </a:pPr>
            <a:r>
              <a:rPr lang="en-US" sz="1800" b="0" i="1" dirty="0">
                <a:effectLst/>
                <a:latin typeface="Calibri" panose="020F0502020204030204" pitchFamily="34" charset="0"/>
                <a:cs typeface="Calibri" panose="020F0502020204030204" pitchFamily="34" charset="0"/>
              </a:rPr>
              <a:t>O foolish Galatians! Who has bewitched you? It was before your eyes that Jesus Christ was publicly portrayed as crucified. </a:t>
            </a:r>
            <a:r>
              <a:rPr lang="en-US" sz="1800" b="1" i="1" baseline="30000" dirty="0">
                <a:effectLst/>
                <a:latin typeface="Calibri" panose="020F0502020204030204" pitchFamily="34" charset="0"/>
                <a:cs typeface="Calibri" panose="020F0502020204030204" pitchFamily="34" charset="0"/>
              </a:rPr>
              <a:t>2 </a:t>
            </a:r>
            <a:r>
              <a:rPr lang="en-US" sz="1800" b="0" i="1" dirty="0">
                <a:effectLst/>
                <a:latin typeface="Calibri" panose="020F0502020204030204" pitchFamily="34" charset="0"/>
                <a:cs typeface="Calibri" panose="020F0502020204030204" pitchFamily="34" charset="0"/>
              </a:rPr>
              <a:t>Let me ask you only this: Did you receive the Spirit by works of the law or by hearing with faith? </a:t>
            </a:r>
            <a:r>
              <a:rPr lang="en-US" sz="1800" b="1" i="1" baseline="30000" dirty="0">
                <a:effectLst/>
                <a:latin typeface="Calibri" panose="020F0502020204030204" pitchFamily="34" charset="0"/>
                <a:cs typeface="Calibri" panose="020F0502020204030204" pitchFamily="34" charset="0"/>
              </a:rPr>
              <a:t>3 </a:t>
            </a:r>
            <a:r>
              <a:rPr lang="en-US" sz="1800" b="0" i="1" dirty="0">
                <a:effectLst/>
                <a:latin typeface="Calibri" panose="020F0502020204030204" pitchFamily="34" charset="0"/>
                <a:cs typeface="Calibri" panose="020F0502020204030204" pitchFamily="34" charset="0"/>
              </a:rPr>
              <a:t>Are you so foolish? Having begun by the Spirit, are you now being perfected by the flesh? </a:t>
            </a:r>
            <a:r>
              <a:rPr lang="en-US" sz="1800" b="1" i="1" baseline="30000" dirty="0">
                <a:effectLst/>
                <a:latin typeface="Calibri" panose="020F0502020204030204" pitchFamily="34" charset="0"/>
                <a:cs typeface="Calibri" panose="020F0502020204030204" pitchFamily="34" charset="0"/>
              </a:rPr>
              <a:t>4 </a:t>
            </a:r>
            <a:r>
              <a:rPr lang="en-US" sz="1800" b="0" i="1" dirty="0">
                <a:effectLst/>
                <a:latin typeface="Calibri" panose="020F0502020204030204" pitchFamily="34" charset="0"/>
                <a:cs typeface="Calibri" panose="020F0502020204030204" pitchFamily="34" charset="0"/>
              </a:rPr>
              <a:t>Did you suffer so many things in vain—if indeed it was in vain? </a:t>
            </a:r>
            <a:r>
              <a:rPr lang="en-US" sz="1800" b="1" i="1" baseline="30000" dirty="0">
                <a:effectLst/>
                <a:latin typeface="Calibri" panose="020F0502020204030204" pitchFamily="34" charset="0"/>
                <a:cs typeface="Calibri" panose="020F0502020204030204" pitchFamily="34" charset="0"/>
              </a:rPr>
              <a:t>5 </a:t>
            </a:r>
            <a:r>
              <a:rPr lang="en-US" sz="1800" b="0" i="1" dirty="0">
                <a:effectLst/>
                <a:latin typeface="Calibri" panose="020F0502020204030204" pitchFamily="34" charset="0"/>
                <a:cs typeface="Calibri" panose="020F0502020204030204" pitchFamily="34" charset="0"/>
              </a:rPr>
              <a:t>Does he who supplies the Spirit to you and works miracles among you do so by works of the law, or by hearing with faith— </a:t>
            </a:r>
            <a:r>
              <a:rPr lang="en-US" sz="1800" b="1" i="1" baseline="30000" dirty="0">
                <a:effectLst/>
                <a:latin typeface="Calibri" panose="020F0502020204030204" pitchFamily="34" charset="0"/>
                <a:cs typeface="Calibri" panose="020F0502020204030204" pitchFamily="34" charset="0"/>
              </a:rPr>
              <a:t>6 </a:t>
            </a:r>
            <a:r>
              <a:rPr lang="en-US" sz="1800" b="0" i="1" dirty="0">
                <a:effectLst/>
                <a:latin typeface="Calibri" panose="020F0502020204030204" pitchFamily="34" charset="0"/>
                <a:cs typeface="Calibri" panose="020F0502020204030204" pitchFamily="34" charset="0"/>
              </a:rPr>
              <a:t>just as Abraham “believed God, and it was counted to him as righteousness”?</a:t>
            </a:r>
            <a:r>
              <a:rPr lang="en-US" sz="1800" b="1" i="1" baseline="30000" dirty="0">
                <a:effectLst/>
                <a:latin typeface="Calibri" panose="020F0502020204030204" pitchFamily="34" charset="0"/>
                <a:cs typeface="Calibri" panose="020F0502020204030204" pitchFamily="34" charset="0"/>
              </a:rPr>
              <a:t>7 </a:t>
            </a:r>
            <a:r>
              <a:rPr lang="en-US" sz="1800" b="0" i="1" dirty="0">
                <a:effectLst/>
                <a:latin typeface="Calibri" panose="020F0502020204030204" pitchFamily="34" charset="0"/>
                <a:cs typeface="Calibri" panose="020F0502020204030204" pitchFamily="34" charset="0"/>
              </a:rPr>
              <a:t>Know then that it is those of faith who are the sons of Abraham. </a:t>
            </a:r>
            <a:r>
              <a:rPr lang="en-US" sz="1800" b="1" i="1" baseline="30000" dirty="0">
                <a:effectLst/>
                <a:latin typeface="Calibri" panose="020F0502020204030204" pitchFamily="34" charset="0"/>
                <a:cs typeface="Calibri" panose="020F0502020204030204" pitchFamily="34" charset="0"/>
              </a:rPr>
              <a:t>8 </a:t>
            </a:r>
            <a:r>
              <a:rPr lang="en-US" sz="1800" b="0" i="1" dirty="0">
                <a:effectLst/>
                <a:latin typeface="Calibri" panose="020F0502020204030204" pitchFamily="34" charset="0"/>
                <a:cs typeface="Calibri" panose="020F0502020204030204" pitchFamily="34" charset="0"/>
              </a:rPr>
              <a:t>And the Scripture, foreseeing that God would justify the Gentiles by faith, preached the gospel beforehand to Abraham, saying, “In you shall all the nations be blessed.” </a:t>
            </a:r>
            <a:r>
              <a:rPr lang="en-US" sz="1800" b="1" i="1" baseline="30000" dirty="0">
                <a:effectLst/>
                <a:latin typeface="Calibri" panose="020F0502020204030204" pitchFamily="34" charset="0"/>
                <a:cs typeface="Calibri" panose="020F0502020204030204" pitchFamily="34" charset="0"/>
              </a:rPr>
              <a:t>9 </a:t>
            </a:r>
            <a:r>
              <a:rPr lang="en-US" sz="1800" b="0" i="1" dirty="0">
                <a:effectLst/>
                <a:latin typeface="Calibri" panose="020F0502020204030204" pitchFamily="34" charset="0"/>
                <a:cs typeface="Calibri" panose="020F0502020204030204" pitchFamily="34" charset="0"/>
              </a:rPr>
              <a:t>So then, those who are of faith are blessed along with Abraham, the man of faith. </a:t>
            </a:r>
            <a:r>
              <a:rPr lang="en-US" sz="1800" b="1" i="1" baseline="30000" dirty="0">
                <a:effectLst/>
                <a:latin typeface="Calibri" panose="020F0502020204030204" pitchFamily="34" charset="0"/>
                <a:cs typeface="Calibri" panose="020F0502020204030204" pitchFamily="34" charset="0"/>
              </a:rPr>
              <a:t>10 </a:t>
            </a:r>
            <a:r>
              <a:rPr lang="en-US" sz="1800" b="0" i="1" dirty="0">
                <a:effectLst/>
                <a:latin typeface="Calibri" panose="020F0502020204030204" pitchFamily="34" charset="0"/>
                <a:cs typeface="Calibri" panose="020F0502020204030204" pitchFamily="34" charset="0"/>
              </a:rPr>
              <a:t>For all who rely on works of the law are under a curse; for it is written, “Cursed be everyone who does not abide by all things written in the Book of the Law, and do them.” </a:t>
            </a:r>
            <a:r>
              <a:rPr lang="en-US" sz="1800" b="1" i="1" baseline="30000" dirty="0">
                <a:effectLst/>
                <a:latin typeface="Calibri" panose="020F0502020204030204" pitchFamily="34" charset="0"/>
                <a:cs typeface="Calibri" panose="020F0502020204030204" pitchFamily="34" charset="0"/>
              </a:rPr>
              <a:t>11 </a:t>
            </a:r>
            <a:r>
              <a:rPr lang="en-US" sz="1800" b="0" i="1" dirty="0">
                <a:effectLst/>
                <a:latin typeface="Calibri" panose="020F0502020204030204" pitchFamily="34" charset="0"/>
                <a:cs typeface="Calibri" panose="020F0502020204030204" pitchFamily="34" charset="0"/>
              </a:rPr>
              <a:t>Now it is evident that no one is justified before God by the law, for “The righteous shall live by faith.” </a:t>
            </a:r>
            <a:r>
              <a:rPr lang="en-US" sz="1800" b="1" i="1" baseline="30000" dirty="0">
                <a:effectLst/>
                <a:latin typeface="Calibri" panose="020F0502020204030204" pitchFamily="34" charset="0"/>
                <a:cs typeface="Calibri" panose="020F0502020204030204" pitchFamily="34" charset="0"/>
              </a:rPr>
              <a:t>12 </a:t>
            </a:r>
            <a:r>
              <a:rPr lang="en-US" sz="1800" b="0" i="1" dirty="0">
                <a:effectLst/>
                <a:latin typeface="Calibri" panose="020F0502020204030204" pitchFamily="34" charset="0"/>
                <a:cs typeface="Calibri" panose="020F0502020204030204" pitchFamily="34" charset="0"/>
              </a:rPr>
              <a:t>But the law is not of faith, rather “The one who does them shall live by them.” </a:t>
            </a:r>
            <a:r>
              <a:rPr lang="en-US" sz="1800" b="1" i="1" baseline="30000" dirty="0">
                <a:effectLst/>
                <a:latin typeface="Calibri" panose="020F0502020204030204" pitchFamily="34" charset="0"/>
                <a:cs typeface="Calibri" panose="020F0502020204030204" pitchFamily="34" charset="0"/>
              </a:rPr>
              <a:t>13 </a:t>
            </a:r>
            <a:r>
              <a:rPr lang="en-US" sz="1800" b="0" i="1" dirty="0">
                <a:effectLst/>
                <a:latin typeface="Calibri" panose="020F0502020204030204" pitchFamily="34" charset="0"/>
                <a:cs typeface="Calibri" panose="020F0502020204030204" pitchFamily="34" charset="0"/>
              </a:rPr>
              <a:t>Christ redeemed us from the curse of the law by becoming a curse for us—for it is written, “Cursed is everyone who is hanged on a tree”— </a:t>
            </a:r>
            <a:r>
              <a:rPr lang="en-US" sz="1800" b="1" i="1" baseline="30000" dirty="0">
                <a:effectLst/>
                <a:latin typeface="Calibri" panose="020F0502020204030204" pitchFamily="34" charset="0"/>
                <a:cs typeface="Calibri" panose="020F0502020204030204" pitchFamily="34" charset="0"/>
              </a:rPr>
              <a:t>14 </a:t>
            </a:r>
            <a:r>
              <a:rPr lang="en-US" sz="1800" b="0" i="1" dirty="0">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p>
        </p:txBody>
      </p:sp>
      <p:sp>
        <p:nvSpPr>
          <p:cNvPr id="4" name="Oval 3">
            <a:extLst>
              <a:ext uri="{FF2B5EF4-FFF2-40B4-BE49-F238E27FC236}">
                <a16:creationId xmlns:a16="http://schemas.microsoft.com/office/drawing/2014/main" id="{4E9ACFB1-B937-D3B8-7F1D-B52E63E5F092}"/>
              </a:ext>
            </a:extLst>
          </p:cNvPr>
          <p:cNvSpPr/>
          <p:nvPr/>
        </p:nvSpPr>
        <p:spPr>
          <a:xfrm>
            <a:off x="7010400" y="952500"/>
            <a:ext cx="1143000" cy="457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F14C523-B6C4-24C0-7F5C-0A63B006AEC6}"/>
              </a:ext>
            </a:extLst>
          </p:cNvPr>
          <p:cNvSpPr/>
          <p:nvPr/>
        </p:nvSpPr>
        <p:spPr>
          <a:xfrm>
            <a:off x="1447800" y="4381500"/>
            <a:ext cx="609600" cy="3810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54DCF0-FF89-4223-6E99-70F42BD678EF}"/>
              </a:ext>
            </a:extLst>
          </p:cNvPr>
          <p:cNvSpPr/>
          <p:nvPr/>
        </p:nvSpPr>
        <p:spPr>
          <a:xfrm>
            <a:off x="6324600" y="4663998"/>
            <a:ext cx="1143000" cy="3810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7012ACA-6A05-7B9C-1F2E-171758B09092}"/>
              </a:ext>
            </a:extLst>
          </p:cNvPr>
          <p:cNvSpPr/>
          <p:nvPr/>
        </p:nvSpPr>
        <p:spPr>
          <a:xfrm>
            <a:off x="6858000" y="1257300"/>
            <a:ext cx="685800" cy="457200"/>
          </a:xfrm>
          <a:prstGeom prst="ellipse">
            <a:avLst/>
          </a:prstGeom>
          <a:solidFill>
            <a:schemeClr val="accent3">
              <a:lumMod val="60000"/>
              <a:lumOff val="4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E4F86F5-475A-2795-0B25-8424213FBD6B}"/>
              </a:ext>
            </a:extLst>
          </p:cNvPr>
          <p:cNvSpPr/>
          <p:nvPr/>
        </p:nvSpPr>
        <p:spPr>
          <a:xfrm>
            <a:off x="6400800" y="1509788"/>
            <a:ext cx="685800" cy="457200"/>
          </a:xfrm>
          <a:prstGeom prst="ellipse">
            <a:avLst/>
          </a:prstGeom>
          <a:solidFill>
            <a:schemeClr val="accent3">
              <a:lumMod val="60000"/>
              <a:lumOff val="4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1EFAB14-C4B3-A8CE-34DE-F55A0FA21EC1}"/>
              </a:ext>
            </a:extLst>
          </p:cNvPr>
          <p:cNvSpPr/>
          <p:nvPr/>
        </p:nvSpPr>
        <p:spPr>
          <a:xfrm>
            <a:off x="1905000" y="2019300"/>
            <a:ext cx="685800" cy="457200"/>
          </a:xfrm>
          <a:prstGeom prst="ellipse">
            <a:avLst/>
          </a:prstGeom>
          <a:solidFill>
            <a:schemeClr val="accent3">
              <a:lumMod val="60000"/>
              <a:lumOff val="4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96AF96-DFCD-DCD0-3634-004C49FA3342}"/>
              </a:ext>
            </a:extLst>
          </p:cNvPr>
          <p:cNvSpPr/>
          <p:nvPr/>
        </p:nvSpPr>
        <p:spPr>
          <a:xfrm>
            <a:off x="6934200" y="4888744"/>
            <a:ext cx="685800" cy="457200"/>
          </a:xfrm>
          <a:prstGeom prst="ellipse">
            <a:avLst/>
          </a:prstGeom>
          <a:solidFill>
            <a:schemeClr val="accent3">
              <a:lumMod val="60000"/>
              <a:lumOff val="4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F41450-4510-BAFD-4C22-03A2189E2705}"/>
              </a:ext>
            </a:extLst>
          </p:cNvPr>
          <p:cNvSpPr/>
          <p:nvPr/>
        </p:nvSpPr>
        <p:spPr>
          <a:xfrm>
            <a:off x="3352800" y="2324100"/>
            <a:ext cx="990600" cy="304800"/>
          </a:xfrm>
          <a:prstGeom prst="rect">
            <a:avLst/>
          </a:prstGeom>
          <a:solidFill>
            <a:schemeClr val="accent6">
              <a:lumMod val="60000"/>
              <a:lumOff val="40000"/>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7CE536-A2D6-F08B-55B3-A64C18C251BD}"/>
              </a:ext>
            </a:extLst>
          </p:cNvPr>
          <p:cNvSpPr/>
          <p:nvPr/>
        </p:nvSpPr>
        <p:spPr>
          <a:xfrm>
            <a:off x="6781800" y="2625119"/>
            <a:ext cx="990600" cy="304800"/>
          </a:xfrm>
          <a:prstGeom prst="rect">
            <a:avLst/>
          </a:prstGeom>
          <a:solidFill>
            <a:schemeClr val="accent6">
              <a:lumMod val="60000"/>
              <a:lumOff val="40000"/>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A30F45-3F9C-FE31-B9AA-D1092ACA97F2}"/>
              </a:ext>
            </a:extLst>
          </p:cNvPr>
          <p:cNvSpPr/>
          <p:nvPr/>
        </p:nvSpPr>
        <p:spPr>
          <a:xfrm>
            <a:off x="457200" y="3124200"/>
            <a:ext cx="990600" cy="304800"/>
          </a:xfrm>
          <a:prstGeom prst="rect">
            <a:avLst/>
          </a:prstGeom>
          <a:solidFill>
            <a:schemeClr val="accent6">
              <a:lumMod val="60000"/>
              <a:lumOff val="40000"/>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6041F6-9D07-2166-B0E6-D6A1E2D192D8}"/>
              </a:ext>
            </a:extLst>
          </p:cNvPr>
          <p:cNvSpPr/>
          <p:nvPr/>
        </p:nvSpPr>
        <p:spPr>
          <a:xfrm>
            <a:off x="1905000" y="3429000"/>
            <a:ext cx="990600" cy="304800"/>
          </a:xfrm>
          <a:prstGeom prst="rect">
            <a:avLst/>
          </a:prstGeom>
          <a:solidFill>
            <a:schemeClr val="accent6">
              <a:lumMod val="60000"/>
              <a:lumOff val="40000"/>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0A443EB-56E5-22BA-5CCC-11BCF12014A0}"/>
              </a:ext>
            </a:extLst>
          </p:cNvPr>
          <p:cNvSpPr/>
          <p:nvPr/>
        </p:nvSpPr>
        <p:spPr>
          <a:xfrm>
            <a:off x="190500" y="4964944"/>
            <a:ext cx="990600" cy="304800"/>
          </a:xfrm>
          <a:prstGeom prst="rect">
            <a:avLst/>
          </a:prstGeom>
          <a:solidFill>
            <a:schemeClr val="accent6">
              <a:lumMod val="60000"/>
              <a:lumOff val="40000"/>
              <a:alpha val="2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265340-6077-E671-1B2A-BDFA793E493A}"/>
              </a:ext>
            </a:extLst>
          </p:cNvPr>
          <p:cNvSpPr/>
          <p:nvPr/>
        </p:nvSpPr>
        <p:spPr>
          <a:xfrm>
            <a:off x="2286000" y="1550156"/>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600D02-D5F5-827B-71E2-0DE4874D0561}"/>
              </a:ext>
            </a:extLst>
          </p:cNvPr>
          <p:cNvSpPr/>
          <p:nvPr/>
        </p:nvSpPr>
        <p:spPr>
          <a:xfrm>
            <a:off x="1981200" y="2373116"/>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2A9570-7A61-0E44-73F9-A5D7A96DBF09}"/>
              </a:ext>
            </a:extLst>
          </p:cNvPr>
          <p:cNvSpPr/>
          <p:nvPr/>
        </p:nvSpPr>
        <p:spPr>
          <a:xfrm>
            <a:off x="4419600" y="2621338"/>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F87648-4798-B105-B335-71EF79D4798A}"/>
              </a:ext>
            </a:extLst>
          </p:cNvPr>
          <p:cNvSpPr/>
          <p:nvPr/>
        </p:nvSpPr>
        <p:spPr>
          <a:xfrm>
            <a:off x="7924800" y="3124258"/>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CB236B-1E56-A891-2E15-1F4161894416}"/>
              </a:ext>
            </a:extLst>
          </p:cNvPr>
          <p:cNvSpPr/>
          <p:nvPr/>
        </p:nvSpPr>
        <p:spPr>
          <a:xfrm>
            <a:off x="3771900" y="3429000"/>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15E1E2-BAFA-22A9-ABF5-C614FA6732C5}"/>
              </a:ext>
            </a:extLst>
          </p:cNvPr>
          <p:cNvSpPr/>
          <p:nvPr/>
        </p:nvSpPr>
        <p:spPr>
          <a:xfrm>
            <a:off x="2057400" y="4180084"/>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A4553C-796E-E381-A5C3-2CFA429EBE1A}"/>
              </a:ext>
            </a:extLst>
          </p:cNvPr>
          <p:cNvSpPr/>
          <p:nvPr/>
        </p:nvSpPr>
        <p:spPr>
          <a:xfrm>
            <a:off x="4632960" y="4175760"/>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51E8CFF-90F5-6737-18B8-688128667712}"/>
              </a:ext>
            </a:extLst>
          </p:cNvPr>
          <p:cNvSpPr/>
          <p:nvPr/>
        </p:nvSpPr>
        <p:spPr>
          <a:xfrm>
            <a:off x="8199120" y="4957324"/>
            <a:ext cx="609600" cy="304800"/>
          </a:xfrm>
          <a:prstGeom prst="rect">
            <a:avLst/>
          </a:prstGeom>
          <a:solidFill>
            <a:schemeClr val="accent3">
              <a:alpha val="2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1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0088"/>
            <a:ext cx="7129742" cy="623812"/>
          </a:xfrm>
        </p:spPr>
        <p:txBody>
          <a:bodyPr/>
          <a:lstStyle/>
          <a:p>
            <a:pPr algn="ctr"/>
            <a:r>
              <a:rPr lang="en-US" sz="4050" b="1" dirty="0">
                <a:solidFill>
                  <a:srgbClr val="FFC000"/>
                </a:solidFill>
                <a:latin typeface="Calibri" panose="020F0502020204030204" pitchFamily="34" charset="0"/>
              </a:rPr>
              <a:t>Old Testament Quotes</a:t>
            </a:r>
          </a:p>
        </p:txBody>
      </p:sp>
      <p:sp>
        <p:nvSpPr>
          <p:cNvPr id="3" name="Content Placeholder 2"/>
          <p:cNvSpPr>
            <a:spLocks noGrp="1"/>
          </p:cNvSpPr>
          <p:nvPr>
            <p:ph idx="1"/>
          </p:nvPr>
        </p:nvSpPr>
        <p:spPr>
          <a:xfrm>
            <a:off x="4648200" y="1295762"/>
            <a:ext cx="3886200" cy="539630"/>
          </a:xfrm>
        </p:spPr>
        <p:txBody>
          <a:bodyPr>
            <a:normAutofit/>
          </a:bodyPr>
          <a:lstStyle/>
          <a:p>
            <a:pPr marL="0" indent="0">
              <a:buNone/>
            </a:pPr>
            <a:r>
              <a:rPr lang="en-US" sz="2800" b="0" dirty="0">
                <a:effectLst/>
                <a:latin typeface="Calibri" panose="020F0502020204030204" pitchFamily="34" charset="0"/>
                <a:cs typeface="Calibri" panose="020F0502020204030204" pitchFamily="34" charset="0"/>
              </a:rPr>
              <a:t>Genesis 15:6</a:t>
            </a:r>
            <a:endParaRPr lang="en-US" sz="1800"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F351DBC9-AFEE-3E18-3D3E-7566E55739AD}"/>
              </a:ext>
            </a:extLst>
          </p:cNvPr>
          <p:cNvSpPr txBox="1">
            <a:spLocks/>
          </p:cNvSpPr>
          <p:nvPr/>
        </p:nvSpPr>
        <p:spPr>
          <a:xfrm>
            <a:off x="1280730" y="1295762"/>
            <a:ext cx="22860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kumimoji="0" lang="en-US" sz="2800" b="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Galatians 3:6</a:t>
            </a:r>
            <a:endParaRPr lang="en-US" sz="18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5E142BDD-7D75-82F6-5CE6-13BE798ED88E}"/>
              </a:ext>
            </a:extLst>
          </p:cNvPr>
          <p:cNvSpPr txBox="1">
            <a:spLocks/>
          </p:cNvSpPr>
          <p:nvPr/>
        </p:nvSpPr>
        <p:spPr>
          <a:xfrm>
            <a:off x="4771259" y="800100"/>
            <a:ext cx="3272883" cy="623812"/>
          </a:xfrm>
          <a:prstGeom prst="rect">
            <a:avLst/>
          </a:prstGeom>
        </p:spPr>
        <p:txBody>
          <a:bodyPr vert="horz" lIns="91440" tIns="45720" rIns="91440" bIns="45720" rtlCol="0" anchor="t">
            <a:noAutofit/>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u="sng" dirty="0">
                <a:solidFill>
                  <a:srgbClr val="FFC000"/>
                </a:solidFill>
                <a:latin typeface="Calibri" panose="020F0502020204030204" pitchFamily="34" charset="0"/>
              </a:rPr>
              <a:t>Source of the Quote?</a:t>
            </a:r>
          </a:p>
        </p:txBody>
      </p:sp>
      <p:sp>
        <p:nvSpPr>
          <p:cNvPr id="8" name="Content Placeholder 2">
            <a:extLst>
              <a:ext uri="{FF2B5EF4-FFF2-40B4-BE49-F238E27FC236}">
                <a16:creationId xmlns:a16="http://schemas.microsoft.com/office/drawing/2014/main" id="{5875CB98-E4BF-EB30-E071-3E81D4B252E9}"/>
              </a:ext>
            </a:extLst>
          </p:cNvPr>
          <p:cNvSpPr txBox="1">
            <a:spLocks/>
          </p:cNvSpPr>
          <p:nvPr/>
        </p:nvSpPr>
        <p:spPr>
          <a:xfrm>
            <a:off x="1280730" y="1835392"/>
            <a:ext cx="22860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kumimoji="0" lang="en-US" sz="2800" b="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Galatians 3:8</a:t>
            </a:r>
            <a:endParaRPr lang="en-US" sz="18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61453D28-3695-18A8-9941-F17867D58E24}"/>
              </a:ext>
            </a:extLst>
          </p:cNvPr>
          <p:cNvSpPr txBox="1">
            <a:spLocks/>
          </p:cNvSpPr>
          <p:nvPr/>
        </p:nvSpPr>
        <p:spPr>
          <a:xfrm>
            <a:off x="4648200" y="1841310"/>
            <a:ext cx="38862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lang="en-US" sz="2800" dirty="0">
                <a:latin typeface="Calibri" panose="020F0502020204030204" pitchFamily="34" charset="0"/>
                <a:cs typeface="Calibri" panose="020F0502020204030204" pitchFamily="34" charset="0"/>
              </a:rPr>
              <a:t>Genesis 12:3</a:t>
            </a:r>
            <a:endParaRPr lang="en-US" sz="1800" dirty="0">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873AF610-1B2E-0323-A4F4-4A25E96DD567}"/>
              </a:ext>
            </a:extLst>
          </p:cNvPr>
          <p:cNvSpPr txBox="1">
            <a:spLocks/>
          </p:cNvSpPr>
          <p:nvPr/>
        </p:nvSpPr>
        <p:spPr>
          <a:xfrm>
            <a:off x="1280730" y="2407254"/>
            <a:ext cx="22860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kumimoji="0" lang="en-US" sz="2800" b="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Galatians 3:10</a:t>
            </a:r>
            <a:endParaRPr lang="en-US" sz="1800" dirty="0">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05A1F7B9-3DDD-EE43-373E-DF027B1F850D}"/>
              </a:ext>
            </a:extLst>
          </p:cNvPr>
          <p:cNvSpPr txBox="1">
            <a:spLocks/>
          </p:cNvSpPr>
          <p:nvPr/>
        </p:nvSpPr>
        <p:spPr>
          <a:xfrm>
            <a:off x="4648200" y="2389646"/>
            <a:ext cx="38862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lang="en-US" sz="2800" dirty="0">
                <a:latin typeface="Calibri" panose="020F0502020204030204" pitchFamily="34" charset="0"/>
                <a:cs typeface="Calibri" panose="020F0502020204030204" pitchFamily="34" charset="0"/>
              </a:rPr>
              <a:t>Deut. 27:26</a:t>
            </a:r>
            <a:endParaRPr lang="en-US" sz="1800" dirty="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2C5DBB1D-8A6B-F6CA-A0CA-FA4AD65EB8CD}"/>
              </a:ext>
            </a:extLst>
          </p:cNvPr>
          <p:cNvSpPr txBox="1">
            <a:spLocks/>
          </p:cNvSpPr>
          <p:nvPr/>
        </p:nvSpPr>
        <p:spPr>
          <a:xfrm>
            <a:off x="1280730" y="2979116"/>
            <a:ext cx="22860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kumimoji="0" lang="en-US" sz="2800" b="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Galatians 3:11</a:t>
            </a:r>
            <a:endParaRPr lang="en-US" sz="1800" dirty="0">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F5411C2E-E728-003B-DC55-6B2924D4E477}"/>
              </a:ext>
            </a:extLst>
          </p:cNvPr>
          <p:cNvSpPr txBox="1">
            <a:spLocks/>
          </p:cNvSpPr>
          <p:nvPr/>
        </p:nvSpPr>
        <p:spPr>
          <a:xfrm>
            <a:off x="4648200" y="2957743"/>
            <a:ext cx="38862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lang="en-US" sz="2800" dirty="0">
                <a:latin typeface="Calibri" panose="020F0502020204030204" pitchFamily="34" charset="0"/>
                <a:cs typeface="Calibri" panose="020F0502020204030204" pitchFamily="34" charset="0"/>
              </a:rPr>
              <a:t>Hab. 2:4</a:t>
            </a:r>
            <a:endParaRPr lang="en-US" sz="1800" dirty="0">
              <a:latin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A983EBED-A6C3-AA3C-5515-BBDB4A9148FC}"/>
              </a:ext>
            </a:extLst>
          </p:cNvPr>
          <p:cNvSpPr txBox="1">
            <a:spLocks/>
          </p:cNvSpPr>
          <p:nvPr/>
        </p:nvSpPr>
        <p:spPr>
          <a:xfrm>
            <a:off x="1280730" y="3619500"/>
            <a:ext cx="22860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kumimoji="0" lang="en-US" sz="2800" b="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Galatians 3:12</a:t>
            </a:r>
            <a:endParaRPr lang="en-US" sz="1800" dirty="0">
              <a:latin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a16="http://schemas.microsoft.com/office/drawing/2014/main" id="{9E41A4F1-27E8-5AD0-3164-761ED8DFB871}"/>
              </a:ext>
            </a:extLst>
          </p:cNvPr>
          <p:cNvSpPr txBox="1">
            <a:spLocks/>
          </p:cNvSpPr>
          <p:nvPr/>
        </p:nvSpPr>
        <p:spPr>
          <a:xfrm>
            <a:off x="4648200" y="3573966"/>
            <a:ext cx="38862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lang="en-US" sz="2800" dirty="0">
                <a:latin typeface="Calibri" panose="020F0502020204030204" pitchFamily="34" charset="0"/>
                <a:cs typeface="Calibri" panose="020F0502020204030204" pitchFamily="34" charset="0"/>
              </a:rPr>
              <a:t>Lev. 18:5</a:t>
            </a:r>
            <a:endParaRPr lang="en-US" sz="1800" dirty="0">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4603CFF4-5579-B808-3EE1-E6A032A9351A}"/>
              </a:ext>
            </a:extLst>
          </p:cNvPr>
          <p:cNvSpPr txBox="1">
            <a:spLocks/>
          </p:cNvSpPr>
          <p:nvPr/>
        </p:nvSpPr>
        <p:spPr>
          <a:xfrm>
            <a:off x="1312325" y="4245945"/>
            <a:ext cx="22860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kumimoji="0" lang="en-US" sz="2800" b="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Galatians 3:13</a:t>
            </a:r>
            <a:endParaRPr lang="en-US" sz="1800" dirty="0">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C3E442C2-74BF-E493-1EAD-4676595961A9}"/>
              </a:ext>
            </a:extLst>
          </p:cNvPr>
          <p:cNvSpPr txBox="1">
            <a:spLocks/>
          </p:cNvSpPr>
          <p:nvPr/>
        </p:nvSpPr>
        <p:spPr>
          <a:xfrm>
            <a:off x="4648200" y="4190189"/>
            <a:ext cx="3886200" cy="53963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buFont typeface="Wingdings 3" charset="2"/>
              <a:buNone/>
            </a:pPr>
            <a:r>
              <a:rPr lang="en-US" sz="2800" dirty="0">
                <a:latin typeface="Calibri" panose="020F0502020204030204" pitchFamily="34" charset="0"/>
                <a:cs typeface="Calibri" panose="020F0502020204030204" pitchFamily="34" charset="0"/>
              </a:rPr>
              <a:t>Deut. 21:23</a:t>
            </a:r>
            <a:endParaRPr lang="en-US" sz="1800" dirty="0">
              <a:latin typeface="Calibri" panose="020F0502020204030204" pitchFamily="34" charset="0"/>
              <a:cs typeface="Calibri" panose="020F0502020204030204" pitchFamily="34" charset="0"/>
            </a:endParaRPr>
          </a:p>
        </p:txBody>
      </p:sp>
      <p:sp>
        <p:nvSpPr>
          <p:cNvPr id="18" name="Speech Bubble: Rectangle with Corners Rounded 17">
            <a:extLst>
              <a:ext uri="{FF2B5EF4-FFF2-40B4-BE49-F238E27FC236}">
                <a16:creationId xmlns:a16="http://schemas.microsoft.com/office/drawing/2014/main" id="{077B5582-843F-28C5-BABA-E4FCF0679880}"/>
              </a:ext>
            </a:extLst>
          </p:cNvPr>
          <p:cNvSpPr/>
          <p:nvPr/>
        </p:nvSpPr>
        <p:spPr>
          <a:xfrm>
            <a:off x="609600" y="4840795"/>
            <a:ext cx="3581400" cy="774117"/>
          </a:xfrm>
          <a:prstGeom prst="wedgeRoundRectCallout">
            <a:avLst>
              <a:gd name="adj1" fmla="val 22874"/>
              <a:gd name="adj2" fmla="val -4631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Why was the use of OT passages important? </a:t>
            </a:r>
            <a:endParaRPr lang="en-US" sz="2800" dirty="0">
              <a:latin typeface="Calibri" panose="020F0502020204030204" pitchFamily="34" charset="0"/>
              <a:cs typeface="Calibri" panose="020F0502020204030204" pitchFamily="34" charset="0"/>
            </a:endParaRPr>
          </a:p>
        </p:txBody>
      </p:sp>
      <p:sp>
        <p:nvSpPr>
          <p:cNvPr id="19" name="Speech Bubble: Rectangle with Corners Rounded 18">
            <a:extLst>
              <a:ext uri="{FF2B5EF4-FFF2-40B4-BE49-F238E27FC236}">
                <a16:creationId xmlns:a16="http://schemas.microsoft.com/office/drawing/2014/main" id="{BD7B3CBC-E11A-A9C4-E8CB-E1725B185B87}"/>
              </a:ext>
            </a:extLst>
          </p:cNvPr>
          <p:cNvSpPr/>
          <p:nvPr/>
        </p:nvSpPr>
        <p:spPr>
          <a:xfrm>
            <a:off x="4495799" y="4841724"/>
            <a:ext cx="3886200" cy="689935"/>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Would the Gentiles understand or care?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904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dissolv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dissolv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dissolv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dissolve">
                                      <p:cBhvr>
                                        <p:cTn id="57" dur="5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dissolve">
                                      <p:cBhvr>
                                        <p:cTn id="67" dur="500"/>
                                        <p:tgtEl>
                                          <p:spTgt spid="1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P spid="9" grpId="0" build="p"/>
      <p:bldP spid="10" grpId="0"/>
      <p:bldP spid="11" grpId="0" build="p"/>
      <p:bldP spid="12" grpId="0"/>
      <p:bldP spid="13" grpId="0" build="p"/>
      <p:bldP spid="14" grpId="0"/>
      <p:bldP spid="15" grpId="0" build="p"/>
      <p:bldP spid="16" grpId="0"/>
      <p:bldP spid="17" grpId="0" build="p"/>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Works of Law v. Hearing with Faith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62500" lnSpcReduction="20000"/>
          </a:bodyPr>
          <a:lstStyle/>
          <a:p>
            <a:pPr marL="0" indent="0" algn="ctr">
              <a:buNone/>
            </a:pPr>
            <a:r>
              <a:rPr lang="en-US" sz="4000" b="0" i="1" dirty="0">
                <a:effectLst/>
                <a:latin typeface="Calibri" panose="020F0502020204030204" pitchFamily="34" charset="0"/>
                <a:cs typeface="Calibri" panose="020F0502020204030204" pitchFamily="34" charset="0"/>
              </a:rPr>
              <a:t>O foolish Galatians! Who has bewitched you? It was before your eyes that Jesus Christ was publicly portrayed as crucified. </a:t>
            </a:r>
            <a:r>
              <a:rPr lang="en-US" sz="4000" b="1" i="1" baseline="30000" dirty="0">
                <a:effectLst/>
                <a:latin typeface="Calibri" panose="020F0502020204030204" pitchFamily="34" charset="0"/>
                <a:cs typeface="Calibri" panose="020F0502020204030204" pitchFamily="34" charset="0"/>
              </a:rPr>
              <a:t>2 </a:t>
            </a:r>
            <a:r>
              <a:rPr lang="en-US" sz="4000" b="0" i="1" dirty="0">
                <a:effectLst/>
                <a:latin typeface="Calibri" panose="020F0502020204030204" pitchFamily="34" charset="0"/>
                <a:cs typeface="Calibri" panose="020F0502020204030204" pitchFamily="34" charset="0"/>
              </a:rPr>
              <a:t>Let me ask you only this: Did you receive the Spirit by works of the law or by hearing with faith? </a:t>
            </a:r>
            <a:r>
              <a:rPr lang="en-US" sz="4000" b="1" i="1" baseline="30000" dirty="0">
                <a:effectLst/>
                <a:latin typeface="Calibri" panose="020F0502020204030204" pitchFamily="34" charset="0"/>
                <a:cs typeface="Calibri" panose="020F0502020204030204" pitchFamily="34" charset="0"/>
              </a:rPr>
              <a:t>3 </a:t>
            </a:r>
            <a:r>
              <a:rPr lang="en-US" sz="4000" b="0" i="1" dirty="0">
                <a:effectLst/>
                <a:latin typeface="Calibri" panose="020F0502020204030204" pitchFamily="34" charset="0"/>
                <a:cs typeface="Calibri" panose="020F0502020204030204" pitchFamily="34" charset="0"/>
              </a:rPr>
              <a:t>Are you so foolish? Having begun by the Spirit, are you now being perfected by the flesh? </a:t>
            </a:r>
            <a:r>
              <a:rPr lang="en-US" sz="4000" b="1" i="1" baseline="30000" dirty="0">
                <a:effectLst/>
                <a:latin typeface="Calibri" panose="020F0502020204030204" pitchFamily="34" charset="0"/>
                <a:cs typeface="Calibri" panose="020F0502020204030204" pitchFamily="34" charset="0"/>
              </a:rPr>
              <a:t>4 </a:t>
            </a:r>
            <a:r>
              <a:rPr lang="en-US" sz="4000" b="0" i="1" dirty="0">
                <a:effectLst/>
                <a:latin typeface="Calibri" panose="020F0502020204030204" pitchFamily="34" charset="0"/>
                <a:cs typeface="Calibri" panose="020F0502020204030204" pitchFamily="34" charset="0"/>
              </a:rPr>
              <a:t>Did you suffer so many things in vain—if indeed it was in vain? </a:t>
            </a:r>
            <a:r>
              <a:rPr lang="en-US" sz="4000" b="1" i="1" baseline="30000" dirty="0">
                <a:effectLst/>
                <a:latin typeface="Calibri" panose="020F0502020204030204" pitchFamily="34" charset="0"/>
                <a:cs typeface="Calibri" panose="020F0502020204030204" pitchFamily="34" charset="0"/>
              </a:rPr>
              <a:t>5 </a:t>
            </a:r>
            <a:r>
              <a:rPr lang="en-US" sz="4000" b="0" i="1" dirty="0">
                <a:effectLst/>
                <a:latin typeface="Calibri" panose="020F0502020204030204" pitchFamily="34" charset="0"/>
                <a:cs typeface="Calibri" panose="020F0502020204030204" pitchFamily="34" charset="0"/>
              </a:rPr>
              <a:t>Does he who supplies the Spirit to you and works miracles among you do so by works of the law, or by hearing with faith— </a:t>
            </a:r>
            <a:r>
              <a:rPr lang="en-US" sz="4000" b="1" i="1" baseline="30000" dirty="0">
                <a:effectLst/>
                <a:latin typeface="Calibri" panose="020F0502020204030204" pitchFamily="34" charset="0"/>
                <a:cs typeface="Calibri" panose="020F0502020204030204" pitchFamily="34" charset="0"/>
              </a:rPr>
              <a:t>6 </a:t>
            </a:r>
            <a:r>
              <a:rPr lang="en-US" sz="4000" b="0" i="1" dirty="0">
                <a:effectLst/>
                <a:latin typeface="Calibri" panose="020F0502020204030204" pitchFamily="34" charset="0"/>
                <a:cs typeface="Calibri" panose="020F0502020204030204" pitchFamily="34" charset="0"/>
              </a:rPr>
              <a:t>just as Abraham “believed God, and it was counted to him as righteousness”?</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666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Works of Law v. Hearing with Faith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62500" lnSpcReduction="20000"/>
          </a:bodyPr>
          <a:lstStyle/>
          <a:p>
            <a:pPr marL="0" indent="0" algn="ctr">
              <a:buNone/>
            </a:pPr>
            <a:r>
              <a:rPr lang="en-US" sz="4000" b="0" i="1" dirty="0">
                <a:effectLst/>
                <a:latin typeface="Calibri" panose="020F0502020204030204" pitchFamily="34" charset="0"/>
                <a:cs typeface="Calibri" panose="020F0502020204030204" pitchFamily="34" charset="0"/>
              </a:rPr>
              <a:t>O foolish Galatians! Who has bewitched you? </a:t>
            </a:r>
            <a:r>
              <a:rPr lang="en-US" sz="4000" b="1" i="1" dirty="0">
                <a:solidFill>
                  <a:srgbClr val="FFFF00"/>
                </a:solidFill>
                <a:effectLst/>
                <a:latin typeface="Calibri" panose="020F0502020204030204" pitchFamily="34" charset="0"/>
                <a:cs typeface="Calibri" panose="020F0502020204030204" pitchFamily="34" charset="0"/>
              </a:rPr>
              <a:t>It was before your eyes that Jesus Christ was publicly portrayed as crucified. </a:t>
            </a:r>
            <a:r>
              <a:rPr lang="en-US" sz="4000" b="1" i="1" baseline="30000" dirty="0">
                <a:effectLst/>
                <a:latin typeface="Calibri" panose="020F0502020204030204" pitchFamily="34" charset="0"/>
                <a:cs typeface="Calibri" panose="020F0502020204030204" pitchFamily="34" charset="0"/>
              </a:rPr>
              <a:t>2 </a:t>
            </a:r>
            <a:r>
              <a:rPr lang="en-US" sz="4000" b="0" i="1" dirty="0">
                <a:effectLst/>
                <a:latin typeface="Calibri" panose="020F0502020204030204" pitchFamily="34" charset="0"/>
                <a:cs typeface="Calibri" panose="020F0502020204030204" pitchFamily="34" charset="0"/>
              </a:rPr>
              <a:t>Let me ask you only this: Did you receive the Spirit by works of the law or by hearing with faith? </a:t>
            </a:r>
            <a:r>
              <a:rPr lang="en-US" sz="4000" b="1" i="1" baseline="30000" dirty="0">
                <a:effectLst/>
                <a:latin typeface="Calibri" panose="020F0502020204030204" pitchFamily="34" charset="0"/>
                <a:cs typeface="Calibri" panose="020F0502020204030204" pitchFamily="34" charset="0"/>
              </a:rPr>
              <a:t>3 </a:t>
            </a:r>
            <a:r>
              <a:rPr lang="en-US" sz="4000" b="0" i="1" dirty="0">
                <a:effectLst/>
                <a:latin typeface="Calibri" panose="020F0502020204030204" pitchFamily="34" charset="0"/>
                <a:cs typeface="Calibri" panose="020F0502020204030204" pitchFamily="34" charset="0"/>
              </a:rPr>
              <a:t>Are you so foolish? Having begun by the Spirit, are you now being perfected by the flesh? </a:t>
            </a:r>
            <a:r>
              <a:rPr lang="en-US" sz="4000" b="1" i="1" baseline="30000" dirty="0">
                <a:effectLst/>
                <a:latin typeface="Calibri" panose="020F0502020204030204" pitchFamily="34" charset="0"/>
                <a:cs typeface="Calibri" panose="020F0502020204030204" pitchFamily="34" charset="0"/>
              </a:rPr>
              <a:t>4 </a:t>
            </a:r>
            <a:r>
              <a:rPr lang="en-US" sz="4000" b="0" i="1" dirty="0">
                <a:effectLst/>
                <a:latin typeface="Calibri" panose="020F0502020204030204" pitchFamily="34" charset="0"/>
                <a:cs typeface="Calibri" panose="020F0502020204030204" pitchFamily="34" charset="0"/>
              </a:rPr>
              <a:t>Did you suffer so many things in vain—if indeed it was in vain? </a:t>
            </a:r>
            <a:r>
              <a:rPr lang="en-US" sz="4000" b="1" i="1" baseline="30000" dirty="0">
                <a:effectLst/>
                <a:latin typeface="Calibri" panose="020F0502020204030204" pitchFamily="34" charset="0"/>
                <a:cs typeface="Calibri" panose="020F0502020204030204" pitchFamily="34" charset="0"/>
              </a:rPr>
              <a:t>5 </a:t>
            </a:r>
            <a:r>
              <a:rPr lang="en-US" sz="4000" b="0" i="1" dirty="0">
                <a:effectLst/>
                <a:latin typeface="Calibri" panose="020F0502020204030204" pitchFamily="34" charset="0"/>
                <a:cs typeface="Calibri" panose="020F0502020204030204" pitchFamily="34" charset="0"/>
              </a:rPr>
              <a:t>Does he who supplies the Spirit to you and works miracles among you do so by works of the law, or by hearing with faith— </a:t>
            </a:r>
            <a:r>
              <a:rPr lang="en-US" sz="4000" b="1" i="1" baseline="30000" dirty="0">
                <a:effectLst/>
                <a:latin typeface="Calibri" panose="020F0502020204030204" pitchFamily="34" charset="0"/>
                <a:cs typeface="Calibri" panose="020F0502020204030204" pitchFamily="34" charset="0"/>
              </a:rPr>
              <a:t>6 </a:t>
            </a:r>
            <a:r>
              <a:rPr lang="en-US" sz="4000" b="0" i="1" dirty="0">
                <a:effectLst/>
                <a:latin typeface="Calibri" panose="020F0502020204030204" pitchFamily="34" charset="0"/>
                <a:cs typeface="Calibri" panose="020F0502020204030204" pitchFamily="34" charset="0"/>
              </a:rPr>
              <a:t>just as Abraham “believed God, and it was counted to him as righteousness”?</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65966F1-F2F8-8423-0C4B-484FB0D256DD}"/>
              </a:ext>
            </a:extLst>
          </p:cNvPr>
          <p:cNvSpPr/>
          <p:nvPr/>
        </p:nvSpPr>
        <p:spPr>
          <a:xfrm>
            <a:off x="5029200" y="2628900"/>
            <a:ext cx="3239945" cy="615830"/>
          </a:xfrm>
          <a:prstGeom prst="wedgeRoundRectCallout">
            <a:avLst>
              <a:gd name="adj1" fmla="val -44093"/>
              <a:gd name="adj2" fmla="val -11410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did this happen?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Works of Law v. Hearing with Faith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62500" lnSpcReduction="20000"/>
          </a:bodyPr>
          <a:lstStyle/>
          <a:p>
            <a:pPr marL="0" indent="0" algn="ctr">
              <a:buNone/>
            </a:pPr>
            <a:r>
              <a:rPr lang="en-US" sz="4000" b="0" i="1" dirty="0">
                <a:effectLst/>
                <a:latin typeface="Calibri" panose="020F0502020204030204" pitchFamily="34" charset="0"/>
                <a:cs typeface="Calibri" panose="020F0502020204030204" pitchFamily="34" charset="0"/>
              </a:rPr>
              <a:t>O foolish Galatians! Who has bewitched you? It was before your eyes that Jesus Christ was publicly portrayed as crucified. </a:t>
            </a:r>
            <a:r>
              <a:rPr lang="en-US" sz="4000" b="1" i="1" baseline="30000" dirty="0">
                <a:effectLst/>
                <a:latin typeface="Calibri" panose="020F0502020204030204" pitchFamily="34" charset="0"/>
                <a:cs typeface="Calibri" panose="020F0502020204030204" pitchFamily="34" charset="0"/>
              </a:rPr>
              <a:t>2 </a:t>
            </a:r>
            <a:r>
              <a:rPr lang="en-US" sz="4000" b="1" i="1" dirty="0">
                <a:solidFill>
                  <a:srgbClr val="FFFF00"/>
                </a:solidFill>
                <a:effectLst/>
                <a:latin typeface="Calibri" panose="020F0502020204030204" pitchFamily="34" charset="0"/>
                <a:cs typeface="Calibri" panose="020F0502020204030204" pitchFamily="34" charset="0"/>
              </a:rPr>
              <a:t>Let me ask you </a:t>
            </a:r>
            <a:r>
              <a:rPr lang="en-US" sz="4000" b="0" i="1" dirty="0">
                <a:effectLst/>
                <a:latin typeface="Calibri" panose="020F0502020204030204" pitchFamily="34" charset="0"/>
                <a:cs typeface="Calibri" panose="020F0502020204030204" pitchFamily="34" charset="0"/>
              </a:rPr>
              <a:t>only this: Did you receive the Spirit by works of the law or by hearing with faith? </a:t>
            </a:r>
            <a:r>
              <a:rPr lang="en-US" sz="4000" b="1" i="1" baseline="30000" dirty="0">
                <a:effectLst/>
                <a:latin typeface="Calibri" panose="020F0502020204030204" pitchFamily="34" charset="0"/>
                <a:cs typeface="Calibri" panose="020F0502020204030204" pitchFamily="34" charset="0"/>
              </a:rPr>
              <a:t>3 </a:t>
            </a:r>
            <a:r>
              <a:rPr lang="en-US" sz="4000" b="0" i="1" dirty="0">
                <a:effectLst/>
                <a:latin typeface="Calibri" panose="020F0502020204030204" pitchFamily="34" charset="0"/>
                <a:cs typeface="Calibri" panose="020F0502020204030204" pitchFamily="34" charset="0"/>
              </a:rPr>
              <a:t>Are you so foolish? Having begun by the Spirit, are you now being perfected by the flesh? </a:t>
            </a:r>
            <a:r>
              <a:rPr lang="en-US" sz="4000" b="1" i="1" baseline="30000" dirty="0">
                <a:effectLst/>
                <a:latin typeface="Calibri" panose="020F0502020204030204" pitchFamily="34" charset="0"/>
                <a:cs typeface="Calibri" panose="020F0502020204030204" pitchFamily="34" charset="0"/>
              </a:rPr>
              <a:t>4 </a:t>
            </a:r>
            <a:r>
              <a:rPr lang="en-US" sz="4000" b="0" i="1" dirty="0">
                <a:effectLst/>
                <a:latin typeface="Calibri" panose="020F0502020204030204" pitchFamily="34" charset="0"/>
                <a:cs typeface="Calibri" panose="020F0502020204030204" pitchFamily="34" charset="0"/>
              </a:rPr>
              <a:t>Did you suffer so many things in vain—if indeed it was in vain? </a:t>
            </a:r>
            <a:r>
              <a:rPr lang="en-US" sz="4000" b="1" i="1" baseline="30000" dirty="0">
                <a:effectLst/>
                <a:latin typeface="Calibri" panose="020F0502020204030204" pitchFamily="34" charset="0"/>
                <a:cs typeface="Calibri" panose="020F0502020204030204" pitchFamily="34" charset="0"/>
              </a:rPr>
              <a:t>5 </a:t>
            </a:r>
            <a:r>
              <a:rPr lang="en-US" sz="4000" b="0" i="1" dirty="0">
                <a:effectLst/>
                <a:latin typeface="Calibri" panose="020F0502020204030204" pitchFamily="34" charset="0"/>
                <a:cs typeface="Calibri" panose="020F0502020204030204" pitchFamily="34" charset="0"/>
              </a:rPr>
              <a:t>Does he who supplies the Spirit to you and works miracles among you do so by works of the law, or by hearing with faith— </a:t>
            </a:r>
            <a:r>
              <a:rPr lang="en-US" sz="4000" b="1" i="1" baseline="30000" dirty="0">
                <a:effectLst/>
                <a:latin typeface="Calibri" panose="020F0502020204030204" pitchFamily="34" charset="0"/>
                <a:cs typeface="Calibri" panose="020F0502020204030204" pitchFamily="34" charset="0"/>
              </a:rPr>
              <a:t>6 </a:t>
            </a:r>
            <a:r>
              <a:rPr lang="en-US" sz="4000" b="0" i="1" dirty="0">
                <a:effectLst/>
                <a:latin typeface="Calibri" panose="020F0502020204030204" pitchFamily="34" charset="0"/>
                <a:cs typeface="Calibri" panose="020F0502020204030204" pitchFamily="34" charset="0"/>
              </a:rPr>
              <a:t>just as Abraham “believed God, and it was counted to him as righteousness”?</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EEE887C4-D35B-225F-8AF6-662426D871F0}"/>
              </a:ext>
            </a:extLst>
          </p:cNvPr>
          <p:cNvSpPr/>
          <p:nvPr/>
        </p:nvSpPr>
        <p:spPr>
          <a:xfrm>
            <a:off x="381000" y="979940"/>
            <a:ext cx="2590800" cy="761999"/>
          </a:xfrm>
          <a:prstGeom prst="wedgeRoundRectCallout">
            <a:avLst>
              <a:gd name="adj1" fmla="val 50382"/>
              <a:gd name="adj2" fmla="val 11005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are his questions?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8EEA8393-6105-EAC1-87C5-028B126B228B}"/>
              </a:ext>
            </a:extLst>
          </p:cNvPr>
          <p:cNvSpPr/>
          <p:nvPr/>
        </p:nvSpPr>
        <p:spPr>
          <a:xfrm>
            <a:off x="5562600" y="4914900"/>
            <a:ext cx="3239945"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Why did he ask them?</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23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Works of Law v. Hearing with Faith</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62500" lnSpcReduction="20000"/>
          </a:bodyPr>
          <a:lstStyle/>
          <a:p>
            <a:pPr marL="0" indent="0" algn="ctr">
              <a:buNone/>
            </a:pPr>
            <a:r>
              <a:rPr lang="en-US" sz="4000" b="0" i="1" dirty="0">
                <a:effectLst/>
                <a:latin typeface="Calibri" panose="020F0502020204030204" pitchFamily="34" charset="0"/>
                <a:cs typeface="Calibri" panose="020F0502020204030204" pitchFamily="34" charset="0"/>
              </a:rPr>
              <a:t>O foolish Galatians! Who has bewitched you? It was before your eyes that Jesus Christ was publicly portrayed as crucified. </a:t>
            </a:r>
            <a:r>
              <a:rPr lang="en-US" sz="4000" b="1" i="1" baseline="30000" dirty="0">
                <a:effectLst/>
                <a:latin typeface="Calibri" panose="020F0502020204030204" pitchFamily="34" charset="0"/>
                <a:cs typeface="Calibri" panose="020F0502020204030204" pitchFamily="34" charset="0"/>
              </a:rPr>
              <a:t>2 </a:t>
            </a:r>
            <a:r>
              <a:rPr lang="en-US" sz="4000" b="0" i="1" dirty="0">
                <a:effectLst/>
                <a:latin typeface="Calibri" panose="020F0502020204030204" pitchFamily="34" charset="0"/>
                <a:cs typeface="Calibri" panose="020F0502020204030204" pitchFamily="34" charset="0"/>
              </a:rPr>
              <a:t>Let me ask you only this: Did you receive the Spirit by works of the law or by hearing with faith? </a:t>
            </a:r>
            <a:r>
              <a:rPr lang="en-US" sz="4000" b="1" i="1" baseline="30000" dirty="0">
                <a:effectLst/>
                <a:latin typeface="Calibri" panose="020F0502020204030204" pitchFamily="34" charset="0"/>
                <a:cs typeface="Calibri" panose="020F0502020204030204" pitchFamily="34" charset="0"/>
              </a:rPr>
              <a:t>3 </a:t>
            </a:r>
            <a:r>
              <a:rPr lang="en-US" sz="4000" b="0" i="1" dirty="0">
                <a:effectLst/>
                <a:latin typeface="Calibri" panose="020F0502020204030204" pitchFamily="34" charset="0"/>
                <a:cs typeface="Calibri" panose="020F0502020204030204" pitchFamily="34" charset="0"/>
              </a:rPr>
              <a:t>Are you so foolish? Having begun by the Spirit, are you now being perfected by the flesh? </a:t>
            </a:r>
            <a:r>
              <a:rPr lang="en-US" sz="4000" b="1" i="1" baseline="30000" dirty="0">
                <a:effectLst/>
                <a:latin typeface="Calibri" panose="020F0502020204030204" pitchFamily="34" charset="0"/>
                <a:cs typeface="Calibri" panose="020F0502020204030204" pitchFamily="34" charset="0"/>
              </a:rPr>
              <a:t>4 </a:t>
            </a:r>
            <a:r>
              <a:rPr lang="en-US" sz="4000" b="0" i="1" dirty="0">
                <a:effectLst/>
                <a:latin typeface="Calibri" panose="020F0502020204030204" pitchFamily="34" charset="0"/>
                <a:cs typeface="Calibri" panose="020F0502020204030204" pitchFamily="34" charset="0"/>
              </a:rPr>
              <a:t>Did you suffer so many things in vain—if indeed it was in vain? </a:t>
            </a:r>
            <a:r>
              <a:rPr lang="en-US" sz="4000" b="1" i="1" baseline="30000" dirty="0">
                <a:effectLst/>
                <a:latin typeface="Calibri" panose="020F0502020204030204" pitchFamily="34" charset="0"/>
                <a:cs typeface="Calibri" panose="020F0502020204030204" pitchFamily="34" charset="0"/>
              </a:rPr>
              <a:t>5 </a:t>
            </a:r>
            <a:r>
              <a:rPr lang="en-US" sz="4000" b="0" i="1" dirty="0">
                <a:effectLst/>
                <a:latin typeface="Calibri" panose="020F0502020204030204" pitchFamily="34" charset="0"/>
                <a:cs typeface="Calibri" panose="020F0502020204030204" pitchFamily="34" charset="0"/>
              </a:rPr>
              <a:t>Does he who supplies the Spirit to you and works miracles among you do so by works of the law, or by hearing with faith— </a:t>
            </a:r>
            <a:r>
              <a:rPr lang="en-US" sz="4000" b="1" i="1" baseline="30000" dirty="0">
                <a:solidFill>
                  <a:srgbClr val="FFFF00"/>
                </a:solidFill>
                <a:effectLst/>
                <a:latin typeface="Calibri" panose="020F0502020204030204" pitchFamily="34" charset="0"/>
                <a:cs typeface="Calibri" panose="020F0502020204030204" pitchFamily="34" charset="0"/>
              </a:rPr>
              <a:t>6 </a:t>
            </a:r>
            <a:r>
              <a:rPr lang="en-US" sz="4000" b="1" i="1" dirty="0">
                <a:solidFill>
                  <a:srgbClr val="FFFF00"/>
                </a:solidFill>
                <a:effectLst/>
                <a:latin typeface="Calibri" panose="020F0502020204030204" pitchFamily="34" charset="0"/>
                <a:cs typeface="Calibri" panose="020F0502020204030204" pitchFamily="34" charset="0"/>
              </a:rPr>
              <a:t>just as Abraham “believed God, and it was counted to him as righteousness”?</a:t>
            </a:r>
            <a:endParaRPr lang="en-US" sz="20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8C08B12B-3360-5169-3CBD-1CB1BFEE560D}"/>
              </a:ext>
            </a:extLst>
          </p:cNvPr>
          <p:cNvSpPr/>
          <p:nvPr/>
        </p:nvSpPr>
        <p:spPr>
          <a:xfrm>
            <a:off x="1030145" y="4991100"/>
            <a:ext cx="7239000" cy="539630"/>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This is typical considered the key passage in this section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43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3:7-10</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The True Sons of Abraham</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562100"/>
            <a:ext cx="8229600" cy="2743200"/>
          </a:xfrm>
        </p:spPr>
        <p:txBody>
          <a:bodyPr>
            <a:normAutofit/>
          </a:bodyPr>
          <a:lstStyle/>
          <a:p>
            <a:pPr marL="0" indent="0" algn="ctr">
              <a:buNone/>
            </a:pPr>
            <a:r>
              <a:rPr lang="en-US" sz="2800" b="1" i="1" baseline="30000" dirty="0">
                <a:solidFill>
                  <a:srgbClr val="FFFF00"/>
                </a:solidFill>
                <a:effectLst/>
                <a:latin typeface="Calibri" panose="020F0502020204030204" pitchFamily="34" charset="0"/>
                <a:cs typeface="Calibri" panose="020F0502020204030204" pitchFamily="34" charset="0"/>
              </a:rPr>
              <a:t>7 </a:t>
            </a:r>
            <a:r>
              <a:rPr lang="en-US" sz="2800" b="1" i="1" dirty="0">
                <a:solidFill>
                  <a:srgbClr val="FFFF00"/>
                </a:solidFill>
                <a:effectLst/>
                <a:latin typeface="Calibri" panose="020F0502020204030204" pitchFamily="34" charset="0"/>
                <a:cs typeface="Calibri" panose="020F0502020204030204" pitchFamily="34" charset="0"/>
              </a:rPr>
              <a:t>Know then that it is those of faith who are the sons of Abraham</a:t>
            </a:r>
            <a:r>
              <a:rPr lang="en-US" sz="2800" i="1" dirty="0">
                <a:solidFill>
                  <a:srgbClr val="FFFF00"/>
                </a:solidFill>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And the Scripture, foreseeing that God would justify the Gentiles by faith, preached the gospel beforehand to Abraham, saying, “In you shall all the nations be blessed.”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So then, those who are of faith are blessed along with Abraham, the man of faith.</a:t>
            </a:r>
            <a:endParaRPr lang="en-US" sz="12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1DE79687-F825-67FB-24AF-9AB0D0F05EB2}"/>
              </a:ext>
            </a:extLst>
          </p:cNvPr>
          <p:cNvSpPr/>
          <p:nvPr/>
        </p:nvSpPr>
        <p:spPr>
          <a:xfrm>
            <a:off x="1260543" y="4716914"/>
            <a:ext cx="6513655" cy="539630"/>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Perhaps a better central passage in the section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497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3:7-10</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The True Sons of Abraham</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457200" y="1562100"/>
            <a:ext cx="8229600" cy="2743200"/>
          </a:xfrm>
        </p:spPr>
        <p:txBody>
          <a:bodyPr>
            <a:normAutofit/>
          </a:bodyPr>
          <a:lstStyle/>
          <a:p>
            <a:pPr marL="0" indent="0" algn="ctr">
              <a:buNone/>
            </a:pPr>
            <a:r>
              <a:rPr lang="en-US" sz="2800" b="1" i="1" baseline="30000" dirty="0">
                <a:solidFill>
                  <a:srgbClr val="FFFF00"/>
                </a:solidFill>
                <a:effectLst/>
                <a:latin typeface="Calibri" panose="020F0502020204030204" pitchFamily="34" charset="0"/>
                <a:cs typeface="Calibri" panose="020F0502020204030204" pitchFamily="34" charset="0"/>
              </a:rPr>
              <a:t>7 </a:t>
            </a:r>
            <a:r>
              <a:rPr lang="en-US" sz="2800" b="1" i="1" dirty="0">
                <a:solidFill>
                  <a:srgbClr val="FFFF00"/>
                </a:solidFill>
                <a:effectLst/>
                <a:latin typeface="Calibri" panose="020F0502020204030204" pitchFamily="34" charset="0"/>
                <a:cs typeface="Calibri" panose="020F0502020204030204" pitchFamily="34" charset="0"/>
              </a:rPr>
              <a:t>Know then that it is those of faith who are the sons of Abraham</a:t>
            </a:r>
            <a:r>
              <a:rPr lang="en-US" sz="2800" i="1" dirty="0">
                <a:solidFill>
                  <a:srgbClr val="FFFF00"/>
                </a:solidFill>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And the Scripture, foreseeing that God would justify the Gentiles by faith, preached the gospel beforehand to Abraham, saying, “In you shall all the nations be blessed.” </a:t>
            </a:r>
            <a:r>
              <a:rPr lang="en-US" sz="2800" b="1" i="1" baseline="30000" dirty="0">
                <a:solidFill>
                  <a:srgbClr val="FFFF00"/>
                </a:solidFill>
                <a:effectLst/>
                <a:latin typeface="Calibri" panose="020F0502020204030204" pitchFamily="34" charset="0"/>
                <a:cs typeface="Calibri" panose="020F0502020204030204" pitchFamily="34" charset="0"/>
              </a:rPr>
              <a:t>9 </a:t>
            </a:r>
            <a:r>
              <a:rPr lang="en-US" sz="2800" b="1" i="1" dirty="0">
                <a:solidFill>
                  <a:srgbClr val="FFFF00"/>
                </a:solidFill>
                <a:effectLst/>
                <a:latin typeface="Calibri" panose="020F0502020204030204" pitchFamily="34" charset="0"/>
                <a:cs typeface="Calibri" panose="020F0502020204030204" pitchFamily="34" charset="0"/>
              </a:rPr>
              <a:t>So then, those who are of faith are blessed along with Abraham, the man of faith.</a:t>
            </a:r>
            <a:endParaRPr lang="en-US" sz="12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1DE79687-F825-67FB-24AF-9AB0D0F05EB2}"/>
              </a:ext>
            </a:extLst>
          </p:cNvPr>
          <p:cNvSpPr/>
          <p:nvPr/>
        </p:nvSpPr>
        <p:spPr>
          <a:xfrm>
            <a:off x="1260543" y="4716914"/>
            <a:ext cx="6664257" cy="807586"/>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Same idea – cf. 3:29.  Did the Gentile Christians belong to Christ?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16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533400" y="124866"/>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Study of Galatians</a:t>
            </a:r>
          </a:p>
        </p:txBody>
      </p:sp>
      <p:sp>
        <p:nvSpPr>
          <p:cNvPr id="7" name="TextBox 6">
            <a:extLst>
              <a:ext uri="{FF2B5EF4-FFF2-40B4-BE49-F238E27FC236}">
                <a16:creationId xmlns:a16="http://schemas.microsoft.com/office/drawing/2014/main" id="{2E7733C5-689F-4D0D-9F5C-840AC432C60E}"/>
              </a:ext>
            </a:extLst>
          </p:cNvPr>
          <p:cNvSpPr txBox="1"/>
          <p:nvPr/>
        </p:nvSpPr>
        <p:spPr>
          <a:xfrm>
            <a:off x="685800" y="1053790"/>
            <a:ext cx="7086600" cy="584775"/>
          </a:xfrm>
          <a:prstGeom prst="rect">
            <a:avLst/>
          </a:prstGeom>
          <a:noFill/>
          <a:ln w="38100">
            <a:solidFill>
              <a:srgbClr val="FFFF00"/>
            </a:solidFill>
          </a:ln>
        </p:spPr>
        <p:txBody>
          <a:bodyPr wrap="square" rtlCol="0">
            <a:spAutoFit/>
          </a:bodyPr>
          <a:lstStyle/>
          <a:p>
            <a:pPr algn="ctr"/>
            <a:r>
              <a:rPr lang="en-US" sz="3200" dirty="0">
                <a:solidFill>
                  <a:srgbClr val="FFFF00"/>
                </a:solidFill>
                <a:latin typeface="Calibri" pitchFamily="34" charset="0"/>
              </a:rPr>
              <a:t>Pre-class Thought  Question </a:t>
            </a:r>
          </a:p>
        </p:txBody>
      </p:sp>
      <p:sp>
        <p:nvSpPr>
          <p:cNvPr id="6" name="Content Placeholder 2">
            <a:extLst>
              <a:ext uri="{FF2B5EF4-FFF2-40B4-BE49-F238E27FC236}">
                <a16:creationId xmlns:a16="http://schemas.microsoft.com/office/drawing/2014/main" id="{07E9EFE4-5C58-9903-BB59-A4C5E674B4D1}"/>
              </a:ext>
            </a:extLst>
          </p:cNvPr>
          <p:cNvSpPr txBox="1">
            <a:spLocks/>
          </p:cNvSpPr>
          <p:nvPr/>
        </p:nvSpPr>
        <p:spPr>
          <a:xfrm>
            <a:off x="838200" y="2343354"/>
            <a:ext cx="7162800" cy="2317856"/>
          </a:xfrm>
          <a:prstGeom prst="rect">
            <a:avLst/>
          </a:prstGeom>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endParaRPr lang="en-US"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CD89E4-3338-5CB2-6E59-6D9F6931CA7E}"/>
              </a:ext>
            </a:extLst>
          </p:cNvPr>
          <p:cNvSpPr txBox="1"/>
          <p:nvPr/>
        </p:nvSpPr>
        <p:spPr>
          <a:xfrm>
            <a:off x="571500" y="2552700"/>
            <a:ext cx="7696200" cy="1384995"/>
          </a:xfrm>
          <a:prstGeom prst="rect">
            <a:avLst/>
          </a:prstGeom>
          <a:noFill/>
        </p:spPr>
        <p:txBody>
          <a:bodyPr wrap="square">
            <a:spAutoFit/>
          </a:bodyPr>
          <a:lstStyle/>
          <a:p>
            <a:pPr algn="ctr"/>
            <a:r>
              <a:rPr lang="en-US" sz="2800" b="0" i="1" dirty="0">
                <a:effectLst/>
                <a:latin typeface="Calibri" panose="020F0502020204030204" pitchFamily="34" charset="0"/>
                <a:cs typeface="Calibri" panose="020F0502020204030204" pitchFamily="34" charset="0"/>
              </a:rPr>
              <a:t>Be prepared to name something interesting or unexpected that you learned during our study of Galatians.</a:t>
            </a:r>
            <a:endParaRPr lang="en-US" sz="2400" dirty="0"/>
          </a:p>
        </p:txBody>
      </p:sp>
    </p:spTree>
    <p:extLst>
      <p:ext uri="{BB962C8B-B14F-4D97-AF65-F5344CB8AC3E}">
        <p14:creationId xmlns:p14="http://schemas.microsoft.com/office/powerpoint/2010/main" val="277506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8862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0" i="1" dirty="0">
                <a:effectLst/>
                <a:latin typeface="Calibri" panose="020F0502020204030204" pitchFamily="34" charset="0"/>
                <a:cs typeface="Calibri" panose="020F0502020204030204" pitchFamily="34" charset="0"/>
              </a:rPr>
              <a:t>For all who rely on works of the law are under a curse; for it is written,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it is evident that no one is justified before God by the law, for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the law is not of faith, rather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0" i="1" dirty="0">
                <a:effectLst/>
                <a:latin typeface="Calibri" panose="020F0502020204030204" pitchFamily="34" charset="0"/>
                <a:cs typeface="Calibri" panose="020F0502020204030204" pitchFamily="34" charset="0"/>
              </a:rPr>
              <a:t>Christ redeemed us from the curse of the law by becoming a curse for us—for it is written, “Cursed is everyone who is hanged on a tree”— </a:t>
            </a:r>
            <a:r>
              <a:rPr lang="en-US" sz="4400" b="1" i="1" baseline="30000" dirty="0">
                <a:effectLst/>
                <a:latin typeface="Calibri" panose="020F0502020204030204" pitchFamily="34" charset="0"/>
                <a:cs typeface="Calibri" panose="020F0502020204030204" pitchFamily="34" charset="0"/>
              </a:rPr>
              <a:t>14 </a:t>
            </a:r>
            <a:r>
              <a:rPr lang="en-US" sz="4400" b="0" i="1" dirty="0">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4517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3528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0" i="1" dirty="0">
                <a:effectLst/>
                <a:latin typeface="Calibri" panose="020F0502020204030204" pitchFamily="34" charset="0"/>
                <a:cs typeface="Calibri" panose="020F0502020204030204" pitchFamily="34" charset="0"/>
              </a:rPr>
              <a:t>For all who rely on works of the law are under a curse; for </a:t>
            </a:r>
            <a:r>
              <a:rPr lang="en-US" sz="4400" b="1" i="1" dirty="0">
                <a:solidFill>
                  <a:srgbClr val="FFFF00"/>
                </a:solidFill>
                <a:effectLst/>
                <a:latin typeface="Calibri" panose="020F0502020204030204" pitchFamily="34" charset="0"/>
                <a:cs typeface="Calibri" panose="020F0502020204030204" pitchFamily="34" charset="0"/>
              </a:rPr>
              <a:t>it is written</a:t>
            </a:r>
            <a:r>
              <a:rPr lang="en-US" sz="4400" b="0" i="1" dirty="0">
                <a:effectLst/>
                <a:latin typeface="Calibri" panose="020F0502020204030204" pitchFamily="34" charset="0"/>
                <a:cs typeface="Calibri" panose="020F0502020204030204" pitchFamily="34" charset="0"/>
              </a:rPr>
              <a:t>,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a:t>
            </a:r>
            <a:r>
              <a:rPr lang="en-US" sz="4400" b="1" i="1" dirty="0">
                <a:solidFill>
                  <a:srgbClr val="FFFF00"/>
                </a:solidFill>
                <a:effectLst/>
                <a:latin typeface="Calibri" panose="020F0502020204030204" pitchFamily="34" charset="0"/>
                <a:cs typeface="Calibri" panose="020F0502020204030204" pitchFamily="34" charset="0"/>
              </a:rPr>
              <a:t>it is evident </a:t>
            </a:r>
            <a:r>
              <a:rPr lang="en-US" sz="4400" b="0" i="1" dirty="0">
                <a:effectLst/>
                <a:latin typeface="Calibri" panose="020F0502020204030204" pitchFamily="34" charset="0"/>
                <a:cs typeface="Calibri" panose="020F0502020204030204" pitchFamily="34" charset="0"/>
              </a:rPr>
              <a:t>that no one is justified before God by the law, </a:t>
            </a:r>
            <a:r>
              <a:rPr lang="en-US" sz="4400" b="1" i="1" dirty="0">
                <a:solidFill>
                  <a:srgbClr val="FFFF00"/>
                </a:solidFill>
                <a:effectLst/>
                <a:latin typeface="Calibri" panose="020F0502020204030204" pitchFamily="34" charset="0"/>
                <a:cs typeface="Calibri" panose="020F0502020204030204" pitchFamily="34" charset="0"/>
              </a:rPr>
              <a:t>for</a:t>
            </a:r>
            <a:r>
              <a:rPr lang="en-US" sz="4400" b="0" i="1" dirty="0">
                <a:effectLst/>
                <a:latin typeface="Calibri" panose="020F0502020204030204" pitchFamily="34" charset="0"/>
                <a:cs typeface="Calibri" panose="020F0502020204030204" pitchFamily="34" charset="0"/>
              </a:rPr>
              <a:t>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the law is not of faith, </a:t>
            </a:r>
            <a:r>
              <a:rPr lang="en-US" sz="4400" b="1" i="1" dirty="0">
                <a:solidFill>
                  <a:srgbClr val="FFFF00"/>
                </a:solidFill>
                <a:effectLst/>
                <a:latin typeface="Calibri" panose="020F0502020204030204" pitchFamily="34" charset="0"/>
                <a:cs typeface="Calibri" panose="020F0502020204030204" pitchFamily="34" charset="0"/>
              </a:rPr>
              <a:t>rather</a:t>
            </a:r>
            <a:r>
              <a:rPr lang="en-US" sz="4400" b="0" i="1" dirty="0">
                <a:effectLst/>
                <a:latin typeface="Calibri" panose="020F0502020204030204" pitchFamily="34" charset="0"/>
                <a:cs typeface="Calibri" panose="020F0502020204030204" pitchFamily="34" charset="0"/>
              </a:rPr>
              <a:t>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0" i="1" dirty="0">
                <a:effectLst/>
                <a:latin typeface="Calibri" panose="020F0502020204030204" pitchFamily="34" charset="0"/>
                <a:cs typeface="Calibri" panose="020F0502020204030204" pitchFamily="34" charset="0"/>
              </a:rPr>
              <a:t>Christ redeemed us from the curse of the law by becoming a curse for us—for </a:t>
            </a:r>
            <a:r>
              <a:rPr lang="en-US" sz="4400" b="1" i="1" dirty="0">
                <a:solidFill>
                  <a:srgbClr val="FFFF00"/>
                </a:solidFill>
                <a:effectLst/>
                <a:latin typeface="Calibri" panose="020F0502020204030204" pitchFamily="34" charset="0"/>
                <a:cs typeface="Calibri" panose="020F0502020204030204" pitchFamily="34" charset="0"/>
              </a:rPr>
              <a:t>it is written</a:t>
            </a:r>
            <a:r>
              <a:rPr lang="en-US" sz="4400" b="0" i="1" dirty="0">
                <a:effectLst/>
                <a:latin typeface="Calibri" panose="020F0502020204030204" pitchFamily="34" charset="0"/>
                <a:cs typeface="Calibri" panose="020F0502020204030204" pitchFamily="34" charset="0"/>
              </a:rPr>
              <a:t>, “Cursed is everyone who is hanged on a tree”— </a:t>
            </a:r>
            <a:r>
              <a:rPr lang="en-US" sz="4400" b="1" i="1" baseline="30000" dirty="0">
                <a:effectLst/>
                <a:latin typeface="Calibri" panose="020F0502020204030204" pitchFamily="34" charset="0"/>
                <a:cs typeface="Calibri" panose="020F0502020204030204" pitchFamily="34" charset="0"/>
              </a:rPr>
              <a:t>14 </a:t>
            </a:r>
            <a:r>
              <a:rPr lang="en-US" sz="4400" b="0" i="1" dirty="0">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5C2A4A0A-70CA-7953-FC4F-685F61BB5BA0}"/>
              </a:ext>
            </a:extLst>
          </p:cNvPr>
          <p:cNvSpPr/>
          <p:nvPr/>
        </p:nvSpPr>
        <p:spPr>
          <a:xfrm>
            <a:off x="1905000" y="4886093"/>
            <a:ext cx="58674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Four quick quotes – what conclusion should be drawn?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89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8862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1" i="1" dirty="0">
                <a:solidFill>
                  <a:srgbClr val="FFFF00"/>
                </a:solidFill>
                <a:effectLst/>
                <a:latin typeface="Calibri" panose="020F0502020204030204" pitchFamily="34" charset="0"/>
                <a:cs typeface="Calibri" panose="020F0502020204030204" pitchFamily="34" charset="0"/>
              </a:rPr>
              <a:t>For all who rely on works of the law are under a curse</a:t>
            </a:r>
            <a:r>
              <a:rPr lang="en-US" sz="4400" b="0" i="1" dirty="0">
                <a:effectLst/>
                <a:latin typeface="Calibri" panose="020F0502020204030204" pitchFamily="34" charset="0"/>
                <a:cs typeface="Calibri" panose="020F0502020204030204" pitchFamily="34" charset="0"/>
              </a:rPr>
              <a:t>; for it is written,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it is evident that </a:t>
            </a:r>
            <a:r>
              <a:rPr lang="en-US" sz="4400" b="1" i="1" dirty="0">
                <a:solidFill>
                  <a:srgbClr val="FFFF00"/>
                </a:solidFill>
                <a:effectLst/>
                <a:latin typeface="Calibri" panose="020F0502020204030204" pitchFamily="34" charset="0"/>
                <a:cs typeface="Calibri" panose="020F0502020204030204" pitchFamily="34" charset="0"/>
              </a:rPr>
              <a:t>no one is justified before God by the law</a:t>
            </a:r>
            <a:r>
              <a:rPr lang="en-US" sz="4400" b="0" i="1" dirty="0">
                <a:effectLst/>
                <a:latin typeface="Calibri" panose="020F0502020204030204" pitchFamily="34" charset="0"/>
                <a:cs typeface="Calibri" panose="020F0502020204030204" pitchFamily="34" charset="0"/>
              </a:rPr>
              <a:t>, for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a:t>
            </a:r>
            <a:r>
              <a:rPr lang="en-US" sz="4400" b="1" i="1" dirty="0">
                <a:solidFill>
                  <a:srgbClr val="FFFF00"/>
                </a:solidFill>
                <a:effectLst/>
                <a:latin typeface="Calibri" panose="020F0502020204030204" pitchFamily="34" charset="0"/>
                <a:cs typeface="Calibri" panose="020F0502020204030204" pitchFamily="34" charset="0"/>
              </a:rPr>
              <a:t>the law is not of faith</a:t>
            </a:r>
            <a:r>
              <a:rPr lang="en-US" sz="4400" b="0" i="1" dirty="0">
                <a:effectLst/>
                <a:latin typeface="Calibri" panose="020F0502020204030204" pitchFamily="34" charset="0"/>
                <a:cs typeface="Calibri" panose="020F0502020204030204" pitchFamily="34" charset="0"/>
              </a:rPr>
              <a:t>, rather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1" i="1" dirty="0">
                <a:solidFill>
                  <a:srgbClr val="FFFF00"/>
                </a:solidFill>
                <a:effectLst/>
                <a:latin typeface="Calibri" panose="020F0502020204030204" pitchFamily="34" charset="0"/>
                <a:cs typeface="Calibri" panose="020F0502020204030204" pitchFamily="34" charset="0"/>
              </a:rPr>
              <a:t>Christ redeemed us from the curse of the law by becoming a curse for us</a:t>
            </a:r>
            <a:r>
              <a:rPr lang="en-US" sz="4400" b="0" i="1" dirty="0">
                <a:effectLst/>
                <a:latin typeface="Calibri" panose="020F0502020204030204" pitchFamily="34" charset="0"/>
                <a:cs typeface="Calibri" panose="020F0502020204030204" pitchFamily="34" charset="0"/>
              </a:rPr>
              <a:t>—for it is written, “Cursed is everyone who is hanged on a tree”— </a:t>
            </a:r>
            <a:r>
              <a:rPr lang="en-US" sz="4400" b="1" i="1" baseline="30000" dirty="0">
                <a:effectLst/>
                <a:latin typeface="Calibri" panose="020F0502020204030204" pitchFamily="34" charset="0"/>
                <a:cs typeface="Calibri" panose="020F0502020204030204" pitchFamily="34" charset="0"/>
              </a:rPr>
              <a:t>14 </a:t>
            </a:r>
            <a:r>
              <a:rPr lang="en-US" sz="4400" b="0" i="1" dirty="0">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F0D96CE2-22E7-E7CC-D15E-48369D06C417}"/>
              </a:ext>
            </a:extLst>
          </p:cNvPr>
          <p:cNvSpPr/>
          <p:nvPr/>
        </p:nvSpPr>
        <p:spPr>
          <a:xfrm>
            <a:off x="1905000" y="4886093"/>
            <a:ext cx="58674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Paul’s conclusions and basic teaching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8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8862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1" i="1" dirty="0">
                <a:solidFill>
                  <a:srgbClr val="FFFF00"/>
                </a:solidFill>
                <a:effectLst/>
                <a:latin typeface="Calibri" panose="020F0502020204030204" pitchFamily="34" charset="0"/>
                <a:cs typeface="Calibri" panose="020F0502020204030204" pitchFamily="34" charset="0"/>
              </a:rPr>
              <a:t>For all who rely on works of the law are under a curse</a:t>
            </a:r>
            <a:r>
              <a:rPr lang="en-US" sz="4400" b="0" i="1" dirty="0">
                <a:effectLst/>
                <a:latin typeface="Calibri" panose="020F0502020204030204" pitchFamily="34" charset="0"/>
                <a:cs typeface="Calibri" panose="020F0502020204030204" pitchFamily="34" charset="0"/>
              </a:rPr>
              <a:t>; for it is written,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it is evident that </a:t>
            </a:r>
            <a:r>
              <a:rPr lang="en-US" sz="4400" b="1" i="1" dirty="0">
                <a:solidFill>
                  <a:srgbClr val="FFFF00"/>
                </a:solidFill>
                <a:effectLst/>
                <a:latin typeface="Calibri" panose="020F0502020204030204" pitchFamily="34" charset="0"/>
                <a:cs typeface="Calibri" panose="020F0502020204030204" pitchFamily="34" charset="0"/>
              </a:rPr>
              <a:t>no one is justified before God by the law</a:t>
            </a:r>
            <a:r>
              <a:rPr lang="en-US" sz="4400" b="0" i="1" dirty="0">
                <a:effectLst/>
                <a:latin typeface="Calibri" panose="020F0502020204030204" pitchFamily="34" charset="0"/>
                <a:cs typeface="Calibri" panose="020F0502020204030204" pitchFamily="34" charset="0"/>
              </a:rPr>
              <a:t>, for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a:t>
            </a:r>
            <a:r>
              <a:rPr lang="en-US" sz="4400" b="1" i="1" dirty="0">
                <a:solidFill>
                  <a:srgbClr val="FFFF00"/>
                </a:solidFill>
                <a:effectLst/>
                <a:latin typeface="Calibri" panose="020F0502020204030204" pitchFamily="34" charset="0"/>
                <a:cs typeface="Calibri" panose="020F0502020204030204" pitchFamily="34" charset="0"/>
              </a:rPr>
              <a:t>the law is not of faith</a:t>
            </a:r>
            <a:r>
              <a:rPr lang="en-US" sz="4400" b="0" i="1" dirty="0">
                <a:effectLst/>
                <a:latin typeface="Calibri" panose="020F0502020204030204" pitchFamily="34" charset="0"/>
                <a:cs typeface="Calibri" panose="020F0502020204030204" pitchFamily="34" charset="0"/>
              </a:rPr>
              <a:t>, rather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1" i="1" dirty="0">
                <a:solidFill>
                  <a:srgbClr val="FFFF00"/>
                </a:solidFill>
                <a:effectLst/>
                <a:latin typeface="Calibri" panose="020F0502020204030204" pitchFamily="34" charset="0"/>
                <a:cs typeface="Calibri" panose="020F0502020204030204" pitchFamily="34" charset="0"/>
              </a:rPr>
              <a:t>Christ redeemed us from the curse of the law by becoming a curse for us</a:t>
            </a:r>
            <a:r>
              <a:rPr lang="en-US" sz="4400" b="0" i="1" dirty="0">
                <a:effectLst/>
                <a:latin typeface="Calibri" panose="020F0502020204030204" pitchFamily="34" charset="0"/>
                <a:cs typeface="Calibri" panose="020F0502020204030204" pitchFamily="34" charset="0"/>
              </a:rPr>
              <a:t>—for it is written, “Cursed is everyone who is hanged on a tree”— </a:t>
            </a:r>
            <a:r>
              <a:rPr lang="en-US" sz="4400" b="1" i="1" baseline="30000" dirty="0">
                <a:effectLst/>
                <a:latin typeface="Calibri" panose="020F0502020204030204" pitchFamily="34" charset="0"/>
                <a:cs typeface="Calibri" panose="020F0502020204030204" pitchFamily="34" charset="0"/>
              </a:rPr>
              <a:t>14 </a:t>
            </a:r>
            <a:r>
              <a:rPr lang="en-US" sz="4400" b="0" i="1" dirty="0">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F0D96CE2-22E7-E7CC-D15E-48369D06C417}"/>
              </a:ext>
            </a:extLst>
          </p:cNvPr>
          <p:cNvSpPr/>
          <p:nvPr/>
        </p:nvSpPr>
        <p:spPr>
          <a:xfrm>
            <a:off x="1905000" y="4886093"/>
            <a:ext cx="58674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Paul’s conclusions and basic teaching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017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3:10-14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Overcoming the Limitation of the Law</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8077200" cy="3886200"/>
          </a:xfrm>
        </p:spPr>
        <p:txBody>
          <a:bodyPr>
            <a:normAutofit fontScale="55000" lnSpcReduction="20000"/>
          </a:bodyPr>
          <a:lstStyle/>
          <a:p>
            <a:pPr marL="0" indent="0" algn="ctr">
              <a:buNone/>
            </a:pPr>
            <a:r>
              <a:rPr lang="en-US" sz="4400" b="1" i="1" baseline="30000" dirty="0">
                <a:effectLst/>
                <a:latin typeface="Calibri" panose="020F0502020204030204" pitchFamily="34" charset="0"/>
                <a:cs typeface="Calibri" panose="020F0502020204030204" pitchFamily="34" charset="0"/>
              </a:rPr>
              <a:t>10 </a:t>
            </a:r>
            <a:r>
              <a:rPr lang="en-US" sz="4400" b="0" i="1" dirty="0">
                <a:effectLst/>
                <a:latin typeface="Calibri" panose="020F0502020204030204" pitchFamily="34" charset="0"/>
                <a:cs typeface="Calibri" panose="020F0502020204030204" pitchFamily="34" charset="0"/>
              </a:rPr>
              <a:t>For all who rely on works of the law are under a curse; for it is written, “Cursed be everyone who does not abide by all things written in the Book of the Law, and do them.” </a:t>
            </a:r>
            <a:r>
              <a:rPr lang="en-US" sz="4400" b="1" i="1" baseline="30000" dirty="0">
                <a:effectLst/>
                <a:latin typeface="Calibri" panose="020F0502020204030204" pitchFamily="34" charset="0"/>
                <a:cs typeface="Calibri" panose="020F0502020204030204" pitchFamily="34" charset="0"/>
              </a:rPr>
              <a:t>11 </a:t>
            </a:r>
            <a:r>
              <a:rPr lang="en-US" sz="4400" b="0" i="1" dirty="0">
                <a:effectLst/>
                <a:latin typeface="Calibri" panose="020F0502020204030204" pitchFamily="34" charset="0"/>
                <a:cs typeface="Calibri" panose="020F0502020204030204" pitchFamily="34" charset="0"/>
              </a:rPr>
              <a:t>Now it is evident that no one is justified before God by the law, for “The righteous shall live by faith.” </a:t>
            </a:r>
            <a:r>
              <a:rPr lang="en-US" sz="4400" b="1" i="1" baseline="30000" dirty="0">
                <a:effectLst/>
                <a:latin typeface="Calibri" panose="020F0502020204030204" pitchFamily="34" charset="0"/>
                <a:cs typeface="Calibri" panose="020F0502020204030204" pitchFamily="34" charset="0"/>
              </a:rPr>
              <a:t>12 </a:t>
            </a:r>
            <a:r>
              <a:rPr lang="en-US" sz="4400" b="0" i="1" dirty="0">
                <a:effectLst/>
                <a:latin typeface="Calibri" panose="020F0502020204030204" pitchFamily="34" charset="0"/>
                <a:cs typeface="Calibri" panose="020F0502020204030204" pitchFamily="34" charset="0"/>
              </a:rPr>
              <a:t>But the law is not of faith, rather “The one who does them shall live by them.” </a:t>
            </a:r>
            <a:r>
              <a:rPr lang="en-US" sz="4400" b="1" i="1" baseline="30000" dirty="0">
                <a:effectLst/>
                <a:latin typeface="Calibri" panose="020F0502020204030204" pitchFamily="34" charset="0"/>
                <a:cs typeface="Calibri" panose="020F0502020204030204" pitchFamily="34" charset="0"/>
              </a:rPr>
              <a:t>13 </a:t>
            </a:r>
            <a:r>
              <a:rPr lang="en-US" sz="4400" b="0" i="1" dirty="0">
                <a:effectLst/>
                <a:latin typeface="Calibri" panose="020F0502020204030204" pitchFamily="34" charset="0"/>
                <a:cs typeface="Calibri" panose="020F0502020204030204" pitchFamily="34" charset="0"/>
              </a:rPr>
              <a:t>Christ redeemed us from the curse of the law by becoming a curse for us—for it is written, “Cursed is everyone who is hanged on a tree”— </a:t>
            </a:r>
            <a:r>
              <a:rPr lang="en-US" sz="4400" b="1" i="1" baseline="30000" dirty="0">
                <a:solidFill>
                  <a:srgbClr val="FFFF00"/>
                </a:solidFill>
                <a:effectLst/>
                <a:latin typeface="Calibri" panose="020F0502020204030204" pitchFamily="34" charset="0"/>
                <a:cs typeface="Calibri" panose="020F0502020204030204" pitchFamily="34" charset="0"/>
              </a:rPr>
              <a:t>14 </a:t>
            </a:r>
            <a:r>
              <a:rPr lang="en-US" sz="4400" b="1" i="1" dirty="0">
                <a:solidFill>
                  <a:srgbClr val="FFFF00"/>
                </a:solidFill>
                <a:effectLst/>
                <a:latin typeface="Calibri" panose="020F0502020204030204" pitchFamily="34" charset="0"/>
                <a:cs typeface="Calibri" panose="020F0502020204030204" pitchFamily="34" charset="0"/>
              </a:rPr>
              <a:t>so that in Christ Jesus the blessing of Abraham might come to the Gentiles, so that we might receive the promised Spirit through faith.</a:t>
            </a:r>
            <a:endParaRPr lang="en-US" sz="20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5F92C20A-DC4A-3404-0963-C8328F3EB4F7}"/>
              </a:ext>
            </a:extLst>
          </p:cNvPr>
          <p:cNvSpPr/>
          <p:nvPr/>
        </p:nvSpPr>
        <p:spPr>
          <a:xfrm>
            <a:off x="1604313" y="4914900"/>
            <a:ext cx="6477000" cy="615830"/>
          </a:xfrm>
          <a:prstGeom prst="wedgeRoundRectCallout">
            <a:avLst>
              <a:gd name="adj1" fmla="val -22754"/>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Gentiles welcomed in, Jews renewed (cf. </a:t>
            </a:r>
            <a:r>
              <a:rPr lang="en-US" sz="2400" dirty="0" err="1">
                <a:latin typeface="Calibri" panose="020F0502020204030204" pitchFamily="34" charset="0"/>
                <a:cs typeface="Calibri" panose="020F0502020204030204" pitchFamily="34" charset="0"/>
              </a:rPr>
              <a:t>Deut</a:t>
            </a:r>
            <a:r>
              <a:rPr lang="en-US" sz="2400" dirty="0">
                <a:latin typeface="Calibri" panose="020F0502020204030204" pitchFamily="34" charset="0"/>
                <a:cs typeface="Calibri" panose="020F0502020204030204" pitchFamily="34" charset="0"/>
              </a:rPr>
              <a:t> 30)</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37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7053542" cy="1050398"/>
          </a:xfrm>
        </p:spPr>
        <p:txBody>
          <a:bodyPr/>
          <a:lstStyle/>
          <a:p>
            <a:pPr algn="ctr"/>
            <a:r>
              <a:rPr lang="en-US" sz="4050" b="1" dirty="0">
                <a:solidFill>
                  <a:srgbClr val="FFC000"/>
                </a:solidFill>
                <a:latin typeface="Calibri" panose="020F0502020204030204" pitchFamily="34" charset="0"/>
              </a:rPr>
              <a:t>Acts 15:6-11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(The belief and testimony of Peter) </a:t>
            </a: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228600" y="1049606"/>
            <a:ext cx="8686800" cy="3881883"/>
          </a:xfrm>
        </p:spPr>
        <p:txBody>
          <a:bodyPr>
            <a:normAutofit fontScale="92500"/>
          </a:bodyPr>
          <a:lstStyle/>
          <a:p>
            <a:pPr marL="0" indent="0" algn="ctr">
              <a:buNone/>
            </a:pPr>
            <a:r>
              <a:rPr lang="en-US" sz="2400" b="1" i="1" baseline="30000" dirty="0">
                <a:effectLst/>
                <a:latin typeface="Calibri" panose="020F0502020204030204" pitchFamily="34" charset="0"/>
                <a:cs typeface="Calibri" panose="020F0502020204030204" pitchFamily="34" charset="0"/>
              </a:rPr>
              <a:t>6 </a:t>
            </a:r>
            <a:r>
              <a:rPr lang="en-US" sz="2400" b="0" i="1" dirty="0">
                <a:effectLst/>
                <a:latin typeface="Calibri" panose="020F0502020204030204" pitchFamily="34" charset="0"/>
                <a:cs typeface="Calibri" panose="020F0502020204030204" pitchFamily="34" charset="0"/>
              </a:rPr>
              <a:t>The apostles and the elders were gathered together to consider this matter. </a:t>
            </a:r>
            <a:r>
              <a:rPr lang="en-US" sz="2400" b="1" i="1" baseline="30000" dirty="0">
                <a:effectLst/>
                <a:latin typeface="Calibri" panose="020F0502020204030204" pitchFamily="34" charset="0"/>
                <a:cs typeface="Calibri" panose="020F0502020204030204" pitchFamily="34" charset="0"/>
              </a:rPr>
              <a:t>7 </a:t>
            </a:r>
            <a:r>
              <a:rPr lang="en-US" sz="2400" b="0" i="1" dirty="0">
                <a:effectLst/>
                <a:latin typeface="Calibri" panose="020F0502020204030204" pitchFamily="34" charset="0"/>
                <a:cs typeface="Calibri" panose="020F0502020204030204" pitchFamily="34" charset="0"/>
              </a:rPr>
              <a:t>And after there had been much debate, Peter stood up and said to them, “Brothers, you know that in the early days God made a choice among you, that by my mouth the Gentiles should hear the word of the gospel and believe. </a:t>
            </a:r>
            <a:r>
              <a:rPr lang="en-US" sz="2400" b="1" i="1" baseline="30000" dirty="0">
                <a:effectLst/>
                <a:latin typeface="Calibri" panose="020F0502020204030204" pitchFamily="34" charset="0"/>
                <a:cs typeface="Calibri" panose="020F0502020204030204" pitchFamily="34" charset="0"/>
              </a:rPr>
              <a:t>8 </a:t>
            </a:r>
            <a:r>
              <a:rPr lang="en-US" sz="2400" b="0" i="1" dirty="0">
                <a:effectLst/>
                <a:latin typeface="Calibri" panose="020F0502020204030204" pitchFamily="34" charset="0"/>
                <a:cs typeface="Calibri" panose="020F0502020204030204" pitchFamily="34" charset="0"/>
              </a:rPr>
              <a:t>And God, who knows the heart, bore witness to them, by giving them the Holy Spirit just as he did to us, </a:t>
            </a:r>
            <a:r>
              <a:rPr lang="en-US" sz="2400" b="1" i="1" baseline="30000" dirty="0">
                <a:effectLst/>
                <a:latin typeface="Calibri" panose="020F0502020204030204" pitchFamily="34" charset="0"/>
                <a:cs typeface="Calibri" panose="020F0502020204030204" pitchFamily="34" charset="0"/>
              </a:rPr>
              <a:t>9 </a:t>
            </a:r>
            <a:r>
              <a:rPr lang="en-US" sz="2400" b="0" i="1" dirty="0">
                <a:effectLst/>
                <a:latin typeface="Calibri" panose="020F0502020204030204" pitchFamily="34" charset="0"/>
                <a:cs typeface="Calibri" panose="020F0502020204030204" pitchFamily="34" charset="0"/>
              </a:rPr>
              <a:t>and he made no distinction between us and them, having cleansed their hearts by faith. </a:t>
            </a:r>
            <a:r>
              <a:rPr lang="en-US" sz="2400" b="1" i="1" baseline="30000" dirty="0">
                <a:effectLst/>
                <a:latin typeface="Calibri" panose="020F0502020204030204" pitchFamily="34" charset="0"/>
                <a:cs typeface="Calibri" panose="020F0502020204030204" pitchFamily="34" charset="0"/>
              </a:rPr>
              <a:t>10 </a:t>
            </a:r>
            <a:r>
              <a:rPr lang="en-US" sz="2400" b="0" i="1" dirty="0">
                <a:effectLst/>
                <a:latin typeface="Calibri" panose="020F0502020204030204" pitchFamily="34" charset="0"/>
                <a:cs typeface="Calibri" panose="020F0502020204030204" pitchFamily="34" charset="0"/>
              </a:rPr>
              <a:t>Now, therefore, why are you putting God to the test by placing a yoke on the neck of the disciples that neither our fathers nor we have been able to bear? </a:t>
            </a:r>
            <a:r>
              <a:rPr lang="en-US" sz="2400" b="1" i="1" baseline="30000" dirty="0">
                <a:effectLst/>
                <a:latin typeface="Calibri" panose="020F0502020204030204" pitchFamily="34" charset="0"/>
                <a:cs typeface="Calibri" panose="020F0502020204030204" pitchFamily="34" charset="0"/>
              </a:rPr>
              <a:t>11 </a:t>
            </a:r>
            <a:r>
              <a:rPr lang="en-US" sz="2400" b="0" i="1" dirty="0">
                <a:effectLst/>
                <a:latin typeface="Calibri" panose="020F0502020204030204" pitchFamily="34" charset="0"/>
                <a:cs typeface="Calibri" panose="020F0502020204030204" pitchFamily="34" charset="0"/>
              </a:rPr>
              <a:t>But we believe that we will be saved through the grace of the Lord Jesus, just as they will.”</a:t>
            </a:r>
            <a:endParaRPr lang="en-US" sz="16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4FE2539-2FBC-2361-1BC3-8CBC3E873094}"/>
              </a:ext>
            </a:extLst>
          </p:cNvPr>
          <p:cNvSpPr/>
          <p:nvPr/>
        </p:nvSpPr>
        <p:spPr>
          <a:xfrm>
            <a:off x="1371600" y="4838700"/>
            <a:ext cx="6705600" cy="692030"/>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Summarize Peter’s belief regarding Gentiles and the need to keep the Law of Moses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29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40192"/>
            <a:ext cx="8534400" cy="3046988"/>
          </a:xfrm>
          <a:prstGeom prst="rect">
            <a:avLst/>
          </a:prstGeom>
          <a:noFill/>
        </p:spPr>
        <p:txBody>
          <a:bodyPr wrap="square" rtlCol="0">
            <a:spAutoFit/>
          </a:bodyPr>
          <a:lstStyle/>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God chose that they would hear the word of the gospel and believe</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God gave them the Holy Spirit</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There is no distinction between Jew and Gentile</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The hearts of Gentiles are cleansed by faith</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Gentiles and Jews are saved through grace of the Lord Jesus</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To require more (i.e. keep the Law) puts God to the test and is a yoke no one can bear</a:t>
            </a: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1529576" y="571500"/>
            <a:ext cx="5333999"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Peter’s Beliefs </a:t>
            </a:r>
            <a:r>
              <a:rPr lang="en-US" sz="3600" dirty="0" err="1">
                <a:solidFill>
                  <a:srgbClr val="FFFF00"/>
                </a:solidFill>
                <a:latin typeface="Calibri" pitchFamily="34" charset="0"/>
              </a:rPr>
              <a:t>re:Gentiles</a:t>
            </a:r>
            <a:endParaRPr lang="en-US" sz="3600" dirty="0">
              <a:solidFill>
                <a:srgbClr val="FFFF00"/>
              </a:solidFill>
              <a:latin typeface="Calibri" pitchFamily="34" charset="0"/>
            </a:endParaRPr>
          </a:p>
        </p:txBody>
      </p:sp>
      <p:sp>
        <p:nvSpPr>
          <p:cNvPr id="6" name="Title 1">
            <a:extLst>
              <a:ext uri="{FF2B5EF4-FFF2-40B4-BE49-F238E27FC236}">
                <a16:creationId xmlns:a16="http://schemas.microsoft.com/office/drawing/2014/main" id="{85717586-D1A0-E7DF-46D3-A583469CF999}"/>
              </a:ext>
            </a:extLst>
          </p:cNvPr>
          <p:cNvSpPr txBox="1">
            <a:spLocks/>
          </p:cNvSpPr>
          <p:nvPr/>
        </p:nvSpPr>
        <p:spPr>
          <a:xfrm>
            <a:off x="899438" y="-10222"/>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FFC000"/>
                </a:solidFill>
                <a:latin typeface="Calibri" panose="020F0502020204030204" pitchFamily="34" charset="0"/>
              </a:rPr>
              <a:t>Acts 15:6-11</a:t>
            </a:r>
            <a:endParaRPr lang="en-US" sz="405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74481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2:11-14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Peter’s Conduct</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257300"/>
            <a:ext cx="7927690" cy="3832412"/>
          </a:xfrm>
        </p:spPr>
        <p:txBody>
          <a:bodyPr>
            <a:normAutofit fontScale="77500" lnSpcReduction="20000"/>
          </a:bodyPr>
          <a:lstStyle/>
          <a:p>
            <a:pPr marL="0" indent="0" algn="ctr">
              <a:buNone/>
            </a:pPr>
            <a:r>
              <a:rPr lang="en-US" sz="3200" b="1" i="1" baseline="30000" dirty="0">
                <a:effectLst/>
                <a:latin typeface="Calibri" panose="020F0502020204030204" pitchFamily="34" charset="0"/>
                <a:cs typeface="Calibri" panose="020F0502020204030204" pitchFamily="34" charset="0"/>
              </a:rPr>
              <a:t>11 </a:t>
            </a:r>
            <a:r>
              <a:rPr lang="en-US" sz="3200" b="0" i="1" dirty="0">
                <a:effectLst/>
                <a:latin typeface="Calibri" panose="020F0502020204030204" pitchFamily="34" charset="0"/>
                <a:cs typeface="Calibri" panose="020F0502020204030204" pitchFamily="34" charset="0"/>
              </a:rPr>
              <a:t>But when Cephas came to Antioch, I opposed him to his face, because he stood condemned. </a:t>
            </a:r>
            <a:r>
              <a:rPr lang="en-US" sz="3200" b="1" i="1" baseline="30000" dirty="0">
                <a:effectLst/>
                <a:latin typeface="Calibri" panose="020F0502020204030204" pitchFamily="34" charset="0"/>
                <a:cs typeface="Calibri" panose="020F0502020204030204" pitchFamily="34" charset="0"/>
              </a:rPr>
              <a:t>12 </a:t>
            </a:r>
            <a:r>
              <a:rPr lang="en-US" sz="3200" b="0" i="1" dirty="0">
                <a:effectLst/>
                <a:latin typeface="Calibri" panose="020F0502020204030204" pitchFamily="34" charset="0"/>
                <a:cs typeface="Calibri" panose="020F0502020204030204" pitchFamily="34" charset="0"/>
              </a:rPr>
              <a:t>For before certain men came from James, he was eating with the Gentiles; but when they came he drew back and separated himself, fearing the circumcision party. </a:t>
            </a:r>
            <a:r>
              <a:rPr lang="en-US" sz="3200" b="1" i="1" baseline="30000" dirty="0">
                <a:effectLst/>
                <a:latin typeface="Calibri" panose="020F0502020204030204" pitchFamily="34" charset="0"/>
                <a:cs typeface="Calibri" panose="020F0502020204030204" pitchFamily="34" charset="0"/>
              </a:rPr>
              <a:t>13 </a:t>
            </a:r>
            <a:r>
              <a:rPr lang="en-US" sz="3200" b="0" i="1" dirty="0">
                <a:effectLst/>
                <a:latin typeface="Calibri" panose="020F0502020204030204" pitchFamily="34" charset="0"/>
                <a:cs typeface="Calibri" panose="020F0502020204030204" pitchFamily="34" charset="0"/>
              </a:rPr>
              <a:t>And the rest of the Jews acted hypocritically along with him, so that even Barnabas was led astray by their hypocrisy. </a:t>
            </a:r>
            <a:r>
              <a:rPr lang="en-US" sz="3200" b="1" i="1" baseline="30000" dirty="0">
                <a:effectLst/>
                <a:latin typeface="Calibri" panose="020F0502020204030204" pitchFamily="34" charset="0"/>
                <a:cs typeface="Calibri" panose="020F0502020204030204" pitchFamily="34" charset="0"/>
              </a:rPr>
              <a:t>14 </a:t>
            </a:r>
            <a:r>
              <a:rPr lang="en-US" sz="3200" b="0" i="1" dirty="0">
                <a:effectLst/>
                <a:latin typeface="Calibri" panose="020F0502020204030204" pitchFamily="34" charset="0"/>
                <a:cs typeface="Calibri" panose="020F0502020204030204" pitchFamily="34" charset="0"/>
              </a:rPr>
              <a:t>But when I saw that their conduct was not in step with the truth of the gospel, I said to Cephas before them all, “If you, though a Jew, live like a Gentile and not like a Jew, how can you force the Gentiles to live like Jews?”</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C5DCDFE-6F3A-581D-56CB-F8F5CEC527B3}"/>
              </a:ext>
            </a:extLst>
          </p:cNvPr>
          <p:cNvSpPr/>
          <p:nvPr/>
        </p:nvSpPr>
        <p:spPr>
          <a:xfrm>
            <a:off x="33454" y="3184605"/>
            <a:ext cx="2625914" cy="1066799"/>
          </a:xfrm>
          <a:prstGeom prst="wedgeRoundRectCallout">
            <a:avLst>
              <a:gd name="adj1" fmla="val 25705"/>
              <a:gd name="adj2" fmla="val -9091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Why did he separate from the Gentiles? </a:t>
            </a:r>
            <a:endParaRPr lang="en-US" sz="28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BBE1C560-382A-16EF-D6FC-24DAD08E0328}"/>
              </a:ext>
            </a:extLst>
          </p:cNvPr>
          <p:cNvSpPr/>
          <p:nvPr/>
        </p:nvSpPr>
        <p:spPr>
          <a:xfrm>
            <a:off x="5791200" y="2400300"/>
            <a:ext cx="2590800" cy="457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4FBFD8A-066F-F7E0-789D-A35C485D653D}"/>
              </a:ext>
            </a:extLst>
          </p:cNvPr>
          <p:cNvSpPr/>
          <p:nvPr/>
        </p:nvSpPr>
        <p:spPr>
          <a:xfrm>
            <a:off x="6400800" y="2735714"/>
            <a:ext cx="2057400" cy="457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20291DB4-D643-4393-438B-9697EF4F12D0}"/>
              </a:ext>
            </a:extLst>
          </p:cNvPr>
          <p:cNvSpPr/>
          <p:nvPr/>
        </p:nvSpPr>
        <p:spPr>
          <a:xfrm>
            <a:off x="2895600" y="3848100"/>
            <a:ext cx="2625914" cy="1066799"/>
          </a:xfrm>
          <a:prstGeom prst="wedgeRoundRectCallout">
            <a:avLst>
              <a:gd name="adj1" fmla="val 25705"/>
              <a:gd name="adj2" fmla="val -90917"/>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does Paul describe their conduct? </a:t>
            </a:r>
            <a:endParaRPr lang="en-US" sz="2800" dirty="0">
              <a:latin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857CB28E-C8AA-1C49-23B0-F175CC4590A8}"/>
              </a:ext>
            </a:extLst>
          </p:cNvPr>
          <p:cNvSpPr/>
          <p:nvPr/>
        </p:nvSpPr>
        <p:spPr>
          <a:xfrm>
            <a:off x="6116543" y="4545435"/>
            <a:ext cx="2496947" cy="940906"/>
          </a:xfrm>
          <a:prstGeom prst="wedgeRoundRectCallout">
            <a:avLst>
              <a:gd name="adj1" fmla="val -22706"/>
              <a:gd name="adj2" fmla="val -72102"/>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question did he ask Peter?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9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2:14</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Key Question</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257300"/>
            <a:ext cx="8001000" cy="1295400"/>
          </a:xfrm>
        </p:spPr>
        <p:txBody>
          <a:bodyPr>
            <a:normAutofit fontScale="70000" lnSpcReduction="20000"/>
          </a:bodyPr>
          <a:lstStyle/>
          <a:p>
            <a:pPr marL="0" indent="0" algn="ctr">
              <a:buNone/>
            </a:pPr>
            <a:r>
              <a:rPr lang="en-US" sz="3200" b="1" i="1" baseline="30000" dirty="0">
                <a:effectLst/>
                <a:latin typeface="Calibri" panose="020F0502020204030204" pitchFamily="34" charset="0"/>
                <a:cs typeface="Calibri" panose="020F0502020204030204" pitchFamily="34" charset="0"/>
              </a:rPr>
              <a:t>14 </a:t>
            </a:r>
            <a:r>
              <a:rPr lang="en-US" sz="3200" b="0" i="1" dirty="0">
                <a:effectLst/>
                <a:latin typeface="Calibri" panose="020F0502020204030204" pitchFamily="34" charset="0"/>
                <a:cs typeface="Calibri" panose="020F0502020204030204" pitchFamily="34" charset="0"/>
              </a:rPr>
              <a:t>But when I saw that their conduct was not in step with the truth of the gospel, I said to Cephas before them all, “If you, though a Jew, live like a Gentile and not like a Jew, how can you force the Gentiles to live like Jews?”</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DA99D5D5-0A53-C71E-7254-E9B5D68ACB89}"/>
              </a:ext>
            </a:extLst>
          </p:cNvPr>
          <p:cNvSpPr/>
          <p:nvPr/>
        </p:nvSpPr>
        <p:spPr>
          <a:xfrm>
            <a:off x="1743075" y="2476500"/>
            <a:ext cx="5657850" cy="53963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Which is the more important division?</a:t>
            </a:r>
            <a:endParaRPr lang="en-US" sz="28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FE1453C0-E49F-5B8B-A1C9-9707EB18F82F}"/>
              </a:ext>
            </a:extLst>
          </p:cNvPr>
          <p:cNvSpPr txBox="1">
            <a:spLocks/>
          </p:cNvSpPr>
          <p:nvPr/>
        </p:nvSpPr>
        <p:spPr>
          <a:xfrm>
            <a:off x="457200" y="3249324"/>
            <a:ext cx="8534400" cy="539630"/>
          </a:xfrm>
          <a:prstGeom prst="rect">
            <a:avLst/>
          </a:prstGeom>
        </p:spPr>
        <p:txBody>
          <a:bodyPr vert="horz" lIns="91440" tIns="45720" rIns="91440" bIns="45720" rtlCol="0">
            <a:normAutofit fontScale="70000" lnSpcReduction="2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r>
              <a:rPr lang="en-US" sz="3200" dirty="0">
                <a:latin typeface="Calibri" panose="020F0502020204030204" pitchFamily="34" charset="0"/>
                <a:cs typeface="Calibri" panose="020F0502020204030204" pitchFamily="34" charset="0"/>
              </a:rPr>
              <a:t>Believers in Christ (Jews and Gentiles)	vs.	 All Non-Believers in Christ 		</a:t>
            </a:r>
            <a:endParaRPr lang="en-US" sz="2400" dirty="0">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D02F9380-7DCE-B79F-5B55-6932E1CE765B}"/>
              </a:ext>
            </a:extLst>
          </p:cNvPr>
          <p:cNvSpPr/>
          <p:nvPr/>
        </p:nvSpPr>
        <p:spPr>
          <a:xfrm>
            <a:off x="4265806" y="3858152"/>
            <a:ext cx="612388" cy="388709"/>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or</a:t>
            </a:r>
            <a:endParaRPr lang="en-US" sz="2800"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ECC19931-6D55-6EDB-BAB4-1E967371A3E9}"/>
              </a:ext>
            </a:extLst>
          </p:cNvPr>
          <p:cNvSpPr txBox="1">
            <a:spLocks/>
          </p:cNvSpPr>
          <p:nvPr/>
        </p:nvSpPr>
        <p:spPr>
          <a:xfrm>
            <a:off x="457200" y="4548873"/>
            <a:ext cx="8534400" cy="539630"/>
          </a:xfrm>
          <a:prstGeom prst="rect">
            <a:avLst/>
          </a:prstGeom>
        </p:spPr>
        <p:txBody>
          <a:bodyPr vert="horz" lIns="91440" tIns="45720" rIns="91440" bIns="45720" rtlCol="0">
            <a:normAutofit fontScale="70000" lnSpcReduction="2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r>
              <a:rPr lang="en-US" sz="3200" dirty="0">
                <a:latin typeface="Calibri" panose="020F0502020204030204" pitchFamily="34" charset="0"/>
                <a:cs typeface="Calibri" panose="020F0502020204030204" pitchFamily="34" charset="0"/>
              </a:rPr>
              <a:t>Jews (Believers in Christ and Non-Believers)	vs.	All Gentiles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2:15-16</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Heart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257300"/>
            <a:ext cx="7927690" cy="3832412"/>
          </a:xfrm>
        </p:spPr>
        <p:txBody>
          <a:bodyPr>
            <a:normAutofit lnSpcReduction="10000"/>
          </a:bodyPr>
          <a:lstStyle/>
          <a:p>
            <a:pPr marL="0" indent="0" algn="ctr">
              <a:buNone/>
            </a:pPr>
            <a:r>
              <a:rPr lang="en-US" sz="3200" b="1" i="1" baseline="30000" dirty="0">
                <a:effectLst/>
                <a:latin typeface="Calibri" panose="020F0502020204030204" pitchFamily="34" charset="0"/>
                <a:cs typeface="Calibri" panose="020F0502020204030204" pitchFamily="34" charset="0"/>
              </a:rPr>
              <a:t>15 </a:t>
            </a:r>
            <a:r>
              <a:rPr lang="en-US" sz="3200" b="0" i="1" dirty="0">
                <a:effectLst/>
                <a:latin typeface="Calibri" panose="020F0502020204030204" pitchFamily="34" charset="0"/>
                <a:cs typeface="Calibri" panose="020F0502020204030204" pitchFamily="34" charset="0"/>
              </a:rPr>
              <a:t>We ourselves are Jews by birth and not Gentile sinners; </a:t>
            </a:r>
            <a:r>
              <a:rPr lang="en-US" sz="3200" b="1" i="1" baseline="30000" dirty="0">
                <a:effectLst/>
                <a:latin typeface="Calibri" panose="020F0502020204030204" pitchFamily="34" charset="0"/>
                <a:cs typeface="Calibri" panose="020F0502020204030204" pitchFamily="34" charset="0"/>
              </a:rPr>
              <a:t>16 </a:t>
            </a:r>
            <a:r>
              <a:rPr lang="en-US" sz="3200" b="0" i="1" dirty="0">
                <a:effectLst/>
                <a:latin typeface="Calibri" panose="020F0502020204030204" pitchFamily="34" charset="0"/>
                <a:cs typeface="Calibri" panose="020F0502020204030204" pitchFamily="34" charset="0"/>
              </a:rPr>
              <a:t>yet we know that a person is not justified by works of the law but through faith in Jesus Christ, so we also have believed in Christ Jesus, in order to be justified by faith in Christ and not by works of the law, because by works of the law no one will be justified.</a:t>
            </a:r>
            <a:endParaRPr lang="en-US" sz="2000" i="1"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EB2732A8-E6E4-FA68-EEAC-E47B68914BB4}"/>
              </a:ext>
            </a:extLst>
          </p:cNvPr>
          <p:cNvSpPr/>
          <p:nvPr/>
        </p:nvSpPr>
        <p:spPr>
          <a:xfrm>
            <a:off x="1828800" y="1257300"/>
            <a:ext cx="762000" cy="457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9820C9C-6353-9E50-E7CC-E2C1436D3DEF}"/>
              </a:ext>
            </a:extLst>
          </p:cNvPr>
          <p:cNvSpPr/>
          <p:nvPr/>
        </p:nvSpPr>
        <p:spPr>
          <a:xfrm>
            <a:off x="5373545" y="1714500"/>
            <a:ext cx="762000" cy="457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9A45CE-0327-406D-5918-45B15B75CFD5}"/>
              </a:ext>
            </a:extLst>
          </p:cNvPr>
          <p:cNvSpPr/>
          <p:nvPr/>
        </p:nvSpPr>
        <p:spPr>
          <a:xfrm>
            <a:off x="6096000" y="2628900"/>
            <a:ext cx="762000" cy="457200"/>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61DBC4D6-91D0-EA45-8FAD-1965A78B03F3}"/>
              </a:ext>
            </a:extLst>
          </p:cNvPr>
          <p:cNvSpPr/>
          <p:nvPr/>
        </p:nvSpPr>
        <p:spPr>
          <a:xfrm>
            <a:off x="2438400" y="5004604"/>
            <a:ext cx="4667250" cy="53963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whom is Paul referring?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85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Outline</a:t>
            </a:r>
          </a:p>
        </p:txBody>
      </p:sp>
      <p:sp>
        <p:nvSpPr>
          <p:cNvPr id="3" name="Content Placeholder 2"/>
          <p:cNvSpPr>
            <a:spLocks noGrp="1"/>
          </p:cNvSpPr>
          <p:nvPr>
            <p:ph idx="1"/>
          </p:nvPr>
        </p:nvSpPr>
        <p:spPr/>
        <p:txBody>
          <a:bodyPr>
            <a:normAutofit/>
          </a:bodyPr>
          <a:lstStyle/>
          <a:p>
            <a:r>
              <a:rPr lang="en-US" sz="2700" dirty="0">
                <a:latin typeface="Calibri" panose="020F0502020204030204" pitchFamily="34" charset="0"/>
              </a:rPr>
              <a:t>Source of the Gospel - Chapters 1 – 2</a:t>
            </a:r>
          </a:p>
          <a:p>
            <a:pPr lvl="1"/>
            <a:r>
              <a:rPr lang="en-US" sz="2700" dirty="0">
                <a:latin typeface="Calibri" panose="020F0502020204030204" pitchFamily="34" charset="0"/>
              </a:rPr>
              <a:t>Key verse:  1:11-12</a:t>
            </a:r>
          </a:p>
          <a:p>
            <a:r>
              <a:rPr lang="en-US" sz="2700" dirty="0">
                <a:latin typeface="Calibri" panose="020F0502020204030204" pitchFamily="34" charset="0"/>
              </a:rPr>
              <a:t>Defense of the Gospel - Chapters 3 – 4</a:t>
            </a:r>
          </a:p>
          <a:p>
            <a:pPr lvl="1"/>
            <a:r>
              <a:rPr lang="en-US" sz="2700" dirty="0">
                <a:latin typeface="Calibri" panose="020F0502020204030204" pitchFamily="34" charset="0"/>
              </a:rPr>
              <a:t>Key verse: 2:16</a:t>
            </a:r>
          </a:p>
          <a:p>
            <a:r>
              <a:rPr lang="en-US" sz="2700" dirty="0">
                <a:latin typeface="Calibri" panose="020F0502020204030204" pitchFamily="34" charset="0"/>
              </a:rPr>
              <a:t>Application of the Gospel - Chapters 5 – 6</a:t>
            </a:r>
          </a:p>
          <a:p>
            <a:pPr lvl="1"/>
            <a:r>
              <a:rPr lang="en-US" sz="2700" dirty="0">
                <a:latin typeface="Calibri" panose="020F0502020204030204" pitchFamily="34" charset="0"/>
              </a:rPr>
              <a:t>Key verses: 5:13, 25	</a:t>
            </a:r>
          </a:p>
        </p:txBody>
      </p:sp>
    </p:spTree>
    <p:extLst>
      <p:ext uri="{BB962C8B-B14F-4D97-AF65-F5344CB8AC3E}">
        <p14:creationId xmlns:p14="http://schemas.microsoft.com/office/powerpoint/2010/main" val="5337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0088"/>
            <a:ext cx="7129742" cy="623812"/>
          </a:xfrm>
        </p:spPr>
        <p:txBody>
          <a:bodyPr/>
          <a:lstStyle/>
          <a:p>
            <a:pPr algn="ctr"/>
            <a:r>
              <a:rPr lang="en-US" sz="4050" b="1" dirty="0">
                <a:solidFill>
                  <a:srgbClr val="FFC000"/>
                </a:solidFill>
                <a:latin typeface="Calibri" panose="020F0502020204030204" pitchFamily="34" charset="0"/>
              </a:rPr>
              <a:t>One Message</a:t>
            </a:r>
          </a:p>
        </p:txBody>
      </p:sp>
      <p:sp>
        <p:nvSpPr>
          <p:cNvPr id="3" name="Content Placeholder 2"/>
          <p:cNvSpPr>
            <a:spLocks noGrp="1"/>
          </p:cNvSpPr>
          <p:nvPr>
            <p:ph idx="1"/>
          </p:nvPr>
        </p:nvSpPr>
        <p:spPr>
          <a:xfrm>
            <a:off x="4724400" y="1257300"/>
            <a:ext cx="3889090" cy="3832412"/>
          </a:xfrm>
        </p:spPr>
        <p:txBody>
          <a:bodyPr>
            <a:normAutofit fontScale="92500"/>
          </a:bodyPr>
          <a:lstStyle/>
          <a:p>
            <a:pPr marL="0" indent="0" algn="ctr">
              <a:buNone/>
            </a:pPr>
            <a:r>
              <a:rPr lang="en-US" sz="2400" b="1" i="1" baseline="30000" dirty="0">
                <a:effectLst/>
                <a:latin typeface="Calibri" panose="020F0502020204030204" pitchFamily="34" charset="0"/>
                <a:cs typeface="Calibri" panose="020F0502020204030204" pitchFamily="34" charset="0"/>
              </a:rPr>
              <a:t>15 </a:t>
            </a:r>
            <a:r>
              <a:rPr lang="en-US" sz="2400" b="0" i="1" dirty="0">
                <a:effectLst/>
                <a:latin typeface="Calibri" panose="020F0502020204030204" pitchFamily="34" charset="0"/>
                <a:cs typeface="Calibri" panose="020F0502020204030204" pitchFamily="34" charset="0"/>
              </a:rPr>
              <a:t>We ourselves are Jews by birth and not Gentile sinners; </a:t>
            </a:r>
            <a:r>
              <a:rPr lang="en-US" sz="2400" b="1" i="1" baseline="30000" dirty="0">
                <a:effectLst/>
                <a:latin typeface="Calibri" panose="020F0502020204030204" pitchFamily="34" charset="0"/>
                <a:cs typeface="Calibri" panose="020F0502020204030204" pitchFamily="34" charset="0"/>
              </a:rPr>
              <a:t>16 </a:t>
            </a:r>
            <a:r>
              <a:rPr lang="en-US" sz="2400" b="0" i="1" dirty="0">
                <a:effectLst/>
                <a:latin typeface="Calibri" panose="020F0502020204030204" pitchFamily="34" charset="0"/>
                <a:cs typeface="Calibri" panose="020F0502020204030204" pitchFamily="34" charset="0"/>
              </a:rPr>
              <a:t>yet we know that </a:t>
            </a:r>
            <a:r>
              <a:rPr lang="en-US" sz="2400" b="1" i="1" dirty="0">
                <a:solidFill>
                  <a:srgbClr val="FFC000"/>
                </a:solidFill>
                <a:effectLst/>
                <a:latin typeface="Calibri" panose="020F0502020204030204" pitchFamily="34" charset="0"/>
                <a:cs typeface="Calibri" panose="020F0502020204030204" pitchFamily="34" charset="0"/>
              </a:rPr>
              <a:t>a person is not justified by works of the law </a:t>
            </a:r>
            <a:r>
              <a:rPr lang="en-US" sz="2400" b="0" i="1" dirty="0">
                <a:effectLst/>
                <a:latin typeface="Calibri" panose="020F0502020204030204" pitchFamily="34" charset="0"/>
                <a:cs typeface="Calibri" panose="020F0502020204030204" pitchFamily="34" charset="0"/>
              </a:rPr>
              <a:t>but </a:t>
            </a:r>
            <a:r>
              <a:rPr lang="en-US" sz="2400" b="1" i="1" dirty="0">
                <a:solidFill>
                  <a:srgbClr val="FFFF00"/>
                </a:solidFill>
                <a:effectLst/>
                <a:latin typeface="Calibri" panose="020F0502020204030204" pitchFamily="34" charset="0"/>
                <a:cs typeface="Calibri" panose="020F0502020204030204" pitchFamily="34" charset="0"/>
              </a:rPr>
              <a:t>through faith in Jesus Christ</a:t>
            </a:r>
            <a:r>
              <a:rPr lang="en-US" sz="2400" b="0" i="1" dirty="0">
                <a:effectLst/>
                <a:latin typeface="Calibri" panose="020F0502020204030204" pitchFamily="34" charset="0"/>
                <a:cs typeface="Calibri" panose="020F0502020204030204" pitchFamily="34" charset="0"/>
              </a:rPr>
              <a:t>, so </a:t>
            </a:r>
            <a:r>
              <a:rPr lang="en-US" sz="2400" b="1" i="1" dirty="0">
                <a:solidFill>
                  <a:srgbClr val="66CCFF"/>
                </a:solidFill>
                <a:effectLst/>
                <a:latin typeface="Calibri" panose="020F0502020204030204" pitchFamily="34" charset="0"/>
                <a:cs typeface="Calibri" panose="020F0502020204030204" pitchFamily="34" charset="0"/>
              </a:rPr>
              <a:t>we also have believed in Christ Jesus</a:t>
            </a:r>
            <a:r>
              <a:rPr lang="en-US" sz="2400" b="0" i="1" dirty="0">
                <a:effectLst/>
                <a:latin typeface="Calibri" panose="020F0502020204030204" pitchFamily="34" charset="0"/>
                <a:cs typeface="Calibri" panose="020F0502020204030204" pitchFamily="34" charset="0"/>
              </a:rPr>
              <a:t>, in order to be justified by faith in Christ and not by works of the law, because </a:t>
            </a:r>
            <a:r>
              <a:rPr lang="en-US" sz="2400" b="1" i="1" dirty="0">
                <a:solidFill>
                  <a:srgbClr val="FFC000"/>
                </a:solidFill>
                <a:effectLst/>
                <a:latin typeface="Calibri" panose="020F0502020204030204" pitchFamily="34" charset="0"/>
                <a:cs typeface="Calibri" panose="020F0502020204030204" pitchFamily="34" charset="0"/>
              </a:rPr>
              <a:t>by works of the law no one w</a:t>
            </a:r>
            <a:r>
              <a:rPr lang="en-US" sz="2400" b="1" i="1" dirty="0">
                <a:solidFill>
                  <a:srgbClr val="FFC000"/>
                </a:solidFill>
                <a:latin typeface="Calibri" panose="020F0502020204030204" pitchFamily="34" charset="0"/>
                <a:cs typeface="Calibri" panose="020F0502020204030204" pitchFamily="34" charset="0"/>
              </a:rPr>
              <a:t>i</a:t>
            </a:r>
            <a:r>
              <a:rPr lang="en-US" sz="2400" b="1" i="1" dirty="0">
                <a:solidFill>
                  <a:srgbClr val="FFC000"/>
                </a:solidFill>
                <a:effectLst/>
                <a:latin typeface="Calibri" panose="020F0502020204030204" pitchFamily="34" charset="0"/>
                <a:cs typeface="Calibri" panose="020F0502020204030204" pitchFamily="34" charset="0"/>
              </a:rPr>
              <a:t>ll be justified</a:t>
            </a:r>
            <a:r>
              <a:rPr lang="en-US" sz="2400" b="0" i="1" dirty="0">
                <a:effectLst/>
                <a:latin typeface="Calibri" panose="020F0502020204030204" pitchFamily="34" charset="0"/>
                <a:cs typeface="Calibri" panose="020F0502020204030204" pitchFamily="34" charset="0"/>
              </a:rPr>
              <a:t>.</a:t>
            </a:r>
            <a:endParaRPr lang="en-US" sz="1600" i="1"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F351DBC9-AFEE-3E18-3D3E-7566E55739AD}"/>
              </a:ext>
            </a:extLst>
          </p:cNvPr>
          <p:cNvSpPr txBox="1">
            <a:spLocks/>
          </p:cNvSpPr>
          <p:nvPr/>
        </p:nvSpPr>
        <p:spPr>
          <a:xfrm>
            <a:off x="228600" y="1257300"/>
            <a:ext cx="4114800" cy="4038600"/>
          </a:xfrm>
          <a:prstGeom prst="rect">
            <a:avLst/>
          </a:prstGeom>
        </p:spPr>
        <p:txBody>
          <a:bodyPr vert="horz" lIns="91440" tIns="45720" rIns="91440" bIns="45720" rtlCol="0">
            <a:normAutofit fontScale="92500" lnSpcReduction="20000"/>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by my mouth the Gentiles should hear the word of the gospel and believe.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8 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And God, who knows the heart, bore witness to them, by giving them the Holy Spirit just as he did to us,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9 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and he made no distinction between us and them, having </a:t>
            </a:r>
            <a:r>
              <a:rPr kumimoji="0" lang="en-US" sz="2200" b="1" i="1" u="none" strike="noStrike" kern="1200" cap="none" spc="0" normalizeH="0" baseline="0" noProof="0" dirty="0">
                <a:ln>
                  <a:noFill/>
                </a:ln>
                <a:solidFill>
                  <a:srgbClr val="FFFF00"/>
                </a:solidFill>
                <a:effectLst/>
                <a:uLnTx/>
                <a:uFillTx/>
                <a:latin typeface="Calibri" panose="020F0502020204030204" pitchFamily="34" charset="0"/>
                <a:ea typeface="+mj-ea"/>
                <a:cs typeface="Calibri" panose="020F0502020204030204" pitchFamily="34" charset="0"/>
              </a:rPr>
              <a:t>cleansed their hearts by faith</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10 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Now, therefore, </a:t>
            </a:r>
            <a:r>
              <a:rPr kumimoji="0" lang="en-US" sz="2200" b="1" i="1" u="none" strike="noStrike" kern="1200" cap="none" spc="0" normalizeH="0" baseline="0" noProof="0" dirty="0">
                <a:ln>
                  <a:noFill/>
                </a:ln>
                <a:solidFill>
                  <a:srgbClr val="FFC000"/>
                </a:solidFill>
                <a:effectLst/>
                <a:uLnTx/>
                <a:uFillTx/>
                <a:latin typeface="Calibri" panose="020F0502020204030204" pitchFamily="34" charset="0"/>
                <a:ea typeface="+mj-ea"/>
                <a:cs typeface="Calibri" panose="020F0502020204030204" pitchFamily="34" charset="0"/>
              </a:rPr>
              <a:t>why are you putting God to the test by placing a yoke on the neck of the disciples that neither our fathers nor we have been able to bear?</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 </a:t>
            </a:r>
            <a:r>
              <a:rPr kumimoji="0" lang="en-US" sz="2200" b="1" i="1" u="none" strike="noStrike" kern="1200" cap="none" spc="0" normalizeH="0" baseline="30000" noProof="0" dirty="0">
                <a:ln>
                  <a:noFill/>
                </a:ln>
                <a:solidFill>
                  <a:prstClr val="white"/>
                </a:solidFill>
                <a:effectLst/>
                <a:uLnTx/>
                <a:uFillTx/>
                <a:latin typeface="Calibri" panose="020F0502020204030204" pitchFamily="34" charset="0"/>
                <a:ea typeface="+mj-ea"/>
                <a:cs typeface="Calibri" panose="020F0502020204030204" pitchFamily="34" charset="0"/>
              </a:rPr>
              <a:t>11 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we believe that </a:t>
            </a:r>
            <a:r>
              <a:rPr kumimoji="0" lang="en-US" sz="2200" b="1" i="1" u="none" strike="noStrike" kern="1200" cap="none" spc="0" normalizeH="0" baseline="0" noProof="0" dirty="0">
                <a:ln>
                  <a:noFill/>
                </a:ln>
                <a:solidFill>
                  <a:srgbClr val="66CCFF"/>
                </a:solidFill>
                <a:effectLst/>
                <a:uLnTx/>
                <a:uFillTx/>
                <a:latin typeface="Calibri" panose="020F0502020204030204" pitchFamily="34" charset="0"/>
                <a:ea typeface="+mj-ea"/>
                <a:cs typeface="Calibri" panose="020F0502020204030204" pitchFamily="34" charset="0"/>
              </a:rPr>
              <a:t>we will be saved </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through the grace of the Lord Jesus, </a:t>
            </a:r>
            <a:r>
              <a:rPr kumimoji="0" lang="en-US" sz="2200" b="1" i="1" u="none" strike="noStrike" kern="1200" cap="none" spc="0" normalizeH="0" baseline="0" noProof="0" dirty="0">
                <a:ln>
                  <a:noFill/>
                </a:ln>
                <a:solidFill>
                  <a:srgbClr val="66CCFF"/>
                </a:solidFill>
                <a:effectLst/>
                <a:uLnTx/>
                <a:uFillTx/>
                <a:latin typeface="Calibri" panose="020F0502020204030204" pitchFamily="34" charset="0"/>
                <a:ea typeface="+mj-ea"/>
                <a:cs typeface="Calibri" panose="020F0502020204030204" pitchFamily="34" charset="0"/>
              </a:rPr>
              <a:t>just as they will</a:t>
            </a:r>
            <a:r>
              <a:rPr kumimoji="0" lang="en-US" sz="2200" b="0" i="1"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t>
            </a:r>
            <a:endParaRPr lang="en-US" sz="1400" i="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7AD87339-43C7-D718-A1D1-341011AD86F2}"/>
              </a:ext>
            </a:extLst>
          </p:cNvPr>
          <p:cNvSpPr txBox="1">
            <a:spLocks/>
          </p:cNvSpPr>
          <p:nvPr/>
        </p:nvSpPr>
        <p:spPr>
          <a:xfrm>
            <a:off x="228600" y="703784"/>
            <a:ext cx="3272883" cy="623812"/>
          </a:xfrm>
          <a:prstGeom prst="rect">
            <a:avLst/>
          </a:prstGeom>
        </p:spPr>
        <p:txBody>
          <a:bodyPr vert="horz" lIns="91440" tIns="45720" rIns="91440" bIns="45720" rtlCol="0" anchor="t">
            <a:noAutofit/>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FFC000"/>
                </a:solidFill>
                <a:latin typeface="Calibri" panose="020F0502020204030204" pitchFamily="34" charset="0"/>
              </a:rPr>
              <a:t>Peter – Acts 15</a:t>
            </a:r>
          </a:p>
        </p:txBody>
      </p:sp>
      <p:sp>
        <p:nvSpPr>
          <p:cNvPr id="6" name="Title 1">
            <a:extLst>
              <a:ext uri="{FF2B5EF4-FFF2-40B4-BE49-F238E27FC236}">
                <a16:creationId xmlns:a16="http://schemas.microsoft.com/office/drawing/2014/main" id="{5E142BDD-7D75-82F6-5CE6-13BE798ED88E}"/>
              </a:ext>
            </a:extLst>
          </p:cNvPr>
          <p:cNvSpPr txBox="1">
            <a:spLocks/>
          </p:cNvSpPr>
          <p:nvPr/>
        </p:nvSpPr>
        <p:spPr>
          <a:xfrm>
            <a:off x="4724400" y="734122"/>
            <a:ext cx="3272883" cy="623812"/>
          </a:xfrm>
          <a:prstGeom prst="rect">
            <a:avLst/>
          </a:prstGeom>
        </p:spPr>
        <p:txBody>
          <a:bodyPr vert="horz" lIns="91440" tIns="45720" rIns="91440" bIns="45720" rtlCol="0" anchor="t">
            <a:noAutofit/>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rgbClr val="FFC000"/>
                </a:solidFill>
                <a:latin typeface="Calibri" panose="020F0502020204030204" pitchFamily="34" charset="0"/>
              </a:rPr>
              <a:t>Paul – Galatians 2</a:t>
            </a:r>
          </a:p>
        </p:txBody>
      </p:sp>
      <p:sp>
        <p:nvSpPr>
          <p:cNvPr id="7" name="Speech Bubble: Rectangle with Corners Rounded 6">
            <a:extLst>
              <a:ext uri="{FF2B5EF4-FFF2-40B4-BE49-F238E27FC236}">
                <a16:creationId xmlns:a16="http://schemas.microsoft.com/office/drawing/2014/main" id="{378099AF-0131-D841-ABE4-8C540E3EC7FC}"/>
              </a:ext>
            </a:extLst>
          </p:cNvPr>
          <p:cNvSpPr/>
          <p:nvPr/>
        </p:nvSpPr>
        <p:spPr>
          <a:xfrm>
            <a:off x="2291576" y="5083482"/>
            <a:ext cx="4667250" cy="53963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 they have in common?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6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27038"/>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1543051" y="1914843"/>
            <a:ext cx="7385666"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1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1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1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1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1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41916" y="1225934"/>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2" name="TextBox 1">
            <a:extLst>
              <a:ext uri="{FF2B5EF4-FFF2-40B4-BE49-F238E27FC236}">
                <a16:creationId xmlns:a16="http://schemas.microsoft.com/office/drawing/2014/main" id="{E04AD989-75A1-FE68-CF9D-6C08ABFBA695}"/>
              </a:ext>
            </a:extLst>
          </p:cNvPr>
          <p:cNvSpPr txBox="1"/>
          <p:nvPr/>
        </p:nvSpPr>
        <p:spPr>
          <a:xfrm>
            <a:off x="628650" y="2000250"/>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Gospel</a:t>
            </a:r>
          </a:p>
        </p:txBody>
      </p:sp>
      <p:sp>
        <p:nvSpPr>
          <p:cNvPr id="7" name="TextBox 6">
            <a:extLst>
              <a:ext uri="{FF2B5EF4-FFF2-40B4-BE49-F238E27FC236}">
                <a16:creationId xmlns:a16="http://schemas.microsoft.com/office/drawing/2014/main" id="{94E4B1FC-D4B1-9B3A-01F6-B8E6CBC4049C}"/>
              </a:ext>
            </a:extLst>
          </p:cNvPr>
          <p:cNvSpPr txBox="1"/>
          <p:nvPr/>
        </p:nvSpPr>
        <p:spPr>
          <a:xfrm>
            <a:off x="571500" y="2522506"/>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Plan of salvation</a:t>
            </a:r>
          </a:p>
        </p:txBody>
      </p:sp>
      <p:sp>
        <p:nvSpPr>
          <p:cNvPr id="8" name="TextBox 7">
            <a:extLst>
              <a:ext uri="{FF2B5EF4-FFF2-40B4-BE49-F238E27FC236}">
                <a16:creationId xmlns:a16="http://schemas.microsoft.com/office/drawing/2014/main" id="{CE45F709-4D59-7470-E23B-6FDB9C2CE570}"/>
              </a:ext>
            </a:extLst>
          </p:cNvPr>
          <p:cNvSpPr txBox="1"/>
          <p:nvPr/>
        </p:nvSpPr>
        <p:spPr>
          <a:xfrm>
            <a:off x="628650" y="336850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Unity</a:t>
            </a:r>
          </a:p>
        </p:txBody>
      </p:sp>
      <p:sp>
        <p:nvSpPr>
          <p:cNvPr id="9" name="TextBox 8">
            <a:extLst>
              <a:ext uri="{FF2B5EF4-FFF2-40B4-BE49-F238E27FC236}">
                <a16:creationId xmlns:a16="http://schemas.microsoft.com/office/drawing/2014/main" id="{2B27EA59-4A97-0651-D1B0-B970CBE5EC09}"/>
              </a:ext>
            </a:extLst>
          </p:cNvPr>
          <p:cNvSpPr txBox="1"/>
          <p:nvPr/>
        </p:nvSpPr>
        <p:spPr>
          <a:xfrm>
            <a:off x="628650" y="399463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Free</a:t>
            </a:r>
          </a:p>
        </p:txBody>
      </p:sp>
      <p:sp>
        <p:nvSpPr>
          <p:cNvPr id="10" name="TextBox 9">
            <a:extLst>
              <a:ext uri="{FF2B5EF4-FFF2-40B4-BE49-F238E27FC236}">
                <a16:creationId xmlns:a16="http://schemas.microsoft.com/office/drawing/2014/main" id="{A64AF327-6CE8-8F2B-FC3E-770E7CE5CA71}"/>
              </a:ext>
            </a:extLst>
          </p:cNvPr>
          <p:cNvSpPr txBox="1"/>
          <p:nvPr/>
        </p:nvSpPr>
        <p:spPr>
          <a:xfrm>
            <a:off x="621437" y="4471974"/>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Bearing Burdens</a:t>
            </a:r>
          </a:p>
        </p:txBody>
      </p:sp>
    </p:spTree>
    <p:extLst>
      <p:ext uri="{BB962C8B-B14F-4D97-AF65-F5344CB8AC3E}">
        <p14:creationId xmlns:p14="http://schemas.microsoft.com/office/powerpoint/2010/main" val="397152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7" grpId="0"/>
      <p:bldP spid="8" grpId="0"/>
      <p:bldP spid="9" grpId="0"/>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I prove myself to be a transgressor. </a:t>
            </a:r>
            <a:r>
              <a:rPr lang="en-US" sz="3600" b="1" i="1" baseline="30000" dirty="0">
                <a:effectLst/>
                <a:latin typeface="Calibri" panose="020F0502020204030204" pitchFamily="34" charset="0"/>
                <a:cs typeface="Calibri" panose="020F0502020204030204" pitchFamily="34" charset="0"/>
              </a:rPr>
              <a:t>19 </a:t>
            </a:r>
            <a:r>
              <a:rPr lang="en-US" sz="3600" b="0" i="1" dirty="0">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effectLst/>
                <a:latin typeface="Calibri" panose="020F0502020204030204" pitchFamily="34" charset="0"/>
                <a:cs typeface="Calibri" panose="020F0502020204030204" pitchFamily="34" charset="0"/>
              </a:rPr>
              <a:t>20 </a:t>
            </a:r>
            <a:r>
              <a:rPr lang="en-US" sz="3600" b="0" i="1" dirty="0">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978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1" i="1" dirty="0">
                <a:solidFill>
                  <a:srgbClr val="FFFF00"/>
                </a:solidFill>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I prove myself to be a transgressor. </a:t>
            </a:r>
            <a:r>
              <a:rPr lang="en-US" sz="3600" b="1" i="1" baseline="30000" dirty="0">
                <a:effectLst/>
                <a:latin typeface="Calibri" panose="020F0502020204030204" pitchFamily="34" charset="0"/>
                <a:cs typeface="Calibri" panose="020F0502020204030204" pitchFamily="34" charset="0"/>
              </a:rPr>
              <a:t>19 </a:t>
            </a:r>
            <a:r>
              <a:rPr lang="en-US" sz="3600" b="0" i="1" dirty="0">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effectLst/>
                <a:latin typeface="Calibri" panose="020F0502020204030204" pitchFamily="34" charset="0"/>
                <a:cs typeface="Calibri" panose="020F0502020204030204" pitchFamily="34" charset="0"/>
              </a:rPr>
              <a:t>20 </a:t>
            </a:r>
            <a:r>
              <a:rPr lang="en-US" sz="3600" b="0" i="1" dirty="0">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41863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solidFill>
                  <a:srgbClr val="FFFF00"/>
                </a:solidFill>
                <a:effectLst/>
                <a:latin typeface="Calibri" panose="020F0502020204030204" pitchFamily="34" charset="0"/>
                <a:cs typeface="Calibri" panose="020F0502020204030204" pitchFamily="34" charset="0"/>
              </a:rPr>
              <a:t>18 </a:t>
            </a:r>
            <a:r>
              <a:rPr lang="en-US" sz="3600" b="1" i="1" dirty="0">
                <a:solidFill>
                  <a:srgbClr val="FFFF00"/>
                </a:solidFill>
                <a:effectLst/>
                <a:latin typeface="Calibri" panose="020F0502020204030204" pitchFamily="34" charset="0"/>
                <a:cs typeface="Calibri" panose="020F0502020204030204" pitchFamily="34" charset="0"/>
              </a:rPr>
              <a:t>For if I rebuild what I tore down</a:t>
            </a:r>
            <a:r>
              <a:rPr lang="en-US" sz="3600" b="0" i="1" dirty="0">
                <a:effectLst/>
                <a:latin typeface="Calibri" panose="020F0502020204030204" pitchFamily="34" charset="0"/>
                <a:cs typeface="Calibri" panose="020F0502020204030204" pitchFamily="34" charset="0"/>
              </a:rPr>
              <a:t>, I prove myself to be a transgressor. </a:t>
            </a:r>
            <a:r>
              <a:rPr lang="en-US" sz="3600" b="1" i="1" baseline="30000" dirty="0">
                <a:effectLst/>
                <a:latin typeface="Calibri" panose="020F0502020204030204" pitchFamily="34" charset="0"/>
                <a:cs typeface="Calibri" panose="020F0502020204030204" pitchFamily="34" charset="0"/>
              </a:rPr>
              <a:t>19 </a:t>
            </a:r>
            <a:r>
              <a:rPr lang="en-US" sz="3600" b="0" i="1" dirty="0">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effectLst/>
                <a:latin typeface="Calibri" panose="020F0502020204030204" pitchFamily="34" charset="0"/>
                <a:cs typeface="Calibri" panose="020F0502020204030204" pitchFamily="34" charset="0"/>
              </a:rPr>
              <a:t>20 </a:t>
            </a:r>
            <a:r>
              <a:rPr lang="en-US" sz="3600" b="0" i="1" dirty="0">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15E47AC-1CAF-9242-8760-207DB4FAF7E2}"/>
              </a:ext>
            </a:extLst>
          </p:cNvPr>
          <p:cNvSpPr/>
          <p:nvPr/>
        </p:nvSpPr>
        <p:spPr>
          <a:xfrm>
            <a:off x="3733800" y="781518"/>
            <a:ext cx="5029200" cy="1050397"/>
          </a:xfrm>
          <a:prstGeom prst="wedgeRoundRectCallout">
            <a:avLst>
              <a:gd name="adj1" fmla="val 757"/>
              <a:gd name="adj2" fmla="val 8916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might be rebuilt (Eph. 2:14)?</a:t>
            </a:r>
          </a:p>
          <a:p>
            <a:pPr algn="ctr"/>
            <a:r>
              <a:rPr lang="en-US" sz="2400" dirty="0">
                <a:latin typeface="Calibri" panose="020F0502020204030204" pitchFamily="34" charset="0"/>
                <a:cs typeface="Calibri" panose="020F0502020204030204" pitchFamily="34" charset="0"/>
              </a:rPr>
              <a:t>What were Peter’s actions rebuilding?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93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a:t>
            </a:r>
            <a:r>
              <a:rPr lang="en-US" sz="3600" b="1" i="1" dirty="0">
                <a:solidFill>
                  <a:srgbClr val="FFFF00"/>
                </a:solidFill>
                <a:effectLst/>
                <a:latin typeface="Calibri" panose="020F0502020204030204" pitchFamily="34" charset="0"/>
                <a:cs typeface="Calibri" panose="020F0502020204030204" pitchFamily="34" charset="0"/>
              </a:rPr>
              <a:t>I prove myself to be a transgressor.</a:t>
            </a:r>
            <a:r>
              <a:rPr lang="en-US" sz="3600" b="0" i="1" dirty="0">
                <a:effectLst/>
                <a:latin typeface="Calibri" panose="020F0502020204030204" pitchFamily="34" charset="0"/>
                <a:cs typeface="Calibri" panose="020F0502020204030204" pitchFamily="34" charset="0"/>
              </a:rPr>
              <a:t> </a:t>
            </a:r>
            <a:r>
              <a:rPr lang="en-US" sz="3600" b="1" i="1" baseline="30000" dirty="0">
                <a:effectLst/>
                <a:latin typeface="Calibri" panose="020F0502020204030204" pitchFamily="34" charset="0"/>
                <a:cs typeface="Calibri" panose="020F0502020204030204" pitchFamily="34" charset="0"/>
              </a:rPr>
              <a:t>19 </a:t>
            </a:r>
            <a:r>
              <a:rPr lang="en-US" sz="3600" b="0" i="1" dirty="0">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effectLst/>
                <a:latin typeface="Calibri" panose="020F0502020204030204" pitchFamily="34" charset="0"/>
                <a:cs typeface="Calibri" panose="020F0502020204030204" pitchFamily="34" charset="0"/>
              </a:rPr>
              <a:t>20 </a:t>
            </a:r>
            <a:r>
              <a:rPr lang="en-US" sz="3600" b="0" i="1" dirty="0">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2075F239-49C3-A6AF-FDDB-FA23C56F9407}"/>
              </a:ext>
            </a:extLst>
          </p:cNvPr>
          <p:cNvSpPr/>
          <p:nvPr/>
        </p:nvSpPr>
        <p:spPr>
          <a:xfrm>
            <a:off x="1371600" y="1409700"/>
            <a:ext cx="4724400" cy="780582"/>
          </a:xfrm>
          <a:prstGeom prst="wedgeRoundRectCallout">
            <a:avLst>
              <a:gd name="adj1" fmla="val 757"/>
              <a:gd name="adj2" fmla="val 94882"/>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If I reinstate the Law, how do I prove myself a transgressor?</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8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I prove myself to be a transgressor. </a:t>
            </a:r>
            <a:r>
              <a:rPr lang="en-US" sz="3600" b="1" i="1" baseline="30000" dirty="0">
                <a:effectLst/>
                <a:latin typeface="Calibri" panose="020F0502020204030204" pitchFamily="34" charset="0"/>
                <a:cs typeface="Calibri" panose="020F0502020204030204" pitchFamily="34" charset="0"/>
              </a:rPr>
              <a:t>19 </a:t>
            </a:r>
            <a:r>
              <a:rPr lang="en-US" sz="3600" b="0" i="1" dirty="0">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effectLst/>
                <a:latin typeface="Calibri" panose="020F0502020204030204" pitchFamily="34" charset="0"/>
                <a:cs typeface="Calibri" panose="020F0502020204030204" pitchFamily="34" charset="0"/>
              </a:rPr>
              <a:t>20 </a:t>
            </a:r>
            <a:r>
              <a:rPr lang="en-US" sz="3600" b="0" i="1" dirty="0">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solidFill>
                  <a:srgbClr val="FFFF00"/>
                </a:solidFill>
                <a:effectLst/>
                <a:latin typeface="Calibri" panose="020F0502020204030204" pitchFamily="34" charset="0"/>
                <a:cs typeface="Calibri" panose="020F0502020204030204" pitchFamily="34" charset="0"/>
              </a:rPr>
              <a:t>21 </a:t>
            </a:r>
            <a:r>
              <a:rPr lang="en-US" sz="3600" b="1" i="1" dirty="0">
                <a:solidFill>
                  <a:srgbClr val="FFFF00"/>
                </a:solidFill>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49389DFA-7001-61B4-125E-A16BE93512B4}"/>
              </a:ext>
            </a:extLst>
          </p:cNvPr>
          <p:cNvSpPr/>
          <p:nvPr/>
        </p:nvSpPr>
        <p:spPr>
          <a:xfrm>
            <a:off x="2209800" y="4762500"/>
            <a:ext cx="4773470" cy="76200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A devastating conclusion revealing what is at stake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19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4859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I prove myself to be a transgressor. </a:t>
            </a:r>
            <a:r>
              <a:rPr lang="en-US" sz="3600" b="1" i="1" baseline="30000" dirty="0">
                <a:solidFill>
                  <a:srgbClr val="FFFF00"/>
                </a:solidFill>
                <a:effectLst/>
                <a:latin typeface="Calibri" panose="020F0502020204030204" pitchFamily="34" charset="0"/>
                <a:cs typeface="Calibri" panose="020F0502020204030204" pitchFamily="34" charset="0"/>
              </a:rPr>
              <a:t>19 </a:t>
            </a:r>
            <a:r>
              <a:rPr lang="en-US" sz="3600" b="1" i="1" dirty="0">
                <a:solidFill>
                  <a:srgbClr val="FFFF00"/>
                </a:solidFill>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solidFill>
                  <a:srgbClr val="FFFF00"/>
                </a:solidFill>
                <a:effectLst/>
                <a:latin typeface="Calibri" panose="020F0502020204030204" pitchFamily="34" charset="0"/>
                <a:cs typeface="Calibri" panose="020F0502020204030204" pitchFamily="34" charset="0"/>
              </a:rPr>
              <a:t>20 </a:t>
            </a:r>
            <a:r>
              <a:rPr lang="en-US" sz="3600" b="1" i="1" dirty="0">
                <a:solidFill>
                  <a:srgbClr val="FFFF00"/>
                </a:solidFill>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8AE356B-19DB-FB60-39D3-31B14E481A06}"/>
              </a:ext>
            </a:extLst>
          </p:cNvPr>
          <p:cNvSpPr/>
          <p:nvPr/>
        </p:nvSpPr>
        <p:spPr>
          <a:xfrm>
            <a:off x="4267200" y="4696522"/>
            <a:ext cx="3581400" cy="83820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 we allow Christ to live in us?</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E5242D43-C5D5-67D2-FB01-79371F52C69E}"/>
              </a:ext>
            </a:extLst>
          </p:cNvPr>
          <p:cNvSpPr/>
          <p:nvPr/>
        </p:nvSpPr>
        <p:spPr>
          <a:xfrm>
            <a:off x="381000" y="4686300"/>
            <a:ext cx="2971800" cy="952499"/>
          </a:xfrm>
          <a:prstGeom prst="wedgeRoundRectCallout">
            <a:avLst>
              <a:gd name="adj1" fmla="val 22308"/>
              <a:gd name="adj2" fmla="val -47711"/>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Note the resurrection imagery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82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088"/>
            <a:ext cx="7053542" cy="1050398"/>
          </a:xfrm>
        </p:spPr>
        <p:txBody>
          <a:bodyPr/>
          <a:lstStyle/>
          <a:p>
            <a:pPr algn="ctr"/>
            <a:r>
              <a:rPr lang="en-US" sz="4050" b="1" dirty="0">
                <a:solidFill>
                  <a:srgbClr val="FFC000"/>
                </a:solidFill>
                <a:latin typeface="Calibri" panose="020F0502020204030204" pitchFamily="34" charset="0"/>
              </a:rPr>
              <a:t>Galatians 2:17-21</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Implication of Paul’s Teaching</a:t>
            </a: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685800" y="1562100"/>
            <a:ext cx="7927690" cy="3832412"/>
          </a:xfrm>
        </p:spPr>
        <p:txBody>
          <a:bodyPr>
            <a:normAutofit fontScale="70000" lnSpcReduction="20000"/>
          </a:bodyPr>
          <a:lstStyle/>
          <a:p>
            <a:pPr marL="0" indent="0" algn="ctr">
              <a:buNone/>
            </a:pPr>
            <a:r>
              <a:rPr lang="en-US" sz="3600" b="1" i="1" baseline="30000" dirty="0">
                <a:effectLst/>
                <a:latin typeface="Calibri" panose="020F0502020204030204" pitchFamily="34" charset="0"/>
                <a:cs typeface="Calibri" panose="020F0502020204030204" pitchFamily="34" charset="0"/>
              </a:rPr>
              <a:t>17 </a:t>
            </a:r>
            <a:r>
              <a:rPr lang="en-US" sz="3600" b="0" i="1" dirty="0">
                <a:effectLst/>
                <a:latin typeface="Calibri" panose="020F0502020204030204" pitchFamily="34" charset="0"/>
                <a:cs typeface="Calibri" panose="020F0502020204030204" pitchFamily="34" charset="0"/>
              </a:rPr>
              <a:t>But if, in our endeavor to be justified in Christ, we too were found to be sinners, is Christ then a servant of sin? Certainly not! </a:t>
            </a:r>
            <a:r>
              <a:rPr lang="en-US" sz="3600" b="1" i="1" baseline="30000" dirty="0">
                <a:effectLst/>
                <a:latin typeface="Calibri" panose="020F0502020204030204" pitchFamily="34" charset="0"/>
                <a:cs typeface="Calibri" panose="020F0502020204030204" pitchFamily="34" charset="0"/>
              </a:rPr>
              <a:t>18 </a:t>
            </a:r>
            <a:r>
              <a:rPr lang="en-US" sz="3600" b="0" i="1" dirty="0">
                <a:effectLst/>
                <a:latin typeface="Calibri" panose="020F0502020204030204" pitchFamily="34" charset="0"/>
                <a:cs typeface="Calibri" panose="020F0502020204030204" pitchFamily="34" charset="0"/>
              </a:rPr>
              <a:t>For if I rebuild what I tore down, I prove myself to be a transgressor. </a:t>
            </a:r>
            <a:r>
              <a:rPr lang="en-US" sz="3600" b="1" i="1" baseline="30000" dirty="0">
                <a:effectLst/>
                <a:latin typeface="Calibri" panose="020F0502020204030204" pitchFamily="34" charset="0"/>
                <a:cs typeface="Calibri" panose="020F0502020204030204" pitchFamily="34" charset="0"/>
              </a:rPr>
              <a:t>19 </a:t>
            </a:r>
            <a:r>
              <a:rPr lang="en-US" sz="3600" b="0" i="1" dirty="0">
                <a:effectLst/>
                <a:latin typeface="Calibri" panose="020F0502020204030204" pitchFamily="34" charset="0"/>
                <a:cs typeface="Calibri" panose="020F0502020204030204" pitchFamily="34" charset="0"/>
              </a:rPr>
              <a:t>For through the law I died to the law, so that I might live to God. </a:t>
            </a:r>
            <a:r>
              <a:rPr lang="en-US" sz="3600" b="1" i="1" baseline="30000" dirty="0">
                <a:effectLst/>
                <a:latin typeface="Calibri" panose="020F0502020204030204" pitchFamily="34" charset="0"/>
                <a:cs typeface="Calibri" panose="020F0502020204030204" pitchFamily="34" charset="0"/>
              </a:rPr>
              <a:t>20 </a:t>
            </a:r>
            <a:r>
              <a:rPr lang="en-US" sz="3600" b="0" i="1" dirty="0">
                <a:effectLst/>
                <a:latin typeface="Calibri" panose="020F0502020204030204" pitchFamily="34" charset="0"/>
                <a:cs typeface="Calibri" panose="020F0502020204030204" pitchFamily="34" charset="0"/>
              </a:rPr>
              <a:t>I have been crucified with Christ. It is no longer I who live, but Christ who lives in me. And the life I now live in the flesh I live by faith in the Son of God, who loved me and gave himself for me. </a:t>
            </a:r>
            <a:r>
              <a:rPr lang="en-US" sz="3600" b="1" i="1" baseline="30000" dirty="0">
                <a:effectLst/>
                <a:latin typeface="Calibri" panose="020F0502020204030204" pitchFamily="34" charset="0"/>
                <a:cs typeface="Calibri" panose="020F0502020204030204" pitchFamily="34" charset="0"/>
              </a:rPr>
              <a:t>21 </a:t>
            </a:r>
            <a:r>
              <a:rPr lang="en-US" sz="3600" b="0" i="1" dirty="0">
                <a:effectLst/>
                <a:latin typeface="Calibri" panose="020F0502020204030204" pitchFamily="34" charset="0"/>
                <a:cs typeface="Calibri" panose="020F0502020204030204" pitchFamily="34" charset="0"/>
              </a:rPr>
              <a:t>I do not nullify the grace of God, for if righteousness were through the law, then Christ died for no purpose.</a:t>
            </a:r>
            <a:endParaRPr lang="en-US" sz="2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0076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29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571500" y="1371600"/>
            <a:ext cx="7486650" cy="3146611"/>
          </a:xfrm>
        </p:spPr>
        <p:txBody>
          <a:bodyPr>
            <a:normAutofit/>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a:buFont typeface="Wingdings" panose="05000000000000000000" pitchFamily="2" charset="2"/>
              <a:buChar char="§"/>
            </a:pPr>
            <a:r>
              <a:rPr lang="en-US" sz="2400" dirty="0">
                <a:latin typeface="Calibri" panose="020F0502020204030204" pitchFamily="34" charset="0"/>
              </a:rPr>
              <a:t>Paul had a prior relationship with Galatians (1:11, 4:13)</a:t>
            </a:r>
          </a:p>
          <a:p>
            <a:pPr>
              <a:buFont typeface="Wingdings" panose="05000000000000000000" pitchFamily="2" charset="2"/>
              <a:buChar char="§"/>
            </a:pPr>
            <a:r>
              <a:rPr lang="en-US" sz="2400" dirty="0">
                <a:latin typeface="Calibri" panose="020F0502020204030204" pitchFamily="34" charset="0"/>
              </a:rPr>
              <a:t>Some Jewish Christians are disturbing them with a message different than Paul’s</a:t>
            </a:r>
          </a:p>
          <a:p>
            <a:pPr>
              <a:buFont typeface="Wingdings" panose="05000000000000000000" pitchFamily="2" charset="2"/>
              <a:buChar char="§"/>
            </a:pPr>
            <a:r>
              <a:rPr lang="en-US" sz="2400" dirty="0">
                <a:latin typeface="Calibri" panose="020F0502020204030204" pitchFamily="34" charset="0"/>
              </a:rPr>
              <a:t>This message is gaining some approval/acceptance</a:t>
            </a:r>
            <a:endParaRPr lang="en-US" sz="2100" dirty="0">
              <a:latin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32848E0F-C25A-8474-FE30-1BBBD669C342}"/>
              </a:ext>
            </a:extLst>
          </p:cNvPr>
          <p:cNvSpPr/>
          <p:nvPr/>
        </p:nvSpPr>
        <p:spPr>
          <a:xfrm>
            <a:off x="6000750" y="3771900"/>
            <a:ext cx="2057400" cy="400050"/>
          </a:xfrm>
          <a:prstGeom prst="wedgeRoundRectCallout">
            <a:avLst>
              <a:gd name="adj1" fmla="val -53340"/>
              <a:gd name="adj2" fmla="val -11414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Evidence?</a:t>
            </a:r>
          </a:p>
        </p:txBody>
      </p:sp>
      <p:sp>
        <p:nvSpPr>
          <p:cNvPr id="5" name="Speech Bubble: Rectangle with Corners Rounded 4">
            <a:extLst>
              <a:ext uri="{FF2B5EF4-FFF2-40B4-BE49-F238E27FC236}">
                <a16:creationId xmlns:a16="http://schemas.microsoft.com/office/drawing/2014/main" id="{E04B030D-52ED-A31B-4323-A0A4300CA9A1}"/>
              </a:ext>
            </a:extLst>
          </p:cNvPr>
          <p:cNvSpPr/>
          <p:nvPr/>
        </p:nvSpPr>
        <p:spPr>
          <a:xfrm>
            <a:off x="2971800" y="3771900"/>
            <a:ext cx="2743200" cy="1487580"/>
          </a:xfrm>
          <a:prstGeom prst="wedgeRoundRectCallout">
            <a:avLst>
              <a:gd name="adj1" fmla="val -55123"/>
              <a:gd name="adj2" fmla="val -6940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t>6 </a:t>
            </a:r>
            <a:r>
              <a:rPr lang="en-US" sz="1500" dirty="0"/>
              <a:t>I am astonished that you are so quickly deserting him who called you in the grace of Christ and are turning to a different gospel</a:t>
            </a:r>
            <a:endParaRPr lang="en-US" sz="1800" dirty="0">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D94BFFCF-B95A-E1DF-990B-EB57CE0D70CD}"/>
              </a:ext>
            </a:extLst>
          </p:cNvPr>
          <p:cNvSpPr/>
          <p:nvPr/>
        </p:nvSpPr>
        <p:spPr>
          <a:xfrm>
            <a:off x="5772150" y="3762876"/>
            <a:ext cx="2514600" cy="923424"/>
          </a:xfrm>
          <a:prstGeom prst="wedgeRoundRectCallout">
            <a:avLst>
              <a:gd name="adj1" fmla="val -55123"/>
              <a:gd name="adj2" fmla="val -6940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 foolish Galatians! Who has bewitched you?</a:t>
            </a: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2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37" y="114300"/>
            <a:ext cx="7053542" cy="1050398"/>
          </a:xfrm>
        </p:spPr>
        <p:txBody>
          <a:bodyPr/>
          <a:lstStyle/>
          <a:p>
            <a:pPr algn="ctr"/>
            <a:r>
              <a:rPr lang="en-US" sz="4050" b="1" dirty="0">
                <a:solidFill>
                  <a:srgbClr val="FFC000"/>
                </a:solidFill>
                <a:latin typeface="Calibri" panose="020F0502020204030204" pitchFamily="34" charset="0"/>
              </a:rPr>
              <a:t>Acts 15:1-5</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 commentary on Galatians 2:1-5) </a:t>
            </a: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42900" y="1257300"/>
            <a:ext cx="8115300" cy="3886199"/>
          </a:xfrm>
        </p:spPr>
        <p:txBody>
          <a:bodyPr>
            <a:normAutofit fontScale="70000" lnSpcReduction="20000"/>
          </a:bodyPr>
          <a:lstStyle/>
          <a:p>
            <a:pPr marL="0" indent="0" algn="ctr">
              <a:buNone/>
            </a:pPr>
            <a:r>
              <a:rPr lang="en-US" sz="3200" b="0" i="1" dirty="0">
                <a:effectLst/>
                <a:latin typeface="Calibri" panose="020F0502020204030204" pitchFamily="34" charset="0"/>
                <a:cs typeface="Calibri" panose="020F0502020204030204" pitchFamily="34" charset="0"/>
              </a:rPr>
              <a:t>But some men came down from Judea and were teaching the brothers, “Unless you are circumcised according to the custom of Moses, you cannot be saved.” </a:t>
            </a:r>
            <a:r>
              <a:rPr lang="en-US" sz="3200" b="1" i="1" baseline="30000" dirty="0">
                <a:effectLst/>
                <a:latin typeface="Calibri" panose="020F0502020204030204" pitchFamily="34" charset="0"/>
                <a:cs typeface="Calibri" panose="020F0502020204030204" pitchFamily="34" charset="0"/>
              </a:rPr>
              <a:t>2 </a:t>
            </a:r>
            <a:r>
              <a:rPr lang="en-US" sz="3200" b="0" i="1" dirty="0">
                <a:effectLst/>
                <a:latin typeface="Calibri" panose="020F0502020204030204" pitchFamily="34" charset="0"/>
                <a:cs typeface="Calibri" panose="020F0502020204030204" pitchFamily="34" charset="0"/>
              </a:rPr>
              <a:t>And after Paul and Barnabas had no small dissension and debate with them, Paul and Barnabas and some of the others were appointed to go up to Jerusalem to the apostles and the elders about this question. </a:t>
            </a:r>
            <a:r>
              <a:rPr lang="en-US" sz="3200" b="1" i="1" baseline="30000" dirty="0">
                <a:effectLst/>
                <a:latin typeface="Calibri" panose="020F0502020204030204" pitchFamily="34" charset="0"/>
                <a:cs typeface="Calibri" panose="020F0502020204030204" pitchFamily="34" charset="0"/>
              </a:rPr>
              <a:t>3 </a:t>
            </a:r>
            <a:r>
              <a:rPr lang="en-US" sz="3200" b="0" i="1" dirty="0">
                <a:effectLst/>
                <a:latin typeface="Calibri" panose="020F0502020204030204" pitchFamily="34" charset="0"/>
                <a:cs typeface="Calibri" panose="020F0502020204030204" pitchFamily="34" charset="0"/>
              </a:rPr>
              <a:t>So, being sent on their way by the church, they passed through both Phoenicia and Samaria, describing in detail the conversion of the Gentiles, and brought great joy to all the brothers. </a:t>
            </a:r>
            <a:r>
              <a:rPr lang="en-US" sz="3200" b="1" i="1" baseline="30000" dirty="0">
                <a:effectLst/>
                <a:latin typeface="Calibri" panose="020F0502020204030204" pitchFamily="34" charset="0"/>
                <a:cs typeface="Calibri" panose="020F0502020204030204" pitchFamily="34" charset="0"/>
              </a:rPr>
              <a:t>4 </a:t>
            </a:r>
            <a:r>
              <a:rPr lang="en-US" sz="3200" b="0" i="1" dirty="0">
                <a:effectLst/>
                <a:latin typeface="Calibri" panose="020F0502020204030204" pitchFamily="34" charset="0"/>
                <a:cs typeface="Calibri" panose="020F0502020204030204" pitchFamily="34" charset="0"/>
              </a:rPr>
              <a:t>When they came to Jerusalem, they were welcomed by the church and the apostles and the elders, and they declared all that God had done with them. </a:t>
            </a:r>
            <a:r>
              <a:rPr lang="en-US" sz="3200" b="1" i="1" baseline="30000" dirty="0">
                <a:effectLst/>
                <a:latin typeface="Calibri" panose="020F0502020204030204" pitchFamily="34" charset="0"/>
                <a:cs typeface="Calibri" panose="020F0502020204030204" pitchFamily="34" charset="0"/>
              </a:rPr>
              <a:t>5 </a:t>
            </a:r>
            <a:r>
              <a:rPr lang="en-US" sz="3200" b="0" i="1" dirty="0">
                <a:effectLst/>
                <a:latin typeface="Calibri" panose="020F0502020204030204" pitchFamily="34" charset="0"/>
                <a:cs typeface="Calibri" panose="020F0502020204030204" pitchFamily="34" charset="0"/>
              </a:rPr>
              <a:t>But some believers who belonged to the party of the Pharisees rose up and said, “It is necessary to circumcise them and to order them to keep the law of Moses.”</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FA55D36F-D93D-6D78-823E-DD0F9C251D3F}"/>
              </a:ext>
            </a:extLst>
          </p:cNvPr>
          <p:cNvSpPr/>
          <p:nvPr/>
        </p:nvSpPr>
        <p:spPr>
          <a:xfrm>
            <a:off x="193486" y="4945838"/>
            <a:ext cx="3997514" cy="654861"/>
          </a:xfrm>
          <a:prstGeom prst="wedgeRoundRectCallout">
            <a:avLst>
              <a:gd name="adj1" fmla="val 27007"/>
              <a:gd name="adj2" fmla="val -4891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happened immediately before Acts 15?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13527882-E664-B744-DB0C-17D1A525CB73}"/>
              </a:ext>
            </a:extLst>
          </p:cNvPr>
          <p:cNvSpPr/>
          <p:nvPr/>
        </p:nvSpPr>
        <p:spPr>
          <a:xfrm>
            <a:off x="4964153" y="4966286"/>
            <a:ext cx="3543300" cy="53963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 we learn here?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8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40192"/>
            <a:ext cx="8534400" cy="3785652"/>
          </a:xfrm>
          <a:prstGeom prst="rect">
            <a:avLst/>
          </a:prstGeom>
          <a:noFill/>
        </p:spPr>
        <p:txBody>
          <a:bodyPr wrap="square" rtlCol="0">
            <a:spAutoFit/>
          </a:bodyPr>
          <a:lstStyle/>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False teachers originated from Judea</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Teaching – you must be circumcised to be saved</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Paul and Barnabas had no small dissension and debate w/them</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Paul and Barnabas travel to Jerusalem</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Along the way, the detailed news of Gentiles being converted brought joy</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In Jerusalem they are welcomed by the church, elders and Apostles</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False teaching also included – the Gentiles must be ordered to follow the Law of Moses </a:t>
            </a:r>
            <a:endParaRPr lang="en-US" sz="28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475239" y="571500"/>
            <a:ext cx="3568959"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Key Facts</a:t>
            </a:r>
          </a:p>
        </p:txBody>
      </p:sp>
      <p:sp>
        <p:nvSpPr>
          <p:cNvPr id="6" name="Title 1">
            <a:extLst>
              <a:ext uri="{FF2B5EF4-FFF2-40B4-BE49-F238E27FC236}">
                <a16:creationId xmlns:a16="http://schemas.microsoft.com/office/drawing/2014/main" id="{85717586-D1A0-E7DF-46D3-A583469CF999}"/>
              </a:ext>
            </a:extLst>
          </p:cNvPr>
          <p:cNvSpPr txBox="1">
            <a:spLocks/>
          </p:cNvSpPr>
          <p:nvPr/>
        </p:nvSpPr>
        <p:spPr>
          <a:xfrm>
            <a:off x="899438" y="-10222"/>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FFC000"/>
                </a:solidFill>
                <a:latin typeface="Calibri" panose="020F0502020204030204" pitchFamily="34" charset="0"/>
              </a:rPr>
              <a:t>Acts 15:1-5</a:t>
            </a:r>
            <a:endParaRPr lang="en-US" sz="405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42533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t>
            </a:r>
            <a:r>
              <a:rPr lang="en-US" sz="2800" b="1" i="1" dirty="0">
                <a:solidFill>
                  <a:srgbClr val="FFFF00"/>
                </a:solidFill>
                <a:effectLst/>
                <a:latin typeface="Calibri" panose="020F0502020204030204" pitchFamily="34" charset="0"/>
                <a:cs typeface="Calibri" panose="020F0502020204030204" pitchFamily="34" charset="0"/>
              </a:rPr>
              <a:t>after fourteen years I went up again to Jerusalem with Barnabas, taking Titus along with me.</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419A815-1310-CFEE-00EA-8110D854D7B4}"/>
              </a:ext>
            </a:extLst>
          </p:cNvPr>
          <p:cNvSpPr/>
          <p:nvPr/>
        </p:nvSpPr>
        <p:spPr>
          <a:xfrm>
            <a:off x="5187476" y="3157765"/>
            <a:ext cx="3083114" cy="1050398"/>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Vs. 2 Why did he go?</a:t>
            </a:r>
          </a:p>
          <a:p>
            <a:pPr algn="ctr"/>
            <a:r>
              <a:rPr lang="en-US" sz="2400" dirty="0">
                <a:latin typeface="Calibri" panose="020F0502020204030204" pitchFamily="34" charset="0"/>
                <a:cs typeface="Calibri" panose="020F0502020204030204" pitchFamily="34" charset="0"/>
              </a:rPr>
              <a:t>What did he do?</a:t>
            </a:r>
          </a:p>
          <a:p>
            <a:pPr algn="ctr"/>
            <a:r>
              <a:rPr lang="en-US" sz="2400" dirty="0">
                <a:latin typeface="Calibri" panose="020F0502020204030204" pitchFamily="34" charset="0"/>
                <a:cs typeface="Calibri" panose="020F0502020204030204" pitchFamily="34" charset="0"/>
              </a:rPr>
              <a:t>What was his goal?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663C1A32-4629-3E81-45A6-EEB2DC688B99}"/>
              </a:ext>
            </a:extLst>
          </p:cNvPr>
          <p:cNvSpPr/>
          <p:nvPr/>
        </p:nvSpPr>
        <p:spPr>
          <a:xfrm>
            <a:off x="2667000" y="3340064"/>
            <a:ext cx="3083114" cy="685800"/>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might he have run in vain?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3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solidFill>
                  <a:srgbClr val="FFFF00"/>
                </a:solidFill>
                <a:effectLst/>
                <a:latin typeface="Calibri" panose="020F0502020204030204" pitchFamily="34" charset="0"/>
                <a:cs typeface="Calibri" panose="020F0502020204030204" pitchFamily="34" charset="0"/>
              </a:rPr>
              <a:t>3 </a:t>
            </a:r>
            <a:r>
              <a:rPr lang="en-US" sz="2800" b="1" i="1" dirty="0">
                <a:solidFill>
                  <a:srgbClr val="FFFF00"/>
                </a:solidFill>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A1E56449-2F97-3D41-DA51-0A290160EE32}"/>
              </a:ext>
            </a:extLst>
          </p:cNvPr>
          <p:cNvSpPr/>
          <p:nvPr/>
        </p:nvSpPr>
        <p:spPr>
          <a:xfrm>
            <a:off x="5486400" y="3619500"/>
            <a:ext cx="3083114" cy="685800"/>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does this prove or show?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1" i="1" dirty="0">
                <a:solidFill>
                  <a:srgbClr val="FFFF00"/>
                </a:solidFill>
                <a:effectLst/>
                <a:latin typeface="Calibri" panose="020F0502020204030204" pitchFamily="34" charset="0"/>
                <a:cs typeface="Calibri" panose="020F0502020204030204" pitchFamily="34" charset="0"/>
              </a:rPr>
              <a:t>Yet because of false brothers secretly brought in</a:t>
            </a:r>
            <a:r>
              <a:rPr lang="en-US" sz="2800" b="0" i="1" dirty="0">
                <a:effectLst/>
                <a:latin typeface="Calibri" panose="020F0502020204030204" pitchFamily="34" charset="0"/>
                <a:cs typeface="Calibri" panose="020F0502020204030204" pitchFamily="34" charset="0"/>
              </a:rPr>
              <a:t>—who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1" i="1" dirty="0">
                <a:solidFill>
                  <a:srgbClr val="FFFF00"/>
                </a:solidFill>
                <a:effectLst/>
                <a:latin typeface="Calibri" panose="020F0502020204030204" pitchFamily="34" charset="0"/>
                <a:cs typeface="Calibri" panose="020F0502020204030204" pitchFamily="34" charset="0"/>
              </a:rPr>
              <a:t>to them we did not yield in submission even for a moment,</a:t>
            </a:r>
            <a:r>
              <a:rPr lang="en-US" sz="2800" b="0" i="1" dirty="0">
                <a:effectLst/>
                <a:latin typeface="Calibri" panose="020F0502020204030204" pitchFamily="34" charset="0"/>
                <a:cs typeface="Calibri" panose="020F0502020204030204" pitchFamily="34" charset="0"/>
              </a:rPr>
              <a: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DDBFADA6-FC33-CB63-0467-85E4A43217C5}"/>
              </a:ext>
            </a:extLst>
          </p:cNvPr>
          <p:cNvSpPr/>
          <p:nvPr/>
        </p:nvSpPr>
        <p:spPr>
          <a:xfrm>
            <a:off x="5486400" y="4493940"/>
            <a:ext cx="3083114" cy="685800"/>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does this fit the description in Acts 15?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a:t>
            </a:r>
            <a:r>
              <a:rPr lang="en-US" sz="2800" b="1" i="1" dirty="0">
                <a:solidFill>
                  <a:srgbClr val="FFFF00"/>
                </a:solidFill>
                <a:effectLst/>
                <a:latin typeface="Calibri" panose="020F0502020204030204" pitchFamily="34" charset="0"/>
                <a:cs typeface="Calibri" panose="020F0502020204030204" pitchFamily="34" charset="0"/>
              </a:rPr>
              <a:t>who slipped in to spy out our freedom that we have in Christ Jesus, so that they might bring us into slavery</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3A184FDD-6342-5691-8F6F-BDD7742A956B}"/>
              </a:ext>
            </a:extLst>
          </p:cNvPr>
          <p:cNvSpPr/>
          <p:nvPr/>
        </p:nvSpPr>
        <p:spPr>
          <a:xfrm>
            <a:off x="5805336" y="4152900"/>
            <a:ext cx="2805263" cy="1050398"/>
          </a:xfrm>
          <a:prstGeom prst="wedgeRoundRectCallout">
            <a:avLst>
              <a:gd name="adj1" fmla="val -41513"/>
              <a:gd name="adj2" fmla="val -7297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Stay Tuned. He’s introducing a later theme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09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a:t>
            </a:r>
            <a:r>
              <a:rPr lang="en-US" sz="2800" b="1" i="1" dirty="0">
                <a:solidFill>
                  <a:srgbClr val="FFFF00"/>
                </a:solidFill>
                <a:effectLst/>
                <a:latin typeface="Calibri" panose="020F0502020204030204" pitchFamily="34" charset="0"/>
                <a:cs typeface="Calibri" panose="020F0502020204030204" pitchFamily="34" charset="0"/>
              </a:rPr>
              <a:t>our freedom </a:t>
            </a:r>
            <a:r>
              <a:rPr lang="en-US" sz="2800" b="0" i="1" dirty="0">
                <a:effectLst/>
                <a:latin typeface="Calibri" panose="020F0502020204030204" pitchFamily="34" charset="0"/>
                <a:cs typeface="Calibri" panose="020F0502020204030204" pitchFamily="34" charset="0"/>
              </a:rPr>
              <a:t>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a:t>
            </a:r>
            <a:r>
              <a:rPr lang="en-US" sz="2800" b="1" i="1" dirty="0">
                <a:solidFill>
                  <a:srgbClr val="FFFF00"/>
                </a:solidFill>
                <a:effectLst/>
                <a:latin typeface="Calibri" panose="020F0502020204030204" pitchFamily="34" charset="0"/>
                <a:cs typeface="Calibri" panose="020F0502020204030204" pitchFamily="34" charset="0"/>
              </a:rPr>
              <a:t>the truth of the gospel </a:t>
            </a:r>
            <a:r>
              <a:rPr lang="en-US" sz="2800" b="0" i="1" dirty="0">
                <a:effectLst/>
                <a:latin typeface="Calibri" panose="020F0502020204030204" pitchFamily="34" charset="0"/>
                <a:cs typeface="Calibri" panose="020F0502020204030204" pitchFamily="34" charset="0"/>
              </a:rPr>
              <a:t>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8A3ABCA7-CF2D-B0E3-8BE9-E965535B437B}"/>
              </a:ext>
            </a:extLst>
          </p:cNvPr>
          <p:cNvSpPr/>
          <p:nvPr/>
        </p:nvSpPr>
        <p:spPr>
          <a:xfrm>
            <a:off x="4953000" y="4838700"/>
            <a:ext cx="3083114" cy="685800"/>
          </a:xfrm>
          <a:prstGeom prst="wedgeRoundRectCallout">
            <a:avLst>
              <a:gd name="adj1" fmla="val -18248"/>
              <a:gd name="adj2" fmla="val -4151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two goals should come to mind?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9522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7053542" cy="1050398"/>
          </a:xfrm>
        </p:spPr>
        <p:txBody>
          <a:bodyPr/>
          <a:lstStyle/>
          <a:p>
            <a:pPr algn="ctr"/>
            <a:r>
              <a:rPr lang="en-US" sz="4050" b="1" dirty="0">
                <a:solidFill>
                  <a:srgbClr val="FFC000"/>
                </a:solidFill>
                <a:latin typeface="Calibri" panose="020F0502020204030204" pitchFamily="34" charset="0"/>
              </a:rPr>
              <a:t>Acts 15:6-23</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 commentary on Galatians 2:6-10) </a:t>
            </a: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228600" y="1109217"/>
            <a:ext cx="8686800" cy="4031770"/>
          </a:xfrm>
        </p:spPr>
        <p:txBody>
          <a:bodyPr>
            <a:normAutofit lnSpcReduction="10000"/>
          </a:bodyPr>
          <a:lstStyle/>
          <a:p>
            <a:pPr marL="0" indent="0" algn="ctr">
              <a:buNone/>
            </a:pPr>
            <a:r>
              <a:rPr lang="en-US" sz="2000" b="1" i="1" baseline="30000" dirty="0">
                <a:effectLst/>
                <a:latin typeface="Calibri" panose="020F0502020204030204" pitchFamily="34" charset="0"/>
                <a:cs typeface="Calibri" panose="020F0502020204030204" pitchFamily="34" charset="0"/>
              </a:rPr>
              <a:t>6 </a:t>
            </a:r>
            <a:r>
              <a:rPr lang="en-US" sz="2000" b="0" i="1" dirty="0">
                <a:effectLst/>
                <a:latin typeface="Calibri" panose="020F0502020204030204" pitchFamily="34" charset="0"/>
                <a:cs typeface="Calibri" panose="020F0502020204030204" pitchFamily="34" charset="0"/>
              </a:rPr>
              <a:t>The apostles and the elders were gathered together to consider this matter. </a:t>
            </a:r>
            <a:r>
              <a:rPr lang="en-US" sz="2000" b="1" i="1" baseline="30000" dirty="0">
                <a:effectLst/>
                <a:latin typeface="Calibri" panose="020F0502020204030204" pitchFamily="34" charset="0"/>
                <a:cs typeface="Calibri" panose="020F0502020204030204" pitchFamily="34" charset="0"/>
              </a:rPr>
              <a:t>7 </a:t>
            </a:r>
            <a:r>
              <a:rPr lang="en-US" sz="2000" b="0" i="1" dirty="0">
                <a:effectLst/>
                <a:latin typeface="Calibri" panose="020F0502020204030204" pitchFamily="34" charset="0"/>
                <a:cs typeface="Calibri" panose="020F0502020204030204" pitchFamily="34" charset="0"/>
              </a:rPr>
              <a:t>And after there had been much debate, Peter stood up and said to them, “Brothers, you know that in the early days God made a choice among you, that by my mouth the Gentiles should hear the word of the gospel and believe. </a:t>
            </a:r>
            <a:r>
              <a:rPr lang="en-US" sz="2000" b="1" i="1" baseline="30000" dirty="0">
                <a:effectLst/>
                <a:latin typeface="Calibri" panose="020F0502020204030204" pitchFamily="34" charset="0"/>
                <a:cs typeface="Calibri" panose="020F0502020204030204" pitchFamily="34" charset="0"/>
              </a:rPr>
              <a:t>8 </a:t>
            </a:r>
            <a:r>
              <a:rPr lang="en-US" sz="2000" b="0" i="1" dirty="0">
                <a:effectLst/>
                <a:latin typeface="Calibri" panose="020F0502020204030204" pitchFamily="34" charset="0"/>
                <a:cs typeface="Calibri" panose="020F0502020204030204" pitchFamily="34" charset="0"/>
              </a:rPr>
              <a:t>And God, who knows the heart, bore witness to them, by giving them the Holy Spirit just as he did to us, </a:t>
            </a:r>
            <a:r>
              <a:rPr lang="en-US" sz="2000" b="1" i="1" baseline="30000" dirty="0">
                <a:effectLst/>
                <a:latin typeface="Calibri" panose="020F0502020204030204" pitchFamily="34" charset="0"/>
                <a:cs typeface="Calibri" panose="020F0502020204030204" pitchFamily="34" charset="0"/>
              </a:rPr>
              <a:t>9 </a:t>
            </a:r>
            <a:r>
              <a:rPr lang="en-US" sz="2000" b="0" i="1" dirty="0">
                <a:effectLst/>
                <a:latin typeface="Calibri" panose="020F0502020204030204" pitchFamily="34" charset="0"/>
                <a:cs typeface="Calibri" panose="020F0502020204030204" pitchFamily="34" charset="0"/>
              </a:rPr>
              <a:t>and he made no distinction between us and them, having cleansed their hearts by faith. </a:t>
            </a:r>
            <a:r>
              <a:rPr lang="en-US" sz="2000" b="1" i="1" baseline="30000" dirty="0">
                <a:effectLst/>
                <a:latin typeface="Calibri" panose="020F0502020204030204" pitchFamily="34" charset="0"/>
                <a:cs typeface="Calibri" panose="020F0502020204030204" pitchFamily="34" charset="0"/>
              </a:rPr>
              <a:t>10 </a:t>
            </a:r>
            <a:r>
              <a:rPr lang="en-US" sz="2000" b="0" i="1" dirty="0">
                <a:effectLst/>
                <a:latin typeface="Calibri" panose="020F0502020204030204" pitchFamily="34" charset="0"/>
                <a:cs typeface="Calibri" panose="020F0502020204030204" pitchFamily="34" charset="0"/>
              </a:rPr>
              <a:t>Now, therefore, why are you putting God to the test by placing a yoke on the neck of the disciples that neither our fathers nor we have been able to bear? </a:t>
            </a:r>
            <a:r>
              <a:rPr lang="en-US" sz="2000" b="1" i="1" baseline="30000" dirty="0">
                <a:effectLst/>
                <a:latin typeface="Calibri" panose="020F0502020204030204" pitchFamily="34" charset="0"/>
                <a:cs typeface="Calibri" panose="020F0502020204030204" pitchFamily="34" charset="0"/>
              </a:rPr>
              <a:t>11 </a:t>
            </a:r>
            <a:r>
              <a:rPr lang="en-US" sz="2000" b="0" i="1" dirty="0">
                <a:effectLst/>
                <a:latin typeface="Calibri" panose="020F0502020204030204" pitchFamily="34" charset="0"/>
                <a:cs typeface="Calibri" panose="020F0502020204030204" pitchFamily="34" charset="0"/>
              </a:rPr>
              <a:t>But we believe that we will be saved through the grace of the Lord Jesus, just as they will.”  . . . </a:t>
            </a:r>
            <a:r>
              <a:rPr lang="en-US" sz="2000" b="1" i="1" baseline="30000" dirty="0">
                <a:effectLst/>
                <a:latin typeface="Calibri" panose="020F0502020204030204" pitchFamily="34" charset="0"/>
                <a:cs typeface="Calibri" panose="020F0502020204030204" pitchFamily="34" charset="0"/>
              </a:rPr>
              <a:t>13 </a:t>
            </a:r>
            <a:r>
              <a:rPr lang="en-US" sz="2000" b="0" i="1" dirty="0">
                <a:effectLst/>
                <a:latin typeface="Calibri" panose="020F0502020204030204" pitchFamily="34" charset="0"/>
                <a:cs typeface="Calibri" panose="020F0502020204030204" pitchFamily="34" charset="0"/>
              </a:rPr>
              <a:t>After they finished speaking, James replied my judgment is that we should not trouble those of the Gentiles who turn to God . . . </a:t>
            </a:r>
            <a:r>
              <a:rPr lang="en-US" sz="2000" b="1" i="1" baseline="30000" dirty="0">
                <a:effectLst/>
                <a:latin typeface="Calibri" panose="020F0502020204030204" pitchFamily="34" charset="0"/>
                <a:cs typeface="Calibri" panose="020F0502020204030204" pitchFamily="34" charset="0"/>
              </a:rPr>
              <a:t>22 </a:t>
            </a:r>
            <a:r>
              <a:rPr lang="en-US" sz="2000" b="0" i="1" dirty="0">
                <a:effectLst/>
                <a:latin typeface="Calibri" panose="020F0502020204030204" pitchFamily="34" charset="0"/>
                <a:cs typeface="Calibri" panose="020F0502020204030204" pitchFamily="34" charset="0"/>
              </a:rPr>
              <a:t>Then it seemed good to the apostles and the elders, with the whole church, to choose men from among them and send them to Antioch with Paul and Barnabas.</a:t>
            </a:r>
            <a:endParaRPr lang="en-US" sz="1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4FE2539-2FBC-2361-1BC3-8CBC3E873094}"/>
              </a:ext>
            </a:extLst>
          </p:cNvPr>
          <p:cNvSpPr/>
          <p:nvPr/>
        </p:nvSpPr>
        <p:spPr>
          <a:xfrm>
            <a:off x="2800350" y="4991100"/>
            <a:ext cx="3543300" cy="539630"/>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 we learn here?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14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40192"/>
            <a:ext cx="8534400" cy="3416320"/>
          </a:xfrm>
          <a:prstGeom prst="rect">
            <a:avLst/>
          </a:prstGeom>
          <a:noFill/>
        </p:spPr>
        <p:txBody>
          <a:bodyPr wrap="square" rtlCol="0">
            <a:spAutoFit/>
          </a:bodyPr>
          <a:lstStyle/>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Peter concludes there is no distinction between Jew and Gentile</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The hearts of Gentiles are cleansed by faith</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Gentiles and Jews are saved through grace of the Lord Jesus</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To require more puts God to the test and is a yoke no one can bear</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James agreed with Peter (who has stated the view of Paul and Barnabas) – we should not trouble the Gentiles</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A letter sent from the whole church to be delivered by Paul and Barnabas</a:t>
            </a:r>
            <a:endParaRPr lang="en-US" sz="28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475239" y="571500"/>
            <a:ext cx="3568959"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Key Facts</a:t>
            </a:r>
          </a:p>
        </p:txBody>
      </p:sp>
      <p:sp>
        <p:nvSpPr>
          <p:cNvPr id="6" name="Title 1">
            <a:extLst>
              <a:ext uri="{FF2B5EF4-FFF2-40B4-BE49-F238E27FC236}">
                <a16:creationId xmlns:a16="http://schemas.microsoft.com/office/drawing/2014/main" id="{85717586-D1A0-E7DF-46D3-A583469CF999}"/>
              </a:ext>
            </a:extLst>
          </p:cNvPr>
          <p:cNvSpPr txBox="1">
            <a:spLocks/>
          </p:cNvSpPr>
          <p:nvPr/>
        </p:nvSpPr>
        <p:spPr>
          <a:xfrm>
            <a:off x="899438" y="-10222"/>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FFC000"/>
                </a:solidFill>
                <a:latin typeface="Calibri" panose="020F0502020204030204" pitchFamily="34" charset="0"/>
              </a:rPr>
              <a:t>Acts 15:6-23</a:t>
            </a:r>
            <a:endParaRPr lang="en-US" sz="405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8778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571500" y="1371600"/>
            <a:ext cx="7486650" cy="3146611"/>
          </a:xfrm>
        </p:spPr>
        <p:txBody>
          <a:bodyPr>
            <a:normAutofit/>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marL="0" indent="0">
              <a:buNone/>
            </a:pPr>
            <a:r>
              <a:rPr lang="en-US" sz="2400" b="1" dirty="0">
                <a:solidFill>
                  <a:schemeClr val="accent3">
                    <a:lumMod val="60000"/>
                    <a:lumOff val="40000"/>
                  </a:schemeClr>
                </a:solidFill>
                <a:latin typeface="Calibri" panose="020F0502020204030204" pitchFamily="34" charset="0"/>
              </a:rPr>
              <a:t>False Teaching</a:t>
            </a:r>
          </a:p>
          <a:p>
            <a:pPr>
              <a:buFont typeface="Wingdings" panose="05000000000000000000" pitchFamily="2" charset="2"/>
              <a:buChar char="§"/>
            </a:pPr>
            <a:r>
              <a:rPr lang="en-US" sz="2400" dirty="0">
                <a:latin typeface="Calibri" panose="020F0502020204030204" pitchFamily="34" charset="0"/>
              </a:rPr>
              <a:t>You must be circumcised</a:t>
            </a:r>
          </a:p>
          <a:p>
            <a:pPr>
              <a:buFont typeface="Wingdings" panose="05000000000000000000" pitchFamily="2" charset="2"/>
              <a:buChar char="§"/>
            </a:pPr>
            <a:r>
              <a:rPr lang="en-US" sz="2400" dirty="0">
                <a:latin typeface="Calibri" panose="020F0502020204030204" pitchFamily="34" charset="0"/>
              </a:rPr>
              <a:t>Gentiles must become as the Jews</a:t>
            </a:r>
            <a:endParaRPr lang="en-US" sz="2100" dirty="0">
              <a:latin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DFE347C-8661-BD34-BEE7-D595724613D1}"/>
              </a:ext>
            </a:extLst>
          </p:cNvPr>
          <p:cNvSpPr/>
          <p:nvPr/>
        </p:nvSpPr>
        <p:spPr>
          <a:xfrm>
            <a:off x="3249077" y="1714500"/>
            <a:ext cx="2057400" cy="400050"/>
          </a:xfrm>
          <a:prstGeom prst="wedgeRoundRectCallout">
            <a:avLst>
              <a:gd name="adj1" fmla="val -88077"/>
              <a:gd name="adj2" fmla="val 35633"/>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What was it?</a:t>
            </a:r>
          </a:p>
        </p:txBody>
      </p:sp>
    </p:spTree>
    <p:extLst>
      <p:ext uri="{BB962C8B-B14F-4D97-AF65-F5344CB8AC3E}">
        <p14:creationId xmlns:p14="http://schemas.microsoft.com/office/powerpoint/2010/main" val="107589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a:t>
            </a:r>
            <a:r>
              <a:rPr lang="en-US" sz="2800" b="1" i="1" dirty="0">
                <a:solidFill>
                  <a:srgbClr val="FFFF00"/>
                </a:solidFill>
                <a:effectLst/>
                <a:latin typeface="Calibri" panose="020F0502020204030204" pitchFamily="34" charset="0"/>
                <a:cs typeface="Calibri" panose="020F0502020204030204" pitchFamily="34" charset="0"/>
              </a:rPr>
              <a:t>those who seemed to be influential </a:t>
            </a:r>
            <a:r>
              <a:rPr lang="en-US" sz="2800" b="0" i="1" dirty="0">
                <a:effectLst/>
                <a:latin typeface="Calibri" panose="020F0502020204030204" pitchFamily="34" charset="0"/>
                <a:cs typeface="Calibri" panose="020F0502020204030204" pitchFamily="34" charset="0"/>
              </a:rPr>
              <a:t>(what they were makes no difference to me; God shows no partiality)—those, I say, </a:t>
            </a:r>
            <a:r>
              <a:rPr lang="en-US" sz="2800" b="1" i="1" dirty="0">
                <a:solidFill>
                  <a:srgbClr val="FFFF00"/>
                </a:solidFill>
                <a:effectLst/>
                <a:latin typeface="Calibri" panose="020F0502020204030204" pitchFamily="34" charset="0"/>
                <a:cs typeface="Calibri" panose="020F0502020204030204" pitchFamily="34" charset="0"/>
              </a:rPr>
              <a:t>who seemed influential </a:t>
            </a:r>
            <a:r>
              <a:rPr lang="en-US" sz="2800" b="0" i="1" dirty="0">
                <a:effectLst/>
                <a:latin typeface="Calibri" panose="020F0502020204030204" pitchFamily="34" charset="0"/>
                <a:cs typeface="Calibri" panose="020F0502020204030204" pitchFamily="34" charset="0"/>
              </a:rPr>
              <a:t>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A8345FF9-77A1-5706-4F92-7E45E4E9342F}"/>
              </a:ext>
            </a:extLst>
          </p:cNvPr>
          <p:cNvSpPr/>
          <p:nvPr/>
        </p:nvSpPr>
        <p:spPr>
          <a:xfrm>
            <a:off x="3048000" y="2095500"/>
            <a:ext cx="3048000" cy="489669"/>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Who would this be?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6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t>
            </a:r>
            <a:r>
              <a:rPr lang="en-US" sz="2800" b="1" i="1" dirty="0">
                <a:solidFill>
                  <a:srgbClr val="FFFF00"/>
                </a:solidFill>
                <a:effectLst/>
                <a:latin typeface="Calibri" panose="020F0502020204030204" pitchFamily="34" charset="0"/>
                <a:cs typeface="Calibri" panose="020F0502020204030204" pitchFamily="34" charset="0"/>
              </a:rPr>
              <a:t>added nothing to me. </a:t>
            </a:r>
            <a:r>
              <a:rPr lang="en-US" sz="2800" b="1" i="1" baseline="30000" dirty="0">
                <a:solidFill>
                  <a:srgbClr val="FFFF00"/>
                </a:solidFill>
                <a:effectLst/>
                <a:latin typeface="Calibri" panose="020F0502020204030204" pitchFamily="34" charset="0"/>
                <a:cs typeface="Calibri" panose="020F0502020204030204" pitchFamily="34" charset="0"/>
              </a:rPr>
              <a:t>7 </a:t>
            </a:r>
            <a:r>
              <a:rPr lang="en-US" sz="2800" b="1" i="1" dirty="0">
                <a:solidFill>
                  <a:srgbClr val="FFFF00"/>
                </a:solidFill>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76E12FF7-9FE2-7F19-C195-B7AC686EB7E1}"/>
              </a:ext>
            </a:extLst>
          </p:cNvPr>
          <p:cNvSpPr/>
          <p:nvPr/>
        </p:nvSpPr>
        <p:spPr>
          <a:xfrm>
            <a:off x="4114800" y="2908666"/>
            <a:ext cx="4343400" cy="1168034"/>
          </a:xfrm>
          <a:prstGeom prst="wedgeRoundRectCallout">
            <a:avLst>
              <a:gd name="adj1" fmla="val -10335"/>
              <a:gd name="adj2" fmla="val -8114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Note the key words here (How does he not describe the two groups?)</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05AFD6D8-FC33-D03E-42B9-384C01BC9187}"/>
              </a:ext>
            </a:extLst>
          </p:cNvPr>
          <p:cNvSpPr/>
          <p:nvPr/>
        </p:nvSpPr>
        <p:spPr>
          <a:xfrm>
            <a:off x="1447800" y="800100"/>
            <a:ext cx="3048000" cy="623322"/>
          </a:xfrm>
          <a:prstGeom prst="wedgeRoundRectCallout">
            <a:avLst>
              <a:gd name="adj1" fmla="val 33193"/>
              <a:gd name="adj2" fmla="val 11260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does this fit the key idea of </a:t>
            </a:r>
            <a:r>
              <a:rPr lang="en-US" sz="2400" dirty="0" err="1">
                <a:latin typeface="Calibri" panose="020F0502020204030204" pitchFamily="34" charset="0"/>
                <a:cs typeface="Calibri" panose="020F0502020204030204" pitchFamily="34" charset="0"/>
              </a:rPr>
              <a:t>ch.</a:t>
            </a:r>
            <a:r>
              <a:rPr lang="en-US" sz="2400" dirty="0">
                <a:latin typeface="Calibri" panose="020F0502020204030204" pitchFamily="34" charset="0"/>
                <a:cs typeface="Calibri" panose="020F0502020204030204" pitchFamily="34" charset="0"/>
              </a:rPr>
              <a:t> 1-2?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7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1" i="1" dirty="0">
                <a:solidFill>
                  <a:srgbClr val="FFFF00"/>
                </a:solidFill>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8717FD26-EE95-8804-A3F4-8E8AF1370EBA}"/>
              </a:ext>
            </a:extLst>
          </p:cNvPr>
          <p:cNvSpPr/>
          <p:nvPr/>
        </p:nvSpPr>
        <p:spPr>
          <a:xfrm>
            <a:off x="3809999" y="3390900"/>
            <a:ext cx="4288771" cy="1050398"/>
          </a:xfrm>
          <a:prstGeom prst="wedgeRoundRectCallout">
            <a:avLst>
              <a:gd name="adj1" fmla="val -37885"/>
              <a:gd name="adj2" fmla="val -7368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Cf. Acts 15:8, 12. How might the work of the Spirit apply here?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79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a:t>
            </a:r>
            <a:r>
              <a:rPr lang="en-US" sz="2800" b="1" i="1" dirty="0">
                <a:solidFill>
                  <a:srgbClr val="FFFF00"/>
                </a:solidFill>
                <a:effectLst/>
                <a:latin typeface="Calibri" panose="020F0502020204030204" pitchFamily="34" charset="0"/>
                <a:cs typeface="Calibri" panose="020F0502020204030204" pitchFamily="34" charset="0"/>
              </a:rPr>
              <a:t>when James and Cephas and John, who seemed to be pillars, perceived the grace that was given to me, they gave the right hand of fellowship to Barnabas and me,</a:t>
            </a:r>
            <a:r>
              <a:rPr lang="en-US" sz="2800" b="0" i="1" dirty="0">
                <a:effectLst/>
                <a:latin typeface="Calibri" panose="020F0502020204030204" pitchFamily="34" charset="0"/>
                <a:cs typeface="Calibri" panose="020F0502020204030204" pitchFamily="34" charset="0"/>
              </a:rPr>
              <a:t>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9474A6EF-0D82-C3A1-0FA5-516F790285AD}"/>
              </a:ext>
            </a:extLst>
          </p:cNvPr>
          <p:cNvSpPr/>
          <p:nvPr/>
        </p:nvSpPr>
        <p:spPr>
          <a:xfrm>
            <a:off x="3276600" y="2307699"/>
            <a:ext cx="3886200" cy="462720"/>
          </a:xfrm>
          <a:prstGeom prst="wedgeRoundRectCallout">
            <a:avLst>
              <a:gd name="adj1" fmla="val -709"/>
              <a:gd name="adj2" fmla="val 14242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Who was there in Acts 15?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F1DD3AEF-2F4D-63A5-6AC6-83CB4DC35958}"/>
              </a:ext>
            </a:extLst>
          </p:cNvPr>
          <p:cNvSpPr/>
          <p:nvPr/>
        </p:nvSpPr>
        <p:spPr>
          <a:xfrm>
            <a:off x="2819400" y="4187884"/>
            <a:ext cx="4343400" cy="539630"/>
          </a:xfrm>
          <a:prstGeom prst="wedgeRoundRectCallout">
            <a:avLst>
              <a:gd name="adj1" fmla="val -4674"/>
              <a:gd name="adj2" fmla="val -9988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Another fact in Paul’s argument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4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a:t>
            </a:r>
            <a:r>
              <a:rPr lang="en-US" sz="2800" b="1" i="1" dirty="0">
                <a:solidFill>
                  <a:srgbClr val="FFFF00"/>
                </a:solidFill>
                <a:effectLst/>
                <a:latin typeface="Calibri" panose="020F0502020204030204" pitchFamily="34" charset="0"/>
                <a:cs typeface="Calibri" panose="020F0502020204030204" pitchFamily="34" charset="0"/>
              </a:rPr>
              <a:t>we should go to the Gentiles and they to the circumcised. </a:t>
            </a:r>
            <a:r>
              <a:rPr lang="en-US" sz="2800" b="1" i="1" baseline="30000" dirty="0">
                <a:solidFill>
                  <a:srgbClr val="FFFF00"/>
                </a:solidFill>
                <a:effectLst/>
                <a:latin typeface="Calibri" panose="020F0502020204030204" pitchFamily="34" charset="0"/>
                <a:cs typeface="Calibri" panose="020F0502020204030204" pitchFamily="34" charset="0"/>
              </a:rPr>
              <a:t>10 </a:t>
            </a:r>
            <a:r>
              <a:rPr lang="en-US" sz="2800" b="1" i="1" dirty="0">
                <a:solidFill>
                  <a:srgbClr val="FFFF00"/>
                </a:solidFill>
                <a:effectLst/>
                <a:latin typeface="Calibri" panose="020F0502020204030204" pitchFamily="34" charset="0"/>
                <a:cs typeface="Calibri" panose="020F0502020204030204" pitchFamily="34" charset="0"/>
              </a:rPr>
              <a:t>Only, they asked us to remember the poor, the very thing I was eager to do.</a:t>
            </a:r>
            <a:endParaRPr lang="en-US" sz="24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CCD0ED17-17D1-44C6-CAFB-3FB0509261C0}"/>
              </a:ext>
            </a:extLst>
          </p:cNvPr>
          <p:cNvSpPr/>
          <p:nvPr/>
        </p:nvSpPr>
        <p:spPr>
          <a:xfrm>
            <a:off x="2438400" y="4762500"/>
            <a:ext cx="3810000" cy="597028"/>
          </a:xfrm>
          <a:prstGeom prst="wedgeRoundRectCallout">
            <a:avLst>
              <a:gd name="adj1" fmla="val -4674"/>
              <a:gd name="adj2" fmla="val -9988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might this be important in the future?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6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1:18-24</a:t>
            </a:r>
          </a:p>
        </p:txBody>
      </p:sp>
      <p:sp>
        <p:nvSpPr>
          <p:cNvPr id="3" name="Content Placeholder 2"/>
          <p:cNvSpPr>
            <a:spLocks noGrp="1"/>
          </p:cNvSpPr>
          <p:nvPr>
            <p:ph idx="1"/>
          </p:nvPr>
        </p:nvSpPr>
        <p:spPr>
          <a:xfrm>
            <a:off x="400050" y="1371601"/>
            <a:ext cx="7927690" cy="3832412"/>
          </a:xfrm>
        </p:spPr>
        <p:txBody>
          <a:bodyPr>
            <a:normAutofit/>
          </a:bodyPr>
          <a:lstStyle/>
          <a:p>
            <a:pPr marL="0" indent="0" algn="ctr">
              <a:buNone/>
            </a:pPr>
            <a:r>
              <a:rPr lang="en-US" sz="2400" b="1" i="1" baseline="30000" dirty="0">
                <a:latin typeface="Calibri" panose="020F0502020204030204" pitchFamily="34" charset="0"/>
                <a:cs typeface="Calibri" panose="020F0502020204030204" pitchFamily="34" charset="0"/>
              </a:rPr>
              <a:t>18 </a:t>
            </a:r>
            <a:r>
              <a:rPr lang="en-US" sz="2400" i="1" dirty="0">
                <a:latin typeface="Calibri" panose="020F0502020204030204" pitchFamily="34" charset="0"/>
                <a:cs typeface="Calibri" panose="020F0502020204030204" pitchFamily="34" charset="0"/>
              </a:rPr>
              <a:t>Then after three years I went up to Jerusalem to visit Cephas and remained with him fifteen days. </a:t>
            </a:r>
            <a:r>
              <a:rPr lang="en-US" sz="2400" b="1" i="1" baseline="30000" dirty="0">
                <a:latin typeface="Calibri" panose="020F0502020204030204" pitchFamily="34" charset="0"/>
                <a:cs typeface="Calibri" panose="020F0502020204030204" pitchFamily="34" charset="0"/>
              </a:rPr>
              <a:t>19 </a:t>
            </a:r>
            <a:r>
              <a:rPr lang="en-US" sz="2400" i="1" dirty="0">
                <a:latin typeface="Calibri" panose="020F0502020204030204" pitchFamily="34" charset="0"/>
                <a:cs typeface="Calibri" panose="020F0502020204030204" pitchFamily="34" charset="0"/>
              </a:rPr>
              <a:t>But I saw none of the other apostles except James the Lord's brother. </a:t>
            </a:r>
            <a:r>
              <a:rPr lang="en-US" sz="2400" b="1" i="1" baseline="30000" dirty="0">
                <a:latin typeface="Calibri" panose="020F0502020204030204" pitchFamily="34" charset="0"/>
                <a:cs typeface="Calibri" panose="020F0502020204030204" pitchFamily="34" charset="0"/>
              </a:rPr>
              <a:t>20 </a:t>
            </a:r>
            <a:r>
              <a:rPr lang="en-US" sz="2400" i="1" dirty="0">
                <a:latin typeface="Calibri" panose="020F0502020204030204" pitchFamily="34" charset="0"/>
                <a:cs typeface="Calibri" panose="020F0502020204030204" pitchFamily="34" charset="0"/>
              </a:rPr>
              <a:t>(In what I am writing to you, before God, I do not lie!) </a:t>
            </a:r>
            <a:r>
              <a:rPr lang="en-US" sz="2400" b="1" i="1" baseline="30000" dirty="0">
                <a:latin typeface="Calibri" panose="020F0502020204030204" pitchFamily="34" charset="0"/>
                <a:cs typeface="Calibri" panose="020F0502020204030204" pitchFamily="34" charset="0"/>
              </a:rPr>
              <a:t>21 </a:t>
            </a:r>
            <a:r>
              <a:rPr lang="en-US" sz="2400" i="1" dirty="0">
                <a:latin typeface="Calibri" panose="020F0502020204030204" pitchFamily="34" charset="0"/>
                <a:cs typeface="Calibri" panose="020F0502020204030204" pitchFamily="34" charset="0"/>
              </a:rPr>
              <a:t>Then I went into the regions of Syria and Cilicia. </a:t>
            </a:r>
            <a:r>
              <a:rPr lang="en-US" sz="2400" b="1" i="1" baseline="30000" dirty="0">
                <a:latin typeface="Calibri" panose="020F0502020204030204" pitchFamily="34" charset="0"/>
                <a:cs typeface="Calibri" panose="020F0502020204030204" pitchFamily="34" charset="0"/>
              </a:rPr>
              <a:t>22 </a:t>
            </a:r>
            <a:r>
              <a:rPr lang="en-US" sz="2400" i="1" dirty="0">
                <a:latin typeface="Calibri" panose="020F0502020204030204" pitchFamily="34" charset="0"/>
                <a:cs typeface="Calibri" panose="020F0502020204030204" pitchFamily="34" charset="0"/>
              </a:rPr>
              <a:t>And I was still unknown in person to the churches of Judea that are in Christ. </a:t>
            </a:r>
            <a:r>
              <a:rPr lang="en-US" sz="2400" b="1" i="1" baseline="30000" dirty="0">
                <a:latin typeface="Calibri" panose="020F0502020204030204" pitchFamily="34" charset="0"/>
                <a:cs typeface="Calibri" panose="020F0502020204030204" pitchFamily="34" charset="0"/>
              </a:rPr>
              <a:t>23 </a:t>
            </a:r>
            <a:r>
              <a:rPr lang="en-US" sz="2400" i="1" dirty="0">
                <a:latin typeface="Calibri" panose="020F0502020204030204" pitchFamily="34" charset="0"/>
                <a:cs typeface="Calibri" panose="020F0502020204030204" pitchFamily="34" charset="0"/>
              </a:rPr>
              <a:t>They only were hearing it said, “He who used to persecute us is now preaching the faith he once tried to destroy.” </a:t>
            </a:r>
            <a:r>
              <a:rPr lang="en-US" sz="2400" b="1" i="1" baseline="30000" dirty="0">
                <a:latin typeface="Calibri" panose="020F0502020204030204" pitchFamily="34" charset="0"/>
                <a:cs typeface="Calibri" panose="020F0502020204030204" pitchFamily="34" charset="0"/>
              </a:rPr>
              <a:t>24 </a:t>
            </a:r>
            <a:r>
              <a:rPr lang="en-US" sz="2400" i="1" dirty="0">
                <a:latin typeface="Calibri" panose="020F0502020204030204" pitchFamily="34" charset="0"/>
                <a:cs typeface="Calibri" panose="020F0502020204030204" pitchFamily="34" charset="0"/>
              </a:rPr>
              <a:t>And they glorified God because of me.</a:t>
            </a:r>
            <a:endParaRPr lang="en-US" sz="3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EBC3963-AA37-3BBD-C8E7-396B66742493}"/>
              </a:ext>
            </a:extLst>
          </p:cNvPr>
          <p:cNvSpPr/>
          <p:nvPr/>
        </p:nvSpPr>
        <p:spPr>
          <a:xfrm>
            <a:off x="2971801" y="2800350"/>
            <a:ext cx="5886449" cy="2286000"/>
          </a:xfrm>
          <a:prstGeom prst="wedgeRoundRectCallout">
            <a:avLst>
              <a:gd name="adj1" fmla="val -55265"/>
              <a:gd name="adj2" fmla="val -6259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Calibri" panose="020F0502020204030204" pitchFamily="34" charset="0"/>
                <a:cs typeface="Calibri" panose="020F0502020204030204" pitchFamily="34" charset="0"/>
              </a:rPr>
              <a:t>26 </a:t>
            </a:r>
            <a:r>
              <a:rPr lang="en-US" sz="1500" dirty="0">
                <a:solidFill>
                  <a:schemeClr val="tx1"/>
                </a:solidFill>
                <a:latin typeface="Calibri" panose="020F0502020204030204" pitchFamily="34" charset="0"/>
                <a:cs typeface="Calibri" panose="020F0502020204030204" pitchFamily="34" charset="0"/>
              </a:rPr>
              <a:t>And when he had come to Jerusalem, he attempted to join the disciples. And they were all afraid of him, for they did not believe that he was a disciple. </a:t>
            </a:r>
            <a:r>
              <a:rPr lang="en-US" sz="1500" b="1" baseline="30000" dirty="0">
                <a:solidFill>
                  <a:schemeClr val="tx1"/>
                </a:solidFill>
                <a:latin typeface="Calibri" panose="020F0502020204030204" pitchFamily="34" charset="0"/>
                <a:cs typeface="Calibri" panose="020F0502020204030204" pitchFamily="34" charset="0"/>
              </a:rPr>
              <a:t>27 </a:t>
            </a:r>
            <a:r>
              <a:rPr lang="en-US" sz="1500" dirty="0">
                <a:solidFill>
                  <a:schemeClr val="tx1"/>
                </a:solidFill>
                <a:latin typeface="Calibri" panose="020F0502020204030204" pitchFamily="34" charset="0"/>
                <a:cs typeface="Calibri" panose="020F0502020204030204" pitchFamily="34" charset="0"/>
              </a:rPr>
              <a:t>But Barnabas took him and brought him to the apostles and declared to them how on the road he had seen the Lord, who spoke to him, and how at Damascus he had preached boldly in the name of Jesus. </a:t>
            </a:r>
            <a:r>
              <a:rPr lang="en-US" sz="1500" b="1" baseline="30000" dirty="0">
                <a:solidFill>
                  <a:schemeClr val="tx1"/>
                </a:solidFill>
                <a:latin typeface="Calibri" panose="020F0502020204030204" pitchFamily="34" charset="0"/>
                <a:cs typeface="Calibri" panose="020F0502020204030204" pitchFamily="34" charset="0"/>
              </a:rPr>
              <a:t>28 </a:t>
            </a:r>
            <a:r>
              <a:rPr lang="en-US" sz="1500" dirty="0">
                <a:solidFill>
                  <a:schemeClr val="tx1"/>
                </a:solidFill>
                <a:latin typeface="Calibri" panose="020F0502020204030204" pitchFamily="34" charset="0"/>
                <a:cs typeface="Calibri" panose="020F0502020204030204" pitchFamily="34" charset="0"/>
              </a:rPr>
              <a:t>So he went in and out among them at Jerusalem, preaching boldly in the name of the Lord. </a:t>
            </a:r>
            <a:r>
              <a:rPr lang="en-US" sz="1500" b="1" baseline="30000" dirty="0">
                <a:solidFill>
                  <a:schemeClr val="tx1"/>
                </a:solidFill>
                <a:latin typeface="Calibri" panose="020F0502020204030204" pitchFamily="34" charset="0"/>
                <a:cs typeface="Calibri" panose="020F0502020204030204" pitchFamily="34" charset="0"/>
              </a:rPr>
              <a:t>29 </a:t>
            </a:r>
            <a:r>
              <a:rPr lang="en-US" sz="1500" dirty="0">
                <a:solidFill>
                  <a:schemeClr val="tx1"/>
                </a:solidFill>
                <a:latin typeface="Calibri" panose="020F0502020204030204" pitchFamily="34" charset="0"/>
                <a:cs typeface="Calibri" panose="020F0502020204030204" pitchFamily="34" charset="0"/>
              </a:rPr>
              <a:t>And he spoke and disputed against the Hellenists. But they were seeking to kill him. </a:t>
            </a:r>
            <a:r>
              <a:rPr lang="en-US" sz="1500" b="1" baseline="30000" dirty="0">
                <a:solidFill>
                  <a:schemeClr val="tx1"/>
                </a:solidFill>
                <a:latin typeface="Calibri" panose="020F0502020204030204" pitchFamily="34" charset="0"/>
                <a:cs typeface="Calibri" panose="020F0502020204030204" pitchFamily="34" charset="0"/>
              </a:rPr>
              <a:t>30 </a:t>
            </a:r>
            <a:r>
              <a:rPr lang="en-US" sz="1500" dirty="0">
                <a:solidFill>
                  <a:schemeClr val="tx1"/>
                </a:solidFill>
                <a:latin typeface="Calibri" panose="020F0502020204030204" pitchFamily="34" charset="0"/>
                <a:cs typeface="Calibri" panose="020F0502020204030204" pitchFamily="34" charset="0"/>
              </a:rPr>
              <a:t>And when the brothers learned this, they brought him down to Caesarea and sent him off to Tarsus.</a:t>
            </a:r>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9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57350"/>
            <a:ext cx="8001000" cy="2631490"/>
          </a:xfrm>
          <a:prstGeom prst="rect">
            <a:avLst/>
          </a:prstGeom>
          <a:noFill/>
        </p:spPr>
        <p:txBody>
          <a:bodyPr wrap="square" rtlCol="0">
            <a:spAutoFit/>
          </a:bodyPr>
          <a:lstStyle/>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Purity of the gospel</a:t>
            </a:r>
            <a:endParaRPr lang="en-US" sz="33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Freedom in Christ being the fulfillment of God’s plan</a:t>
            </a:r>
            <a:endParaRPr lang="en-US" sz="33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One in Christ</a:t>
            </a:r>
            <a:endParaRPr lang="en-US" sz="33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Walking in the Spirit</a:t>
            </a:r>
            <a:endParaRPr lang="en-US" sz="33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54259" y="971551"/>
            <a:ext cx="8343900"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Themes</a:t>
            </a:r>
          </a:p>
        </p:txBody>
      </p:sp>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545841" y="400050"/>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Tree>
    <p:extLst>
      <p:ext uri="{BB962C8B-B14F-4D97-AF65-F5344CB8AC3E}">
        <p14:creationId xmlns:p14="http://schemas.microsoft.com/office/powerpoint/2010/main" val="22258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27038"/>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221387" y="1914843"/>
            <a:ext cx="8493429"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4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4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4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4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4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41916" y="1225934"/>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Tree>
    <p:extLst>
      <p:ext uri="{BB962C8B-B14F-4D97-AF65-F5344CB8AC3E}">
        <p14:creationId xmlns:p14="http://schemas.microsoft.com/office/powerpoint/2010/main" val="23319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27038"/>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1543051" y="1914843"/>
            <a:ext cx="7385666"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1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1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1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1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1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41916" y="1225934"/>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2" name="TextBox 1">
            <a:extLst>
              <a:ext uri="{FF2B5EF4-FFF2-40B4-BE49-F238E27FC236}">
                <a16:creationId xmlns:a16="http://schemas.microsoft.com/office/drawing/2014/main" id="{E04AD989-75A1-FE68-CF9D-6C08ABFBA695}"/>
              </a:ext>
            </a:extLst>
          </p:cNvPr>
          <p:cNvSpPr txBox="1"/>
          <p:nvPr/>
        </p:nvSpPr>
        <p:spPr>
          <a:xfrm>
            <a:off x="628650" y="2000250"/>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Gospel</a:t>
            </a:r>
          </a:p>
        </p:txBody>
      </p:sp>
      <p:sp>
        <p:nvSpPr>
          <p:cNvPr id="7" name="TextBox 6">
            <a:extLst>
              <a:ext uri="{FF2B5EF4-FFF2-40B4-BE49-F238E27FC236}">
                <a16:creationId xmlns:a16="http://schemas.microsoft.com/office/drawing/2014/main" id="{94E4B1FC-D4B1-9B3A-01F6-B8E6CBC4049C}"/>
              </a:ext>
            </a:extLst>
          </p:cNvPr>
          <p:cNvSpPr txBox="1"/>
          <p:nvPr/>
        </p:nvSpPr>
        <p:spPr>
          <a:xfrm>
            <a:off x="571500" y="2522506"/>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Plan of salvation</a:t>
            </a:r>
          </a:p>
        </p:txBody>
      </p:sp>
      <p:sp>
        <p:nvSpPr>
          <p:cNvPr id="8" name="TextBox 7">
            <a:extLst>
              <a:ext uri="{FF2B5EF4-FFF2-40B4-BE49-F238E27FC236}">
                <a16:creationId xmlns:a16="http://schemas.microsoft.com/office/drawing/2014/main" id="{CE45F709-4D59-7470-E23B-6FDB9C2CE570}"/>
              </a:ext>
            </a:extLst>
          </p:cNvPr>
          <p:cNvSpPr txBox="1"/>
          <p:nvPr/>
        </p:nvSpPr>
        <p:spPr>
          <a:xfrm>
            <a:off x="628650" y="336850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Unity</a:t>
            </a:r>
          </a:p>
        </p:txBody>
      </p:sp>
      <p:sp>
        <p:nvSpPr>
          <p:cNvPr id="9" name="TextBox 8">
            <a:extLst>
              <a:ext uri="{FF2B5EF4-FFF2-40B4-BE49-F238E27FC236}">
                <a16:creationId xmlns:a16="http://schemas.microsoft.com/office/drawing/2014/main" id="{2B27EA59-4A97-0651-D1B0-B970CBE5EC09}"/>
              </a:ext>
            </a:extLst>
          </p:cNvPr>
          <p:cNvSpPr txBox="1"/>
          <p:nvPr/>
        </p:nvSpPr>
        <p:spPr>
          <a:xfrm>
            <a:off x="628650" y="399463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Free</a:t>
            </a:r>
          </a:p>
        </p:txBody>
      </p:sp>
      <p:sp>
        <p:nvSpPr>
          <p:cNvPr id="10" name="TextBox 9">
            <a:extLst>
              <a:ext uri="{FF2B5EF4-FFF2-40B4-BE49-F238E27FC236}">
                <a16:creationId xmlns:a16="http://schemas.microsoft.com/office/drawing/2014/main" id="{A64AF327-6CE8-8F2B-FC3E-770E7CE5CA71}"/>
              </a:ext>
            </a:extLst>
          </p:cNvPr>
          <p:cNvSpPr txBox="1"/>
          <p:nvPr/>
        </p:nvSpPr>
        <p:spPr>
          <a:xfrm>
            <a:off x="621437" y="4471974"/>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Bearing Burdens</a:t>
            </a:r>
          </a:p>
        </p:txBody>
      </p:sp>
    </p:spTree>
    <p:extLst>
      <p:ext uri="{BB962C8B-B14F-4D97-AF65-F5344CB8AC3E}">
        <p14:creationId xmlns:p14="http://schemas.microsoft.com/office/powerpoint/2010/main" val="294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7" grpId="0"/>
      <p:bldP spid="8" grpId="0"/>
      <p:bldP spid="9" grpId="0"/>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p:txBody>
          <a:bodyPr/>
          <a:lstStyle/>
          <a:p>
            <a:pPr algn="ctr"/>
            <a:r>
              <a:rPr lang="en-US" sz="4050" b="1" i="1" dirty="0">
                <a:latin typeface="Calibri" panose="020F0502020204030204" pitchFamily="34" charset="0"/>
              </a:rPr>
              <a:t>Background of the Letter</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p:txBody>
          <a:bodyPr>
            <a:normAutofit fontScale="92500"/>
          </a:bodyPr>
          <a:lstStyle/>
          <a:p>
            <a:pPr marL="0" indent="0">
              <a:buNone/>
            </a:pPr>
            <a:r>
              <a:rPr lang="en-US" sz="2100" dirty="0">
                <a:latin typeface="Calibri" panose="020F0502020204030204" pitchFamily="34" charset="0"/>
              </a:rPr>
              <a:t>Acts 15:1 – </a:t>
            </a:r>
            <a:r>
              <a:rPr lang="en-US" sz="2100" i="1" dirty="0">
                <a:latin typeface="Calibri" panose="020F0502020204030204" pitchFamily="34" charset="0"/>
              </a:rPr>
              <a:t>“But some men came down from Judea and were teaching the brothers, “Unless you are circumcised according to the custom of Moses, you cannot be saved.”</a:t>
            </a:r>
          </a:p>
          <a:p>
            <a:pPr marL="0" indent="0">
              <a:buNone/>
            </a:pPr>
            <a:endParaRPr lang="en-US" sz="2100" i="1" dirty="0">
              <a:latin typeface="Calibri" panose="020F0502020204030204" pitchFamily="34" charset="0"/>
            </a:endParaRPr>
          </a:p>
          <a:p>
            <a:pPr marL="0" indent="0">
              <a:buNone/>
            </a:pPr>
            <a:r>
              <a:rPr lang="en-US" sz="2100" dirty="0">
                <a:latin typeface="Calibri" panose="020F0502020204030204" pitchFamily="34" charset="0"/>
              </a:rPr>
              <a:t>Acts 15:11 </a:t>
            </a:r>
            <a:r>
              <a:rPr lang="en-US" sz="2100" i="1" dirty="0">
                <a:latin typeface="Calibri" panose="020F0502020204030204" pitchFamily="34" charset="0"/>
              </a:rPr>
              <a:t>– “But we believe that we will be saved through the grace of the Lord Jesus, just as they will.”</a:t>
            </a:r>
          </a:p>
          <a:p>
            <a:pPr marL="0" indent="0">
              <a:buNone/>
            </a:pPr>
            <a:br>
              <a:rPr lang="en-US" sz="1800" i="1" dirty="0">
                <a:latin typeface="Calibri" panose="020F0502020204030204" pitchFamily="34" charset="0"/>
              </a:rPr>
            </a:br>
            <a:r>
              <a:rPr lang="en-US" sz="2100" dirty="0">
                <a:latin typeface="Calibri" panose="020F0502020204030204" pitchFamily="34" charset="0"/>
              </a:rPr>
              <a:t>Acts 16:4 </a:t>
            </a:r>
            <a:r>
              <a:rPr lang="en-US" sz="2100" i="1" dirty="0">
                <a:latin typeface="Calibri" panose="020F0502020204030204" pitchFamily="34" charset="0"/>
              </a:rPr>
              <a:t>– “As they went on their way through the cities, they delivered to them for observance the decisions that had been reached by the apostles and elders who were in Jerusalem.”</a:t>
            </a:r>
          </a:p>
        </p:txBody>
      </p:sp>
    </p:spTree>
    <p:extLst>
      <p:ext uri="{BB962C8B-B14F-4D97-AF65-F5344CB8AC3E}">
        <p14:creationId xmlns:p14="http://schemas.microsoft.com/office/powerpoint/2010/main" val="8435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6911</TotalTime>
  <Words>13757</Words>
  <Application>Microsoft Office PowerPoint</Application>
  <PresentationFormat>On-screen Show (16:10)</PresentationFormat>
  <Paragraphs>545</Paragraphs>
  <Slides>111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111</vt:i4>
      </vt:variant>
    </vt:vector>
  </HeadingPairs>
  <TitlesOfParts>
    <vt:vector size="120" baseType="lpstr">
      <vt:lpstr>AGaramond</vt:lpstr>
      <vt:lpstr>Arial</vt:lpstr>
      <vt:lpstr>Calibri</vt:lpstr>
      <vt:lpstr>Century Gothic</vt:lpstr>
      <vt:lpstr>Courier New</vt:lpstr>
      <vt:lpstr>Times New Roman</vt:lpstr>
      <vt:lpstr>Wingdings</vt:lpstr>
      <vt:lpstr>Wingdings 3</vt:lpstr>
      <vt:lpstr>Ion</vt:lpstr>
      <vt:lpstr>PowerPoint Presentation</vt:lpstr>
      <vt:lpstr>A Study of Galatians</vt:lpstr>
      <vt:lpstr>PowerPoint Presentation</vt:lpstr>
      <vt:lpstr>Galatians 6:14-17 Personal Plea</vt:lpstr>
      <vt:lpstr>Galatians 6:11,18 Final Words</vt:lpstr>
      <vt:lpstr>PowerPoint Presentation</vt:lpstr>
      <vt:lpstr>Outline</vt:lpstr>
      <vt:lpstr>Galatians – The Big Picture</vt:lpstr>
      <vt:lpstr>Galatians – The Big Picture</vt:lpstr>
      <vt:lpstr>Galatians – The Big Picture</vt:lpstr>
      <vt:lpstr>A Study of Galatians</vt:lpstr>
      <vt:lpstr>Galatians 6:6-8 Sowing and Reaping</vt:lpstr>
      <vt:lpstr>Galatians 6:9-10 Do Not Grow Weary in Doing Good</vt:lpstr>
      <vt:lpstr>Galatians 6:9</vt:lpstr>
      <vt:lpstr>Paul Did Not Lose Heart</vt:lpstr>
      <vt:lpstr>Galatians 6:9-10 Do Not Grow Weary in Doing Good</vt:lpstr>
      <vt:lpstr>Galatians 6:11-18 Full Text</vt:lpstr>
      <vt:lpstr>Galatians 6:11-13 Benefit to the False Teachers</vt:lpstr>
      <vt:lpstr>PowerPoint Presentation</vt:lpstr>
      <vt:lpstr>Galatians 6:14-17 Personal Plea</vt:lpstr>
      <vt:lpstr>Galatians 6:14-17 Personal Plea</vt:lpstr>
      <vt:lpstr>Galatians 5:16-26 Fruit of the Spirit</vt:lpstr>
      <vt:lpstr>Galatians 5:16-26 Fruit of the Spirit</vt:lpstr>
      <vt:lpstr>Galatians 6:1-10 Full Text</vt:lpstr>
      <vt:lpstr>Galatians 6:1-2 Bear the Burdens of Others</vt:lpstr>
      <vt:lpstr>Galatians 6:1-2 Bear the Burdens of Others</vt:lpstr>
      <vt:lpstr>Galatians 6:3-5 Personal Responsibility</vt:lpstr>
      <vt:lpstr>Galatians 6:3-5 Personal Responsibility</vt:lpstr>
      <vt:lpstr>Galatians 6:6-8 Sowing and Reaping</vt:lpstr>
      <vt:lpstr>Galatians 6:6-8 Sowing and Reaping</vt:lpstr>
      <vt:lpstr>Galatians 5:1, 12-15 Initial Thoughts</vt:lpstr>
      <vt:lpstr>Galatians 5:1, 12-15 Initial Thoughts</vt:lpstr>
      <vt:lpstr>Galatians 5:16-26 Fruit of the Spirit</vt:lpstr>
      <vt:lpstr>Galatians 5:16-18 Spirit and Flesh</vt:lpstr>
      <vt:lpstr>Galatians 5:16-18 Spirit and Flesh</vt:lpstr>
      <vt:lpstr>Galatians 5:16-26 Works of the Flesh</vt:lpstr>
      <vt:lpstr>PowerPoint Presentation</vt:lpstr>
      <vt:lpstr>Galatians 3:10-14 Overcoming the Limitation of the Law</vt:lpstr>
      <vt:lpstr>Galatians 3:10-14 Overcoming the Limitation of the Law</vt:lpstr>
      <vt:lpstr>Galatians 3:15-18 God’s Covenant</vt:lpstr>
      <vt:lpstr>Galatians 3:15-18 God’s Covenant</vt:lpstr>
      <vt:lpstr>Galatians 3:19-22 What was the Law’s Purpose?</vt:lpstr>
      <vt:lpstr>Galatians 3:19-22 What was the Law’s Purpose?</vt:lpstr>
      <vt:lpstr>Galatians 3:19-22 What was the Law’s Purpose?</vt:lpstr>
      <vt:lpstr>Galatians 3:23-29 All are one in Christ</vt:lpstr>
      <vt:lpstr>Galatians 3:23-29 All are one in Christ</vt:lpstr>
      <vt:lpstr>Galatians 3:23-29 All are one in Christ</vt:lpstr>
      <vt:lpstr>Galatians 3:23-29 All are one in Christ</vt:lpstr>
      <vt:lpstr>Galatians – The Big Picture</vt:lpstr>
      <vt:lpstr>Outline</vt:lpstr>
      <vt:lpstr>Galatians 2:17-21 Implication of Paul’s Teaching</vt:lpstr>
      <vt:lpstr>Galatians 3:1-14 What are the Key Words?</vt:lpstr>
      <vt:lpstr>Old Testament Quotes</vt:lpstr>
      <vt:lpstr>Galatians 3:1-6 Works of Law v. Hearing with Faith</vt:lpstr>
      <vt:lpstr>Galatians 3:1-6 Works of Law v. Hearing with Faith</vt:lpstr>
      <vt:lpstr>Galatians 3:1-6 Works of Law v. Hearing with Faith</vt:lpstr>
      <vt:lpstr>Galatians 3:1-6 Works of Law v. Hearing with Faith</vt:lpstr>
      <vt:lpstr>Galatians 3:7-10 The True Sons of Abraham</vt:lpstr>
      <vt:lpstr>Galatians 3:7-10 The True Sons of Abraham</vt:lpstr>
      <vt:lpstr>Galatians 3:10-14 Overcoming the Limitation of the Law</vt:lpstr>
      <vt:lpstr>Galatians 3:10-14 Overcoming the Limitation of the Law</vt:lpstr>
      <vt:lpstr>Galatians 3:10-14 Overcoming the Limitation of the Law</vt:lpstr>
      <vt:lpstr>Galatians 3:10-14 Overcoming the Limitation of the Law</vt:lpstr>
      <vt:lpstr>Galatians 3:10-14 Overcoming the Limitation of the Law</vt:lpstr>
      <vt:lpstr>Acts 15:6-11 (The belief and testimony of Peter)     </vt:lpstr>
      <vt:lpstr>PowerPoint Presentation</vt:lpstr>
      <vt:lpstr>Galatians 2:11-14 Peter’s Conduct</vt:lpstr>
      <vt:lpstr>Galatians 2:14 Key Question</vt:lpstr>
      <vt:lpstr>Galatians 2:15-16 Heart of Paul’s Teaching</vt:lpstr>
      <vt:lpstr>One Message</vt:lpstr>
      <vt:lpstr>A Study of Galatians</vt:lpstr>
      <vt:lpstr>Galatians 2:17-21 Implication of Paul’s Teaching</vt:lpstr>
      <vt:lpstr>Galatians 2:17-21 Implication of Paul’s Teaching</vt:lpstr>
      <vt:lpstr>Galatians 2:17-21 Implication of Paul’s Teaching</vt:lpstr>
      <vt:lpstr>Galatians 2:17-21 Implication of Paul’s Teaching</vt:lpstr>
      <vt:lpstr>Galatians 2:17-21 Implication of Paul’s Teaching</vt:lpstr>
      <vt:lpstr>Galatians 2:17-21 Implication of Paul’s Teaching</vt:lpstr>
      <vt:lpstr>Galatians 2:17-21 Implication of Paul’s Teaching</vt:lpstr>
      <vt:lpstr>Galatians 2:1-5</vt:lpstr>
      <vt:lpstr>Acts 15:1-5 (a commentary on Galatians 2:1-5)     </vt:lpstr>
      <vt:lpstr>PowerPoint Presentation</vt:lpstr>
      <vt:lpstr>Galatians 2:1-5</vt:lpstr>
      <vt:lpstr>Galatians 2:1-5</vt:lpstr>
      <vt:lpstr>Galatians 2:1-5</vt:lpstr>
      <vt:lpstr>Galatians 2:1-5</vt:lpstr>
      <vt:lpstr>Galatians 2:1-5</vt:lpstr>
      <vt:lpstr>Galatians 2:6-11</vt:lpstr>
      <vt:lpstr>Acts 15:6-23 (a commentary on Galatians 2:6-10)     </vt:lpstr>
      <vt:lpstr>PowerPoint Presentation</vt:lpstr>
      <vt:lpstr>Galatians 2:6-11</vt:lpstr>
      <vt:lpstr>Galatians 2:6-11</vt:lpstr>
      <vt:lpstr>Galatians 2:6-11</vt:lpstr>
      <vt:lpstr>Galatians 2:6-11</vt:lpstr>
      <vt:lpstr>Galatians 2:6-11</vt:lpstr>
      <vt:lpstr>Galatians 1:18-24</vt:lpstr>
      <vt:lpstr>PowerPoint Presentation</vt:lpstr>
      <vt:lpstr>A Study of Galatians</vt:lpstr>
      <vt:lpstr>A Study of Galatians</vt:lpstr>
      <vt:lpstr>Background of the Letter</vt:lpstr>
      <vt:lpstr>Background of the Letter</vt:lpstr>
      <vt:lpstr>Who were the Galatians?</vt:lpstr>
      <vt:lpstr>PowerPoint Presentation</vt:lpstr>
      <vt:lpstr>The Gospel They Received</vt:lpstr>
      <vt:lpstr>PowerPoint Presentation</vt:lpstr>
      <vt:lpstr>Salutation</vt:lpstr>
      <vt:lpstr>Salutation</vt:lpstr>
      <vt:lpstr>Salutation</vt:lpstr>
      <vt:lpstr>Turning to a different gospel</vt:lpstr>
      <vt:lpstr>Turning to a different gospel</vt:lpstr>
      <vt:lpstr>Turning to a different gospel</vt:lpstr>
      <vt:lpstr>Gal. 1:10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Church of Christ?</dc:title>
  <dc:creator>Russ LaGrone</dc:creator>
  <cp:lastModifiedBy>Brad Beutjer</cp:lastModifiedBy>
  <cp:revision>79</cp:revision>
  <cp:lastPrinted>2022-06-22T16:23:12Z</cp:lastPrinted>
  <dcterms:created xsi:type="dcterms:W3CDTF">2020-01-04T21:17:24Z</dcterms:created>
  <dcterms:modified xsi:type="dcterms:W3CDTF">2022-07-20T23:24:53Z</dcterms:modified>
</cp:coreProperties>
</file>