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51" r:id="rId2"/>
    <p:sldId id="452" r:id="rId3"/>
    <p:sldId id="453" r:id="rId4"/>
    <p:sldId id="455" r:id="rId5"/>
    <p:sldId id="461" r:id="rId6"/>
    <p:sldId id="462" r:id="rId7"/>
    <p:sldId id="332" r:id="rId8"/>
    <p:sldId id="458" r:id="rId9"/>
    <p:sldId id="456" r:id="rId10"/>
    <p:sldId id="457" r:id="rId11"/>
    <p:sldId id="333" r:id="rId12"/>
    <p:sldId id="460" r:id="rId13"/>
    <p:sldId id="459" r:id="rId14"/>
    <p:sldId id="454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B4C3D6-5200-44DB-BFE9-9DE424DCC7B7}" v="37" dt="2022-07-26T12:39:44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9" autoAdjust="0"/>
    <p:restoredTop sz="95201" autoAdjust="0"/>
  </p:normalViewPr>
  <p:slideViewPr>
    <p:cSldViewPr snapToGrid="0">
      <p:cViewPr varScale="1">
        <p:scale>
          <a:sx n="99" d="100"/>
          <a:sy n="99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Beutjer" userId="6261f0cd7a12acb8" providerId="LiveId" clId="{E45DA9C7-7E55-4C12-8946-064522BAA0D5}"/>
    <pc:docChg chg="modSld">
      <pc:chgData name="Brad Beutjer" userId="6261f0cd7a12acb8" providerId="LiveId" clId="{E45DA9C7-7E55-4C12-8946-064522BAA0D5}" dt="2022-07-26T14:29:54.538" v="329" actId="20577"/>
      <pc:docMkLst>
        <pc:docMk/>
      </pc:docMkLst>
      <pc:sldChg chg="modSp mod">
        <pc:chgData name="Brad Beutjer" userId="6261f0cd7a12acb8" providerId="LiveId" clId="{E45DA9C7-7E55-4C12-8946-064522BAA0D5}" dt="2022-07-26T14:29:54.538" v="329" actId="20577"/>
        <pc:sldMkLst>
          <pc:docMk/>
          <pc:sldMk cId="3598815814" sldId="462"/>
        </pc:sldMkLst>
        <pc:spChg chg="mod">
          <ac:chgData name="Brad Beutjer" userId="6261f0cd7a12acb8" providerId="LiveId" clId="{E45DA9C7-7E55-4C12-8946-064522BAA0D5}" dt="2022-07-26T14:29:54.538" v="329" actId="20577"/>
          <ac:spMkLst>
            <pc:docMk/>
            <pc:sldMk cId="3598815814" sldId="462"/>
            <ac:spMk id="4" creationId="{D77CCD8F-D8E4-4C4F-6444-162759291965}"/>
          </ac:spMkLst>
        </pc:spChg>
        <pc:spChg chg="mod">
          <ac:chgData name="Brad Beutjer" userId="6261f0cd7a12acb8" providerId="LiveId" clId="{E45DA9C7-7E55-4C12-8946-064522BAA0D5}" dt="2022-07-26T14:29:10.471" v="298" actId="20577"/>
          <ac:spMkLst>
            <pc:docMk/>
            <pc:sldMk cId="3598815814" sldId="462"/>
            <ac:spMk id="6" creationId="{F0559C26-212A-4134-D1D6-08048BB1BA24}"/>
          </ac:spMkLst>
        </pc:spChg>
      </pc:sldChg>
    </pc:docChg>
  </pc:docChgLst>
  <pc:docChgLst>
    <pc:chgData name="Martin Broadwell" userId="c44ae949ec33a215" providerId="LiveId" clId="{F6B4C3D6-5200-44DB-BFE9-9DE424DCC7B7}"/>
    <pc:docChg chg="custSel addSld delSld modSld modNotesMaster">
      <pc:chgData name="Martin Broadwell" userId="c44ae949ec33a215" providerId="LiveId" clId="{F6B4C3D6-5200-44DB-BFE9-9DE424DCC7B7}" dt="2022-07-26T12:53:38.010" v="170" actId="20577"/>
      <pc:docMkLst>
        <pc:docMk/>
      </pc:docMkLst>
      <pc:sldChg chg="modSp mod modAnim">
        <pc:chgData name="Martin Broadwell" userId="c44ae949ec33a215" providerId="LiveId" clId="{F6B4C3D6-5200-44DB-BFE9-9DE424DCC7B7}" dt="2022-07-26T12:33:31.039" v="39"/>
        <pc:sldMkLst>
          <pc:docMk/>
          <pc:sldMk cId="0" sldId="332"/>
        </pc:sldMkLst>
        <pc:spChg chg="mod">
          <ac:chgData name="Martin Broadwell" userId="c44ae949ec33a215" providerId="LiveId" clId="{F6B4C3D6-5200-44DB-BFE9-9DE424DCC7B7}" dt="2022-07-26T12:24:01.786" v="29" actId="20577"/>
          <ac:spMkLst>
            <pc:docMk/>
            <pc:sldMk cId="0" sldId="332"/>
            <ac:spMk id="17" creationId="{00000000-0000-0000-0000-000000000000}"/>
          </ac:spMkLst>
        </pc:spChg>
      </pc:sldChg>
      <pc:sldChg chg="modSp modAnim">
        <pc:chgData name="Martin Broadwell" userId="c44ae949ec33a215" providerId="LiveId" clId="{F6B4C3D6-5200-44DB-BFE9-9DE424DCC7B7}" dt="2022-07-26T12:39:33.634" v="67" actId="20577"/>
        <pc:sldMkLst>
          <pc:docMk/>
          <pc:sldMk cId="0" sldId="333"/>
        </pc:sldMkLst>
        <pc:spChg chg="mod">
          <ac:chgData name="Martin Broadwell" userId="c44ae949ec33a215" providerId="LiveId" clId="{F6B4C3D6-5200-44DB-BFE9-9DE424DCC7B7}" dt="2022-07-26T12:39:33.634" v="67" actId="20577"/>
          <ac:spMkLst>
            <pc:docMk/>
            <pc:sldMk cId="0" sldId="333"/>
            <ac:spMk id="17" creationId="{00000000-0000-0000-0000-000000000000}"/>
          </ac:spMkLst>
        </pc:spChg>
      </pc:sldChg>
      <pc:sldChg chg="modSp mod">
        <pc:chgData name="Martin Broadwell" userId="c44ae949ec33a215" providerId="LiveId" clId="{F6B4C3D6-5200-44DB-BFE9-9DE424DCC7B7}" dt="2022-07-26T12:30:31.445" v="38" actId="20577"/>
        <pc:sldMkLst>
          <pc:docMk/>
          <pc:sldMk cId="3194308093" sldId="455"/>
        </pc:sldMkLst>
        <pc:spChg chg="mod">
          <ac:chgData name="Martin Broadwell" userId="c44ae949ec33a215" providerId="LiveId" clId="{F6B4C3D6-5200-44DB-BFE9-9DE424DCC7B7}" dt="2022-07-26T02:44:38.131" v="6" actId="20577"/>
          <ac:spMkLst>
            <pc:docMk/>
            <pc:sldMk cId="3194308093" sldId="455"/>
            <ac:spMk id="2" creationId="{5758C23E-711D-0B79-2A6D-27BE9AACD82D}"/>
          </ac:spMkLst>
        </pc:spChg>
        <pc:spChg chg="mod">
          <ac:chgData name="Martin Broadwell" userId="c44ae949ec33a215" providerId="LiveId" clId="{F6B4C3D6-5200-44DB-BFE9-9DE424DCC7B7}" dt="2022-07-26T12:30:31.445" v="38" actId="20577"/>
          <ac:spMkLst>
            <pc:docMk/>
            <pc:sldMk cId="3194308093" sldId="455"/>
            <ac:spMk id="4" creationId="{551A1C25-02DD-4032-B83B-5CABDCD801FB}"/>
          </ac:spMkLst>
        </pc:spChg>
        <pc:cxnChg chg="mod">
          <ac:chgData name="Martin Broadwell" userId="c44ae949ec33a215" providerId="LiveId" clId="{F6B4C3D6-5200-44DB-BFE9-9DE424DCC7B7}" dt="2022-07-26T12:29:59.680" v="30" actId="14100"/>
          <ac:cxnSpMkLst>
            <pc:docMk/>
            <pc:sldMk cId="3194308093" sldId="455"/>
            <ac:cxnSpMk id="17" creationId="{D9E4EB08-723E-4214-515C-26003E4BFEC8}"/>
          </ac:cxnSpMkLst>
        </pc:cxnChg>
      </pc:sldChg>
      <pc:sldChg chg="modAnim">
        <pc:chgData name="Martin Broadwell" userId="c44ae949ec33a215" providerId="LiveId" clId="{F6B4C3D6-5200-44DB-BFE9-9DE424DCC7B7}" dt="2022-07-26T12:37:10.796" v="45"/>
        <pc:sldMkLst>
          <pc:docMk/>
          <pc:sldMk cId="2674488126" sldId="457"/>
        </pc:sldMkLst>
      </pc:sldChg>
      <pc:sldChg chg="modSp modAnim">
        <pc:chgData name="Martin Broadwell" userId="c44ae949ec33a215" providerId="LiveId" clId="{F6B4C3D6-5200-44DB-BFE9-9DE424DCC7B7}" dt="2022-07-26T12:39:44.137" v="68"/>
        <pc:sldMkLst>
          <pc:docMk/>
          <pc:sldMk cId="1246446197" sldId="458"/>
        </pc:sldMkLst>
        <pc:spChg chg="mod">
          <ac:chgData name="Martin Broadwell" userId="c44ae949ec33a215" providerId="LiveId" clId="{F6B4C3D6-5200-44DB-BFE9-9DE424DCC7B7}" dt="2022-07-26T12:39:44.137" v="68"/>
          <ac:spMkLst>
            <pc:docMk/>
            <pc:sldMk cId="1246446197" sldId="458"/>
            <ac:spMk id="17" creationId="{00000000-0000-0000-0000-000000000000}"/>
          </ac:spMkLst>
        </pc:spChg>
      </pc:sldChg>
      <pc:sldChg chg="modSp mod">
        <pc:chgData name="Martin Broadwell" userId="c44ae949ec33a215" providerId="LiveId" clId="{F6B4C3D6-5200-44DB-BFE9-9DE424DCC7B7}" dt="2022-07-26T12:53:38.010" v="170" actId="20577"/>
        <pc:sldMkLst>
          <pc:docMk/>
          <pc:sldMk cId="4068768976" sldId="459"/>
        </pc:sldMkLst>
        <pc:spChg chg="mod">
          <ac:chgData name="Martin Broadwell" userId="c44ae949ec33a215" providerId="LiveId" clId="{F6B4C3D6-5200-44DB-BFE9-9DE424DCC7B7}" dt="2022-07-26T12:53:38.010" v="170" actId="20577"/>
          <ac:spMkLst>
            <pc:docMk/>
            <pc:sldMk cId="4068768976" sldId="459"/>
            <ac:spMk id="17" creationId="{00000000-0000-0000-0000-000000000000}"/>
          </ac:spMkLst>
        </pc:spChg>
      </pc:sldChg>
      <pc:sldChg chg="new del">
        <pc:chgData name="Martin Broadwell" userId="c44ae949ec33a215" providerId="LiveId" clId="{F6B4C3D6-5200-44DB-BFE9-9DE424DCC7B7}" dt="2022-07-26T12:49:59.585" v="71" actId="47"/>
        <pc:sldMkLst>
          <pc:docMk/>
          <pc:sldMk cId="16671995" sldId="4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5D06491-7453-4C89-B20B-354C00339AE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B55A84C-B360-4723-A018-E1BFAFFD8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1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1145">
              <a:defRPr/>
            </a:pPr>
            <a:fld id="{C282A940-569D-4AE6-B36A-A748CB9FA8F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728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illness, death, job loss, financial problems</a:t>
            </a:r>
          </a:p>
          <a:p>
            <a:pPr defTabSz="942289">
              <a:defRPr/>
            </a:pPr>
            <a:r>
              <a:rPr lang="en-US" dirty="0">
                <a:solidFill>
                  <a:schemeClr val="accent2"/>
                </a:solidFill>
              </a:rPr>
              <a:t>unfaithful family member, crisis of faith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1145">
              <a:defRPr/>
            </a:pPr>
            <a:fld id="{C282A940-569D-4AE6-B36A-A748CB9FA8F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235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1145">
              <a:defRPr/>
            </a:pPr>
            <a:fld id="{C9728497-C64A-41BA-B394-C3E520BE7B6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1145">
              <a:defRPr/>
            </a:pPr>
            <a:fld id="{C9728497-C64A-41BA-B394-C3E520BE7B6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2132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 psalm ask the class for Crisis answers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1145">
              <a:defRPr/>
            </a:pPr>
            <a:fld id="{C282A940-569D-4AE6-B36A-A748CB9FA8F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6570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1145">
              <a:defRPr/>
            </a:pPr>
            <a:fld id="{C9728497-C64A-41BA-B394-C3E520BE7B6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1145">
              <a:defRPr/>
            </a:pPr>
            <a:fld id="{C9728497-C64A-41BA-B394-C3E520BE7B6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13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93185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1145">
              <a:defRPr/>
            </a:pPr>
            <a:fld id="{C282A940-569D-4AE6-B36A-A748CB9FA8F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145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510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946" y="4452096"/>
            <a:ext cx="7891272" cy="1015498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5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33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26" y="260888"/>
            <a:ext cx="11309180" cy="8610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8" y="1264596"/>
            <a:ext cx="11416370" cy="5393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79246" y="732613"/>
            <a:ext cx="640080" cy="365125"/>
          </a:xfrm>
        </p:spPr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8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173857"/>
            <a:ext cx="12192000" cy="468414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08" y="362309"/>
            <a:ext cx="9281160" cy="1811548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3171216"/>
            <a:ext cx="9052560" cy="2915639"/>
          </a:xfrm>
        </p:spPr>
        <p:txBody>
          <a:bodyPr anchor="t"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3794725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3975010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8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837" y="1423357"/>
            <a:ext cx="5561163" cy="52145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423357"/>
            <a:ext cx="5894457" cy="52145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837" y="1310827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837" y="1950907"/>
            <a:ext cx="5289891" cy="46870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61" y="1310827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9213" y="1950907"/>
            <a:ext cx="5289891" cy="46870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5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837" y="1310827"/>
            <a:ext cx="3841527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838" y="1950907"/>
            <a:ext cx="3841527" cy="46870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9411" y="1310827"/>
            <a:ext cx="3841527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6364" y="1950907"/>
            <a:ext cx="3841527" cy="46870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EFB745B8-A419-4E16-89E9-8D41E10545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20938" y="1310827"/>
            <a:ext cx="3841527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B18AC8A-106D-455A-8CB6-1F8AD386A7A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17891" y="1950907"/>
            <a:ext cx="3841527" cy="46870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2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/>
          <a:lstStyle/>
          <a:p>
            <a:fld id="{DA09B1D7-F695-4651-82BF-663E7C95957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7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311" y="260888"/>
            <a:ext cx="11294895" cy="861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838" y="1345721"/>
            <a:ext cx="11416370" cy="5311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45731" y="41526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34" y="45836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DBD4FF48-5368-4264-86E6-9796D888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2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1020F-FD63-429C-80EA-F3216360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420" y="651163"/>
            <a:ext cx="9281160" cy="1181819"/>
          </a:xfrm>
        </p:spPr>
        <p:txBody>
          <a:bodyPr/>
          <a:lstStyle/>
          <a:p>
            <a:pPr algn="ctr"/>
            <a:r>
              <a:rPr lang="en-US" dirty="0"/>
              <a:t>Pre-Class Warmup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5E98951-4A1A-877E-54E8-BB596FE8C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5" y="3752193"/>
            <a:ext cx="8470596" cy="2334662"/>
          </a:xfrm>
        </p:spPr>
        <p:txBody>
          <a:bodyPr/>
          <a:lstStyle/>
          <a:p>
            <a:r>
              <a:rPr lang="en-US" dirty="0"/>
              <a:t>Scan Psalms 27 and 73. What crises are the psalmists facing?</a:t>
            </a:r>
          </a:p>
        </p:txBody>
      </p:sp>
    </p:spTree>
    <p:extLst>
      <p:ext uri="{BB962C8B-B14F-4D97-AF65-F5344CB8AC3E}">
        <p14:creationId xmlns:p14="http://schemas.microsoft.com/office/powerpoint/2010/main" val="64311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CFBB-66E2-90C0-4A56-508B1B03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of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25B56-9BE9-F6A7-5D2F-646B51CFC3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2657C-8911-A230-E58B-212A34075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837" y="1950907"/>
            <a:ext cx="3522813" cy="4687002"/>
          </a:xfrm>
        </p:spPr>
        <p:txBody>
          <a:bodyPr/>
          <a:lstStyle/>
          <a:p>
            <a:r>
              <a:rPr lang="en-US" dirty="0"/>
              <a:t>Light, 27:1</a:t>
            </a:r>
          </a:p>
          <a:p>
            <a:r>
              <a:rPr lang="en-US" dirty="0"/>
              <a:t>Salvation, 27:1</a:t>
            </a:r>
          </a:p>
          <a:p>
            <a:r>
              <a:rPr lang="en-US" dirty="0"/>
              <a:t>Refuge/defense, 27:1</a:t>
            </a:r>
          </a:p>
          <a:p>
            <a:r>
              <a:rPr lang="en-US" dirty="0"/>
              <a:t>One who conceals, 27:5</a:t>
            </a:r>
          </a:p>
          <a:p>
            <a:r>
              <a:rPr lang="en-US" dirty="0"/>
              <a:t>Master, 27:9</a:t>
            </a:r>
          </a:p>
          <a:p>
            <a:r>
              <a:rPr lang="en-US" dirty="0"/>
              <a:t>Strength of my heart, 73:26</a:t>
            </a:r>
          </a:p>
          <a:p>
            <a:r>
              <a:rPr lang="en-US" dirty="0"/>
              <a:t>Portion, 73:26</a:t>
            </a:r>
          </a:p>
          <a:p>
            <a:r>
              <a:rPr lang="en-US" dirty="0"/>
              <a:t>Judge (implied), 73:27</a:t>
            </a:r>
          </a:p>
          <a:p>
            <a:r>
              <a:rPr lang="en-US" dirty="0"/>
              <a:t>Refuge, 73:28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B95C3-CD1D-EDED-FD44-A01FFC2D5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80340" y="1310827"/>
            <a:ext cx="6306802" cy="640080"/>
          </a:xfrm>
        </p:spPr>
        <p:txBody>
          <a:bodyPr/>
          <a:lstStyle/>
          <a:p>
            <a:r>
              <a:rPr lang="en-US" dirty="0"/>
              <a:t>Relation to Crisis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C479B-F26C-8FF1-D109-14284FE9A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80340" y="1950907"/>
            <a:ext cx="7670868" cy="4687002"/>
          </a:xfrm>
        </p:spPr>
        <p:txBody>
          <a:bodyPr/>
          <a:lstStyle/>
          <a:p>
            <a:r>
              <a:rPr lang="en-US" dirty="0"/>
              <a:t>Metaphor for God’s presence &amp; purpose (cf. Psalm 36:9, 43:3)</a:t>
            </a:r>
          </a:p>
          <a:p>
            <a:r>
              <a:rPr lang="en-US" dirty="0"/>
              <a:t>Psalmist needs deliverance from enemies, vv.2-3</a:t>
            </a:r>
          </a:p>
          <a:p>
            <a:r>
              <a:rPr lang="en-US" dirty="0"/>
              <a:t>He needs shelter/defense from enemies</a:t>
            </a:r>
          </a:p>
          <a:p>
            <a:r>
              <a:rPr lang="en-US" dirty="0"/>
              <a:t>He wants to be hidden in safety until the crisis passes</a:t>
            </a:r>
          </a:p>
          <a:p>
            <a:r>
              <a:rPr lang="en-US" dirty="0"/>
              <a:t>A master supplied his servant’s defense and wellbeing (</a:t>
            </a:r>
            <a:r>
              <a:rPr lang="en-US" dirty="0" err="1"/>
              <a:t>Deut</a:t>
            </a:r>
            <a:r>
              <a:rPr lang="en-US" dirty="0"/>
              <a:t> 15)</a:t>
            </a:r>
          </a:p>
          <a:p>
            <a:r>
              <a:rPr lang="en-US" dirty="0"/>
              <a:t>The psalmist’s heart had been embittered by foolishness, v.21</a:t>
            </a:r>
          </a:p>
          <a:p>
            <a:r>
              <a:rPr lang="en-US" dirty="0"/>
              <a:t>He was disturbed by the portions enjoyed by the wicked, vv.4-9</a:t>
            </a:r>
          </a:p>
          <a:p>
            <a:r>
              <a:rPr lang="en-US" dirty="0"/>
              <a:t>He was concerned that the wicked went unpunished, vv.11-14</a:t>
            </a:r>
          </a:p>
          <a:p>
            <a:r>
              <a:rPr lang="en-US" dirty="0"/>
              <a:t>He needs shelter from his own misguided thoughts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31" y="228600"/>
            <a:ext cx="9493469" cy="85133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Prayers of Trust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idx="1"/>
          </p:nvPr>
        </p:nvSpPr>
        <p:spPr>
          <a:xfrm>
            <a:off x="528144" y="1143000"/>
            <a:ext cx="11043746" cy="5257800"/>
          </a:xfrm>
        </p:spPr>
        <p:txBody>
          <a:bodyPr>
            <a:normAutofit/>
          </a:bodyPr>
          <a:lstStyle/>
          <a:p>
            <a:r>
              <a:rPr lang="en-US" dirty="0"/>
              <a:t>Declare our trust in God (27:2,3,5-6,8,9,10,13; 73:17,18-20,23-28)</a:t>
            </a:r>
          </a:p>
          <a:p>
            <a:pPr lvl="1"/>
            <a:r>
              <a:rPr lang="en-US" dirty="0"/>
              <a:t>Use positive language (“You will”) to describe the actions God has promised on our behalf</a:t>
            </a:r>
          </a:p>
          <a:p>
            <a:pPr lvl="1"/>
            <a:r>
              <a:rPr lang="en-US" dirty="0"/>
              <a:t>Note: this requires a detailed knowledge of God’s promises to pray according to His will</a:t>
            </a:r>
          </a:p>
          <a:p>
            <a:r>
              <a:rPr lang="en-US" dirty="0"/>
              <a:t>Ask that others would trust God as well (27:14)</a:t>
            </a:r>
          </a:p>
          <a:p>
            <a:pPr lvl="1"/>
            <a:r>
              <a:rPr lang="en-US" dirty="0"/>
              <a:t>In private prayer, ask that others would benefit from our example in the crisis</a:t>
            </a:r>
          </a:p>
          <a:p>
            <a:r>
              <a:rPr lang="en-US" dirty="0"/>
              <a:t>Explain the basis for our trust (27:1; 73:1)</a:t>
            </a:r>
          </a:p>
          <a:p>
            <a:r>
              <a:rPr lang="en-US" dirty="0"/>
              <a:t>Use images of God that answer the crisis we face (27:1,5,9; 73:26,27,28)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26FD-3AD6-40D2-4EBB-1A32C345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FC57-2E26-361A-AB83-797A9F69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3497803"/>
            <a:ext cx="7812727" cy="2589052"/>
          </a:xfrm>
        </p:spPr>
        <p:txBody>
          <a:bodyPr/>
          <a:lstStyle/>
          <a:p>
            <a:r>
              <a:rPr lang="en-US" dirty="0"/>
              <a:t>What petition(s) does the psalmist make in Psalm 27? What is his primary concern?</a:t>
            </a:r>
          </a:p>
        </p:txBody>
      </p:sp>
    </p:spTree>
    <p:extLst>
      <p:ext uri="{BB962C8B-B14F-4D97-AF65-F5344CB8AC3E}">
        <p14:creationId xmlns:p14="http://schemas.microsoft.com/office/powerpoint/2010/main" val="177368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31" y="228600"/>
            <a:ext cx="9493469" cy="85133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Prayers of Trust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idx="1"/>
          </p:nvPr>
        </p:nvSpPr>
        <p:spPr>
          <a:xfrm>
            <a:off x="528144" y="1143000"/>
            <a:ext cx="11043746" cy="5486400"/>
          </a:xfrm>
        </p:spPr>
        <p:txBody>
          <a:bodyPr>
            <a:normAutofit/>
          </a:bodyPr>
          <a:lstStyle/>
          <a:p>
            <a:r>
              <a:rPr lang="en-US" dirty="0"/>
              <a:t>Declare our trust in God (27:2,3,5-6,8,9,10,13; 73:17,18-20,23-28)</a:t>
            </a:r>
          </a:p>
          <a:p>
            <a:pPr lvl="1"/>
            <a:r>
              <a:rPr lang="en-US" dirty="0"/>
              <a:t>Use positive language (“You will”) to describe the actions God has promised on our behalf</a:t>
            </a:r>
          </a:p>
          <a:p>
            <a:pPr lvl="1"/>
            <a:r>
              <a:rPr lang="en-US" dirty="0"/>
              <a:t>Note: this requires a detailed knowledge of God’s promises to pray according to His will</a:t>
            </a:r>
          </a:p>
          <a:p>
            <a:r>
              <a:rPr lang="en-US" dirty="0"/>
              <a:t>Ask that others would trust God as well (27:14)</a:t>
            </a:r>
          </a:p>
          <a:p>
            <a:pPr lvl="1"/>
            <a:r>
              <a:rPr lang="en-US" dirty="0"/>
              <a:t>In private prayer, ask that others would benefit from our example in the crisis</a:t>
            </a:r>
          </a:p>
          <a:p>
            <a:r>
              <a:rPr lang="en-US" dirty="0"/>
              <a:t>Explain the basis for our trust (27:1; 73:1)</a:t>
            </a:r>
          </a:p>
          <a:p>
            <a:r>
              <a:rPr lang="en-US" dirty="0"/>
              <a:t>Use images of God that answer the crisis we face (27:1,5,9; 73:26,27,28)</a:t>
            </a:r>
          </a:p>
          <a:p>
            <a:r>
              <a:rPr lang="en-US" dirty="0"/>
              <a:t>Make our petitions in a way that demonstrates trust, not fear (27:4,7,9,11)</a:t>
            </a:r>
          </a:p>
          <a:p>
            <a:pPr lvl="1"/>
            <a:r>
              <a:rPr lang="en-US" dirty="0"/>
              <a:t>Make specific requests about the situation according to His will</a:t>
            </a:r>
          </a:p>
          <a:p>
            <a:r>
              <a:rPr lang="en-US" dirty="0"/>
              <a:t>Vow to praise God for His deliverance (27:6)</a:t>
            </a:r>
          </a:p>
          <a:p>
            <a:pPr lvl="1"/>
            <a:r>
              <a:rPr lang="en-US" dirty="0"/>
              <a:t>Not a quid pro quo, but a vow to go beyond what God commands in worship, praise, and evangelism as an expression of gratitude</a:t>
            </a:r>
          </a:p>
          <a:p>
            <a:pPr lvl="1"/>
            <a:r>
              <a:rPr lang="en-US" dirty="0"/>
              <a:t>A further expression of confidence that God </a:t>
            </a:r>
            <a:r>
              <a:rPr lang="en-US"/>
              <a:t>will deliver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6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286A-EE67-455A-976A-910E8B5D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Lesson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C54AF-8BC2-4568-BA21-14137A2F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8" y="1475117"/>
            <a:ext cx="11416370" cy="5182572"/>
          </a:xfrm>
        </p:spPr>
        <p:txBody>
          <a:bodyPr/>
          <a:lstStyle/>
          <a:p>
            <a:r>
              <a:rPr lang="en-US" dirty="0"/>
              <a:t>Identify 3-5 images the psalms of trust use to describe God’s presence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Rock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Shepherd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Stronghold</a:t>
            </a:r>
          </a:p>
          <a:p>
            <a:r>
              <a:rPr lang="en-US" dirty="0"/>
              <a:t>List 2-3 life circumstances where a prayer of trust would be useful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Physical hardship (illness, death, job loss, financial problems)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Spiritual hardship (unfaithful family member, crisis of faith)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FBD21E-4F33-EFDE-AB96-C6B75758B05B}"/>
              </a:ext>
            </a:extLst>
          </p:cNvPr>
          <p:cNvSpPr txBox="1"/>
          <p:nvPr/>
        </p:nvSpPr>
        <p:spPr>
          <a:xfrm>
            <a:off x="2589075" y="1860331"/>
            <a:ext cx="283779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Dwelling place 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Mountains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Shield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18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6415-1F53-4260-AF85-E245372AB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Prayers of Trust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CEE1A-6DB3-4BE1-A709-DEFF2A395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7983" y="4468031"/>
            <a:ext cx="7891272" cy="810768"/>
          </a:xfrm>
        </p:spPr>
        <p:txBody>
          <a:bodyPr>
            <a:normAutofit/>
          </a:bodyPr>
          <a:lstStyle/>
          <a:p>
            <a:pPr algn="r"/>
            <a:r>
              <a:rPr lang="en-US" sz="2800" dirty="0"/>
              <a:t>Psalms 27 &amp; 73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502E27-A16A-45A4-BBED-981D224C85E2}"/>
              </a:ext>
            </a:extLst>
          </p:cNvPr>
          <p:cNvSpPr txBox="1"/>
          <p:nvPr/>
        </p:nvSpPr>
        <p:spPr>
          <a:xfrm>
            <a:off x="9995678" y="4124864"/>
            <a:ext cx="405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376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286A-EE67-455A-976A-910E8B5D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Lesson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C54AF-8BC2-4568-BA21-14137A2F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8" y="1475117"/>
            <a:ext cx="11416370" cy="5182572"/>
          </a:xfrm>
        </p:spPr>
        <p:txBody>
          <a:bodyPr/>
          <a:lstStyle/>
          <a:p>
            <a:r>
              <a:rPr lang="en-US" dirty="0"/>
              <a:t>Identify 3-5 images the psalms of trust use to describe God’s presence</a:t>
            </a:r>
          </a:p>
          <a:p>
            <a:r>
              <a:rPr lang="en-US" dirty="0"/>
              <a:t>List 2-3 life circumstances where a prayer of trust would be useful</a:t>
            </a:r>
          </a:p>
        </p:txBody>
      </p:sp>
    </p:spTree>
    <p:extLst>
      <p:ext uri="{BB962C8B-B14F-4D97-AF65-F5344CB8AC3E}">
        <p14:creationId xmlns:p14="http://schemas.microsoft.com/office/powerpoint/2010/main" val="253751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BD0D27-433A-A8BB-2AEF-99472241FE40}"/>
              </a:ext>
            </a:extLst>
          </p:cNvPr>
          <p:cNvSpPr/>
          <p:nvPr/>
        </p:nvSpPr>
        <p:spPr>
          <a:xfrm>
            <a:off x="0" y="2845677"/>
            <a:ext cx="5011859" cy="4012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58C23E-711D-0B79-2A6D-27BE9AACD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Crisis to Growth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C6BA00-5658-5588-3056-3C0371CAAD53}"/>
              </a:ext>
            </a:extLst>
          </p:cNvPr>
          <p:cNvSpPr/>
          <p:nvPr/>
        </p:nvSpPr>
        <p:spPr>
          <a:xfrm>
            <a:off x="157656" y="3421112"/>
            <a:ext cx="1920240" cy="19202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Lament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(Sorrow or Confusion)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1A1C25-02DD-4032-B83B-5CABDCD801FB}"/>
              </a:ext>
            </a:extLst>
          </p:cNvPr>
          <p:cNvSpPr/>
          <p:nvPr/>
        </p:nvSpPr>
        <p:spPr>
          <a:xfrm>
            <a:off x="1589165" y="4887311"/>
            <a:ext cx="1920240" cy="19202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Imprec-atory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(Anger)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5F15F6-56C4-F505-FCD1-BBB07024914C}"/>
              </a:ext>
            </a:extLst>
          </p:cNvPr>
          <p:cNvSpPr/>
          <p:nvPr/>
        </p:nvSpPr>
        <p:spPr>
          <a:xfrm>
            <a:off x="3020674" y="3276863"/>
            <a:ext cx="1920240" cy="19202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Trust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F83F5-C098-2606-BE4D-FFFA927313F9}"/>
              </a:ext>
            </a:extLst>
          </p:cNvPr>
          <p:cNvCxnSpPr>
            <a:cxnSpLocks/>
            <a:stCxn id="3" idx="6"/>
          </p:cNvCxnSpPr>
          <p:nvPr/>
        </p:nvCxnSpPr>
        <p:spPr>
          <a:xfrm flipV="1">
            <a:off x="2077896" y="4374271"/>
            <a:ext cx="1201332" cy="69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C7B7B1-3176-E0D4-9A5F-5FD6BD46CA31}"/>
              </a:ext>
            </a:extLst>
          </p:cNvPr>
          <p:cNvCxnSpPr>
            <a:cxnSpLocks/>
          </p:cNvCxnSpPr>
          <p:nvPr/>
        </p:nvCxnSpPr>
        <p:spPr>
          <a:xfrm flipV="1">
            <a:off x="2719552" y="4154212"/>
            <a:ext cx="436443" cy="104289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E4EB08-723E-4214-515C-26003E4BFEC8}"/>
              </a:ext>
            </a:extLst>
          </p:cNvPr>
          <p:cNvCxnSpPr>
            <a:cxnSpLocks/>
          </p:cNvCxnSpPr>
          <p:nvPr/>
        </p:nvCxnSpPr>
        <p:spPr>
          <a:xfrm flipV="1">
            <a:off x="4444270" y="824593"/>
            <a:ext cx="6846937" cy="32113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DA3B79A-BCC4-0CED-46A9-0D555AC9DA25}"/>
              </a:ext>
            </a:extLst>
          </p:cNvPr>
          <p:cNvSpPr txBox="1"/>
          <p:nvPr/>
        </p:nvSpPr>
        <p:spPr>
          <a:xfrm>
            <a:off x="1499272" y="3030659"/>
            <a:ext cx="2002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CRISIS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137D79-A8C0-29ED-7532-D66A5A7C0E6B}"/>
              </a:ext>
            </a:extLst>
          </p:cNvPr>
          <p:cNvSpPr/>
          <p:nvPr/>
        </p:nvSpPr>
        <p:spPr>
          <a:xfrm>
            <a:off x="5206826" y="2250791"/>
            <a:ext cx="1920240" cy="19202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Thanks-giving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E24C1B-6EB9-A33D-DF44-5DBBCE8A861B}"/>
              </a:ext>
            </a:extLst>
          </p:cNvPr>
          <p:cNvSpPr/>
          <p:nvPr/>
        </p:nvSpPr>
        <p:spPr>
          <a:xfrm>
            <a:off x="7392978" y="1290671"/>
            <a:ext cx="1920240" cy="19202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Praise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D60EDE-EB38-ABC6-76F5-2F6564A20F2D}"/>
              </a:ext>
            </a:extLst>
          </p:cNvPr>
          <p:cNvSpPr/>
          <p:nvPr/>
        </p:nvSpPr>
        <p:spPr>
          <a:xfrm>
            <a:off x="9508185" y="260888"/>
            <a:ext cx="1920240" cy="19202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Wisdom</a:t>
            </a:r>
          </a:p>
        </p:txBody>
      </p:sp>
      <p:sp>
        <p:nvSpPr>
          <p:cNvPr id="31" name="Lightning Bolt 30">
            <a:extLst>
              <a:ext uri="{FF2B5EF4-FFF2-40B4-BE49-F238E27FC236}">
                <a16:creationId xmlns:a16="http://schemas.microsoft.com/office/drawing/2014/main" id="{8BCBF89B-1729-3598-DE1D-80CC5698110C}"/>
              </a:ext>
            </a:extLst>
          </p:cNvPr>
          <p:cNvSpPr/>
          <p:nvPr/>
        </p:nvSpPr>
        <p:spPr>
          <a:xfrm>
            <a:off x="3020673" y="1576552"/>
            <a:ext cx="2355367" cy="2322140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019A01-65BF-F52A-C434-EAB9D37C6E0F}"/>
              </a:ext>
            </a:extLst>
          </p:cNvPr>
          <p:cNvSpPr txBox="1"/>
          <p:nvPr/>
        </p:nvSpPr>
        <p:spPr>
          <a:xfrm rot="3276106">
            <a:off x="3329802" y="2491573"/>
            <a:ext cx="1908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Deliverance</a:t>
            </a:r>
          </a:p>
        </p:txBody>
      </p:sp>
    </p:spTree>
    <p:extLst>
      <p:ext uri="{BB962C8B-B14F-4D97-AF65-F5344CB8AC3E}">
        <p14:creationId xmlns:p14="http://schemas.microsoft.com/office/powerpoint/2010/main" val="319430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26FD-3AD6-40D2-4EBB-1A32C345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FC57-2E26-361A-AB83-797A9F69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3484179"/>
            <a:ext cx="9052560" cy="2602676"/>
          </a:xfrm>
        </p:spPr>
        <p:txBody>
          <a:bodyPr/>
          <a:lstStyle/>
          <a:p>
            <a:r>
              <a:rPr lang="en-US" dirty="0"/>
              <a:t>What are some specific life circumstances that test our trust in God’s provision and deliverance?</a:t>
            </a:r>
          </a:p>
        </p:txBody>
      </p:sp>
    </p:spTree>
    <p:extLst>
      <p:ext uri="{BB962C8B-B14F-4D97-AF65-F5344CB8AC3E}">
        <p14:creationId xmlns:p14="http://schemas.microsoft.com/office/powerpoint/2010/main" val="42905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45DE-ADD7-2E0F-453F-20D32FDF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Crises That Test Our Trust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F66E7-BDEC-73C9-7ADA-6974DC4D0A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Hardship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CCD8F-D8E4-4C4F-6444-1627592919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Illness/injury</a:t>
            </a:r>
          </a:p>
          <a:p>
            <a:r>
              <a:rPr lang="en-US" dirty="0"/>
              <a:t>Real or perceived injustice</a:t>
            </a:r>
          </a:p>
          <a:p>
            <a:r>
              <a:rPr lang="en-US" dirty="0"/>
              <a:t>Loss of home (fire, natural disaster)</a:t>
            </a:r>
          </a:p>
          <a:p>
            <a:r>
              <a:rPr lang="en-US" dirty="0"/>
              <a:t>Financial insecurity</a:t>
            </a:r>
          </a:p>
          <a:p>
            <a:r>
              <a:rPr lang="en-US" dirty="0"/>
              <a:t>Job loss</a:t>
            </a:r>
          </a:p>
          <a:p>
            <a:r>
              <a:rPr lang="en-US"/>
              <a:t>COVID Lockdown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CFE6B-37D2-8637-194E-31C36144E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Spiritual Hardship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59C26-212A-4134-D1D6-08048BB1BA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Loss of loved one</a:t>
            </a:r>
          </a:p>
          <a:p>
            <a:r>
              <a:rPr lang="en-US" dirty="0"/>
              <a:t>Loss of child</a:t>
            </a:r>
          </a:p>
          <a:p>
            <a:r>
              <a:rPr lang="en-US" dirty="0"/>
              <a:t>Slander or gossip about you</a:t>
            </a:r>
          </a:p>
          <a:p>
            <a:r>
              <a:rPr lang="en-US" dirty="0"/>
              <a:t>Trusting God to provide for our children</a:t>
            </a:r>
          </a:p>
          <a:p>
            <a:r>
              <a:rPr lang="en-US" dirty="0"/>
              <a:t>Unfaithful family</a:t>
            </a:r>
          </a:p>
          <a:p>
            <a:r>
              <a:rPr lang="en-US" dirty="0"/>
              <a:t>Betrayal and loneliness</a:t>
            </a:r>
          </a:p>
          <a:p>
            <a:r>
              <a:rPr lang="en-US" dirty="0"/>
              <a:t>Crisis of faith</a:t>
            </a:r>
          </a:p>
          <a:p>
            <a:r>
              <a:rPr lang="en-US" dirty="0"/>
              <a:t>Persecution for faith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1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566" y="228600"/>
            <a:ext cx="9509234" cy="9144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Psalms of Trust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idx="1"/>
          </p:nvPr>
        </p:nvSpPr>
        <p:spPr>
          <a:xfrm>
            <a:off x="378372" y="1143000"/>
            <a:ext cx="11813628" cy="5257800"/>
          </a:xfrm>
        </p:spPr>
        <p:txBody>
          <a:bodyPr>
            <a:normAutofit/>
          </a:bodyPr>
          <a:lstStyle/>
          <a:p>
            <a:r>
              <a:rPr lang="en-US" dirty="0"/>
              <a:t>Like Laments, Psalms of Trust are usually rooted in a problem facing the psalmist</a:t>
            </a:r>
          </a:p>
          <a:p>
            <a:pPr lvl="1"/>
            <a:r>
              <a:rPr lang="en-US" dirty="0"/>
              <a:t>The psalm captures a moment </a:t>
            </a:r>
            <a:r>
              <a:rPr lang="en-US" u="sng" dirty="0"/>
              <a:t>before the problem has been resolved</a:t>
            </a:r>
            <a:r>
              <a:rPr lang="en-US" dirty="0"/>
              <a:t> but </a:t>
            </a:r>
            <a:r>
              <a:rPr lang="en-US" u="sng" dirty="0"/>
              <a:t>after the psalmist has progressed beyond his initial anger or sadness</a:t>
            </a:r>
          </a:p>
          <a:p>
            <a:pPr lvl="1"/>
            <a:r>
              <a:rPr lang="en-US" dirty="0"/>
              <a:t>E.g.- “Even though I walk through the valley of the shadow of death, I fear no evil, for You are with me,” Psalm 23:4</a:t>
            </a:r>
          </a:p>
          <a:p>
            <a:r>
              <a:rPr lang="en-US" i="1" dirty="0"/>
              <a:t>Message: Psalms of Trust state the psalmist’s confidence that God will deliver him</a:t>
            </a:r>
          </a:p>
          <a:p>
            <a:pPr lvl="1"/>
            <a:r>
              <a:rPr lang="en-US" dirty="0"/>
              <a:t>This confidence is based on who God is (124:8) or God’s promises (125:2)</a:t>
            </a:r>
          </a:p>
          <a:p>
            <a:pPr lvl="1"/>
            <a:r>
              <a:rPr lang="en-US" dirty="0"/>
              <a:t>E.g.- “You prepare a table before me in the presence of my enemies,” Psalm 23:5</a:t>
            </a:r>
          </a:p>
          <a:p>
            <a:r>
              <a:rPr lang="en-US" dirty="0"/>
              <a:t>Psalms of Trust often describe our relationship with God as “dwelling in His house”</a:t>
            </a:r>
          </a:p>
          <a:p>
            <a:pPr lvl="1"/>
            <a:r>
              <a:rPr lang="en-US" dirty="0"/>
              <a:t>Expresses a sense of security and predictability</a:t>
            </a:r>
          </a:p>
          <a:p>
            <a:pPr lvl="1"/>
            <a:r>
              <a:rPr lang="en-US" dirty="0"/>
              <a:t>E.g.- “I will dwell in the house of the LORD forever,” Psalm 23:6</a:t>
            </a:r>
          </a:p>
          <a:p>
            <a:r>
              <a:rPr lang="en-US" dirty="0"/>
              <a:t>The Psalmist has done 2 things to move from Lament/Imprecation to Trust:</a:t>
            </a:r>
          </a:p>
          <a:p>
            <a:pPr lvl="1"/>
            <a:r>
              <a:rPr lang="en-US" dirty="0"/>
              <a:t>He has confessed his sins, if any</a:t>
            </a:r>
          </a:p>
          <a:p>
            <a:pPr lvl="1"/>
            <a:r>
              <a:rPr lang="en-US" dirty="0"/>
              <a:t>He has strengthened his faith in God’s ability to save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31" y="228600"/>
            <a:ext cx="9493469" cy="85133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Prayers of Trust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idx="1"/>
          </p:nvPr>
        </p:nvSpPr>
        <p:spPr>
          <a:xfrm>
            <a:off x="528144" y="1143000"/>
            <a:ext cx="11043746" cy="5257800"/>
          </a:xfrm>
        </p:spPr>
        <p:txBody>
          <a:bodyPr>
            <a:normAutofit/>
          </a:bodyPr>
          <a:lstStyle/>
          <a:p>
            <a:r>
              <a:rPr lang="en-US" dirty="0"/>
              <a:t>Declare our trust in God (27:2,3,5-6,8,9,10,13; 73:17,18-20,23-28)</a:t>
            </a:r>
          </a:p>
          <a:p>
            <a:pPr lvl="1"/>
            <a:r>
              <a:rPr lang="en-US" dirty="0"/>
              <a:t>Use positive language (“You will”) to describe the actions God has promised on our behalf</a:t>
            </a:r>
          </a:p>
          <a:p>
            <a:pPr lvl="1"/>
            <a:r>
              <a:rPr lang="en-US" dirty="0"/>
              <a:t>Note: this requires a detailed knowledge of God’s promises to pray according to His will</a:t>
            </a:r>
          </a:p>
          <a:p>
            <a:r>
              <a:rPr lang="en-US" dirty="0"/>
              <a:t>Ask that others would trust God as well (27:14)</a:t>
            </a:r>
          </a:p>
          <a:p>
            <a:pPr lvl="1"/>
            <a:r>
              <a:rPr lang="en-US" dirty="0"/>
              <a:t>In private prayer, ask that others would benefit from our example in the crisis</a:t>
            </a:r>
          </a:p>
          <a:p>
            <a:r>
              <a:rPr lang="en-US" dirty="0"/>
              <a:t>Explain the basis for our trust (27:1; 73:1)</a:t>
            </a:r>
          </a:p>
        </p:txBody>
      </p:sp>
    </p:spTree>
    <p:extLst>
      <p:ext uri="{BB962C8B-B14F-4D97-AF65-F5344CB8AC3E}">
        <p14:creationId xmlns:p14="http://schemas.microsoft.com/office/powerpoint/2010/main" val="124644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26FD-3AD6-40D2-4EBB-1A32C345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FC57-2E26-361A-AB83-797A9F69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3484179"/>
            <a:ext cx="9052560" cy="2602676"/>
          </a:xfrm>
        </p:spPr>
        <p:txBody>
          <a:bodyPr/>
          <a:lstStyle/>
          <a:p>
            <a:r>
              <a:rPr lang="en-US" dirty="0"/>
              <a:t>Find the images of God in Psalms 27 and 73. What relation do these images have to the crisis the psalmist faces?</a:t>
            </a:r>
          </a:p>
        </p:txBody>
      </p:sp>
    </p:spTree>
    <p:extLst>
      <p:ext uri="{BB962C8B-B14F-4D97-AF65-F5344CB8AC3E}">
        <p14:creationId xmlns:p14="http://schemas.microsoft.com/office/powerpoint/2010/main" val="153402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981</Words>
  <Application>Microsoft Office PowerPoint</Application>
  <PresentationFormat>Widescreen</PresentationFormat>
  <Paragraphs>125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Arial Black</vt:lpstr>
      <vt:lpstr>Calibri</vt:lpstr>
      <vt:lpstr>Tahoma</vt:lpstr>
      <vt:lpstr>Wingdings</vt:lpstr>
      <vt:lpstr>Wood Type</vt:lpstr>
      <vt:lpstr>Pre-Class Warmup</vt:lpstr>
      <vt:lpstr>Prayers of Trust</vt:lpstr>
      <vt:lpstr>Objectives – Lesson 5</vt:lpstr>
      <vt:lpstr>From Crisis to Growth</vt:lpstr>
      <vt:lpstr>Group Work</vt:lpstr>
      <vt:lpstr>Crises That Test Our Trust</vt:lpstr>
      <vt:lpstr>Psalms of Trust</vt:lpstr>
      <vt:lpstr>Prayers of Trust</vt:lpstr>
      <vt:lpstr>Group Work</vt:lpstr>
      <vt:lpstr>Images of God</vt:lpstr>
      <vt:lpstr>Prayers of Trust</vt:lpstr>
      <vt:lpstr>Discussion</vt:lpstr>
      <vt:lpstr>Prayers of Trust</vt:lpstr>
      <vt:lpstr>Objectives – Lesson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Pre-Class Warmup</dc:title>
  <dc:creator>Mason Broadwell</dc:creator>
  <cp:lastModifiedBy>Brad Beutjer</cp:lastModifiedBy>
  <cp:revision>1</cp:revision>
  <cp:lastPrinted>2022-07-26T02:44:31Z</cp:lastPrinted>
  <dcterms:created xsi:type="dcterms:W3CDTF">2022-07-26T02:38:16Z</dcterms:created>
  <dcterms:modified xsi:type="dcterms:W3CDTF">2022-07-26T14:30:01Z</dcterms:modified>
</cp:coreProperties>
</file>