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307" r:id="rId4"/>
    <p:sldId id="303" r:id="rId5"/>
    <p:sldId id="305" r:id="rId6"/>
    <p:sldId id="259" r:id="rId7"/>
    <p:sldId id="260" r:id="rId8"/>
    <p:sldId id="261" r:id="rId9"/>
    <p:sldId id="310" r:id="rId10"/>
    <p:sldId id="309" r:id="rId11"/>
    <p:sldId id="308" r:id="rId12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05" autoAdjust="0"/>
    <p:restoredTop sz="80148" autoAdjust="0"/>
  </p:normalViewPr>
  <p:slideViewPr>
    <p:cSldViewPr snapToGrid="0">
      <p:cViewPr varScale="1">
        <p:scale>
          <a:sx n="69" d="100"/>
          <a:sy n="69" d="100"/>
        </p:scale>
        <p:origin x="17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C85F8F-5E4D-45E3-ABC8-28DD15C03872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A0553-0C29-42EA-AE8F-3C8708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373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dirty="0">
                <a:solidFill>
                  <a:schemeClr val="bg1"/>
                </a:solidFill>
              </a:rPr>
              <a:t>Theme Sermon Goal:</a:t>
            </a:r>
            <a:br>
              <a:rPr lang="en-US" sz="1000" dirty="0">
                <a:solidFill>
                  <a:schemeClr val="bg1"/>
                </a:solidFill>
              </a:rPr>
            </a:br>
            <a:r>
              <a:rPr lang="en-US" sz="1000" dirty="0">
                <a:solidFill>
                  <a:schemeClr val="bg1"/>
                </a:solidFill>
              </a:rPr>
              <a:t>To examine “one another”</a:t>
            </a:r>
            <a:br>
              <a:rPr lang="en-US" sz="1000" dirty="0">
                <a:solidFill>
                  <a:schemeClr val="bg1"/>
                </a:solidFill>
              </a:rPr>
            </a:br>
            <a:r>
              <a:rPr lang="en-US" sz="1000" dirty="0">
                <a:solidFill>
                  <a:schemeClr val="bg1"/>
                </a:solidFill>
              </a:rPr>
              <a:t>occasions that help us become</a:t>
            </a:r>
            <a:br>
              <a:rPr lang="en-US" sz="1000" dirty="0">
                <a:solidFill>
                  <a:schemeClr val="bg1"/>
                </a:solidFill>
              </a:rPr>
            </a:b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u="sng" dirty="0">
                <a:solidFill>
                  <a:schemeClr val="bg1"/>
                </a:solidFill>
              </a:rPr>
              <a:t>more equipped </a:t>
            </a:r>
            <a:r>
              <a:rPr lang="en-US" sz="1000" dirty="0">
                <a:solidFill>
                  <a:schemeClr val="bg1"/>
                </a:solidFill>
              </a:rPr>
              <a:t>and </a:t>
            </a:r>
            <a:r>
              <a:rPr lang="en-US" sz="1000" u="sng" dirty="0">
                <a:solidFill>
                  <a:schemeClr val="bg1"/>
                </a:solidFill>
              </a:rPr>
              <a:t>more determined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br>
              <a:rPr lang="en-US" sz="1000" dirty="0">
                <a:solidFill>
                  <a:schemeClr val="bg1"/>
                </a:solidFill>
              </a:rPr>
            </a:br>
            <a:r>
              <a:rPr lang="en-US" sz="1000" b="1" dirty="0">
                <a:solidFill>
                  <a:schemeClr val="bg1"/>
                </a:solidFill>
              </a:rPr>
              <a:t>to excel </a:t>
            </a:r>
            <a:r>
              <a:rPr lang="en-US" sz="1000" dirty="0">
                <a:solidFill>
                  <a:schemeClr val="bg1"/>
                </a:solidFill>
              </a:rPr>
              <a:t>in our confession &amp; prayers</a:t>
            </a:r>
            <a:br>
              <a:rPr lang="en-US" sz="1000" dirty="0">
                <a:solidFill>
                  <a:schemeClr val="bg1"/>
                </a:solidFill>
              </a:rPr>
            </a:br>
            <a:r>
              <a:rPr lang="en-US" sz="1000" dirty="0">
                <a:solidFill>
                  <a:schemeClr val="bg1"/>
                </a:solidFill>
              </a:rPr>
              <a:t> “for one another.”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A8055D-D20B-BA4B-A855-F389FEB4C95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845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9A0553-0C29-42EA-AE8F-3C8708A77D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9652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9A0553-0C29-42EA-AE8F-3C8708A77D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51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9A0553-0C29-42EA-AE8F-3C8708A77D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73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F311F-41BD-40D7-98D4-C9F176962B9B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F4A8F-5797-4ED4-901B-9546E5B74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044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F311F-41BD-40D7-98D4-C9F176962B9B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F4A8F-5797-4ED4-901B-9546E5B74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02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F311F-41BD-40D7-98D4-C9F176962B9B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F4A8F-5797-4ED4-901B-9546E5B74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61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F311F-41BD-40D7-98D4-C9F176962B9B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F4A8F-5797-4ED4-901B-9546E5B74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40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F311F-41BD-40D7-98D4-C9F176962B9B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F4A8F-5797-4ED4-901B-9546E5B74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6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F311F-41BD-40D7-98D4-C9F176962B9B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F4A8F-5797-4ED4-901B-9546E5B74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027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F311F-41BD-40D7-98D4-C9F176962B9B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F4A8F-5797-4ED4-901B-9546E5B74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3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F311F-41BD-40D7-98D4-C9F176962B9B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F4A8F-5797-4ED4-901B-9546E5B74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06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F311F-41BD-40D7-98D4-C9F176962B9B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F4A8F-5797-4ED4-901B-9546E5B74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197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F311F-41BD-40D7-98D4-C9F176962B9B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F4A8F-5797-4ED4-901B-9546E5B74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30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F311F-41BD-40D7-98D4-C9F176962B9B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F4A8F-5797-4ED4-901B-9546E5B74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265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F311F-41BD-40D7-98D4-C9F176962B9B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F4A8F-5797-4ED4-901B-9546E5B74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447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Matthew+15&amp;version=NKJV#fen-NKJV-23642c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Matthew+15&amp;version=NKJV#fen-NKJV-23642c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582F3-A25E-9572-0904-EE75265D5A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>
                <a:latin typeface="+mn-lt"/>
              </a:rPr>
              <a:t>Do You Love God?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95B1A5-80B3-DDE8-EDBD-ED21132B48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‘These people </a:t>
            </a:r>
            <a:r>
              <a:rPr lang="en-US" b="0" i="0" baseline="30000" dirty="0">
                <a:solidFill>
                  <a:srgbClr val="000000"/>
                </a:solidFill>
                <a:effectLst/>
                <a:latin typeface="system-ui"/>
              </a:rPr>
              <a:t>[</a:t>
            </a:r>
            <a:r>
              <a:rPr lang="en-US" b="0" i="0" baseline="30000" dirty="0">
                <a:solidFill>
                  <a:srgbClr val="4A4A4A"/>
                </a:solidFill>
                <a:effectLst/>
                <a:latin typeface="system-ui"/>
                <a:hlinkClick r:id="rId2" tooltip="See footnote c"/>
              </a:rPr>
              <a:t>c</a:t>
            </a:r>
            <a:r>
              <a:rPr lang="en-US" b="0" i="0" baseline="30000" dirty="0">
                <a:solidFill>
                  <a:srgbClr val="000000"/>
                </a:solidFill>
                <a:effectLst/>
                <a:latin typeface="system-ui"/>
              </a:rPr>
              <a:t>]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draw near to Me with their mouth,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And honor Me with </a:t>
            </a:r>
            <a:r>
              <a:rPr lang="en-US" b="0" i="1" dirty="0">
                <a:solidFill>
                  <a:srgbClr val="000000"/>
                </a:solidFill>
                <a:effectLst/>
                <a:latin typeface="system-ui"/>
              </a:rPr>
              <a:t>their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 lips,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But their heart is far from Me.</a:t>
            </a:r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3327B2E-B111-5033-A0F6-2CD48A36B993}"/>
              </a:ext>
            </a:extLst>
          </p:cNvPr>
          <p:cNvSpPr txBox="1">
            <a:spLocks/>
          </p:cNvSpPr>
          <p:nvPr/>
        </p:nvSpPr>
        <p:spPr>
          <a:xfrm>
            <a:off x="841917" y="3399896"/>
            <a:ext cx="6858000" cy="137980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‘These </a:t>
            </a:r>
            <a:r>
              <a:rPr lang="en-US" b="0" i="0" dirty="0">
                <a:effectLst/>
                <a:latin typeface="system-ui"/>
              </a:rPr>
              <a:t> ‘</a:t>
            </a:r>
            <a:r>
              <a:rPr lang="en-US" sz="3600" b="0" i="0" dirty="0">
                <a:effectLst/>
                <a:latin typeface="system-ui"/>
              </a:rPr>
              <a:t>These </a:t>
            </a:r>
            <a:r>
              <a:rPr lang="en-US" sz="4500" b="0" i="0" dirty="0">
                <a:effectLst/>
                <a:latin typeface="system-ui"/>
              </a:rPr>
              <a:t>people</a:t>
            </a:r>
            <a:r>
              <a:rPr lang="en-US" sz="3600" b="0" i="0" dirty="0">
                <a:effectLst/>
                <a:latin typeface="system-ui"/>
              </a:rPr>
              <a:t> draw near to Me with their mouth,</a:t>
            </a:r>
            <a:br>
              <a:rPr lang="en-US" sz="3600" dirty="0"/>
            </a:br>
            <a:r>
              <a:rPr lang="en-US" sz="3600" b="0" i="0" dirty="0">
                <a:effectLst/>
                <a:latin typeface="system-ui"/>
              </a:rPr>
              <a:t>And honor Me with </a:t>
            </a:r>
            <a:r>
              <a:rPr lang="en-US" sz="3600" b="0" i="1" dirty="0">
                <a:effectLst/>
                <a:latin typeface="system-ui"/>
              </a:rPr>
              <a:t>their</a:t>
            </a:r>
            <a:r>
              <a:rPr lang="en-US" sz="3600" b="0" i="0" dirty="0">
                <a:effectLst/>
                <a:latin typeface="system-ui"/>
              </a:rPr>
              <a:t> lips,</a:t>
            </a:r>
            <a:br>
              <a:rPr lang="en-US" sz="3600" dirty="0"/>
            </a:br>
            <a:r>
              <a:rPr lang="en-US" sz="3600" b="0" i="0" dirty="0">
                <a:effectLst/>
                <a:latin typeface="system-ui"/>
              </a:rPr>
              <a:t>But their heart is far from Me.</a:t>
            </a:r>
          </a:p>
          <a:p>
            <a:r>
              <a:rPr lang="en-US" sz="3600" dirty="0">
                <a:latin typeface="system-ui"/>
              </a:rPr>
              <a:t>Matthew 15:8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6015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637AF9F-1ABD-B410-F516-CFB2153C3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>
                <a:latin typeface="+mn-lt"/>
              </a:rPr>
              <a:t>1 Thessalonians 4:9-10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E4BA52-CF9F-938A-4812-DA851ECA69D6}"/>
              </a:ext>
            </a:extLst>
          </p:cNvPr>
          <p:cNvSpPr txBox="1"/>
          <p:nvPr/>
        </p:nvSpPr>
        <p:spPr>
          <a:xfrm>
            <a:off x="963606" y="1688227"/>
            <a:ext cx="748246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i="0" dirty="0">
                <a:effectLst/>
                <a:latin typeface="system-ui"/>
              </a:rPr>
              <a:t>But concerning brotherly love you have no need that I should write to you, for you yourselves are taught by God to love one another; </a:t>
            </a:r>
            <a:r>
              <a:rPr lang="en-US" sz="2800" b="1" i="0" baseline="30000" dirty="0">
                <a:effectLst/>
                <a:latin typeface="system-ui"/>
              </a:rPr>
              <a:t>10 </a:t>
            </a:r>
            <a:r>
              <a:rPr lang="en-US" sz="2800" b="0" i="0" dirty="0">
                <a:effectLst/>
                <a:latin typeface="system-ui"/>
              </a:rPr>
              <a:t>and indeed you do so toward all the brethren who are in all Macedonia. But we urge you, brethren, that you increase more and more.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32043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4CF28A0-BD83-B695-8143-1D51ECAF6A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4100" y="135202"/>
            <a:ext cx="7213600" cy="1989667"/>
          </a:xfrm>
        </p:spPr>
        <p:txBody>
          <a:bodyPr/>
          <a:lstStyle/>
          <a:p>
            <a:r>
              <a:rPr lang="en-US" b="1" dirty="0">
                <a:latin typeface="+mn-lt"/>
              </a:rPr>
              <a:t>Loving One Another is not the only test of love for God!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8544E54-30BD-91BB-E69A-C90B755728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519098"/>
            <a:ext cx="6858000" cy="1071034"/>
          </a:xfrm>
        </p:spPr>
        <p:txBody>
          <a:bodyPr>
            <a:normAutofit/>
          </a:bodyPr>
          <a:lstStyle/>
          <a:p>
            <a:r>
              <a:rPr lang="en-US" sz="3200" b="0" i="0" dirty="0">
                <a:effectLst/>
                <a:latin typeface="system-ui"/>
              </a:rPr>
              <a:t>“For this is the love of God, that we keep His commandments” (1 John 5:3).</a:t>
            </a:r>
            <a:endParaRPr lang="en-US" sz="3200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82171EF-638A-CE91-632E-B714D5DC2E7E}"/>
              </a:ext>
            </a:extLst>
          </p:cNvPr>
          <p:cNvSpPr/>
          <p:nvPr/>
        </p:nvSpPr>
        <p:spPr>
          <a:xfrm>
            <a:off x="5311775" y="3069299"/>
            <a:ext cx="279400" cy="359701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btitle 4">
            <a:extLst>
              <a:ext uri="{FF2B5EF4-FFF2-40B4-BE49-F238E27FC236}">
                <a16:creationId xmlns:a16="http://schemas.microsoft.com/office/drawing/2014/main" id="{A17344E8-BE62-5FDD-BA01-4D1FF5DCBD59}"/>
              </a:ext>
            </a:extLst>
          </p:cNvPr>
          <p:cNvSpPr txBox="1">
            <a:spLocks/>
          </p:cNvSpPr>
          <p:nvPr/>
        </p:nvSpPr>
        <p:spPr>
          <a:xfrm>
            <a:off x="1409700" y="3776398"/>
            <a:ext cx="6858000" cy="10710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6F4D24-54BD-DFA1-0E9A-63F7C8D5CC68}"/>
              </a:ext>
            </a:extLst>
          </p:cNvPr>
          <p:cNvSpPr txBox="1"/>
          <p:nvPr/>
        </p:nvSpPr>
        <p:spPr>
          <a:xfrm>
            <a:off x="2286000" y="267283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If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755C5F-A54F-D746-F3E0-DCDF38259B56}"/>
              </a:ext>
            </a:extLst>
          </p:cNvPr>
          <p:cNvSpPr txBox="1"/>
          <p:nvPr/>
        </p:nvSpPr>
        <p:spPr>
          <a:xfrm>
            <a:off x="976814" y="3770214"/>
            <a:ext cx="73279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i="0" dirty="0">
                <a:effectLst/>
                <a:latin typeface="system-ui"/>
              </a:rPr>
              <a:t>“If you love Me, keep My commandment</a:t>
            </a:r>
            <a:r>
              <a:rPr lang="en-US" sz="32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s</a:t>
            </a:r>
            <a:r>
              <a:rPr lang="en-US" sz="3200" b="0" i="0" dirty="0">
                <a:effectLst/>
                <a:latin typeface="system-ui"/>
              </a:rPr>
              <a:t>” (John 14:15).</a:t>
            </a:r>
            <a:endParaRPr lang="en-US" sz="320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F1CC818-8C56-A0B9-23CA-568DAC70065C}"/>
              </a:ext>
            </a:extLst>
          </p:cNvPr>
          <p:cNvSpPr/>
          <p:nvPr/>
        </p:nvSpPr>
        <p:spPr>
          <a:xfrm>
            <a:off x="7745451" y="3927171"/>
            <a:ext cx="279400" cy="359701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49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1E379-E962-CAD4-548E-1ED09C76A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>
                <a:latin typeface="+mn-lt"/>
              </a:rPr>
              <a:t>Reasons Many are Deceived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34CB9-4AD2-A806-AF29-D723A731E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2638" y="1616836"/>
            <a:ext cx="7886700" cy="3626115"/>
          </a:xfrm>
        </p:spPr>
        <p:txBody>
          <a:bodyPr>
            <a:normAutofit/>
          </a:bodyPr>
          <a:lstStyle/>
          <a:p>
            <a:r>
              <a:rPr lang="en-US" sz="3600" dirty="0"/>
              <a:t>They are religious</a:t>
            </a:r>
          </a:p>
          <a:p>
            <a:endParaRPr lang="en-US" sz="1000" dirty="0"/>
          </a:p>
          <a:p>
            <a:r>
              <a:rPr lang="en-US" sz="3600" dirty="0"/>
              <a:t>They love a god of their imagination.</a:t>
            </a:r>
          </a:p>
          <a:p>
            <a:endParaRPr lang="en-US" sz="1000" dirty="0"/>
          </a:p>
          <a:p>
            <a:r>
              <a:rPr lang="en-US" sz="3600" dirty="0"/>
              <a:t>They have a wrong definition of love.</a:t>
            </a:r>
          </a:p>
        </p:txBody>
      </p:sp>
    </p:spTree>
    <p:extLst>
      <p:ext uri="{BB962C8B-B14F-4D97-AF65-F5344CB8AC3E}">
        <p14:creationId xmlns:p14="http://schemas.microsoft.com/office/powerpoint/2010/main" val="3024698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7813F39-FE73-78E5-EF18-57C3D75CBB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+mn-lt"/>
              </a:rPr>
              <a:t>How Can I Know if I Truly Love God?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EB1C5F7-A63E-4FC6-1E35-9E7759422D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387196"/>
            <a:ext cx="6858000" cy="1379802"/>
          </a:xfrm>
        </p:spPr>
        <p:txBody>
          <a:bodyPr>
            <a:normAutofit/>
          </a:bodyPr>
          <a:lstStyle/>
          <a:p>
            <a:r>
              <a:rPr lang="en-US" sz="4000" b="1" dirty="0"/>
              <a:t>I need some kind of test.</a:t>
            </a:r>
          </a:p>
        </p:txBody>
      </p:sp>
    </p:spTree>
    <p:extLst>
      <p:ext uri="{BB962C8B-B14F-4D97-AF65-F5344CB8AC3E}">
        <p14:creationId xmlns:p14="http://schemas.microsoft.com/office/powerpoint/2010/main" val="665716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69E44-C99A-E949-AE31-5885C20123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ACB7B6-9CC8-B54F-B11D-7ECFDB9978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AAB0167-4901-9A49-A25C-B7A435AC3F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2D06A9-C6B4-37DB-CEFB-658130EE6FEA}"/>
              </a:ext>
            </a:extLst>
          </p:cNvPr>
          <p:cNvSpPr txBox="1"/>
          <p:nvPr/>
        </p:nvSpPr>
        <p:spPr>
          <a:xfrm>
            <a:off x="1873405" y="5006898"/>
            <a:ext cx="5497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6CFE18-5D80-768A-10B7-0DD7E393D06C}"/>
              </a:ext>
            </a:extLst>
          </p:cNvPr>
          <p:cNvSpPr txBox="1"/>
          <p:nvPr/>
        </p:nvSpPr>
        <p:spPr>
          <a:xfrm>
            <a:off x="2241396" y="5006898"/>
            <a:ext cx="5241072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b="1" dirty="0"/>
              <a:t>“A Test of Love for God”</a:t>
            </a:r>
          </a:p>
        </p:txBody>
      </p:sp>
    </p:spTree>
    <p:extLst>
      <p:ext uri="{BB962C8B-B14F-4D97-AF65-F5344CB8AC3E}">
        <p14:creationId xmlns:p14="http://schemas.microsoft.com/office/powerpoint/2010/main" val="2458195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582F3-A25E-9572-0904-EE75265D5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299" y="516202"/>
            <a:ext cx="7997824" cy="1989667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+mn-lt"/>
              </a:rPr>
              <a:t>Love for One Another </a:t>
            </a:r>
            <a:br>
              <a:rPr lang="en-US" sz="4800" b="1" dirty="0">
                <a:latin typeface="+mn-lt"/>
              </a:rPr>
            </a:br>
            <a:r>
              <a:rPr 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Is</a:t>
            </a:r>
            <a:r>
              <a:rPr lang="en-US" sz="4800" b="1" dirty="0">
                <a:latin typeface="+mn-lt"/>
              </a:rPr>
              <a:t> a test of our love for God!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95B1A5-80B3-DDE8-EDBD-ED21132B48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‘These people </a:t>
            </a:r>
            <a:r>
              <a:rPr lang="en-US" b="0" i="0" baseline="30000" dirty="0">
                <a:solidFill>
                  <a:srgbClr val="000000"/>
                </a:solidFill>
                <a:effectLst/>
                <a:latin typeface="system-ui"/>
              </a:rPr>
              <a:t>[</a:t>
            </a:r>
            <a:r>
              <a:rPr lang="en-US" b="0" i="0" baseline="30000" dirty="0">
                <a:solidFill>
                  <a:srgbClr val="4A4A4A"/>
                </a:solidFill>
                <a:effectLst/>
                <a:latin typeface="system-ui"/>
                <a:hlinkClick r:id="rId2" tooltip="See footnote c"/>
              </a:rPr>
              <a:t>c</a:t>
            </a:r>
            <a:r>
              <a:rPr lang="en-US" b="0" i="0" baseline="30000" dirty="0">
                <a:solidFill>
                  <a:srgbClr val="000000"/>
                </a:solidFill>
                <a:effectLst/>
                <a:latin typeface="system-ui"/>
              </a:rPr>
              <a:t>]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draw near to Me with their mouth,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And honor Me with </a:t>
            </a:r>
            <a:r>
              <a:rPr lang="en-US" b="0" i="1" dirty="0">
                <a:solidFill>
                  <a:srgbClr val="000000"/>
                </a:solidFill>
                <a:effectLst/>
                <a:latin typeface="system-ui"/>
              </a:rPr>
              <a:t>their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 lips,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But their heart is far from Me.</a:t>
            </a:r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3327B2E-B111-5033-A0F6-2CD48A36B993}"/>
              </a:ext>
            </a:extLst>
          </p:cNvPr>
          <p:cNvSpPr txBox="1">
            <a:spLocks/>
          </p:cNvSpPr>
          <p:nvPr/>
        </p:nvSpPr>
        <p:spPr>
          <a:xfrm>
            <a:off x="966787" y="2749569"/>
            <a:ext cx="7210425" cy="24492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0" i="0" dirty="0">
                <a:solidFill>
                  <a:srgbClr val="000000"/>
                </a:solidFill>
                <a:effectLst/>
                <a:latin typeface="system-ui"/>
              </a:rPr>
              <a:t>‘</a:t>
            </a:r>
            <a:r>
              <a:rPr lang="en-US" sz="3000" b="0" i="0" dirty="0">
                <a:effectLst/>
                <a:latin typeface="system-ui"/>
              </a:rPr>
              <a:t> ‘</a:t>
            </a:r>
            <a:r>
              <a:rPr lang="en-US" sz="3000" b="1" i="0" baseline="30000" dirty="0">
                <a:effectLst/>
                <a:latin typeface="system-ui"/>
              </a:rPr>
              <a:t> </a:t>
            </a:r>
            <a:r>
              <a:rPr lang="en-US" sz="3000" b="0" i="0" dirty="0">
                <a:effectLst/>
                <a:latin typeface="system-ui"/>
              </a:rPr>
              <a:t>If someone says, “I love God,” and hates his brother, he is a liar;…And this commandment we have from Him: that       </a:t>
            </a:r>
            <a:r>
              <a:rPr lang="en-US" sz="30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he who loves God </a:t>
            </a:r>
            <a:r>
              <a:rPr lang="en-US" sz="3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must</a:t>
            </a:r>
            <a:r>
              <a:rPr lang="en-US" sz="30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 love his brother also. </a:t>
            </a:r>
          </a:p>
          <a:p>
            <a:r>
              <a:rPr lang="en-US" sz="3000" b="0" i="0" dirty="0">
                <a:effectLst/>
                <a:latin typeface="system-ui"/>
              </a:rPr>
              <a:t>1 John 4:20-21 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82179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6F579-1A2D-589F-FF5B-D68C4A039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01" y="46776"/>
            <a:ext cx="8966200" cy="1104636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+mn-lt"/>
              </a:rPr>
              <a:t>Why is love for One Another a test of love for God?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6A49B-D96A-9C37-90E9-122281F7F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840" y="1151412"/>
            <a:ext cx="8607149" cy="4730543"/>
          </a:xfrm>
        </p:spPr>
        <p:txBody>
          <a:bodyPr>
            <a:normAutofit fontScale="62500" lnSpcReduction="20000"/>
          </a:bodyPr>
          <a:lstStyle/>
          <a:p>
            <a:r>
              <a:rPr lang="en-US" sz="4400" dirty="0">
                <a:latin typeface="system-ui"/>
              </a:rPr>
              <a:t>It is a </a:t>
            </a: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commandment </a:t>
            </a:r>
            <a:r>
              <a:rPr lang="en-US" sz="4400" dirty="0">
                <a:latin typeface="system-ui"/>
              </a:rPr>
              <a:t>of God. See 1 John 5:3; 3:23.</a:t>
            </a:r>
          </a:p>
          <a:p>
            <a:r>
              <a:rPr lang="en-US" sz="4400" dirty="0">
                <a:latin typeface="system-ui"/>
              </a:rPr>
              <a:t>Natural to those who </a:t>
            </a: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are born of God </a:t>
            </a:r>
            <a:r>
              <a:rPr lang="en-US" sz="4400" dirty="0">
                <a:latin typeface="system-ui"/>
              </a:rPr>
              <a:t>(1 John 4:7-11)</a:t>
            </a:r>
          </a:p>
          <a:p>
            <a:r>
              <a:rPr lang="en-US" sz="4400" dirty="0">
                <a:latin typeface="system-ui"/>
              </a:rPr>
              <a:t>It is the only way we can </a:t>
            </a: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show love to God 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(1 John 4:12)</a:t>
            </a:r>
          </a:p>
          <a:p>
            <a:pPr marL="0" indent="0">
              <a:buNone/>
            </a:pPr>
            <a:r>
              <a:rPr lang="en-US" sz="3600" dirty="0">
                <a:latin typeface="system-ui"/>
              </a:rPr>
              <a:t>	“No one has seen God at any time. If we love one another, 	God abides in us, and His love has been perfected in us”          	</a:t>
            </a:r>
          </a:p>
          <a:p>
            <a:pPr marL="0" indent="0">
              <a:buNone/>
            </a:pPr>
            <a:r>
              <a:rPr lang="en-US" sz="3600" dirty="0">
                <a:latin typeface="system-ui"/>
              </a:rPr>
              <a:t>	If someone says, “I love God,” and hates his brother, he is a 	liar; for he who does not love his brother whom has seen,  	how can he love God whom he has not seen?  (! John 4:20-21}</a:t>
            </a:r>
          </a:p>
          <a:p>
            <a:pPr marL="0" indent="0">
              <a:buNone/>
            </a:pPr>
            <a:r>
              <a:rPr lang="en-US" sz="3600" dirty="0">
                <a:latin typeface="system-ui"/>
              </a:rPr>
              <a:t>	See </a:t>
            </a:r>
            <a:r>
              <a:rPr lang="en-US" sz="3600" dirty="0" err="1">
                <a:latin typeface="system-ui"/>
              </a:rPr>
              <a:t>Mattthew</a:t>
            </a:r>
            <a:r>
              <a:rPr lang="en-US" sz="3600" dirty="0">
                <a:latin typeface="system-ui"/>
              </a:rPr>
              <a:t> 25:34-40</a:t>
            </a:r>
          </a:p>
          <a:p>
            <a:r>
              <a:rPr lang="en-US" sz="4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God’s love is </a:t>
            </a:r>
            <a:r>
              <a:rPr lang="en-US" sz="4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perfected</a:t>
            </a:r>
            <a:r>
              <a:rPr lang="en-US" sz="4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 </a:t>
            </a:r>
            <a:r>
              <a:rPr lang="en-US" sz="4500" dirty="0">
                <a:latin typeface="system-ui"/>
              </a:rPr>
              <a:t>in us when we love (1 John 4:12, 16-19) </a:t>
            </a:r>
            <a:r>
              <a:rPr lang="en-US" sz="3600" dirty="0">
                <a:latin typeface="system-ui"/>
              </a:rPr>
              <a:t> See John 15:9, 12</a:t>
            </a:r>
          </a:p>
          <a:p>
            <a:r>
              <a:rPr lang="en-US" sz="4400" dirty="0">
                <a:latin typeface="system-ui"/>
                <a:ea typeface="Tahoma" panose="020B0604030504040204" pitchFamily="34" charset="0"/>
                <a:cs typeface="Tahoma" panose="020B0604030504040204" pitchFamily="34" charset="0"/>
              </a:rPr>
              <a:t>“Everyone who loves Him who begot also </a:t>
            </a:r>
            <a:r>
              <a:rPr 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  <a:ea typeface="Tahoma" panose="020B0604030504040204" pitchFamily="34" charset="0"/>
                <a:cs typeface="Tahoma" panose="020B0604030504040204" pitchFamily="34" charset="0"/>
              </a:rPr>
              <a:t>loves him who is begotten of Him” </a:t>
            </a:r>
            <a:r>
              <a:rPr lang="en-US" sz="4400" dirty="0">
                <a:latin typeface="system-ui"/>
                <a:ea typeface="Tahoma" panose="020B0604030504040204" pitchFamily="34" charset="0"/>
                <a:cs typeface="Tahoma" panose="020B0604030504040204" pitchFamily="34" charset="0"/>
              </a:rPr>
              <a:t>(1 John 5:1).</a:t>
            </a:r>
          </a:p>
          <a:p>
            <a:pPr marL="0" indent="0">
              <a:buNone/>
            </a:pPr>
            <a:r>
              <a:rPr lang="en-US" sz="3000" dirty="0">
                <a:latin typeface="system-ui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26974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2E37056-B32B-E3BA-E6D3-F47147DD78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+mn-lt"/>
              </a:rPr>
              <a:t>How Can We Know if We Love One Another?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3AC57450-EA58-3B49-822D-B73FA366EB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8871" y="3399896"/>
            <a:ext cx="7246257" cy="1379802"/>
          </a:xfrm>
        </p:spPr>
        <p:txBody>
          <a:bodyPr>
            <a:noAutofit/>
          </a:bodyPr>
          <a:lstStyle/>
          <a:p>
            <a:r>
              <a:rPr lang="en-US" sz="3200" b="0" i="0" dirty="0">
                <a:effectLst/>
                <a:latin typeface="system-ui"/>
              </a:rPr>
              <a:t>“My little children, let us not love in word or in tongue, but in deed and in truth”.    </a:t>
            </a:r>
            <a:r>
              <a:rPr lang="en-US" sz="3200" dirty="0">
                <a:latin typeface="system-ui"/>
              </a:rPr>
              <a:t>(1 John 3:18)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529286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B80AD-74C8-5171-CD36-E3D1FD44C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131158"/>
            <a:ext cx="7886700" cy="1104636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latin typeface="+mn-lt"/>
              </a:rPr>
              <a:t>Proof of Love for One Another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23FAA-502F-3B1C-0438-E0F478BA9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7257" y="973478"/>
            <a:ext cx="8505372" cy="4396809"/>
          </a:xfrm>
        </p:spPr>
        <p:txBody>
          <a:bodyPr>
            <a:normAutofit/>
          </a:bodyPr>
          <a:lstStyle/>
          <a:p>
            <a:r>
              <a:rPr lang="en-US" sz="3600" b="1" dirty="0"/>
              <a:t>Abiding in Light</a:t>
            </a:r>
            <a:r>
              <a:rPr lang="en-US" sz="3600" dirty="0"/>
              <a:t> (1 John 2:10)                    	See also 1 Corinthians 8:1.</a:t>
            </a:r>
          </a:p>
          <a:p>
            <a:r>
              <a:rPr lang="en-US" sz="3600" b="1" dirty="0"/>
              <a:t>Willingness to lay down one’s life                	</a:t>
            </a:r>
            <a:r>
              <a:rPr lang="en-US" sz="3600" dirty="0"/>
              <a:t>(1 John 3:16)</a:t>
            </a:r>
          </a:p>
          <a:p>
            <a:r>
              <a:rPr lang="en-US" sz="3600" b="1" dirty="0"/>
              <a:t>Sharing the necessities of life                               	</a:t>
            </a:r>
            <a:r>
              <a:rPr lang="en-US" sz="3600" dirty="0"/>
              <a:t>(1 John 3:17-18)</a:t>
            </a:r>
          </a:p>
          <a:p>
            <a:r>
              <a:rPr lang="en-US" sz="3600" b="1" dirty="0"/>
              <a:t>Praying for them                                             	</a:t>
            </a:r>
            <a:r>
              <a:rPr lang="en-US" sz="3600" dirty="0"/>
              <a:t>(1 John 5:16)	</a:t>
            </a:r>
          </a:p>
        </p:txBody>
      </p:sp>
    </p:spTree>
    <p:extLst>
      <p:ext uri="{BB962C8B-B14F-4D97-AF65-F5344CB8AC3E}">
        <p14:creationId xmlns:p14="http://schemas.microsoft.com/office/powerpoint/2010/main" val="313327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9632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535</TotalTime>
  <Words>631</Words>
  <Application>Microsoft Office PowerPoint</Application>
  <PresentationFormat>On-screen Show (16:10)</PresentationFormat>
  <Paragraphs>45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system-ui</vt:lpstr>
      <vt:lpstr>Office Theme</vt:lpstr>
      <vt:lpstr>Do You Love God?</vt:lpstr>
      <vt:lpstr>Reasons Many are Deceived</vt:lpstr>
      <vt:lpstr>How Can I Know if I Truly Love God?</vt:lpstr>
      <vt:lpstr>PowerPoint Presentation</vt:lpstr>
      <vt:lpstr>Love for One Another  Is a test of our love for God!</vt:lpstr>
      <vt:lpstr>Why is love for One Another a test of love for God?</vt:lpstr>
      <vt:lpstr>How Can We Know if We Love One Another?</vt:lpstr>
      <vt:lpstr>Proof of Love for One Another</vt:lpstr>
      <vt:lpstr>PowerPoint Presentation</vt:lpstr>
      <vt:lpstr>1 Thessalonians 4:9-10</vt:lpstr>
      <vt:lpstr>Loving One Another is not the only test of love for God!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Sewell Hall</dc:creator>
  <cp:lastModifiedBy>Sewell Hall</cp:lastModifiedBy>
  <cp:revision>16</cp:revision>
  <dcterms:created xsi:type="dcterms:W3CDTF">2022-08-20T14:13:23Z</dcterms:created>
  <dcterms:modified xsi:type="dcterms:W3CDTF">2022-08-21T20:03:25Z</dcterms:modified>
</cp:coreProperties>
</file>